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98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8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9929-C9E7-2E49-BDDC-641103EEC6B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CCFB1-7198-A144-9977-632722B2AB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78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1CF1-A389-334F-966A-538EE740BE3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EBEA7-D247-7042-9059-BD6005668D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864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EBEA7-D247-7042-9059-BD6005668D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9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1825"/>
            <a:ext cx="7772400" cy="1470025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x-none" dirty="0" smtClean="0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67200"/>
            <a:ext cx="64008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Nome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247900" y="5803900"/>
            <a:ext cx="4965700" cy="6096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E-mail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20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2603-79DD-7947-8181-BD1CEDAEBBC2}" type="datetime1">
              <a:rPr lang="pt-BR" smtClean="0"/>
              <a:t>23/02/2015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2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2CD6-1791-3746-9A96-3BC80D05608F}" type="datetime1">
              <a:rPr lang="pt-BR" smtClean="0"/>
              <a:t>23/02/2015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7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0"/>
            <a:ext cx="8810623" cy="730250"/>
          </a:xfrm>
        </p:spPr>
        <p:txBody>
          <a:bodyPr>
            <a:norm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1" y="857251"/>
            <a:ext cx="8524874" cy="573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48600" y="6721475"/>
            <a:ext cx="1295399" cy="136525"/>
          </a:xfrm>
        </p:spPr>
        <p:txBody>
          <a:bodyPr/>
          <a:lstStyle>
            <a:lvl1pPr algn="r">
              <a:defRPr sz="600"/>
            </a:lvl1pPr>
          </a:lstStyle>
          <a:p>
            <a:r>
              <a:rPr lang="en-US" dirty="0" smtClean="0"/>
              <a:t>© Daniel </a:t>
            </a:r>
            <a:r>
              <a:rPr lang="en-US" dirty="0" err="1" smtClean="0"/>
              <a:t>Nopper</a:t>
            </a:r>
            <a:r>
              <a:rPr lang="en-US" dirty="0" smtClean="0"/>
              <a:t> </a:t>
            </a:r>
            <a:r>
              <a:rPr lang="en-US" dirty="0" err="1" smtClean="0"/>
              <a:t>Silvar</a:t>
            </a:r>
            <a:r>
              <a:rPr lang="en-US" dirty="0" smtClean="0"/>
              <a:t> Rodrigues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91300"/>
            <a:ext cx="333375" cy="241300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326530D0-E989-6D43-9B52-F525A77060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857251"/>
            <a:ext cx="333375" cy="5524499"/>
          </a:xfrm>
          <a:prstGeom prst="rect">
            <a:avLst/>
          </a:prstGeom>
          <a:noFill/>
        </p:spPr>
        <p:txBody>
          <a:bodyPr vert="vert270" wrap="non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QFL0341  –  </a:t>
            </a:r>
            <a:r>
              <a:rPr lang="en-US" sz="1200" dirty="0" err="1" smtClean="0">
                <a:solidFill>
                  <a:srgbClr val="FFFFFF"/>
                </a:solidFill>
              </a:rPr>
              <a:t>Estrutura</a:t>
            </a:r>
            <a:r>
              <a:rPr lang="en-US" sz="1200" dirty="0" smtClean="0">
                <a:solidFill>
                  <a:srgbClr val="FFFFFF"/>
                </a:solidFill>
              </a:rPr>
              <a:t> e </a:t>
            </a:r>
            <a:r>
              <a:rPr lang="en-US" sz="1200" dirty="0" err="1" smtClean="0">
                <a:solidFill>
                  <a:srgbClr val="FFFFFF"/>
                </a:solidFill>
              </a:rPr>
              <a:t>Propriedades</a:t>
            </a:r>
            <a:r>
              <a:rPr lang="en-US" sz="1200" dirty="0" smtClean="0">
                <a:solidFill>
                  <a:srgbClr val="FFFFFF"/>
                </a:solidFill>
              </a:rPr>
              <a:t> de </a:t>
            </a:r>
            <a:r>
              <a:rPr lang="en-US" sz="1200" dirty="0" err="1" smtClean="0">
                <a:solidFill>
                  <a:srgbClr val="FFFFFF"/>
                </a:solidFill>
              </a:rPr>
              <a:t>Compostos</a:t>
            </a:r>
            <a:r>
              <a:rPr lang="en-US" sz="1200" dirty="0" smtClean="0">
                <a:solidFill>
                  <a:srgbClr val="FFFFFF"/>
                </a:solidFill>
              </a:rPr>
              <a:t> </a:t>
            </a:r>
            <a:r>
              <a:rPr lang="en-US" sz="1200" dirty="0" err="1" smtClean="0">
                <a:solidFill>
                  <a:srgbClr val="FFFFFF"/>
                </a:solidFill>
              </a:rPr>
              <a:t>Orgânicos</a:t>
            </a:r>
            <a:endParaRPr lang="en-US" sz="12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80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4B4A7-08E9-8447-9B82-3968A68453E4}" type="datetime1">
              <a:rPr lang="pt-BR" smtClean="0"/>
              <a:t>23/02/2015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81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7E6A-7F49-0149-9E57-7B5AB4B58791}" type="datetime1">
              <a:rPr lang="pt-BR" smtClean="0"/>
              <a:t>23/02/2015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9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179A-5D9D-B14C-BD9C-D9CC2DD93767}" type="datetime1">
              <a:rPr lang="pt-BR" smtClean="0"/>
              <a:t>23/02/2015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B4AB-CE6A-3148-858D-02DB64C8528F}" type="datetime1">
              <a:rPr lang="pt-BR" smtClean="0"/>
              <a:t>23/02/2015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3BD6-CDA9-5A41-8EB4-E7346D26A481}" type="datetime1">
              <a:rPr lang="pt-BR" smtClean="0"/>
              <a:t>23/02/2015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3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99B9-1491-1F4A-B6C8-179BF39FA7BA}" type="datetime1">
              <a:rPr lang="pt-BR" smtClean="0"/>
              <a:t>23/02/2015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8BC9-BC76-3B48-81B7-5945CFD4BFB7}" type="datetime1">
              <a:rPr lang="pt-BR" smtClean="0"/>
              <a:t>23/02/2015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0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05BA2-DA46-EE45-83BD-9632A8C95794}" type="datetime1">
              <a:rPr lang="pt-BR" smtClean="0"/>
              <a:t>23/02/2015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Reinaldo C. Bazito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AF15-0ADC-9043-BED0-60F4505285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2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500" y="1166813"/>
            <a:ext cx="7883525" cy="108108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QFL- 0341 – Estrutura e propriedades de Compostos Orgânicos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500" y="4813300"/>
            <a:ext cx="8826500" cy="53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Prof. Dr. Daniel </a:t>
            </a:r>
            <a:r>
              <a:rPr lang="en-US" sz="2000" dirty="0" err="1" smtClean="0"/>
              <a:t>Nopper</a:t>
            </a:r>
            <a:r>
              <a:rPr lang="en-US" sz="2000" dirty="0" smtClean="0"/>
              <a:t> Silva Rodrigues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500" y="2817813"/>
            <a:ext cx="8826500" cy="1081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i="1" dirty="0" smtClean="0"/>
              <a:t>Apresentação </a:t>
            </a:r>
            <a:endParaRPr lang="pt-BR" sz="2800" i="1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17500" y="5461000"/>
            <a:ext cx="88265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dannopper@usp.br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4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-1"/>
            <a:ext cx="8810623" cy="723901"/>
          </a:xfrm>
        </p:spPr>
        <p:txBody>
          <a:bodyPr>
            <a:noAutofit/>
          </a:bodyPr>
          <a:lstStyle/>
          <a:p>
            <a:r>
              <a:rPr lang="en-US" dirty="0" err="1" smtClean="0"/>
              <a:t>Tópicos</a:t>
            </a:r>
            <a:r>
              <a:rPr lang="en-US" dirty="0" smtClean="0"/>
              <a:t> da Aula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257300"/>
            <a:ext cx="7645400" cy="33401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1358900"/>
            <a:ext cx="7988300" cy="4724400"/>
          </a:xfrm>
          <a:prstGeom prst="rect">
            <a:avLst/>
          </a:prstGeom>
          <a:solidFill>
            <a:srgbClr val="457EC3">
              <a:alpha val="20000"/>
            </a:srgbClr>
          </a:solidFill>
        </p:spPr>
        <p:txBody>
          <a:bodyPr vert="horz" wrap="none" lIns="91440" tIns="45720" rIns="91440" bIns="45720" rtlCol="0">
            <a:normAutofit/>
          </a:bodyPr>
          <a:lstStyle/>
          <a:p>
            <a:r>
              <a:rPr lang="pt-BR" sz="2000" dirty="0" smtClean="0"/>
              <a:t>	</a:t>
            </a:r>
            <a:r>
              <a:rPr lang="pt-BR" sz="2400" dirty="0" smtClean="0"/>
              <a:t>A) Breve histórico.</a:t>
            </a:r>
          </a:p>
          <a:p>
            <a:r>
              <a:rPr lang="pt-BR" sz="2400" dirty="0" smtClean="0"/>
              <a:t>	</a:t>
            </a:r>
            <a:endParaRPr lang="pt-BR" sz="2400" dirty="0" smtClean="0"/>
          </a:p>
          <a:p>
            <a:r>
              <a:rPr lang="pt-BR" sz="2400" dirty="0" smtClean="0"/>
              <a:t>	B) Alguns fatos interessantes.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C) </a:t>
            </a:r>
            <a:r>
              <a:rPr lang="pt-BR" sz="2400" dirty="0" smtClean="0"/>
              <a:t>Bibliografia.</a:t>
            </a:r>
          </a:p>
          <a:p>
            <a:pPr marL="342900" indent="-342900">
              <a:buFontTx/>
              <a:buChar char="-"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42004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Breve </a:t>
            </a:r>
            <a:r>
              <a:rPr lang="en-US" dirty="0" err="1" smtClean="0"/>
              <a:t>histórico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6" descr="Jons Jackob Berzeli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3786" y="823526"/>
            <a:ext cx="1441708" cy="183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8137" y="733425"/>
            <a:ext cx="72390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pt-BR" b="1" dirty="0" err="1">
                <a:latin typeface="Helvetica"/>
                <a:cs typeface="Helvetica"/>
              </a:rPr>
              <a:t>Jöns</a:t>
            </a:r>
            <a:r>
              <a:rPr lang="pt-BR" b="1" dirty="0">
                <a:latin typeface="Helvetica"/>
                <a:cs typeface="Helvetica"/>
              </a:rPr>
              <a:t> Jakob </a:t>
            </a:r>
            <a:r>
              <a:rPr lang="pt-BR" b="1" dirty="0" err="1">
                <a:latin typeface="Helvetica"/>
                <a:cs typeface="Helvetica"/>
              </a:rPr>
              <a:t>Berzelius</a:t>
            </a:r>
            <a:r>
              <a:rPr lang="pt-BR" dirty="0">
                <a:latin typeface="Helvetica"/>
                <a:cs typeface="Helvetica"/>
              </a:rPr>
              <a:t> (</a:t>
            </a:r>
            <a:r>
              <a:rPr lang="pt-BR" dirty="0" smtClean="0">
                <a:latin typeface="Helvetica"/>
                <a:cs typeface="Helvetica"/>
              </a:rPr>
              <a:t>1779 - 1848</a:t>
            </a:r>
            <a:r>
              <a:rPr lang="pt-BR" dirty="0">
                <a:latin typeface="Helvetica"/>
                <a:cs typeface="Helvetica"/>
              </a:rPr>
              <a:t>) foi um químico/médico sueco</a:t>
            </a:r>
            <a:r>
              <a:rPr lang="pt-BR" dirty="0" smtClean="0">
                <a:latin typeface="Helvetica"/>
                <a:cs typeface="Helvetica"/>
              </a:rPr>
              <a:t>. Em 1807 ele definiu que:</a:t>
            </a:r>
          </a:p>
          <a:p>
            <a:endParaRPr lang="pt-BR" b="1" dirty="0" smtClean="0">
              <a:latin typeface="Helvetica"/>
              <a:cs typeface="Helvetica"/>
            </a:endParaRPr>
          </a:p>
          <a:p>
            <a:r>
              <a:rPr lang="pt-BR" sz="1600" b="1" i="1" dirty="0" smtClean="0">
                <a:latin typeface="Helvetica"/>
                <a:cs typeface="Helvetica"/>
              </a:rPr>
              <a:t>Substâncias Orgânicas</a:t>
            </a:r>
            <a:r>
              <a:rPr lang="pt-BR" sz="1600" i="1" dirty="0" smtClean="0">
                <a:latin typeface="Helvetica"/>
                <a:cs typeface="Helvetica"/>
              </a:rPr>
              <a:t> são aquelas derivadas de organismos </a:t>
            </a:r>
            <a:br>
              <a:rPr lang="pt-BR" sz="1600" i="1" dirty="0" smtClean="0">
                <a:latin typeface="Helvetica"/>
                <a:cs typeface="Helvetica"/>
              </a:rPr>
            </a:br>
            <a:r>
              <a:rPr lang="pt-BR" sz="1600" i="1" dirty="0" smtClean="0">
                <a:latin typeface="Helvetica"/>
                <a:cs typeface="Helvetica"/>
              </a:rPr>
              <a:t>vivos que contêm força vital imensurável, a essência da vida.</a:t>
            </a:r>
          </a:p>
          <a:p>
            <a:endParaRPr lang="pt-BR" sz="1600" i="1" dirty="0" smtClean="0">
              <a:latin typeface="Helvetica"/>
              <a:cs typeface="Helvetica"/>
            </a:endParaRPr>
          </a:p>
          <a:p>
            <a:r>
              <a:rPr lang="pt-BR" sz="1600" b="1" i="1" dirty="0" smtClean="0">
                <a:latin typeface="Helvetica"/>
                <a:cs typeface="Helvetica"/>
              </a:rPr>
              <a:t>Substâncias Inorgânicas</a:t>
            </a:r>
            <a:r>
              <a:rPr lang="pt-BR" sz="1600" i="1" dirty="0" smtClean="0">
                <a:latin typeface="Helvetica"/>
                <a:cs typeface="Helvetica"/>
              </a:rPr>
              <a:t> são aquelas derivadas de minerais, as quais faltam força vital.</a:t>
            </a:r>
            <a:endParaRPr lang="pt-BR" sz="1600" b="1" i="1" dirty="0">
              <a:latin typeface="Helvetica"/>
              <a:cs typeface="Helvetica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42400" y="3158876"/>
            <a:ext cx="6934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pt-BR" b="1" dirty="0"/>
              <a:t>Friedrich </a:t>
            </a:r>
            <a:r>
              <a:rPr lang="pt-BR" b="1" dirty="0" err="1"/>
              <a:t>Wöhler</a:t>
            </a:r>
            <a:r>
              <a:rPr lang="pt-BR" b="1" dirty="0"/>
              <a:t> (1800 - 1882) </a:t>
            </a:r>
            <a:r>
              <a:rPr lang="pt-BR" dirty="0" smtClean="0"/>
              <a:t>foi um </a:t>
            </a:r>
            <a:r>
              <a:rPr lang="pt-BR" dirty="0"/>
              <a:t>químico/médico alemão</a:t>
            </a:r>
            <a:r>
              <a:rPr lang="pt-BR" dirty="0" smtClean="0"/>
              <a:t>. Em 1828 produziu pela primeira vez uma substância “orgânica”, a uréia, a partir do </a:t>
            </a:r>
            <a:r>
              <a:rPr lang="pt-BR" dirty="0" err="1" smtClean="0"/>
              <a:t>cianato</a:t>
            </a:r>
            <a:r>
              <a:rPr lang="pt-BR" dirty="0" smtClean="0"/>
              <a:t> de amônio. </a:t>
            </a:r>
            <a:endParaRPr lang="pt-BR" dirty="0"/>
          </a:p>
        </p:txBody>
      </p:sp>
      <p:pic>
        <p:nvPicPr>
          <p:cNvPr id="9" name="Picture 4" descr="Imagem:Friedrich woehl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6400" y="3313251"/>
            <a:ext cx="1399094" cy="194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2" descr="http://www.angelfire.com/bc2/OrgChem/urea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814" y="5793175"/>
            <a:ext cx="82679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pt-BR" dirty="0" smtClean="0">
                <a:latin typeface="Helvetica"/>
                <a:cs typeface="Helvetica"/>
              </a:rPr>
              <a:t>Depois disso, uma </a:t>
            </a:r>
            <a:r>
              <a:rPr lang="pt-BR" dirty="0">
                <a:latin typeface="Helvetica"/>
                <a:cs typeface="Helvetica"/>
              </a:rPr>
              <a:t>nova definição foi necessária para</a:t>
            </a:r>
            <a:r>
              <a:rPr lang="pt-BR" dirty="0" smtClean="0">
                <a:latin typeface="Helvetica"/>
                <a:cs typeface="Helvetica"/>
              </a:rPr>
              <a:t> </a:t>
            </a:r>
            <a:r>
              <a:rPr lang="pt-BR" b="1" i="1" dirty="0" smtClean="0">
                <a:solidFill>
                  <a:schemeClr val="accent2"/>
                </a:solidFill>
                <a:latin typeface="Helvetica"/>
                <a:cs typeface="Helvetica"/>
              </a:rPr>
              <a:t>substâncias orgânicas</a:t>
            </a:r>
            <a:r>
              <a:rPr lang="pt-BR" dirty="0" smtClean="0">
                <a:latin typeface="Helvetica"/>
                <a:cs typeface="Helvetica"/>
              </a:rPr>
              <a:t>:</a:t>
            </a:r>
            <a:endParaRPr lang="pt-BR" dirty="0">
              <a:latin typeface="Helvetica"/>
              <a:cs typeface="Helvetica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447800" y="6260275"/>
            <a:ext cx="617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Substâncias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que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contêm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átomos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 de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carbono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378584" y="5244288"/>
            <a:ext cx="2172134" cy="384566"/>
          </a:xfrm>
          <a:prstGeom prst="rect">
            <a:avLst/>
          </a:prstGeom>
        </p:spPr>
        <p:txBody>
          <a:bodyPr vert="horz" wrap="none" lIns="91440" tIns="45720" rIns="91440" bIns="45720" rtlCol="0">
            <a:normAutofit lnSpcReduction="10000"/>
          </a:bodyPr>
          <a:lstStyle/>
          <a:p>
            <a:pPr algn="ctr"/>
            <a:r>
              <a:rPr lang="pt-BR" sz="2000" i="1" dirty="0" err="1" smtClean="0"/>
              <a:t>Cianato</a:t>
            </a:r>
            <a:r>
              <a:rPr lang="pt-BR" sz="2000" i="1" dirty="0" smtClean="0"/>
              <a:t> de amônio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320125" y="5273330"/>
            <a:ext cx="2172134" cy="384566"/>
          </a:xfrm>
          <a:prstGeom prst="rect">
            <a:avLst/>
          </a:prstGeom>
        </p:spPr>
        <p:txBody>
          <a:bodyPr vert="horz" wrap="none" lIns="91440" tIns="45720" rIns="91440" bIns="45720" rtlCol="0">
            <a:normAutofit lnSpcReduction="10000"/>
          </a:bodyPr>
          <a:lstStyle/>
          <a:p>
            <a:pPr algn="ctr"/>
            <a:r>
              <a:rPr lang="pt-BR" sz="2000" i="1" dirty="0" smtClean="0"/>
              <a:t>Ureia</a:t>
            </a:r>
          </a:p>
        </p:txBody>
      </p:sp>
      <p:graphicFrame>
        <p:nvGraphicFramePr>
          <p:cNvPr id="17" name="Obje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302770"/>
              </p:ext>
            </p:extLst>
          </p:nvPr>
        </p:nvGraphicFramePr>
        <p:xfrm>
          <a:off x="1215743" y="4029851"/>
          <a:ext cx="5021263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S ChemDraw Drawing" r:id="rId5" imgW="5021024" imgH="1214161" progId="ChemDraw.Document.6.0">
                  <p:embed/>
                </p:oleObj>
              </mc:Choice>
              <mc:Fallback>
                <p:oleObj name="CS ChemDraw Drawing" r:id="rId5" imgW="5021024" imgH="12141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5743" y="4029851"/>
                        <a:ext cx="5021263" cy="1214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20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Breve histórico</a:t>
            </a: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783772" y="1056904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pt-BR" sz="2000" i="1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522513" y="1056904"/>
            <a:ext cx="8241477" cy="36625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Hoje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existem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milhões de compostos e apenas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500000 compostos inorgânicos.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há tantas substâncias que contêm carbono?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carbono não ganha nem cede elétrons espontaneamente, ele compartilha elétrons com outros átomos de carbono, bem como com outros átomos diferentes.</a:t>
            </a:r>
          </a:p>
          <a:p>
            <a:pPr algn="just"/>
            <a:endParaRPr lang="pt-BR" sz="2000" dirty="0"/>
          </a:p>
          <a:p>
            <a:endParaRPr lang="pt-BR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9592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Fatos interessantes</a:t>
            </a: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34484" y="115132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pt-BR" sz="2000" i="1" dirty="0" smtClean="0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75" y="1219129"/>
            <a:ext cx="3744912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84488" y="2909000"/>
            <a:ext cx="453707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1400" dirty="0" err="1">
                <a:latin typeface="Verdana" charset="0"/>
              </a:rPr>
              <a:t>Lipitor</a:t>
            </a:r>
            <a:r>
              <a:rPr lang="pt-BR" sz="1400" dirty="0">
                <a:latin typeface="Verdana" charset="0"/>
              </a:rPr>
              <a:t> (Pfizer), reduz colesterol, 10,3 Bilhões</a:t>
            </a:r>
          </a:p>
        </p:txBody>
      </p:sp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100" y="908050"/>
            <a:ext cx="2808288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84488" y="709754"/>
            <a:ext cx="8785225" cy="4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Fármacos mais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Vendidos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716463" y="3429000"/>
            <a:ext cx="432117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1400">
                <a:latin typeface="Verdana" charset="0"/>
              </a:rPr>
              <a:t>Zocor (Merck), reduz colesterol, 6,1 Bilhões</a:t>
            </a:r>
          </a:p>
        </p:txBody>
      </p:sp>
      <p:pic>
        <p:nvPicPr>
          <p:cNvPr id="1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3" y="3452938"/>
            <a:ext cx="2408237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424188" y="6011863"/>
            <a:ext cx="26654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1400" dirty="0" err="1">
                <a:latin typeface="Verdana" charset="0"/>
              </a:rPr>
              <a:t>Ziprexa</a:t>
            </a:r>
            <a:r>
              <a:rPr lang="pt-BR" sz="1400" dirty="0">
                <a:latin typeface="Verdana" charset="0"/>
              </a:rPr>
              <a:t> (Eli Lilly), </a:t>
            </a:r>
            <a:r>
              <a:rPr lang="pt-BR" sz="1400" dirty="0" err="1">
                <a:latin typeface="Verdana" charset="0"/>
              </a:rPr>
              <a:t>anti-psicótico</a:t>
            </a:r>
            <a:r>
              <a:rPr lang="pt-BR" sz="1400" dirty="0">
                <a:latin typeface="Verdana" charset="0"/>
              </a:rPr>
              <a:t>, 4,8 Bilhões  </a:t>
            </a:r>
          </a:p>
        </p:txBody>
      </p:sp>
      <p:pic>
        <p:nvPicPr>
          <p:cNvPr id="14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933825"/>
            <a:ext cx="3671888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4284663" y="6083300"/>
            <a:ext cx="377983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1400">
                <a:latin typeface="Verdana" charset="0"/>
              </a:rPr>
              <a:t>Norvasc (Pfizer), reduz pressão sanguínea, 4,1 Bilhões</a:t>
            </a:r>
          </a:p>
        </p:txBody>
      </p:sp>
    </p:spTree>
    <p:extLst>
      <p:ext uri="{BB962C8B-B14F-4D97-AF65-F5344CB8AC3E}">
        <p14:creationId xmlns:p14="http://schemas.microsoft.com/office/powerpoint/2010/main" val="27301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Fatos interessantes</a:t>
            </a: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34484" y="115132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pt-BR" sz="2000" i="1" dirty="0" smtClean="0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924300" y="4291012"/>
            <a:ext cx="963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sz="1600">
                <a:solidFill>
                  <a:srgbClr val="000066"/>
                </a:solidFill>
                <a:latin typeface="Verdana" charset="0"/>
                <a:cs typeface="Verdana" charset="0"/>
              </a:rPr>
              <a:t>Cubano</a:t>
            </a:r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194604"/>
              </p:ext>
            </p:extLst>
          </p:nvPr>
        </p:nvGraphicFramePr>
        <p:xfrm>
          <a:off x="3779838" y="2900362"/>
          <a:ext cx="1296987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368300" imgH="368300" progId="">
                  <p:embed/>
                </p:oleObj>
              </mc:Choice>
              <mc:Fallback>
                <p:oleObj r:id="rId3" imgW="368300" imgH="3683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2900362"/>
                        <a:ext cx="1296987" cy="129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33374" y="749795"/>
            <a:ext cx="87852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Moléculas Orgânicas com Interesse Teórico</a:t>
            </a:r>
          </a:p>
        </p:txBody>
      </p:sp>
    </p:spTree>
    <p:extLst>
      <p:ext uri="{BB962C8B-B14F-4D97-AF65-F5344CB8AC3E}">
        <p14:creationId xmlns:p14="http://schemas.microsoft.com/office/powerpoint/2010/main" val="9368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Fatos interessantes</a:t>
            </a:r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34484" y="115132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pt-BR" sz="2000" i="1" dirty="0" smtClean="0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33374" y="749795"/>
            <a:ext cx="87852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Moléculas Orgânicas com Interesse Teórico</a:t>
            </a:r>
          </a:p>
        </p:txBody>
      </p:sp>
      <p:pic>
        <p:nvPicPr>
          <p:cNvPr id="2050" name="Picture 2" descr="http://brsmblog.com/wp-content/uploads/2011/07/cuban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95" y="1248130"/>
            <a:ext cx="7446328" cy="545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Clayden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Greeves, S. Warren,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Wothers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Oxford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Oxford, 2001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Substâncias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Carboniladas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Derivados: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Costa, R.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Pilli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Pinheiro, M.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Vasconcellos,Bookman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São Paulo, 2003.</a:t>
            </a:r>
          </a:p>
          <a:p>
            <a:pPr algn="just">
              <a:lnSpc>
                <a:spcPct val="200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 Chemistry: Structure and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Peter 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Vollhardt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Neil E.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H. Freeman; 5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2005.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30D0-E989-6D43-9B52-F525A77060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ula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>
          <a:defRPr sz="2000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Aula 1.potx</Template>
  <TotalTime>249</TotalTime>
  <Words>254</Words>
  <Application>Microsoft Office PowerPoint</Application>
  <PresentationFormat>Apresentação na tela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Modelo de Aula 1</vt:lpstr>
      <vt:lpstr>CS ChemDraw Drawing</vt:lpstr>
      <vt:lpstr>QFL- 0341 – Estrutura e propriedades de Compostos Orgânicos</vt:lpstr>
      <vt:lpstr>Tópicos da Aula</vt:lpstr>
      <vt:lpstr>Breve histórico</vt:lpstr>
      <vt:lpstr>Breve histórico</vt:lpstr>
      <vt:lpstr>Fatos interessantes</vt:lpstr>
      <vt:lpstr>Fatos interessantes</vt:lpstr>
      <vt:lpstr>Fatos interessantes</vt:lpstr>
      <vt:lpstr>Bibliografia</vt:lpstr>
    </vt:vector>
  </TitlesOfParts>
  <Company>IQ-USP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Reinaldo Camino Bazito</dc:creator>
  <cp:lastModifiedBy>Daniel</cp:lastModifiedBy>
  <cp:revision>30</cp:revision>
  <dcterms:created xsi:type="dcterms:W3CDTF">2015-02-21T22:32:42Z</dcterms:created>
  <dcterms:modified xsi:type="dcterms:W3CDTF">2015-02-23T22:34:23Z</dcterms:modified>
</cp:coreProperties>
</file>