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084" autoAdjust="0"/>
  </p:normalViewPr>
  <p:slideViewPr>
    <p:cSldViewPr snapToGrid="0">
      <p:cViewPr varScale="1">
        <p:scale>
          <a:sx n="90" d="100"/>
          <a:sy n="90" d="100"/>
        </p:scale>
        <p:origin x="12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07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32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95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37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74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72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59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88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791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40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55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A1ED1-C469-4A23-99B2-CFF1ECF80142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1047E-17F5-498A-8DC2-3E4A779B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13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Avaliação e validação de projetos educacionais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633049" y="5080958"/>
            <a:ext cx="573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/>
              <a:t>Vani Moreira Kenski - FEUSP</a:t>
            </a:r>
          </a:p>
        </p:txBody>
      </p:sp>
    </p:spTree>
    <p:extLst>
      <p:ext uri="{BB962C8B-B14F-4D97-AF65-F5344CB8AC3E}">
        <p14:creationId xmlns:p14="http://schemas.microsoft.com/office/powerpoint/2010/main" val="145886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712"/>
            <a:ext cx="10515600" cy="39400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+mn-lt"/>
              </a:rPr>
              <a:t>Avaliação e validação de projetos educacionais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587191"/>
              </p:ext>
            </p:extLst>
          </p:nvPr>
        </p:nvGraphicFramePr>
        <p:xfrm>
          <a:off x="629728" y="690116"/>
          <a:ext cx="11119449" cy="5970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019">
                  <a:extLst>
                    <a:ext uri="{9D8B030D-6E8A-4147-A177-3AD203B41FA5}">
                      <a16:colId xmlns:a16="http://schemas.microsoft.com/office/drawing/2014/main" val="1732957311"/>
                    </a:ext>
                  </a:extLst>
                </a:gridCol>
                <a:gridCol w="4442333">
                  <a:extLst>
                    <a:ext uri="{9D8B030D-6E8A-4147-A177-3AD203B41FA5}">
                      <a16:colId xmlns:a16="http://schemas.microsoft.com/office/drawing/2014/main" val="1178508175"/>
                    </a:ext>
                  </a:extLst>
                </a:gridCol>
                <a:gridCol w="5038097">
                  <a:extLst>
                    <a:ext uri="{9D8B030D-6E8A-4147-A177-3AD203B41FA5}">
                      <a16:colId xmlns:a16="http://schemas.microsoft.com/office/drawing/2014/main" val="3563760569"/>
                    </a:ext>
                  </a:extLst>
                </a:gridCol>
              </a:tblGrid>
              <a:tr h="35411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TIPO/FASE</a:t>
                      </a:r>
                      <a:r>
                        <a:rPr lang="pt-BR" baseline="0" dirty="0"/>
                        <a:t>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INSTRUMENTOS/AÇÕES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456813"/>
                  </a:ext>
                </a:extLst>
              </a:tr>
              <a:tr h="1150876">
                <a:tc>
                  <a:txBody>
                    <a:bodyPr/>
                    <a:lstStyle/>
                    <a:p>
                      <a:r>
                        <a:rPr lang="pt-BR" b="1" dirty="0"/>
                        <a:t>DIAGNÓSTICA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ESCOPO: </a:t>
                      </a:r>
                    </a:p>
                    <a:p>
                      <a:pPr marL="449263" lvl="1" indent="-182563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Levantamento de informações básicas para desenvolvimento do projeto.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Checklist</a:t>
                      </a:r>
                    </a:p>
                    <a:p>
                      <a:r>
                        <a:rPr lang="pt-BR" dirty="0"/>
                        <a:t>Entrevistas</a:t>
                      </a:r>
                      <a:r>
                        <a:rPr lang="pt-BR" baseline="0" dirty="0"/>
                        <a:t> </a:t>
                      </a:r>
                    </a:p>
                    <a:p>
                      <a:r>
                        <a:rPr lang="pt-BR" baseline="0" dirty="0"/>
                        <a:t>Questionários</a:t>
                      </a:r>
                    </a:p>
                    <a:p>
                      <a:r>
                        <a:rPr lang="pt-BR" baseline="0" dirty="0"/>
                        <a:t>Pesquisa de campo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973509"/>
                  </a:ext>
                </a:extLst>
              </a:tr>
              <a:tr h="1416463">
                <a:tc>
                  <a:txBody>
                    <a:bodyPr/>
                    <a:lstStyle/>
                    <a:p>
                      <a:r>
                        <a:rPr lang="pt-BR" b="1" dirty="0"/>
                        <a:t>FORMATIVA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baseline="0" dirty="0"/>
                        <a:t>PLANO DE AÇÃO: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Acompanhamento de</a:t>
                      </a:r>
                      <a:r>
                        <a:rPr lang="pt-BR" baseline="0" dirty="0"/>
                        <a:t> todas as fases;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/>
                        <a:t>Identificação de problemas no processo;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/>
                        <a:t>Redefinição imediata do projeto;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/>
                        <a:t>Ajustes.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Softwares</a:t>
                      </a:r>
                      <a:r>
                        <a:rPr lang="pt-BR" baseline="0" dirty="0"/>
                        <a:t> </a:t>
                      </a:r>
                      <a:r>
                        <a:rPr lang="pt-BR" dirty="0"/>
                        <a:t>de Gestão de Projetos</a:t>
                      </a:r>
                    </a:p>
                    <a:p>
                      <a:r>
                        <a:rPr lang="pt-BR" dirty="0"/>
                        <a:t>Planilhas Excel</a:t>
                      </a:r>
                    </a:p>
                    <a:p>
                      <a:r>
                        <a:rPr lang="pt-BR" dirty="0"/>
                        <a:t>Mapas conceituais</a:t>
                      </a:r>
                    </a:p>
                    <a:p>
                      <a:r>
                        <a:rPr lang="pt-BR" dirty="0"/>
                        <a:t>Definição de Cronogramas </a:t>
                      </a:r>
                    </a:p>
                    <a:p>
                      <a:r>
                        <a:rPr lang="pt-BR" dirty="0"/>
                        <a:t>Plano</a:t>
                      </a:r>
                      <a:r>
                        <a:rPr lang="pt-BR" baseline="0" dirty="0"/>
                        <a:t> de Contingências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431284"/>
                  </a:ext>
                </a:extLst>
              </a:tr>
              <a:tr h="2953135">
                <a:tc>
                  <a:txBody>
                    <a:bodyPr/>
                    <a:lstStyle/>
                    <a:p>
                      <a:r>
                        <a:rPr lang="pt-BR" b="1" dirty="0"/>
                        <a:t>SOMATIVA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PROJETO EM EXECUÇÃO: 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b="0" dirty="0"/>
                        <a:t>Primeiro oferecimento:</a:t>
                      </a:r>
                    </a:p>
                    <a:p>
                      <a:pPr marL="1258888" marR="0" lvl="1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b="0" dirty="0"/>
                        <a:t>Testes (Validação)</a:t>
                      </a:r>
                    </a:p>
                    <a:p>
                      <a:pPr marL="1258888" lvl="1" indent="-276225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Reação dos participantes </a:t>
                      </a:r>
                    </a:p>
                    <a:p>
                      <a:pPr marL="1258888" lvl="1" indent="-276225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Reação dos gestores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t-BR" b="1" dirty="0"/>
                        <a:t>PESQUISA DE SATISFAÇÃO 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pt-BR" dirty="0"/>
                        <a:t>Análise</a:t>
                      </a:r>
                      <a:r>
                        <a:rPr lang="pt-BR" baseline="0" dirty="0"/>
                        <a:t> dos resultados de aprendizagem;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pt-BR" baseline="0" dirty="0"/>
                        <a:t>Análise do d</a:t>
                      </a:r>
                      <a:r>
                        <a:rPr lang="pt-BR" dirty="0"/>
                        <a:t>esempenho dos participantes e demais envolvidos no projeto.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pt-BR" dirty="0"/>
                        <a:t>Análise do custo/benefício.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pt-BR" dirty="0"/>
                        <a:t>Acesso e acompanhamento do curso;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pt-BR" dirty="0"/>
                        <a:t>Entrevistas;</a:t>
                      </a:r>
                      <a:r>
                        <a:rPr lang="pt-BR" baseline="0" dirty="0"/>
                        <a:t>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pt-BR" baseline="0" dirty="0"/>
                        <a:t>Questionários;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pt-BR" baseline="0" dirty="0"/>
                        <a:t>Acompanhamento e análise dos dados dos participantes disponíveis no AVA;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pt-BR" baseline="0" dirty="0"/>
                        <a:t>Ajustes imediatos de problemas emergenciais;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pt-BR" baseline="0" dirty="0"/>
                        <a:t>Ajustes do curso de acordo com os resultados da avaliação.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24512"/>
                  </a:ext>
                </a:extLst>
              </a:tr>
            </a:tbl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446" y="1571846"/>
            <a:ext cx="609600" cy="609600"/>
          </a:xfrm>
          <a:prstGeom prst="rect">
            <a:avLst/>
          </a:prstGeom>
        </p:spPr>
      </p:pic>
      <p:pic>
        <p:nvPicPr>
          <p:cNvPr id="9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446" y="2862510"/>
            <a:ext cx="609600" cy="609600"/>
          </a:xfrm>
          <a:prstGeom prst="rect">
            <a:avLst/>
          </a:prstGeom>
        </p:spPr>
      </p:pic>
      <p:pic>
        <p:nvPicPr>
          <p:cNvPr id="10" name="Som grav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446" y="4931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3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712"/>
            <a:ext cx="10515600" cy="39400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+mn-lt"/>
              </a:rPr>
              <a:t>Avaliação da aprendizagem em cursos online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117192"/>
              </p:ext>
            </p:extLst>
          </p:nvPr>
        </p:nvGraphicFramePr>
        <p:xfrm>
          <a:off x="629728" y="627321"/>
          <a:ext cx="10604020" cy="6124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95">
                  <a:extLst>
                    <a:ext uri="{9D8B030D-6E8A-4147-A177-3AD203B41FA5}">
                      <a16:colId xmlns:a16="http://schemas.microsoft.com/office/drawing/2014/main" val="1732957311"/>
                    </a:ext>
                  </a:extLst>
                </a:gridCol>
                <a:gridCol w="4286857">
                  <a:extLst>
                    <a:ext uri="{9D8B030D-6E8A-4147-A177-3AD203B41FA5}">
                      <a16:colId xmlns:a16="http://schemas.microsoft.com/office/drawing/2014/main" val="1178508175"/>
                    </a:ext>
                  </a:extLst>
                </a:gridCol>
                <a:gridCol w="4522668">
                  <a:extLst>
                    <a:ext uri="{9D8B030D-6E8A-4147-A177-3AD203B41FA5}">
                      <a16:colId xmlns:a16="http://schemas.microsoft.com/office/drawing/2014/main" val="3563760569"/>
                    </a:ext>
                  </a:extLst>
                </a:gridCol>
              </a:tblGrid>
              <a:tr h="37116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TIPO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INSTRUMENTOS/AÇÕES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456813"/>
                  </a:ext>
                </a:extLst>
              </a:tr>
              <a:tr h="1484664">
                <a:tc>
                  <a:txBody>
                    <a:bodyPr/>
                    <a:lstStyle/>
                    <a:p>
                      <a:r>
                        <a:rPr lang="pt-BR" sz="2000" b="1" dirty="0"/>
                        <a:t>DIAGNÓSTICA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1" indent="-180975">
                        <a:buFont typeface="Arial" panose="020B0604020202020204" pitchFamily="34" charset="0"/>
                        <a:buChar char="•"/>
                      </a:pPr>
                      <a:r>
                        <a:rPr lang="pt-BR" sz="2000" dirty="0"/>
                        <a:t>Levantamento de informações sobre</a:t>
                      </a:r>
                      <a:r>
                        <a:rPr lang="pt-BR" sz="2000" baseline="0" dirty="0"/>
                        <a:t> os conhecimentos, habilidades e atitudes  dos alunos.</a:t>
                      </a:r>
                      <a:endParaRPr lang="pt-BR" sz="2000" dirty="0"/>
                    </a:p>
                    <a:p>
                      <a:pPr marL="180975" lvl="1" indent="-180975">
                        <a:buFont typeface="Arial" panose="020B0604020202020204" pitchFamily="34" charset="0"/>
                        <a:buChar char="•"/>
                      </a:pPr>
                      <a:r>
                        <a:rPr lang="pt-BR" sz="2000" dirty="0"/>
                        <a:t>Identificação</a:t>
                      </a:r>
                      <a:r>
                        <a:rPr lang="pt-BR" sz="2000" baseline="0" dirty="0"/>
                        <a:t> da fluência e condições de acesso aos recursos do curso.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Enquetes </a:t>
                      </a:r>
                    </a:p>
                    <a:p>
                      <a:r>
                        <a:rPr lang="pt-BR" sz="2000" dirty="0"/>
                        <a:t>Entrevistas</a:t>
                      </a:r>
                      <a:r>
                        <a:rPr lang="pt-BR" sz="2000" baseline="0" dirty="0"/>
                        <a:t> </a:t>
                      </a:r>
                    </a:p>
                    <a:p>
                      <a:r>
                        <a:rPr lang="pt-BR" sz="2000" baseline="0" dirty="0"/>
                        <a:t>Questionários</a:t>
                      </a:r>
                    </a:p>
                    <a:p>
                      <a:r>
                        <a:rPr lang="pt-BR" sz="2000" baseline="0" dirty="0"/>
                        <a:t>Testes </a:t>
                      </a:r>
                    </a:p>
                    <a:p>
                      <a:r>
                        <a:rPr lang="pt-BR" sz="2000" baseline="0" dirty="0"/>
                        <a:t>Atividades de ambientação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973509"/>
                  </a:ext>
                </a:extLst>
              </a:tr>
              <a:tr h="1628199">
                <a:tc>
                  <a:txBody>
                    <a:bodyPr/>
                    <a:lstStyle/>
                    <a:p>
                      <a:r>
                        <a:rPr lang="pt-BR" sz="2000" b="1" dirty="0"/>
                        <a:t>FORMATIVA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000" baseline="0" dirty="0"/>
                        <a:t>Acompanhamento do processo de aprendizagem dos alunos.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000" baseline="0" dirty="0"/>
                        <a:t>Identificação de dúvidas e demais problemas que prejudicam a aprendizagem no processo.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Atividades Individuais e</a:t>
                      </a:r>
                      <a:r>
                        <a:rPr lang="pt-BR" sz="2000" baseline="0" dirty="0"/>
                        <a:t> Grupais</a:t>
                      </a:r>
                    </a:p>
                    <a:p>
                      <a:r>
                        <a:rPr lang="pt-BR" sz="2000" baseline="0" dirty="0"/>
                        <a:t>Exercícios, Testes, resenhas, projetos</a:t>
                      </a:r>
                    </a:p>
                    <a:p>
                      <a:r>
                        <a:rPr lang="pt-BR" sz="2000" baseline="0" dirty="0"/>
                        <a:t>Apresentações </a:t>
                      </a:r>
                    </a:p>
                    <a:p>
                      <a:r>
                        <a:rPr lang="pt-BR" sz="2000" dirty="0"/>
                        <a:t>Fóruns e</a:t>
                      </a:r>
                      <a:r>
                        <a:rPr lang="pt-BR" sz="2000" baseline="0" dirty="0"/>
                        <a:t> demais atividades interativas</a:t>
                      </a:r>
                      <a:endParaRPr lang="pt-BR" sz="2000" dirty="0"/>
                    </a:p>
                    <a:p>
                      <a:r>
                        <a:rPr lang="pt-BR" sz="2000" dirty="0"/>
                        <a:t>Autoavaliações</a:t>
                      </a:r>
                      <a:r>
                        <a:rPr lang="pt-BR" sz="2000" baseline="0" dirty="0"/>
                        <a:t> e avaliação interpares.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431284"/>
                  </a:ext>
                </a:extLst>
              </a:tr>
              <a:tr h="2484218">
                <a:tc>
                  <a:txBody>
                    <a:bodyPr/>
                    <a:lstStyle/>
                    <a:p>
                      <a:r>
                        <a:rPr lang="pt-BR" sz="2000" b="1" dirty="0"/>
                        <a:t>SOMATIVA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000" dirty="0"/>
                        <a:t>Identificação do grau de aprendizado</a:t>
                      </a:r>
                      <a:r>
                        <a:rPr lang="pt-BR" sz="2000" baseline="0" dirty="0"/>
                        <a:t> alcançado, de acordo com os objetivos do curso.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000" baseline="0" dirty="0"/>
                        <a:t>Articulada ao desempenho do aluno e aos objetivos de aprendizagem postulados.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t-BR" sz="2000" baseline="0" dirty="0"/>
                        <a:t>E-Portfolio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t-BR" sz="2000" baseline="0" dirty="0"/>
                        <a:t>Desenvolvimento de Projetos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t-BR" sz="2000" baseline="0" dirty="0"/>
                        <a:t>Autoavaliações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t-BR" sz="2000" baseline="0" dirty="0"/>
                        <a:t>Provas presenciais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t-BR" sz="2000" baseline="0" dirty="0"/>
                        <a:t>Atividades práticas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t-BR" sz="2000" baseline="0" dirty="0"/>
                        <a:t>Testes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t-BR" sz="2000" baseline="0" dirty="0"/>
                        <a:t>Arguições orais...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24512"/>
                  </a:ext>
                </a:extLst>
              </a:tr>
            </a:tbl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977" y="1635641"/>
            <a:ext cx="609600" cy="609600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977" y="3384569"/>
            <a:ext cx="609600" cy="609600"/>
          </a:xfrm>
          <a:prstGeom prst="rect">
            <a:avLst/>
          </a:prstGeom>
        </p:spPr>
      </p:pic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977" y="5388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7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284</Words>
  <Application>Microsoft Office PowerPoint</Application>
  <PresentationFormat>Widescreen</PresentationFormat>
  <Paragraphs>70</Paragraphs>
  <Slides>3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do Office</vt:lpstr>
      <vt:lpstr>Avaliação e validação de projetos educacionais</vt:lpstr>
      <vt:lpstr>Avaliação e validação de projetos educacionais</vt:lpstr>
      <vt:lpstr>Avaliação da aprendizagem em cursos online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VANI KENSKI</dc:creator>
  <cp:lastModifiedBy>VANI KENSKI</cp:lastModifiedBy>
  <cp:revision>14</cp:revision>
  <dcterms:created xsi:type="dcterms:W3CDTF">2016-05-02T00:04:58Z</dcterms:created>
  <dcterms:modified xsi:type="dcterms:W3CDTF">2016-05-03T17:41:44Z</dcterms:modified>
</cp:coreProperties>
</file>