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77" r:id="rId2"/>
    <p:sldId id="290" r:id="rId3"/>
    <p:sldId id="291" r:id="rId4"/>
    <p:sldId id="292" r:id="rId5"/>
    <p:sldId id="280" r:id="rId6"/>
    <p:sldId id="267" r:id="rId7"/>
    <p:sldId id="281" r:id="rId8"/>
    <p:sldId id="288" r:id="rId9"/>
    <p:sldId id="285" r:id="rId10"/>
    <p:sldId id="286" r:id="rId11"/>
    <p:sldId id="287" r:id="rId12"/>
    <p:sldId id="293" r:id="rId13"/>
    <p:sldId id="295" r:id="rId14"/>
    <p:sldId id="294"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14" autoAdjust="0"/>
  </p:normalViewPr>
  <p:slideViewPr>
    <p:cSldViewPr snapToGrid="0">
      <p:cViewPr varScale="1">
        <p:scale>
          <a:sx n="114" d="100"/>
          <a:sy n="114" d="100"/>
        </p:scale>
        <p:origin x="456" y="17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634A71-F1B7-45D6-8C56-73FCEB078101}" type="datetime1">
              <a:rPr lang="pt-BR" smtClean="0"/>
              <a:t>21/04/2020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pt-BR" smtClean="0"/>
              <a:t>‹nº›</a:t>
            </a:fld>
            <a:endParaRPr lang="pt-BR"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71B67-53C5-415E-AF42-25ACF30E042E}" type="datetime1">
              <a:rPr lang="pt-BR" noProof="0" smtClean="0"/>
              <a:pPr/>
              <a:t>21/04/2020</a:t>
            </a:fld>
            <a:endParaRPr lang="pt-BR" noProof="0"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pt-BR" noProof="0" smtClean="0"/>
              <a:t>‹nº›</a:t>
            </a:fld>
            <a:endParaRPr lang="pt-BR"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1</a:t>
            </a:fld>
            <a:endParaRPr lang="pt-BR" dirty="0"/>
          </a:p>
        </p:txBody>
      </p:sp>
    </p:spTree>
    <p:extLst>
      <p:ext uri="{BB962C8B-B14F-4D97-AF65-F5344CB8AC3E}">
        <p14:creationId xmlns:p14="http://schemas.microsoft.com/office/powerpoint/2010/main" val="220513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5</a:t>
            </a:fld>
            <a:endParaRPr lang="pt-BR" dirty="0"/>
          </a:p>
        </p:txBody>
      </p:sp>
    </p:spTree>
    <p:extLst>
      <p:ext uri="{BB962C8B-B14F-4D97-AF65-F5344CB8AC3E}">
        <p14:creationId xmlns:p14="http://schemas.microsoft.com/office/powerpoint/2010/main" val="337746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6</a:t>
            </a:fld>
            <a:endParaRPr lang="pt-BR" dirty="0"/>
          </a:p>
        </p:txBody>
      </p:sp>
    </p:spTree>
    <p:extLst>
      <p:ext uri="{BB962C8B-B14F-4D97-AF65-F5344CB8AC3E}">
        <p14:creationId xmlns:p14="http://schemas.microsoft.com/office/powerpoint/2010/main" val="209956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7</a:t>
            </a:fld>
            <a:endParaRPr lang="pt-BR" dirty="0"/>
          </a:p>
        </p:txBody>
      </p:sp>
    </p:spTree>
    <p:extLst>
      <p:ext uri="{BB962C8B-B14F-4D97-AF65-F5344CB8AC3E}">
        <p14:creationId xmlns:p14="http://schemas.microsoft.com/office/powerpoint/2010/main" val="258028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9</a:t>
            </a:fld>
            <a:endParaRPr lang="pt-BR" dirty="0"/>
          </a:p>
        </p:txBody>
      </p:sp>
    </p:spTree>
    <p:extLst>
      <p:ext uri="{BB962C8B-B14F-4D97-AF65-F5344CB8AC3E}">
        <p14:creationId xmlns:p14="http://schemas.microsoft.com/office/powerpoint/2010/main" val="235595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10</a:t>
            </a:fld>
            <a:endParaRPr lang="pt-BR" dirty="0"/>
          </a:p>
        </p:txBody>
      </p:sp>
    </p:spTree>
    <p:extLst>
      <p:ext uri="{BB962C8B-B14F-4D97-AF65-F5344CB8AC3E}">
        <p14:creationId xmlns:p14="http://schemas.microsoft.com/office/powerpoint/2010/main" val="385729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8322CDD-9D6C-4F63-9EC2-648226624108}" type="slidenum">
              <a:rPr lang="pt-BR" smtClean="0"/>
              <a:t>11</a:t>
            </a:fld>
            <a:endParaRPr lang="pt-BR" dirty="0"/>
          </a:p>
        </p:txBody>
      </p:sp>
    </p:spTree>
    <p:extLst>
      <p:ext uri="{BB962C8B-B14F-4D97-AF65-F5344CB8AC3E}">
        <p14:creationId xmlns:p14="http://schemas.microsoft.com/office/powerpoint/2010/main" val="3653452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5" name="Footer Placeholder 4"/>
          <p:cNvSpPr>
            <a:spLocks noGrp="1"/>
          </p:cNvSpPr>
          <p:nvPr>
            <p:ph type="ftr" sz="quarter" idx="11"/>
          </p:nvPr>
        </p:nvSpPr>
        <p:spPr/>
        <p:txBody>
          <a:bodyPr/>
          <a:lstStyle/>
          <a:p>
            <a:pPr rtl="0"/>
            <a:r>
              <a:rPr lang="pt-BR" noProof="0"/>
              <a:t>Adicionar um rodapé</a:t>
            </a:r>
            <a:endParaRPr lang="pt-BR" noProof="0"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8866293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5" name="Footer Placeholder 4"/>
          <p:cNvSpPr>
            <a:spLocks noGrp="1"/>
          </p:cNvSpPr>
          <p:nvPr>
            <p:ph type="ftr" sz="quarter" idx="11"/>
          </p:nvPr>
        </p:nvSpPr>
        <p:spPr/>
        <p:txBody>
          <a:bodyPr/>
          <a:lstStyle/>
          <a:p>
            <a:pPr rtl="0"/>
            <a:r>
              <a:rPr lang="pt-BR" noProof="0"/>
              <a:t>Adicionar um rodapé</a:t>
            </a:r>
            <a:endParaRPr lang="pt-BR" noProof="0" dirty="0"/>
          </a:p>
        </p:txBody>
      </p:sp>
      <p:sp>
        <p:nvSpPr>
          <p:cNvPr id="6" name="Slide Number Placeholder 5"/>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6960771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5" name="Footer Placeholder 4"/>
          <p:cNvSpPr>
            <a:spLocks noGrp="1"/>
          </p:cNvSpPr>
          <p:nvPr>
            <p:ph type="ftr" sz="quarter" idx="11"/>
          </p:nvPr>
        </p:nvSpPr>
        <p:spPr/>
        <p:txBody>
          <a:bodyPr/>
          <a:lstStyle/>
          <a:p>
            <a:pPr rtl="0"/>
            <a:r>
              <a:rPr lang="pt-BR" noProof="0"/>
              <a:t>Adicionar um rodapé</a:t>
            </a:r>
            <a:endParaRPr lang="pt-BR" noProof="0" dirty="0"/>
          </a:p>
        </p:txBody>
      </p:sp>
      <p:sp>
        <p:nvSpPr>
          <p:cNvPr id="6" name="Slide Number Placeholder 5"/>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30472303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5" name="Footer Placeholder 4"/>
          <p:cNvSpPr>
            <a:spLocks noGrp="1"/>
          </p:cNvSpPr>
          <p:nvPr>
            <p:ph type="ftr" sz="quarter" idx="11"/>
          </p:nvPr>
        </p:nvSpPr>
        <p:spPr/>
        <p:txBody>
          <a:bodyPr/>
          <a:lstStyle/>
          <a:p>
            <a:pPr rtl="0"/>
            <a:r>
              <a:rPr lang="pt-BR" noProof="0"/>
              <a:t>Adicionar um rodapé</a:t>
            </a:r>
            <a:endParaRPr lang="pt-BR" noProof="0" dirty="0"/>
          </a:p>
        </p:txBody>
      </p:sp>
      <p:sp>
        <p:nvSpPr>
          <p:cNvPr id="6" name="Slide Number Placeholder 5"/>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26582542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4/21/20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‹nº›</a:t>
            </a:fld>
            <a:endParaRPr lang="en-US" dirty="0"/>
          </a:p>
        </p:txBody>
      </p:sp>
      <p:sp>
        <p:nvSpPr>
          <p:cNvPr id="11" name="Retângulo 10">
            <a:extLst>
              <a:ext uri="{FF2B5EF4-FFF2-40B4-BE49-F238E27FC236}">
                <a16:creationId xmlns:a16="http://schemas.microsoft.com/office/drawing/2014/main" id="{6FCE79C6-C483-C044-9423-573E02364BC9}"/>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pic>
        <p:nvPicPr>
          <p:cNvPr id="12" name="Imagem 11">
            <a:extLst>
              <a:ext uri="{FF2B5EF4-FFF2-40B4-BE49-F238E27FC236}">
                <a16:creationId xmlns:a16="http://schemas.microsoft.com/office/drawing/2014/main" id="{60833353-A93A-7046-8152-C36DAFD2C77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3012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6" name="Footer Placeholder 5"/>
          <p:cNvSpPr>
            <a:spLocks noGrp="1"/>
          </p:cNvSpPr>
          <p:nvPr>
            <p:ph type="ftr" sz="quarter" idx="11"/>
          </p:nvPr>
        </p:nvSpPr>
        <p:spPr/>
        <p:txBody>
          <a:bodyPr/>
          <a:lstStyle/>
          <a:p>
            <a:pPr rtl="0"/>
            <a:r>
              <a:rPr lang="pt-BR" noProof="0"/>
              <a:t>Adicionar um rodapé</a:t>
            </a:r>
            <a:endParaRPr lang="pt-BR" noProof="0" dirty="0"/>
          </a:p>
        </p:txBody>
      </p:sp>
      <p:sp>
        <p:nvSpPr>
          <p:cNvPr id="7" name="Slide Number Placeholder 6"/>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29347460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8D37EA-626C-4AB1-A29C-50D97461AF73}" type="datetime1">
              <a:rPr lang="pt-BR" noProof="0" smtClean="0"/>
              <a:pPr/>
              <a:t>21/04/2020</a:t>
            </a:fld>
            <a:endParaRPr lang="pt-BR" noProof="0" dirty="0"/>
          </a:p>
        </p:txBody>
      </p:sp>
      <p:sp>
        <p:nvSpPr>
          <p:cNvPr id="8" name="Footer Placeholder 7"/>
          <p:cNvSpPr>
            <a:spLocks noGrp="1"/>
          </p:cNvSpPr>
          <p:nvPr>
            <p:ph type="ftr" sz="quarter" idx="11"/>
          </p:nvPr>
        </p:nvSpPr>
        <p:spPr/>
        <p:txBody>
          <a:bodyPr/>
          <a:lstStyle/>
          <a:p>
            <a:pPr rtl="0"/>
            <a:r>
              <a:rPr lang="pt-BR" noProof="0"/>
              <a:t>Adicionar um rodapé</a:t>
            </a:r>
            <a:endParaRPr lang="pt-BR" noProof="0" dirty="0"/>
          </a:p>
        </p:txBody>
      </p:sp>
      <p:sp>
        <p:nvSpPr>
          <p:cNvPr id="9" name="Slide Number Placeholder 8"/>
          <p:cNvSpPr>
            <a:spLocks noGrp="1"/>
          </p:cNvSpPr>
          <p:nvPr>
            <p:ph type="sldNum" sz="quarter" idx="12"/>
          </p:nvPr>
        </p:nvSpPr>
        <p:spPr/>
        <p:txBody>
          <a:bodyPr/>
          <a:lstStyle/>
          <a:p>
            <a:pPr rtl="0"/>
            <a:fld id="{E31375A4-56A4-47D6-9801-1991572033F7}" type="slidenum">
              <a:rPr lang="pt-BR" noProof="0" smtClean="0"/>
              <a:t>‹nº›</a:t>
            </a:fld>
            <a:endParaRPr lang="pt-BR" noProof="0" dirty="0"/>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38503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4" name="Footer Placeholder 3"/>
          <p:cNvSpPr>
            <a:spLocks noGrp="1"/>
          </p:cNvSpPr>
          <p:nvPr>
            <p:ph type="ftr" sz="quarter" idx="11"/>
          </p:nvPr>
        </p:nvSpPr>
        <p:spPr/>
        <p:txBody>
          <a:bodyPr/>
          <a:lstStyle/>
          <a:p>
            <a:pPr rtl="0"/>
            <a:r>
              <a:rPr lang="pt-BR" noProof="0"/>
              <a:t>Adicionar um rodapé</a:t>
            </a:r>
            <a:endParaRPr lang="pt-BR" noProof="0" dirty="0"/>
          </a:p>
        </p:txBody>
      </p:sp>
      <p:sp>
        <p:nvSpPr>
          <p:cNvPr id="5" name="Slide Number Placeholder 4"/>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
        <p:nvSpPr>
          <p:cNvPr id="6" name="Title 5"/>
          <p:cNvSpPr>
            <a:spLocks noGrp="1"/>
          </p:cNvSpPr>
          <p:nvPr>
            <p:ph type="title"/>
          </p:nvPr>
        </p:nvSpPr>
        <p:spPr/>
        <p:txBody>
          <a:bodyPr/>
          <a:lstStyle/>
          <a:p>
            <a:r>
              <a:rPr lang="pt-BR"/>
              <a:t>Clique para editar o título Mestre</a:t>
            </a:r>
            <a:endParaRPr lang="en-US"/>
          </a:p>
        </p:txBody>
      </p:sp>
    </p:spTree>
    <p:extLst>
      <p:ext uri="{BB962C8B-B14F-4D97-AF65-F5344CB8AC3E}">
        <p14:creationId xmlns:p14="http://schemas.microsoft.com/office/powerpoint/2010/main" val="30668422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1F255-1195-4332-9724-C7316560A918}" type="datetime1">
              <a:rPr lang="pt-BR" noProof="0" smtClean="0"/>
              <a:pPr/>
              <a:t>21/04/2020</a:t>
            </a:fld>
            <a:endParaRPr lang="pt-BR" noProof="0" dirty="0"/>
          </a:p>
        </p:txBody>
      </p:sp>
      <p:sp>
        <p:nvSpPr>
          <p:cNvPr id="3" name="Footer Placeholder 2"/>
          <p:cNvSpPr>
            <a:spLocks noGrp="1"/>
          </p:cNvSpPr>
          <p:nvPr>
            <p:ph type="ftr" sz="quarter" idx="11"/>
          </p:nvPr>
        </p:nvSpPr>
        <p:spPr/>
        <p:txBody>
          <a:bodyPr/>
          <a:lstStyle/>
          <a:p>
            <a:pPr rtl="0"/>
            <a:r>
              <a:rPr lang="pt-BR" noProof="0"/>
              <a:t>Adicionar um rodapé</a:t>
            </a:r>
            <a:endParaRPr lang="pt-BR" noProof="0" dirty="0"/>
          </a:p>
        </p:txBody>
      </p:sp>
      <p:sp>
        <p:nvSpPr>
          <p:cNvPr id="4" name="Slide Number Placeholder 3"/>
          <p:cNvSpPr>
            <a:spLocks noGrp="1"/>
          </p:cNvSpPr>
          <p:nvPr>
            <p:ph type="sldNum" sz="quarter" idx="12"/>
          </p:nvPr>
        </p:nvSpPr>
        <p:spPr/>
        <p:txBody>
          <a:bodyPr/>
          <a:lstStyle/>
          <a:p>
            <a:pPr rtl="0"/>
            <a:fld id="{E31375A4-56A4-47D6-9801-1991572033F7}" type="slidenum">
              <a:rPr lang="pt-BR" noProof="0" smtClean="0"/>
              <a:pPr rtl="0"/>
              <a:t>‹nº›</a:t>
            </a:fld>
            <a:endParaRPr lang="pt-BR" noProof="0" dirty="0"/>
          </a:p>
        </p:txBody>
      </p:sp>
    </p:spTree>
    <p:extLst>
      <p:ext uri="{BB962C8B-B14F-4D97-AF65-F5344CB8AC3E}">
        <p14:creationId xmlns:p14="http://schemas.microsoft.com/office/powerpoint/2010/main" val="5959596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9FB23AF-4045-40DE-A866-3AA39D8979C1}" type="datetime1">
              <a:rPr lang="pt-BR" noProof="0" smtClean="0"/>
              <a:pPr/>
              <a:t>21/04/2020</a:t>
            </a:fld>
            <a:endParaRPr lang="pt-BR" noProof="0" dirty="0"/>
          </a:p>
        </p:txBody>
      </p:sp>
      <p:sp>
        <p:nvSpPr>
          <p:cNvPr id="6" name="Footer Placeholder 5"/>
          <p:cNvSpPr>
            <a:spLocks noGrp="1"/>
          </p:cNvSpPr>
          <p:nvPr>
            <p:ph type="ftr" sz="quarter" idx="11"/>
          </p:nvPr>
        </p:nvSpPr>
        <p:spPr/>
        <p:txBody>
          <a:bodyPr/>
          <a:lstStyle/>
          <a:p>
            <a:pPr rtl="0"/>
            <a:r>
              <a:rPr lang="pt-BR" noProof="0"/>
              <a:t>Adicionar um rodapé</a:t>
            </a:r>
            <a:endParaRPr lang="pt-BR" noProof="0"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rtl="0"/>
            <a:fld id="{E31375A4-56A4-47D6-9801-1991572033F7}" type="slidenum">
              <a:rPr lang="pt-BR" noProof="0" smtClean="0"/>
              <a:t>‹nº›</a:t>
            </a:fld>
            <a:endParaRPr lang="pt-BR" noProof="0" dirty="0"/>
          </a:p>
        </p:txBody>
      </p:sp>
      <p:pic>
        <p:nvPicPr>
          <p:cNvPr id="12" name="Imagem 11">
            <a:extLst>
              <a:ext uri="{FF2B5EF4-FFF2-40B4-BE49-F238E27FC236}">
                <a16:creationId xmlns:a16="http://schemas.microsoft.com/office/drawing/2014/main" id="{0FD0291B-7E43-F44F-8CD7-90401F050B9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13" name="Retângulo 12">
            <a:extLst>
              <a:ext uri="{FF2B5EF4-FFF2-40B4-BE49-F238E27FC236}">
                <a16:creationId xmlns:a16="http://schemas.microsoft.com/office/drawing/2014/main" id="{BDF2156E-3873-1C4F-BCBB-D799593B12D6}"/>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91807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a:t>Clique para editar o título Mestre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4C2F70A-62F5-430B-ADA9-BC89F1B39501}" type="datetime1">
              <a:rPr lang="pt-BR" noProof="0" smtClean="0"/>
              <a:pPr/>
              <a:t>21/04/2020</a:t>
            </a:fld>
            <a:endParaRPr lang="pt-BR" noProof="0"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rtl="0"/>
            <a:fld id="{E31375A4-56A4-47D6-9801-1991572033F7}" type="slidenum">
              <a:rPr lang="pt-BR" noProof="0" smtClean="0"/>
              <a:t>‹nº›</a:t>
            </a:fld>
            <a:endParaRPr lang="pt-BR" noProof="0" dirty="0"/>
          </a:p>
        </p:txBody>
      </p:sp>
      <p:sp>
        <p:nvSpPr>
          <p:cNvPr id="12" name="Retângulo 11">
            <a:extLst>
              <a:ext uri="{FF2B5EF4-FFF2-40B4-BE49-F238E27FC236}">
                <a16:creationId xmlns:a16="http://schemas.microsoft.com/office/drawing/2014/main" id="{C4B99F86-FC22-6C4D-B7A9-740E34FB3CBC}"/>
              </a:ext>
            </a:extLst>
          </p:cNvPr>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300705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31F255-1195-4332-9724-C7316560A918}" type="datetime1">
              <a:rPr lang="pt-BR" noProof="0" smtClean="0"/>
              <a:pPr/>
              <a:t>21/04/2020</a:t>
            </a:fld>
            <a:endParaRPr lang="pt-BR" noProof="0"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rtl="0"/>
            <a:r>
              <a:rPr lang="pt-BR" noProof="0"/>
              <a:t>Adicionar um rodapé</a:t>
            </a:r>
            <a:endParaRPr lang="pt-BR" noProof="0"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E31375A4-56A4-47D6-9801-1991572033F7}" type="slidenum">
              <a:rPr lang="pt-BR" noProof="0" smtClean="0"/>
              <a:pPr rtl="0"/>
              <a:t>‹nº›</a:t>
            </a:fld>
            <a:endParaRPr lang="pt-BR" noProof="0" dirty="0"/>
          </a:p>
        </p:txBody>
      </p:sp>
      <p:sp>
        <p:nvSpPr>
          <p:cNvPr id="10" name="Retângulo 9">
            <a:extLst>
              <a:ext uri="{FF2B5EF4-FFF2-40B4-BE49-F238E27FC236}">
                <a16:creationId xmlns:a16="http://schemas.microsoft.com/office/drawing/2014/main" id="{CBA5C347-D834-4546-B45B-D1ADD388EA2A}"/>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2767097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ZMkw7g6Kzk" TargetMode="External"/><Relationship Id="rId2" Type="http://schemas.openxmlformats.org/officeDocument/2006/relationships/hyperlink" Target="https://www.youtube.com/watch?v=S_VhxSagVp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TZMkw7g6Kz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_3JjC_MHOr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1560" y="1432223"/>
            <a:ext cx="9966960" cy="2682577"/>
          </a:xfrm>
        </p:spPr>
        <p:txBody>
          <a:bodyPr rtlCol="0">
            <a:normAutofit/>
          </a:bodyPr>
          <a:lstStyle/>
          <a:p>
            <a:pPr rtl="0"/>
            <a:r>
              <a:rPr lang="pt-BR" sz="5400" cap="none" dirty="0"/>
              <a:t>Performance, recepção, leitura</a:t>
            </a:r>
            <a:br>
              <a:rPr lang="pt-BR" sz="5400" cap="none" dirty="0"/>
            </a:br>
            <a:r>
              <a:rPr lang="pt-BR" sz="5400" cap="none" dirty="0"/>
              <a:t>	</a:t>
            </a:r>
            <a:r>
              <a:rPr lang="pt-BR" sz="4800" cap="none" dirty="0"/>
              <a:t>Em torno da ideia de performance</a:t>
            </a:r>
            <a:br>
              <a:rPr lang="pt-BR" sz="4800" cap="none" dirty="0"/>
            </a:br>
            <a:r>
              <a:rPr lang="pt-BR" sz="4800" cap="none" dirty="0"/>
              <a:t>	O empenho do corpo</a:t>
            </a:r>
            <a:endParaRPr lang="pt-BR" sz="5400" cap="none" dirty="0"/>
          </a:p>
        </p:txBody>
      </p:sp>
      <p:sp>
        <p:nvSpPr>
          <p:cNvPr id="3" name="Subtítulo 2"/>
          <p:cNvSpPr>
            <a:spLocks noGrp="1"/>
          </p:cNvSpPr>
          <p:nvPr>
            <p:ph type="subTitle" idx="1"/>
          </p:nvPr>
        </p:nvSpPr>
        <p:spPr/>
        <p:txBody>
          <a:bodyPr rtlCol="0"/>
          <a:lstStyle/>
          <a:p>
            <a:pPr rtl="0"/>
            <a:r>
              <a:rPr lang="pt-BR" dirty="0"/>
              <a:t>PAUL ZUMTHOR</a:t>
            </a:r>
            <a:endParaRPr lang="pt-BR" dirty="0">
              <a:solidFill>
                <a:schemeClr val="accent1">
                  <a:lumMod val="75000"/>
                </a:schemeClr>
              </a:solidFill>
            </a:endParaRPr>
          </a:p>
        </p:txBody>
      </p:sp>
      <p:sp>
        <p:nvSpPr>
          <p:cNvPr id="4" name="CaixaDeTexto 3">
            <a:extLst>
              <a:ext uri="{FF2B5EF4-FFF2-40B4-BE49-F238E27FC236}">
                <a16:creationId xmlns:a16="http://schemas.microsoft.com/office/drawing/2014/main" id="{F2FB5D53-CE4C-423C-BC85-8CEA82B9920B}"/>
              </a:ext>
            </a:extLst>
          </p:cNvPr>
          <p:cNvSpPr txBox="1"/>
          <p:nvPr/>
        </p:nvSpPr>
        <p:spPr>
          <a:xfrm>
            <a:off x="6028888" y="6040073"/>
            <a:ext cx="6123963" cy="830997"/>
          </a:xfrm>
          <a:prstGeom prst="rect">
            <a:avLst/>
          </a:prstGeom>
          <a:noFill/>
        </p:spPr>
        <p:txBody>
          <a:bodyPr wrap="square" rtlCol="0">
            <a:spAutoFit/>
          </a:bodyPr>
          <a:lstStyle/>
          <a:p>
            <a:pPr algn="r"/>
            <a:r>
              <a:rPr lang="pt-BR" sz="1600" dirty="0"/>
              <a:t>CMU0522 - Repertório Coral Brasileiro: Música e Literatura</a:t>
            </a:r>
          </a:p>
          <a:p>
            <a:pPr algn="r"/>
            <a:r>
              <a:rPr lang="pt-BR" sz="1600" dirty="0"/>
              <a:t>Professora: Susana Cecilia Igayara-Souza</a:t>
            </a:r>
          </a:p>
          <a:p>
            <a:pPr algn="r"/>
            <a:r>
              <a:rPr lang="pt-BR" sz="1600" dirty="0"/>
              <a:t>2020 – ECA-USP</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023" y="247024"/>
            <a:ext cx="9471787" cy="533400"/>
          </a:xfrm>
        </p:spPr>
        <p:txBody>
          <a:bodyPr rtlCol="0">
            <a:normAutofit/>
          </a:bodyPr>
          <a:lstStyle/>
          <a:p>
            <a:pPr rtl="0"/>
            <a:r>
              <a:rPr lang="pt-BR" sz="2400" cap="none" dirty="0"/>
              <a:t>A complexidade do corpo</a:t>
            </a:r>
          </a:p>
        </p:txBody>
      </p:sp>
      <p:sp>
        <p:nvSpPr>
          <p:cNvPr id="3" name="Espaço reservado para conteúdo 2"/>
          <p:cNvSpPr>
            <a:spLocks noGrp="1"/>
          </p:cNvSpPr>
          <p:nvPr>
            <p:ph idx="1"/>
          </p:nvPr>
        </p:nvSpPr>
        <p:spPr>
          <a:xfrm>
            <a:off x="502023" y="1021976"/>
            <a:ext cx="11465859" cy="4975412"/>
          </a:xfrm>
        </p:spPr>
        <p:txBody>
          <a:bodyPr rtlCol="0">
            <a:normAutofit/>
          </a:bodyPr>
          <a:lstStyle/>
          <a:p>
            <a:r>
              <a:rPr lang="pt-BR" sz="1400" dirty="0">
                <a:sym typeface="Wingdings" panose="05000000000000000000" pitchFamily="2" charset="2"/>
              </a:rPr>
              <a:t>Lembrança orgânica das sensações</a:t>
            </a:r>
          </a:p>
          <a:p>
            <a:r>
              <a:rPr lang="pt-BR" sz="1400" dirty="0">
                <a:sym typeface="Wingdings" panose="05000000000000000000" pitchFamily="2" charset="2"/>
              </a:rPr>
              <a:t>Inexistência de uma ciência metafísica do corpo</a:t>
            </a:r>
          </a:p>
          <a:p>
            <a:r>
              <a:rPr lang="pt-BR" sz="1400" dirty="0">
                <a:sym typeface="Wingdings" panose="05000000000000000000" pitchFamily="2" charset="2"/>
              </a:rPr>
              <a:t>“O corpo jamais pode ser totalmente recuperado”  comercialização da aparência, da saúde; estudo da socialização do corpo (limitado)</a:t>
            </a:r>
          </a:p>
          <a:p>
            <a:pPr marL="45720" indent="0">
              <a:buNone/>
            </a:pPr>
            <a:r>
              <a:rPr lang="pt-BR" sz="1400" dirty="0">
                <a:sym typeface="Wingdings" panose="05000000000000000000" pitchFamily="2" charset="2"/>
              </a:rPr>
              <a:t>						</a:t>
            </a:r>
          </a:p>
          <a:p>
            <a:pPr marL="45720" indent="0">
              <a:buNone/>
            </a:pPr>
            <a:r>
              <a:rPr lang="pt-BR" sz="1400" dirty="0">
                <a:sym typeface="Wingdings" panose="05000000000000000000" pitchFamily="2" charset="2"/>
              </a:rPr>
              <a:t>						      não se lida com a </a:t>
            </a:r>
            <a:r>
              <a:rPr lang="pt-BR" sz="1400" b="1" dirty="0">
                <a:sym typeface="Wingdings" panose="05000000000000000000" pitchFamily="2" charset="2"/>
              </a:rPr>
              <a:t>existência</a:t>
            </a:r>
            <a:r>
              <a:rPr lang="pt-BR" sz="1400" dirty="0">
                <a:sym typeface="Wingdings" panose="05000000000000000000" pitchFamily="2" charset="2"/>
              </a:rPr>
              <a:t> do corpo</a:t>
            </a:r>
          </a:p>
          <a:p>
            <a:r>
              <a:rPr lang="pt-BR" sz="1400" dirty="0">
                <a:sym typeface="Wingdings" panose="05000000000000000000" pitchFamily="2" charset="2"/>
              </a:rPr>
              <a:t>Corpo estranho à consciência de viver  os fatos corporais não são dados plenamente  lugar em que se articula a </a:t>
            </a:r>
            <a:r>
              <a:rPr lang="pt-BR" sz="1400" b="1" dirty="0">
                <a:sym typeface="Wingdings" panose="05000000000000000000" pitchFamily="2" charset="2"/>
              </a:rPr>
              <a:t>poeticidade</a:t>
            </a:r>
            <a:r>
              <a:rPr lang="pt-BR" sz="1400" dirty="0">
                <a:sym typeface="Wingdings" panose="05000000000000000000" pitchFamily="2" charset="2"/>
              </a:rPr>
              <a:t> (</a:t>
            </a:r>
            <a:r>
              <a:rPr lang="pt-BR" sz="1400" dirty="0" err="1">
                <a:sym typeface="Wingdings" panose="05000000000000000000" pitchFamily="2" charset="2"/>
              </a:rPr>
              <a:t>sensorialidade</a:t>
            </a:r>
            <a:r>
              <a:rPr lang="pt-BR" sz="1400" dirty="0">
                <a:sym typeface="Wingdings" panose="05000000000000000000" pitchFamily="2" charset="2"/>
              </a:rPr>
              <a:t>)</a:t>
            </a:r>
          </a:p>
          <a:p>
            <a:pPr>
              <a:lnSpc>
                <a:spcPct val="150000"/>
              </a:lnSpc>
            </a:pPr>
            <a:r>
              <a:rPr lang="pt-BR" sz="1400" dirty="0">
                <a:sym typeface="Wingdings" panose="05000000000000000000" pitchFamily="2" charset="2"/>
              </a:rPr>
              <a:t>Unidade originária do sensível (</a:t>
            </a:r>
            <a:r>
              <a:rPr lang="pt-BR" sz="1400" dirty="0" err="1">
                <a:sym typeface="Wingdings" panose="05000000000000000000" pitchFamily="2" charset="2"/>
              </a:rPr>
              <a:t>Mikel</a:t>
            </a:r>
            <a:r>
              <a:rPr lang="pt-BR" sz="1400" dirty="0">
                <a:sym typeface="Wingdings" panose="05000000000000000000" pitchFamily="2" charset="2"/>
              </a:rPr>
              <a:t> </a:t>
            </a:r>
            <a:r>
              <a:rPr lang="pt-BR" sz="1400" dirty="0" err="1">
                <a:sym typeface="Wingdings" panose="05000000000000000000" pitchFamily="2" charset="2"/>
              </a:rPr>
              <a:t>Dufrenne</a:t>
            </a:r>
            <a:r>
              <a:rPr lang="pt-BR" sz="1400" dirty="0">
                <a:sym typeface="Wingdings" panose="05000000000000000000" pitchFamily="2" charset="2"/>
              </a:rPr>
              <a:t>)  manifesta a presença do corpo inteiro comprometido no funcionamento de cada sentido  </a:t>
            </a:r>
            <a:r>
              <a:rPr lang="pt-BR" sz="1400" i="1" dirty="0" err="1">
                <a:sym typeface="Wingdings" panose="05000000000000000000" pitchFamily="2" charset="2"/>
              </a:rPr>
              <a:t>intercorporeidade</a:t>
            </a:r>
            <a:r>
              <a:rPr lang="pt-BR" sz="1400" i="1" dirty="0">
                <a:sym typeface="Wingdings" panose="05000000000000000000" pitchFamily="2" charset="2"/>
              </a:rPr>
              <a:t> </a:t>
            </a:r>
            <a:r>
              <a:rPr lang="pt-BR" sz="1400" dirty="0">
                <a:sym typeface="Wingdings" panose="05000000000000000000" pitchFamily="2" charset="2"/>
              </a:rPr>
              <a:t>(Dino </a:t>
            </a:r>
            <a:r>
              <a:rPr lang="pt-BR" sz="1400" dirty="0" err="1">
                <a:sym typeface="Wingdings" panose="05000000000000000000" pitchFamily="2" charset="2"/>
              </a:rPr>
              <a:t>Formaggio</a:t>
            </a:r>
            <a:r>
              <a:rPr lang="pt-BR" sz="1400" dirty="0">
                <a:sym typeface="Wingdings" panose="05000000000000000000" pitchFamily="2" charset="2"/>
              </a:rPr>
              <a:t>): “o corpo sinérgico”</a:t>
            </a:r>
          </a:p>
          <a:p>
            <a:pPr>
              <a:lnSpc>
                <a:spcPct val="150000"/>
              </a:lnSpc>
            </a:pPr>
            <a:r>
              <a:rPr lang="pt-BR" sz="1400" dirty="0">
                <a:sym typeface="Wingdings" panose="05000000000000000000" pitchFamily="2" charset="2"/>
              </a:rPr>
              <a:t>Percepção = presença (precária, ameaçada, nunca plena)</a:t>
            </a:r>
          </a:p>
          <a:p>
            <a:pPr>
              <a:lnSpc>
                <a:spcPct val="150000"/>
              </a:lnSpc>
            </a:pPr>
            <a:r>
              <a:rPr lang="pt-BR" sz="1400" dirty="0">
                <a:sym typeface="Wingdings" panose="05000000000000000000" pitchFamily="2" charset="2"/>
              </a:rPr>
              <a:t>Sentidos não somente como ferramentas de registro, mas também órgãos de conhecimento</a:t>
            </a:r>
          </a:p>
        </p:txBody>
      </p:sp>
      <p:cxnSp>
        <p:nvCxnSpPr>
          <p:cNvPr id="9" name="Conector de Seta Reta 8">
            <a:extLst>
              <a:ext uri="{FF2B5EF4-FFF2-40B4-BE49-F238E27FC236}">
                <a16:creationId xmlns:a16="http://schemas.microsoft.com/office/drawing/2014/main" id="{B91EAFCD-E370-483A-A175-5CF4661CA78E}"/>
              </a:ext>
            </a:extLst>
          </p:cNvPr>
          <p:cNvCxnSpPr/>
          <p:nvPr/>
        </p:nvCxnSpPr>
        <p:spPr>
          <a:xfrm>
            <a:off x="7790330" y="2277035"/>
            <a:ext cx="0" cy="322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7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023" y="247024"/>
            <a:ext cx="9471787" cy="533400"/>
          </a:xfrm>
        </p:spPr>
        <p:txBody>
          <a:bodyPr rtlCol="0">
            <a:normAutofit/>
          </a:bodyPr>
          <a:lstStyle/>
          <a:p>
            <a:pPr rtl="0"/>
            <a:r>
              <a:rPr lang="pt-BR" sz="2400" cap="none" dirty="0"/>
              <a:t>Conclusões</a:t>
            </a:r>
          </a:p>
        </p:txBody>
      </p:sp>
      <p:sp>
        <p:nvSpPr>
          <p:cNvPr id="3" name="Espaço reservado para conteúdo 2"/>
          <p:cNvSpPr>
            <a:spLocks noGrp="1"/>
          </p:cNvSpPr>
          <p:nvPr>
            <p:ph idx="1"/>
          </p:nvPr>
        </p:nvSpPr>
        <p:spPr>
          <a:xfrm>
            <a:off x="502023" y="1021976"/>
            <a:ext cx="11465859" cy="4975412"/>
          </a:xfrm>
        </p:spPr>
        <p:txBody>
          <a:bodyPr rtlCol="0">
            <a:normAutofit fontScale="92500"/>
          </a:bodyPr>
          <a:lstStyle/>
          <a:p>
            <a:pPr marL="388620" indent="-342900">
              <a:lnSpc>
                <a:spcPct val="200000"/>
              </a:lnSpc>
              <a:buFont typeface="+mj-lt"/>
              <a:buAutoNum type="arabicPeriod"/>
            </a:pPr>
            <a:r>
              <a:rPr lang="pt-BR" sz="1400" dirty="0">
                <a:sym typeface="Wingdings" panose="05000000000000000000" pitchFamily="2" charset="2"/>
              </a:rPr>
              <a:t>A voz é uma coisa, possui plena materialidade, com traços descritíveis e, portanto, interpretáveis</a:t>
            </a:r>
          </a:p>
          <a:p>
            <a:pPr marL="388620" indent="-342900">
              <a:lnSpc>
                <a:spcPct val="200000"/>
              </a:lnSpc>
              <a:buFont typeface="+mj-lt"/>
              <a:buAutoNum type="arabicPeriod"/>
            </a:pPr>
            <a:r>
              <a:rPr lang="pt-BR" sz="1400" dirty="0">
                <a:sym typeface="Wingdings" panose="05000000000000000000" pitchFamily="2" charset="2"/>
              </a:rPr>
              <a:t>A voz repousa no silêncio do corpo; emana dele e depois volta. Mas o silêncio é ambíguo: absoluto, é um nada; integrado ao jogo da voz, torna-se significante</a:t>
            </a:r>
          </a:p>
          <a:p>
            <a:pPr marL="388620" indent="-342900">
              <a:lnSpc>
                <a:spcPct val="200000"/>
              </a:lnSpc>
              <a:buFont typeface="+mj-lt"/>
              <a:buAutoNum type="arabicPeriod"/>
            </a:pPr>
            <a:r>
              <a:rPr lang="pt-BR" sz="1400" dirty="0">
                <a:sym typeface="Wingdings" panose="05000000000000000000" pitchFamily="2" charset="2"/>
              </a:rPr>
              <a:t>A linguagem humana se liga, com efeito, à voz. O inverso não é verdadeiro. Ela se situa entre o corpo e a palavra. </a:t>
            </a:r>
          </a:p>
          <a:p>
            <a:pPr marL="388620" indent="-342900">
              <a:lnSpc>
                <a:spcPct val="200000"/>
              </a:lnSpc>
              <a:buFont typeface="+mj-lt"/>
              <a:buAutoNum type="arabicPeriod"/>
            </a:pPr>
            <a:r>
              <a:rPr lang="pt-BR" sz="1400" dirty="0">
                <a:sym typeface="Wingdings" panose="05000000000000000000" pitchFamily="2" charset="2"/>
              </a:rPr>
              <a:t>Dizendo qualquer coisa a voz </a:t>
            </a:r>
            <a:r>
              <a:rPr lang="pt-BR" sz="1400" i="1" dirty="0">
                <a:sym typeface="Wingdings" panose="05000000000000000000" pitchFamily="2" charset="2"/>
              </a:rPr>
              <a:t>se</a:t>
            </a:r>
            <a:r>
              <a:rPr lang="pt-BR" sz="1400" dirty="0">
                <a:sym typeface="Wingdings" panose="05000000000000000000" pitchFamily="2" charset="2"/>
              </a:rPr>
              <a:t> diz. Não se sonha a escrita; a linguagem sonhada é vocal. </a:t>
            </a:r>
          </a:p>
          <a:p>
            <a:pPr marL="388620" indent="-342900">
              <a:lnSpc>
                <a:spcPct val="200000"/>
              </a:lnSpc>
              <a:buFont typeface="+mj-lt"/>
              <a:buAutoNum type="arabicPeriod"/>
            </a:pPr>
            <a:r>
              <a:rPr lang="pt-BR" sz="1400" dirty="0">
                <a:sym typeface="Wingdings" panose="05000000000000000000" pitchFamily="2" charset="2"/>
              </a:rPr>
              <a:t>A voz é uma forma arquetípica, ligada para nós ao sentimento de sociabilidade. Ouvindo uma voz ou emitindo a nossa, sentimos, declaramos que </a:t>
            </a:r>
            <a:r>
              <a:rPr lang="pt-BR" sz="1400" i="1" dirty="0">
                <a:sym typeface="Wingdings" panose="05000000000000000000" pitchFamily="2" charset="2"/>
              </a:rPr>
              <a:t>aconteça o que acontecer</a:t>
            </a:r>
            <a:r>
              <a:rPr lang="pt-BR" sz="1400" dirty="0">
                <a:sym typeface="Wingdings" panose="05000000000000000000" pitchFamily="2" charset="2"/>
              </a:rPr>
              <a:t>, não estamos sozinhos. </a:t>
            </a:r>
          </a:p>
          <a:p>
            <a:pPr marL="388620" indent="-342900">
              <a:lnSpc>
                <a:spcPct val="200000"/>
              </a:lnSpc>
              <a:buFont typeface="+mj-lt"/>
              <a:buAutoNum type="arabicPeriod"/>
            </a:pPr>
            <a:r>
              <a:rPr lang="pt-BR" sz="1400" dirty="0">
                <a:sym typeface="Wingdings" panose="05000000000000000000" pitchFamily="2" charset="2"/>
              </a:rPr>
              <a:t>Mitos sobre a voz sem corpo, perturbadora, exigindo que nos interroguemos sobre ela e sobre nós.  Ninfa Eco, Merlin  Sepulto</a:t>
            </a:r>
          </a:p>
          <a:p>
            <a:pPr marL="388620" indent="-342900">
              <a:lnSpc>
                <a:spcPct val="200000"/>
              </a:lnSpc>
              <a:buFont typeface="+mj-lt"/>
              <a:buAutoNum type="arabicPeriod"/>
            </a:pPr>
            <a:r>
              <a:rPr lang="pt-BR" sz="1400" dirty="0">
                <a:sym typeface="Wingdings" panose="05000000000000000000" pitchFamily="2" charset="2"/>
              </a:rPr>
              <a:t>Voz implica ouvido (dois pares simultâneos: o daquele que fala e o do ouvinte). Ouvindo-me, eu me </a:t>
            </a:r>
            <a:r>
              <a:rPr lang="pt-BR" sz="1400" i="1" dirty="0" err="1">
                <a:sym typeface="Wingdings" panose="05000000000000000000" pitchFamily="2" charset="2"/>
              </a:rPr>
              <a:t>autocomunico</a:t>
            </a:r>
            <a:r>
              <a:rPr lang="pt-BR" sz="1400" dirty="0">
                <a:sym typeface="Wingdings" panose="05000000000000000000" pitchFamily="2" charset="2"/>
              </a:rPr>
              <a:t>. </a:t>
            </a:r>
          </a:p>
          <a:p>
            <a:pPr marL="365760" lvl="1" indent="0">
              <a:lnSpc>
                <a:spcPct val="200000"/>
              </a:lnSpc>
              <a:buNone/>
            </a:pPr>
            <a:r>
              <a:rPr lang="pt-BR" sz="1200" dirty="0">
                <a:sym typeface="Wingdings" panose="05000000000000000000" pitchFamily="2" charset="2"/>
              </a:rPr>
              <a:t>A leitura do texto poético é escutada de uma voz</a:t>
            </a:r>
          </a:p>
        </p:txBody>
      </p:sp>
    </p:spTree>
    <p:extLst>
      <p:ext uri="{BB962C8B-B14F-4D97-AF65-F5344CB8AC3E}">
        <p14:creationId xmlns:p14="http://schemas.microsoft.com/office/powerpoint/2010/main" val="70133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E6443-08B0-C048-A64D-318CBEF763AA}"/>
              </a:ext>
            </a:extLst>
          </p:cNvPr>
          <p:cNvSpPr>
            <a:spLocks noGrp="1"/>
          </p:cNvSpPr>
          <p:nvPr>
            <p:ph type="title"/>
          </p:nvPr>
        </p:nvSpPr>
        <p:spPr/>
        <p:txBody>
          <a:bodyPr/>
          <a:lstStyle/>
          <a:p>
            <a:r>
              <a:rPr lang="pt-BR" dirty="0"/>
              <a:t>Escutas – </a:t>
            </a:r>
            <a:r>
              <a:rPr lang="pt-BR" dirty="0" err="1"/>
              <a:t>eXEMPLO</a:t>
            </a:r>
            <a:r>
              <a:rPr lang="pt-BR" dirty="0"/>
              <a:t> 1</a:t>
            </a:r>
          </a:p>
        </p:txBody>
      </p:sp>
      <p:sp>
        <p:nvSpPr>
          <p:cNvPr id="3" name="Espaço Reservado para Conteúdo 2">
            <a:extLst>
              <a:ext uri="{FF2B5EF4-FFF2-40B4-BE49-F238E27FC236}">
                <a16:creationId xmlns:a16="http://schemas.microsoft.com/office/drawing/2014/main" id="{DB0DDF0A-DA5F-3640-B248-8FEF945B394C}"/>
              </a:ext>
            </a:extLst>
          </p:cNvPr>
          <p:cNvSpPr>
            <a:spLocks noGrp="1"/>
          </p:cNvSpPr>
          <p:nvPr>
            <p:ph idx="1"/>
          </p:nvPr>
        </p:nvSpPr>
        <p:spPr/>
        <p:txBody>
          <a:bodyPr/>
          <a:lstStyle/>
          <a:p>
            <a:r>
              <a:rPr lang="pt-BR" dirty="0"/>
              <a:t>Em seguida, proponho a escuta de três exemplos musicais, centrados em Milton Nascimento. </a:t>
            </a:r>
          </a:p>
          <a:p>
            <a:r>
              <a:rPr lang="pt-BR" dirty="0"/>
              <a:t>O primeiro é </a:t>
            </a:r>
            <a:r>
              <a:rPr lang="pt-BR" i="1" dirty="0" err="1"/>
              <a:t>Caxangá</a:t>
            </a:r>
            <a:r>
              <a:rPr lang="pt-BR" dirty="0"/>
              <a:t>, cantado por Elis Regina e Milton Nascimento.</a:t>
            </a:r>
          </a:p>
          <a:p>
            <a:pPr lvl="1"/>
            <a:r>
              <a:rPr lang="pt-BR" dirty="0"/>
              <a:t>Para pensar: a voz, eu e o outro, cantar/ouvir, o corpo. Qual é a mensagem? O que é esse jogo/diálogo vocal e vocal/instrumental?</a:t>
            </a:r>
          </a:p>
          <a:p>
            <a:pPr lvl="1"/>
            <a:endParaRPr lang="pt-BR" dirty="0"/>
          </a:p>
          <a:p>
            <a:pPr lvl="1"/>
            <a:endParaRPr lang="pt-BR" dirty="0"/>
          </a:p>
          <a:p>
            <a:pPr lvl="1"/>
            <a:r>
              <a:rPr lang="pt-BR" dirty="0">
                <a:hlinkClick r:id="rId2"/>
              </a:rPr>
              <a:t>https://www.youtube.com/watch?v=S_VhxSagVpE</a:t>
            </a:r>
            <a:endParaRPr lang="pt-BR" dirty="0">
              <a:hlinkClick r:id="rId3"/>
            </a:endParaRPr>
          </a:p>
          <a:p>
            <a:pPr lvl="1"/>
            <a:endParaRPr lang="pt-BR" dirty="0"/>
          </a:p>
          <a:p>
            <a:pPr lvl="1"/>
            <a:endParaRPr lang="pt-BR" dirty="0"/>
          </a:p>
          <a:p>
            <a:pPr lvl="1"/>
            <a:endParaRPr lang="pt-BR" dirty="0"/>
          </a:p>
        </p:txBody>
      </p:sp>
    </p:spTree>
    <p:extLst>
      <p:ext uri="{BB962C8B-B14F-4D97-AF65-F5344CB8AC3E}">
        <p14:creationId xmlns:p14="http://schemas.microsoft.com/office/powerpoint/2010/main" val="296588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F68D4-5A7A-EE48-8A56-177E43722920}"/>
              </a:ext>
            </a:extLst>
          </p:cNvPr>
          <p:cNvSpPr>
            <a:spLocks noGrp="1"/>
          </p:cNvSpPr>
          <p:nvPr>
            <p:ph type="title"/>
          </p:nvPr>
        </p:nvSpPr>
        <p:spPr/>
        <p:txBody>
          <a:bodyPr/>
          <a:lstStyle/>
          <a:p>
            <a:r>
              <a:rPr lang="pt-BR" dirty="0"/>
              <a:t>Escutas: exemplo 2</a:t>
            </a:r>
          </a:p>
        </p:txBody>
      </p:sp>
      <p:sp>
        <p:nvSpPr>
          <p:cNvPr id="3" name="Espaço Reservado para Conteúdo 2">
            <a:extLst>
              <a:ext uri="{FF2B5EF4-FFF2-40B4-BE49-F238E27FC236}">
                <a16:creationId xmlns:a16="http://schemas.microsoft.com/office/drawing/2014/main" id="{2E7B637F-4500-3B4E-B0AE-AD2EF3E162B4}"/>
              </a:ext>
            </a:extLst>
          </p:cNvPr>
          <p:cNvSpPr>
            <a:spLocks noGrp="1"/>
          </p:cNvSpPr>
          <p:nvPr>
            <p:ph idx="1"/>
          </p:nvPr>
        </p:nvSpPr>
        <p:spPr/>
        <p:txBody>
          <a:bodyPr/>
          <a:lstStyle/>
          <a:p>
            <a:r>
              <a:rPr lang="pt-BR" dirty="0"/>
              <a:t>O segundo exemplo é também Milton e Elis. Mas a situação é outra...</a:t>
            </a:r>
          </a:p>
          <a:p>
            <a:r>
              <a:rPr lang="pt-BR" dirty="0"/>
              <a:t>Tanto Milton como Elis são comumente referidos como “essa voz”. Suas qualidades vocais e interpretativas são praticamente uma unanimidade. </a:t>
            </a:r>
          </a:p>
          <a:p>
            <a:r>
              <a:rPr lang="pt-BR" dirty="0"/>
              <a:t>Como pensar agora a relação voz-corpo, cantar/ouvir, canto e performance?</a:t>
            </a:r>
          </a:p>
          <a:p>
            <a:r>
              <a:rPr lang="pt-BR" dirty="0"/>
              <a:t>De um ponto de vista mais técnico-musical, como as escolhas do arranjo reforçam a mensagem poética? (incluindo no arranjo os recursos de mixagem)</a:t>
            </a:r>
          </a:p>
          <a:p>
            <a:endParaRPr lang="pt-BR" dirty="0"/>
          </a:p>
          <a:p>
            <a:r>
              <a:rPr lang="pt-BR" dirty="0">
                <a:hlinkClick r:id="rId2"/>
              </a:rPr>
              <a:t>https://www.youtube.com/watch?v=TZMkw7g6Kzk</a:t>
            </a:r>
            <a:endParaRPr lang="pt-BR" dirty="0"/>
          </a:p>
          <a:p>
            <a:endParaRPr lang="pt-BR" dirty="0"/>
          </a:p>
          <a:p>
            <a:endParaRPr lang="pt-BR" dirty="0"/>
          </a:p>
          <a:p>
            <a:endParaRPr lang="pt-BR" dirty="0"/>
          </a:p>
        </p:txBody>
      </p:sp>
    </p:spTree>
    <p:extLst>
      <p:ext uri="{BB962C8B-B14F-4D97-AF65-F5344CB8AC3E}">
        <p14:creationId xmlns:p14="http://schemas.microsoft.com/office/powerpoint/2010/main" val="401159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850C2-E647-AD47-A0E6-46914D71FA21}"/>
              </a:ext>
            </a:extLst>
          </p:cNvPr>
          <p:cNvSpPr>
            <a:spLocks noGrp="1"/>
          </p:cNvSpPr>
          <p:nvPr>
            <p:ph type="title"/>
          </p:nvPr>
        </p:nvSpPr>
        <p:spPr/>
        <p:txBody>
          <a:bodyPr/>
          <a:lstStyle/>
          <a:p>
            <a:r>
              <a:rPr lang="pt-BR" dirty="0"/>
              <a:t>Escutas: exemplo 3</a:t>
            </a:r>
          </a:p>
        </p:txBody>
      </p:sp>
      <p:sp>
        <p:nvSpPr>
          <p:cNvPr id="3" name="Espaço Reservado para Conteúdo 2">
            <a:extLst>
              <a:ext uri="{FF2B5EF4-FFF2-40B4-BE49-F238E27FC236}">
                <a16:creationId xmlns:a16="http://schemas.microsoft.com/office/drawing/2014/main" id="{30EC7A7C-55E3-8641-9839-1F2233BC8199}"/>
              </a:ext>
            </a:extLst>
          </p:cNvPr>
          <p:cNvSpPr>
            <a:spLocks noGrp="1"/>
          </p:cNvSpPr>
          <p:nvPr>
            <p:ph idx="1"/>
          </p:nvPr>
        </p:nvSpPr>
        <p:spPr/>
        <p:txBody>
          <a:bodyPr/>
          <a:lstStyle/>
          <a:p>
            <a:r>
              <a:rPr lang="pt-BR" dirty="0"/>
              <a:t>Neste exemplo temos a participação de um coro infantil e a performance é uma apresentação teatral. Observar que o canto do Milton não tem palavras! Muitas vezes, os bons cantores são elogiados por serem “rouxinóis”. A performance aqui traz novos elementos no diálogo musical. Podemos separar as vocalizações de Milton (e o uso do falsete), da cantora solista e depois a mesma melodia cantada pelas vozes infantis. O que muda ao acrescentar as vozes das crianças? Qual a força do uníssono? </a:t>
            </a:r>
          </a:p>
          <a:p>
            <a:pPr marL="0" indent="0">
              <a:buNone/>
            </a:pPr>
            <a:endParaRPr lang="pt-BR" dirty="0">
              <a:hlinkClick r:id="rId2"/>
            </a:endParaRPr>
          </a:p>
          <a:p>
            <a:r>
              <a:rPr lang="pt-BR" dirty="0">
                <a:hlinkClick r:id="rId2"/>
              </a:rPr>
              <a:t>https://www.youtube.com/watch?v=_3JjC_MHOrA</a:t>
            </a:r>
            <a:endParaRPr lang="es-ES_tradnl" dirty="0"/>
          </a:p>
          <a:p>
            <a:endParaRPr lang="pt-BR" dirty="0"/>
          </a:p>
        </p:txBody>
      </p:sp>
    </p:spTree>
    <p:extLst>
      <p:ext uri="{BB962C8B-B14F-4D97-AF65-F5344CB8AC3E}">
        <p14:creationId xmlns:p14="http://schemas.microsoft.com/office/powerpoint/2010/main" val="223262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AC893-1F7F-EC49-AC13-9DEEF921940A}"/>
              </a:ext>
            </a:extLst>
          </p:cNvPr>
          <p:cNvSpPr>
            <a:spLocks noGrp="1"/>
          </p:cNvSpPr>
          <p:nvPr>
            <p:ph type="title"/>
          </p:nvPr>
        </p:nvSpPr>
        <p:spPr/>
        <p:txBody>
          <a:bodyPr/>
          <a:lstStyle/>
          <a:p>
            <a:r>
              <a:rPr lang="pt-BR" dirty="0"/>
              <a:t>fim</a:t>
            </a:r>
          </a:p>
        </p:txBody>
      </p:sp>
      <p:sp>
        <p:nvSpPr>
          <p:cNvPr id="3" name="Espaço Reservado para Conteúdo 2">
            <a:extLst>
              <a:ext uri="{FF2B5EF4-FFF2-40B4-BE49-F238E27FC236}">
                <a16:creationId xmlns:a16="http://schemas.microsoft.com/office/drawing/2014/main" id="{F4FEA203-2D7F-634B-9966-D4CDD04E9C48}"/>
              </a:ext>
            </a:extLst>
          </p:cNvPr>
          <p:cNvSpPr>
            <a:spLocks noGrp="1"/>
          </p:cNvSpPr>
          <p:nvPr>
            <p:ph idx="1"/>
          </p:nvPr>
        </p:nvSpPr>
        <p:spPr/>
        <p:txBody>
          <a:bodyPr/>
          <a:lstStyle/>
          <a:p>
            <a:endParaRPr lang="pt-BR" dirty="0"/>
          </a:p>
          <a:p>
            <a:endParaRPr lang="pt-BR" dirty="0"/>
          </a:p>
          <a:p>
            <a:r>
              <a:rPr lang="pt-BR" dirty="0"/>
              <a:t>Como analisar esses aspectos nas obras do repertório coral brasileiro?</a:t>
            </a:r>
          </a:p>
          <a:p>
            <a:r>
              <a:rPr lang="pt-BR" dirty="0"/>
              <a:t>Como este texto se une aos outros temas que estamos explorando?</a:t>
            </a:r>
          </a:p>
          <a:p>
            <a:r>
              <a:rPr lang="pt-BR" dirty="0"/>
              <a:t>Espero que tenham gostado...</a:t>
            </a:r>
          </a:p>
          <a:p>
            <a:r>
              <a:rPr lang="pt-BR" dirty="0"/>
              <a:t>Para mim, este texto sempre traz muitas reflexões e novas ideias. </a:t>
            </a:r>
          </a:p>
          <a:p>
            <a:endParaRPr lang="pt-BR" dirty="0"/>
          </a:p>
          <a:p>
            <a:endParaRPr lang="pt-BR" dirty="0"/>
          </a:p>
        </p:txBody>
      </p:sp>
    </p:spTree>
    <p:extLst>
      <p:ext uri="{BB962C8B-B14F-4D97-AF65-F5344CB8AC3E}">
        <p14:creationId xmlns:p14="http://schemas.microsoft.com/office/powerpoint/2010/main" val="369195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7630B-7155-7E4A-97D6-2FA1EA5980CF}"/>
              </a:ext>
            </a:extLst>
          </p:cNvPr>
          <p:cNvSpPr>
            <a:spLocks noGrp="1"/>
          </p:cNvSpPr>
          <p:nvPr>
            <p:ph type="title"/>
          </p:nvPr>
        </p:nvSpPr>
        <p:spPr/>
        <p:txBody>
          <a:bodyPr/>
          <a:lstStyle/>
          <a:p>
            <a:r>
              <a:rPr lang="pt-BR" dirty="0"/>
              <a:t>Guia para leitura</a:t>
            </a:r>
          </a:p>
        </p:txBody>
      </p:sp>
      <p:sp>
        <p:nvSpPr>
          <p:cNvPr id="3" name="Espaço Reservado para Conteúdo 2">
            <a:extLst>
              <a:ext uri="{FF2B5EF4-FFF2-40B4-BE49-F238E27FC236}">
                <a16:creationId xmlns:a16="http://schemas.microsoft.com/office/drawing/2014/main" id="{0DD5965C-E15E-FC4B-92C7-3D09A5EE0E9F}"/>
              </a:ext>
            </a:extLst>
          </p:cNvPr>
          <p:cNvSpPr>
            <a:spLocks noGrp="1"/>
          </p:cNvSpPr>
          <p:nvPr>
            <p:ph idx="1"/>
          </p:nvPr>
        </p:nvSpPr>
        <p:spPr/>
        <p:txBody>
          <a:bodyPr>
            <a:normAutofit lnSpcReduction="10000"/>
          </a:bodyPr>
          <a:lstStyle/>
          <a:p>
            <a:r>
              <a:rPr lang="pt-BR" dirty="0"/>
              <a:t>Esta apresentação foi elaborada como um guia para a leitura do texto, portanto, para ser vista antes da leitura e, talvez, depois dela, como uma retomada. </a:t>
            </a:r>
          </a:p>
          <a:p>
            <a:r>
              <a:rPr lang="pt-BR" dirty="0"/>
              <a:t>Estão apenas salientados alguns </a:t>
            </a:r>
            <a:r>
              <a:rPr lang="pt-BR" dirty="0" err="1"/>
              <a:t>pontos-chave</a:t>
            </a:r>
            <a:endParaRPr lang="pt-BR" dirty="0"/>
          </a:p>
          <a:p>
            <a:r>
              <a:rPr lang="pt-BR" dirty="0"/>
              <a:t>A questão da </a:t>
            </a:r>
            <a:r>
              <a:rPr lang="pt-BR" i="1" dirty="0"/>
              <a:t>performance</a:t>
            </a:r>
            <a:r>
              <a:rPr lang="pt-BR" dirty="0"/>
              <a:t> é central nos estudos de música, assim como em outras áreas. No caso da música </a:t>
            </a:r>
            <a:r>
              <a:rPr lang="pt-BR" i="1" dirty="0"/>
              <a:t>vocal</a:t>
            </a:r>
            <a:r>
              <a:rPr lang="pt-BR" dirty="0"/>
              <a:t>, o estudo da performance traz as importantes questões do </a:t>
            </a:r>
            <a:r>
              <a:rPr lang="pt-BR" i="1" dirty="0"/>
              <a:t>corpo</a:t>
            </a:r>
            <a:r>
              <a:rPr lang="pt-BR" dirty="0"/>
              <a:t> e da </a:t>
            </a:r>
            <a:r>
              <a:rPr lang="pt-BR" i="1" dirty="0"/>
              <a:t>voz</a:t>
            </a:r>
            <a:r>
              <a:rPr lang="pt-BR" dirty="0"/>
              <a:t>, sobre a qual </a:t>
            </a:r>
            <a:r>
              <a:rPr lang="pt-BR" dirty="0" err="1"/>
              <a:t>Zumthor</a:t>
            </a:r>
            <a:r>
              <a:rPr lang="pt-BR" dirty="0"/>
              <a:t> concentra suas reflexões. </a:t>
            </a:r>
          </a:p>
          <a:p>
            <a:r>
              <a:rPr lang="pt-BR" dirty="0"/>
              <a:t>Com muitas referências culturais, nem sempre a leitura é fácil, mas destacamos aqui alguns autores e conceitos que podem ajudar</a:t>
            </a:r>
          </a:p>
          <a:p>
            <a:r>
              <a:rPr lang="pt-BR" dirty="0"/>
              <a:t>Algumas afirmações de </a:t>
            </a:r>
            <a:r>
              <a:rPr lang="pt-BR" dirty="0" err="1"/>
              <a:t>Zumthor</a:t>
            </a:r>
            <a:r>
              <a:rPr lang="pt-BR" dirty="0"/>
              <a:t> exigem horas de reflexão! Por </a:t>
            </a:r>
            <a:r>
              <a:rPr lang="pt-BR" dirty="0" err="1"/>
              <a:t>ex</a:t>
            </a:r>
            <a:r>
              <a:rPr lang="pt-BR" dirty="0"/>
              <a:t>: “</a:t>
            </a:r>
            <a:r>
              <a:rPr lang="pt-BR" i="1" dirty="0"/>
              <a:t>A performance modifica o conhecimento. Ela não é simplesmente um meio de comunicação: comunicando, ela o marca”.  </a:t>
            </a:r>
            <a:r>
              <a:rPr lang="pt-BR" dirty="0"/>
              <a:t>Talvez fosse interessante, durante a leitura, anotar ideias de músicas, filmes, situações de performance ou mesmo do cotidiano para comentarmos. </a:t>
            </a:r>
            <a:endParaRPr lang="pt-BR" i="1" dirty="0"/>
          </a:p>
        </p:txBody>
      </p:sp>
    </p:spTree>
    <p:extLst>
      <p:ext uri="{BB962C8B-B14F-4D97-AF65-F5344CB8AC3E}">
        <p14:creationId xmlns:p14="http://schemas.microsoft.com/office/powerpoint/2010/main" val="428756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9958A-62BC-664C-B833-33137777CD2C}"/>
              </a:ext>
            </a:extLst>
          </p:cNvPr>
          <p:cNvSpPr>
            <a:spLocks noGrp="1"/>
          </p:cNvSpPr>
          <p:nvPr>
            <p:ph type="title"/>
          </p:nvPr>
        </p:nvSpPr>
        <p:spPr/>
        <p:txBody>
          <a:bodyPr/>
          <a:lstStyle/>
          <a:p>
            <a:r>
              <a:rPr lang="pt-BR" dirty="0"/>
              <a:t>Guia para a leitura em tempos de quarentena</a:t>
            </a:r>
          </a:p>
        </p:txBody>
      </p:sp>
      <p:sp>
        <p:nvSpPr>
          <p:cNvPr id="3" name="Espaço Reservado para Conteúdo 2">
            <a:extLst>
              <a:ext uri="{FF2B5EF4-FFF2-40B4-BE49-F238E27FC236}">
                <a16:creationId xmlns:a16="http://schemas.microsoft.com/office/drawing/2014/main" id="{477C6D40-C5A8-E346-9DC2-29A324A13638}"/>
              </a:ext>
            </a:extLst>
          </p:cNvPr>
          <p:cNvSpPr>
            <a:spLocks noGrp="1"/>
          </p:cNvSpPr>
          <p:nvPr>
            <p:ph idx="1"/>
          </p:nvPr>
        </p:nvSpPr>
        <p:spPr/>
        <p:txBody>
          <a:bodyPr>
            <a:normAutofit fontScale="92500" lnSpcReduction="20000"/>
          </a:bodyPr>
          <a:lstStyle/>
          <a:p>
            <a:r>
              <a:rPr lang="pt-BR" dirty="0"/>
              <a:t>Já faz algum tempo que venho usando este texto de </a:t>
            </a:r>
            <a:r>
              <a:rPr lang="pt-BR" dirty="0" err="1"/>
              <a:t>Zumthor</a:t>
            </a:r>
            <a:r>
              <a:rPr lang="pt-BR" dirty="0"/>
              <a:t> nas aulas de Repertório Coral Brasileiro. </a:t>
            </a:r>
          </a:p>
          <a:p>
            <a:r>
              <a:rPr lang="pt-BR" dirty="0"/>
              <a:t>Assim como qualquer texto ou música, quando lemos alguma coisa, lemos a partir de nosso tempo presente, de nossa situação como pessoas em um tempo e lugar.</a:t>
            </a:r>
          </a:p>
          <a:p>
            <a:r>
              <a:rPr lang="pt-BR" dirty="0"/>
              <a:t>Quando fui organizar o curso à distância e comecei a pensar como tratar o texto de </a:t>
            </a:r>
            <a:r>
              <a:rPr lang="pt-BR" dirty="0" err="1"/>
              <a:t>Zumthor</a:t>
            </a:r>
            <a:r>
              <a:rPr lang="pt-BR" dirty="0"/>
              <a:t>, vi que ele fica bastante forte nesta circunstância. As vozes estão mediadas pelo computador, o corpo não está presente fisicamente, as “performances” se multiplicam na internet, mas muitas (na minha percepção) parecem iguais (no sentido de que recebemos todas elas por instrumentos eletrônicos, entre outros temas, nossas “performances”  como professores e alunos estão drasticamente modificadas. </a:t>
            </a:r>
          </a:p>
          <a:p>
            <a:r>
              <a:rPr lang="pt-BR" dirty="0"/>
              <a:t>Pensei que seria interessante considerar o efeito de “ressignificação” na leitura deste texto.  A situação mundial de distância e a situação de ensino-aprendizagem está carregada de incertezas. É possível ensinar e aprender? Será que vamos nos aprofundar mais ou menos nesta experiência? Quais os limites de nossa comunicação nesta situação? Em quê o estudo da “Performance, recepção, leitura” pode nos ser útil, neste contexto tão particular? </a:t>
            </a:r>
          </a:p>
        </p:txBody>
      </p:sp>
    </p:spTree>
    <p:extLst>
      <p:ext uri="{BB962C8B-B14F-4D97-AF65-F5344CB8AC3E}">
        <p14:creationId xmlns:p14="http://schemas.microsoft.com/office/powerpoint/2010/main" val="349231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1AF653-7C6F-CD4C-9B5D-92D0133D1E51}"/>
              </a:ext>
            </a:extLst>
          </p:cNvPr>
          <p:cNvSpPr>
            <a:spLocks noGrp="1"/>
          </p:cNvSpPr>
          <p:nvPr>
            <p:ph type="title"/>
          </p:nvPr>
        </p:nvSpPr>
        <p:spPr/>
        <p:txBody>
          <a:bodyPr/>
          <a:lstStyle/>
          <a:p>
            <a:r>
              <a:rPr lang="pt-BR" dirty="0"/>
              <a:t>PONTOS-CHAVE</a:t>
            </a:r>
          </a:p>
        </p:txBody>
      </p:sp>
      <p:sp>
        <p:nvSpPr>
          <p:cNvPr id="3" name="Espaço Reservado para Conteúdo 2">
            <a:extLst>
              <a:ext uri="{FF2B5EF4-FFF2-40B4-BE49-F238E27FC236}">
                <a16:creationId xmlns:a16="http://schemas.microsoft.com/office/drawing/2014/main" id="{2C7AAC3D-017F-FA44-BADD-8D839BCFFEB4}"/>
              </a:ext>
            </a:extLst>
          </p:cNvPr>
          <p:cNvSpPr>
            <a:spLocks noGrp="1"/>
          </p:cNvSpPr>
          <p:nvPr>
            <p:ph idx="1"/>
          </p:nvPr>
        </p:nvSpPr>
        <p:spPr/>
        <p:txBody>
          <a:bodyPr>
            <a:normAutofit lnSpcReduction="10000"/>
          </a:bodyPr>
          <a:lstStyle/>
          <a:p>
            <a:r>
              <a:rPr lang="pt-BR" dirty="0"/>
              <a:t>Diante disso, proponho a leitura. </a:t>
            </a:r>
          </a:p>
          <a:p>
            <a:r>
              <a:rPr lang="pt-BR" dirty="0"/>
              <a:t>Que cada um anote as ideias que surgem.</a:t>
            </a:r>
          </a:p>
          <a:p>
            <a:r>
              <a:rPr lang="pt-BR" dirty="0"/>
              <a:t>Vamos tentar entender os conceitos-chave.</a:t>
            </a:r>
          </a:p>
          <a:p>
            <a:r>
              <a:rPr lang="pt-BR" dirty="0"/>
              <a:t>Vamos tentar confrontar nossas percepções em uma chamada por vídeo</a:t>
            </a:r>
          </a:p>
          <a:p>
            <a:endParaRPr lang="pt-BR" dirty="0"/>
          </a:p>
          <a:p>
            <a:endParaRPr lang="pt-BR" dirty="0"/>
          </a:p>
          <a:p>
            <a:endParaRPr lang="pt-BR" dirty="0"/>
          </a:p>
          <a:p>
            <a:r>
              <a:rPr lang="pt-BR" dirty="0"/>
              <a:t>Normalmente, eu só pediria a leitura e usaria esta apresentação para retomar e discutir as ideias principais. Fiz uma inversão, já que não foi possível fazer isso oralmente, como costumo. </a:t>
            </a:r>
          </a:p>
          <a:p>
            <a:r>
              <a:rPr lang="pt-BR" i="1" dirty="0"/>
              <a:t>No final, proponho a escuta de três exemplos musicais. </a:t>
            </a:r>
          </a:p>
          <a:p>
            <a:pPr marL="0" indent="0">
              <a:buNone/>
            </a:pPr>
            <a:endParaRPr lang="pt-BR" dirty="0"/>
          </a:p>
        </p:txBody>
      </p:sp>
    </p:spTree>
    <p:extLst>
      <p:ext uri="{BB962C8B-B14F-4D97-AF65-F5344CB8AC3E}">
        <p14:creationId xmlns:p14="http://schemas.microsoft.com/office/powerpoint/2010/main" val="326356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170" y="322277"/>
            <a:ext cx="9601200" cy="533400"/>
          </a:xfrm>
        </p:spPr>
        <p:txBody>
          <a:bodyPr rtlCol="0">
            <a:normAutofit/>
          </a:bodyPr>
          <a:lstStyle/>
          <a:p>
            <a:pPr rtl="0"/>
            <a:r>
              <a:rPr lang="pt-BR" sz="2400" cap="none" dirty="0"/>
              <a:t>Introdução das </a:t>
            </a:r>
            <a:r>
              <a:rPr lang="pt-BR" sz="2400" i="1" cap="none" dirty="0"/>
              <a:t>percepções sensoriais </a:t>
            </a:r>
            <a:r>
              <a:rPr lang="pt-BR" sz="2400" cap="none" dirty="0"/>
              <a:t>nos estudos literários</a:t>
            </a:r>
          </a:p>
        </p:txBody>
      </p:sp>
      <p:sp>
        <p:nvSpPr>
          <p:cNvPr id="3" name="Espaço reservado para conteúdo 2"/>
          <p:cNvSpPr>
            <a:spLocks noGrp="1"/>
          </p:cNvSpPr>
          <p:nvPr>
            <p:ph idx="1"/>
          </p:nvPr>
        </p:nvSpPr>
        <p:spPr>
          <a:xfrm>
            <a:off x="1594624" y="1237785"/>
            <a:ext cx="3380789" cy="3841749"/>
          </a:xfrm>
        </p:spPr>
        <p:txBody>
          <a:bodyPr rtlCol="0">
            <a:normAutofit/>
          </a:bodyPr>
          <a:lstStyle/>
          <a:p>
            <a:pPr rtl="0">
              <a:lnSpc>
                <a:spcPct val="150000"/>
              </a:lnSpc>
            </a:pPr>
            <a:r>
              <a:rPr lang="pt-BR" sz="2400" dirty="0"/>
              <a:t>Coloca problema de </a:t>
            </a:r>
          </a:p>
          <a:p>
            <a:pPr lvl="1">
              <a:lnSpc>
                <a:spcPct val="150000"/>
              </a:lnSpc>
            </a:pPr>
            <a:r>
              <a:rPr lang="pt-BR" sz="2000" dirty="0"/>
              <a:t>Método</a:t>
            </a:r>
          </a:p>
          <a:p>
            <a:pPr lvl="1">
              <a:lnSpc>
                <a:spcPct val="150000"/>
              </a:lnSpc>
            </a:pPr>
            <a:r>
              <a:rPr lang="pt-BR" sz="2000" dirty="0"/>
              <a:t>Elocução crítica</a:t>
            </a:r>
          </a:p>
          <a:p>
            <a:pPr rtl="0">
              <a:lnSpc>
                <a:spcPct val="150000"/>
              </a:lnSpc>
            </a:pPr>
            <a:endParaRPr lang="pt-BR" dirty="0"/>
          </a:p>
          <a:p>
            <a:pPr marL="45720" indent="0" rtl="0">
              <a:lnSpc>
                <a:spcPct val="150000"/>
              </a:lnSpc>
              <a:buNone/>
            </a:pPr>
            <a:endParaRPr lang="pt-BR" dirty="0"/>
          </a:p>
        </p:txBody>
      </p:sp>
      <p:sp>
        <p:nvSpPr>
          <p:cNvPr id="9" name="Seta: para a Direita 8">
            <a:extLst>
              <a:ext uri="{FF2B5EF4-FFF2-40B4-BE49-F238E27FC236}">
                <a16:creationId xmlns:a16="http://schemas.microsoft.com/office/drawing/2014/main" id="{6F34ABA9-0132-4049-9B27-B886ACF7C6DE}"/>
              </a:ext>
            </a:extLst>
          </p:cNvPr>
          <p:cNvSpPr/>
          <p:nvPr/>
        </p:nvSpPr>
        <p:spPr>
          <a:xfrm>
            <a:off x="5574526" y="2643683"/>
            <a:ext cx="1042948" cy="318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Espaço reservado para conteúdo 2">
            <a:extLst>
              <a:ext uri="{FF2B5EF4-FFF2-40B4-BE49-F238E27FC236}">
                <a16:creationId xmlns:a16="http://schemas.microsoft.com/office/drawing/2014/main" id="{7BBA1054-37BC-46D7-9B13-C27582424816}"/>
              </a:ext>
            </a:extLst>
          </p:cNvPr>
          <p:cNvSpPr txBox="1">
            <a:spLocks/>
          </p:cNvSpPr>
          <p:nvPr/>
        </p:nvSpPr>
        <p:spPr>
          <a:xfrm>
            <a:off x="7216587" y="2487335"/>
            <a:ext cx="4043081" cy="721126"/>
          </a:xfrm>
          <a:prstGeom prst="rect">
            <a:avLst/>
          </a:prstGeom>
        </p:spPr>
        <p:txBody>
          <a:bodyPr vert="horz" lIns="91440" tIns="45720" rIns="91440" bIns="45720" rtlCol="0">
            <a:normAutofit fontScale="850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20" indent="0" algn="ctr">
              <a:lnSpc>
                <a:spcPct val="150000"/>
              </a:lnSpc>
              <a:buNone/>
            </a:pPr>
            <a:r>
              <a:rPr lang="pt-BR" dirty="0"/>
              <a:t>Ampliação do campo de referência</a:t>
            </a:r>
          </a:p>
          <a:p>
            <a:pPr marL="45720" indent="0">
              <a:lnSpc>
                <a:spcPct val="150000"/>
              </a:lnSpc>
              <a:buFont typeface="Arial" pitchFamily="34" charset="0"/>
              <a:buNone/>
            </a:pPr>
            <a:endParaRPr lang="pt-BR" dirty="0"/>
          </a:p>
        </p:txBody>
      </p:sp>
    </p:spTree>
    <p:extLst>
      <p:ext uri="{BB962C8B-B14F-4D97-AF65-F5344CB8AC3E}">
        <p14:creationId xmlns:p14="http://schemas.microsoft.com/office/powerpoint/2010/main" val="53607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2611" y="112552"/>
            <a:ext cx="9601200" cy="533400"/>
          </a:xfrm>
        </p:spPr>
        <p:txBody>
          <a:bodyPr rtlCol="0">
            <a:normAutofit/>
          </a:bodyPr>
          <a:lstStyle/>
          <a:p>
            <a:pPr rtl="0"/>
            <a:r>
              <a:rPr lang="pt-BR" sz="2400" cap="none" dirty="0"/>
              <a:t>Origem da palavra “performance”</a:t>
            </a:r>
          </a:p>
        </p:txBody>
      </p:sp>
      <p:sp>
        <p:nvSpPr>
          <p:cNvPr id="3" name="Espaço reservado para conteúdo 2"/>
          <p:cNvSpPr>
            <a:spLocks noGrp="1"/>
          </p:cNvSpPr>
          <p:nvPr>
            <p:ph idx="1"/>
          </p:nvPr>
        </p:nvSpPr>
        <p:spPr>
          <a:xfrm>
            <a:off x="636494" y="780176"/>
            <a:ext cx="11216452" cy="3379448"/>
          </a:xfrm>
        </p:spPr>
        <p:txBody>
          <a:bodyPr rtlCol="0">
            <a:normAutofit/>
          </a:bodyPr>
          <a:lstStyle/>
          <a:p>
            <a:pPr rtl="0">
              <a:lnSpc>
                <a:spcPct val="150000"/>
              </a:lnSpc>
              <a:spcBef>
                <a:spcPts val="1200"/>
              </a:spcBef>
              <a:spcAft>
                <a:spcPts val="1200"/>
              </a:spcAft>
            </a:pPr>
            <a:r>
              <a:rPr lang="pt-BR" sz="1600" dirty="0"/>
              <a:t>Embora de formação francesa, vem do inglês</a:t>
            </a:r>
          </a:p>
          <a:p>
            <a:pPr rtl="0">
              <a:lnSpc>
                <a:spcPct val="150000"/>
              </a:lnSpc>
              <a:spcBef>
                <a:spcPts val="1200"/>
              </a:spcBef>
              <a:spcAft>
                <a:spcPts val="1200"/>
              </a:spcAft>
            </a:pPr>
            <a:r>
              <a:rPr lang="pt-BR" sz="1600" dirty="0"/>
              <a:t>Nos anos 1930 e 1940, emprestada ao vocabulário da </a:t>
            </a:r>
            <a:r>
              <a:rPr lang="pt-BR" sz="1600" b="1" dirty="0"/>
              <a:t>dramaturgia</a:t>
            </a:r>
            <a:r>
              <a:rPr lang="pt-BR" sz="1600" dirty="0"/>
              <a:t>, se espalhou nos Estados Unidos na expressão de pesquisadores como </a:t>
            </a:r>
            <a:r>
              <a:rPr lang="pt-BR" sz="1600" dirty="0" err="1"/>
              <a:t>Abrams</a:t>
            </a:r>
            <a:r>
              <a:rPr lang="pt-BR" sz="1600" dirty="0"/>
              <a:t>, Bem Amos, </a:t>
            </a:r>
            <a:r>
              <a:rPr lang="pt-BR" sz="1600" dirty="0" err="1"/>
              <a:t>Lomax</a:t>
            </a:r>
            <a:r>
              <a:rPr lang="pt-BR" sz="1600" dirty="0"/>
              <a:t> e outros</a:t>
            </a:r>
          </a:p>
          <a:p>
            <a:pPr rtl="0">
              <a:lnSpc>
                <a:spcPct val="150000"/>
              </a:lnSpc>
              <a:spcBef>
                <a:spcPts val="1200"/>
              </a:spcBef>
              <a:spcAft>
                <a:spcPts val="1200"/>
              </a:spcAft>
            </a:pPr>
            <a:r>
              <a:rPr lang="pt-BR" sz="1600" dirty="0"/>
              <a:t>Fortemente marcada por sua prática, </a:t>
            </a:r>
            <a:r>
              <a:rPr lang="pt-BR" sz="1600" dirty="0">
                <a:sym typeface="Wingdings" panose="05000000000000000000" pitchFamily="2" charset="2"/>
              </a:rPr>
              <a:t>a performance era sempre constitutiva da </a:t>
            </a:r>
            <a:r>
              <a:rPr lang="pt-BR" sz="1600" b="1" dirty="0">
                <a:sym typeface="Wingdings" panose="05000000000000000000" pitchFamily="2" charset="2"/>
              </a:rPr>
              <a:t>forma</a:t>
            </a:r>
          </a:p>
          <a:p>
            <a:pPr rtl="0">
              <a:lnSpc>
                <a:spcPct val="150000"/>
              </a:lnSpc>
              <a:spcBef>
                <a:spcPts val="1200"/>
              </a:spcBef>
              <a:spcAft>
                <a:spcPts val="1200"/>
              </a:spcAft>
            </a:pPr>
            <a:r>
              <a:rPr lang="pt-BR" sz="1600" dirty="0">
                <a:sym typeface="Wingdings" panose="05000000000000000000" pitchFamily="2" charset="2"/>
              </a:rPr>
              <a:t>Desde o início dos anos 1950 a palavra foi empregada pela </a:t>
            </a:r>
            <a:r>
              <a:rPr lang="pt-BR" sz="1600" u="sng" dirty="0">
                <a:sym typeface="Wingdings" panose="05000000000000000000" pitchFamily="2" charset="2"/>
              </a:rPr>
              <a:t>linguística</a:t>
            </a:r>
            <a:r>
              <a:rPr lang="pt-BR" sz="1600" dirty="0">
                <a:sym typeface="Wingdings" panose="05000000000000000000" pitchFamily="2" charset="2"/>
              </a:rPr>
              <a:t>, especialmente nos Estados Unidos  operação pragmática e generativa</a:t>
            </a:r>
          </a:p>
          <a:p>
            <a:pPr rtl="0">
              <a:lnSpc>
                <a:spcPct val="150000"/>
              </a:lnSpc>
              <a:spcBef>
                <a:spcPts val="1200"/>
              </a:spcBef>
              <a:spcAft>
                <a:spcPts val="1200"/>
              </a:spcAft>
            </a:pPr>
            <a:endParaRPr lang="pt-BR" sz="1600" dirty="0">
              <a:sym typeface="Wingdings" panose="05000000000000000000" pitchFamily="2" charset="2"/>
            </a:endParaRPr>
          </a:p>
          <a:p>
            <a:pPr rtl="0">
              <a:lnSpc>
                <a:spcPct val="150000"/>
              </a:lnSpc>
              <a:spcBef>
                <a:spcPts val="1200"/>
              </a:spcBef>
              <a:spcAft>
                <a:spcPts val="1200"/>
              </a:spcAft>
            </a:pPr>
            <a:endParaRPr lang="pt-BR" sz="1600" b="1" dirty="0"/>
          </a:p>
          <a:p>
            <a:pPr rtl="0"/>
            <a:endParaRPr lang="pt-BR" sz="1400" dirty="0"/>
          </a:p>
        </p:txBody>
      </p:sp>
      <p:grpSp>
        <p:nvGrpSpPr>
          <p:cNvPr id="8" name="Agrupar 7">
            <a:extLst>
              <a:ext uri="{FF2B5EF4-FFF2-40B4-BE49-F238E27FC236}">
                <a16:creationId xmlns:a16="http://schemas.microsoft.com/office/drawing/2014/main" id="{85F8B58B-E6F7-4AEA-B1F2-BF6196021569}"/>
              </a:ext>
            </a:extLst>
          </p:cNvPr>
          <p:cNvGrpSpPr/>
          <p:nvPr/>
        </p:nvGrpSpPr>
        <p:grpSpPr>
          <a:xfrm>
            <a:off x="647293" y="4521675"/>
            <a:ext cx="4806193" cy="1212023"/>
            <a:chOff x="5741805" y="4412602"/>
            <a:chExt cx="5708469" cy="1439558"/>
          </a:xfrm>
        </p:grpSpPr>
        <p:grpSp>
          <p:nvGrpSpPr>
            <p:cNvPr id="6" name="Agrupar 5">
              <a:extLst>
                <a:ext uri="{FF2B5EF4-FFF2-40B4-BE49-F238E27FC236}">
                  <a16:creationId xmlns:a16="http://schemas.microsoft.com/office/drawing/2014/main" id="{1FB408D0-F991-4D2D-9061-97C8CBEEDBDA}"/>
                </a:ext>
              </a:extLst>
            </p:cNvPr>
            <p:cNvGrpSpPr/>
            <p:nvPr/>
          </p:nvGrpSpPr>
          <p:grpSpPr>
            <a:xfrm>
              <a:off x="5741805" y="4412602"/>
              <a:ext cx="5708469" cy="1439558"/>
              <a:chOff x="5630091" y="4347288"/>
              <a:chExt cx="5708469" cy="1439558"/>
            </a:xfrm>
          </p:grpSpPr>
          <p:pic>
            <p:nvPicPr>
              <p:cNvPr id="4" name="Imagem 3">
                <a:extLst>
                  <a:ext uri="{FF2B5EF4-FFF2-40B4-BE49-F238E27FC236}">
                    <a16:creationId xmlns:a16="http://schemas.microsoft.com/office/drawing/2014/main" id="{2C978BDD-325C-45A7-9DC4-CF0FD867A5D7}"/>
                  </a:ext>
                </a:extLst>
              </p:cNvPr>
              <p:cNvPicPr>
                <a:picLocks noChangeAspect="1"/>
              </p:cNvPicPr>
              <p:nvPr/>
            </p:nvPicPr>
            <p:blipFill>
              <a:blip r:embed="rId3"/>
              <a:stretch>
                <a:fillRect/>
              </a:stretch>
            </p:blipFill>
            <p:spPr>
              <a:xfrm>
                <a:off x="5642917" y="4347288"/>
                <a:ext cx="5695643" cy="1439558"/>
              </a:xfrm>
              <a:prstGeom prst="rect">
                <a:avLst/>
              </a:prstGeom>
            </p:spPr>
          </p:pic>
          <p:sp>
            <p:nvSpPr>
              <p:cNvPr id="5" name="Retângulo 4">
                <a:extLst>
                  <a:ext uri="{FF2B5EF4-FFF2-40B4-BE49-F238E27FC236}">
                    <a16:creationId xmlns:a16="http://schemas.microsoft.com/office/drawing/2014/main" id="{78F754BD-4C06-4BC1-B8EE-30553B9076EA}"/>
                  </a:ext>
                </a:extLst>
              </p:cNvPr>
              <p:cNvSpPr/>
              <p:nvPr/>
            </p:nvSpPr>
            <p:spPr>
              <a:xfrm>
                <a:off x="5630091" y="4349931"/>
                <a:ext cx="1632858"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Retângulo 6">
              <a:extLst>
                <a:ext uri="{FF2B5EF4-FFF2-40B4-BE49-F238E27FC236}">
                  <a16:creationId xmlns:a16="http://schemas.microsoft.com/office/drawing/2014/main" id="{B67C091D-6A8F-428C-9769-6C5D01705866}"/>
                </a:ext>
              </a:extLst>
            </p:cNvPr>
            <p:cNvSpPr/>
            <p:nvPr/>
          </p:nvSpPr>
          <p:spPr>
            <a:xfrm>
              <a:off x="10254343" y="5564777"/>
              <a:ext cx="1195931" cy="28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Agrupar 11">
            <a:extLst>
              <a:ext uri="{FF2B5EF4-FFF2-40B4-BE49-F238E27FC236}">
                <a16:creationId xmlns:a16="http://schemas.microsoft.com/office/drawing/2014/main" id="{D498DFF0-E131-44AE-ADB2-F09BB7CF4505}"/>
              </a:ext>
            </a:extLst>
          </p:cNvPr>
          <p:cNvGrpSpPr/>
          <p:nvPr/>
        </p:nvGrpSpPr>
        <p:grpSpPr>
          <a:xfrm>
            <a:off x="6738516" y="4295090"/>
            <a:ext cx="4795392" cy="1665192"/>
            <a:chOff x="6833270" y="4334749"/>
            <a:chExt cx="5019677" cy="1743075"/>
          </a:xfrm>
        </p:grpSpPr>
        <p:pic>
          <p:nvPicPr>
            <p:cNvPr id="9" name="Imagem 8">
              <a:extLst>
                <a:ext uri="{FF2B5EF4-FFF2-40B4-BE49-F238E27FC236}">
                  <a16:creationId xmlns:a16="http://schemas.microsoft.com/office/drawing/2014/main" id="{1AC77E03-BB19-4B67-8825-2FA00E00CBB2}"/>
                </a:ext>
              </a:extLst>
            </p:cNvPr>
            <p:cNvPicPr>
              <a:picLocks noChangeAspect="1"/>
            </p:cNvPicPr>
            <p:nvPr/>
          </p:nvPicPr>
          <p:blipFill>
            <a:blip r:embed="rId4"/>
            <a:stretch>
              <a:fillRect/>
            </a:stretch>
          </p:blipFill>
          <p:spPr>
            <a:xfrm>
              <a:off x="6833271" y="4334749"/>
              <a:ext cx="5019675" cy="1743075"/>
            </a:xfrm>
            <a:prstGeom prst="rect">
              <a:avLst/>
            </a:prstGeom>
          </p:spPr>
        </p:pic>
        <p:sp>
          <p:nvSpPr>
            <p:cNvPr id="10" name="Retângulo 9">
              <a:extLst>
                <a:ext uri="{FF2B5EF4-FFF2-40B4-BE49-F238E27FC236}">
                  <a16:creationId xmlns:a16="http://schemas.microsoft.com/office/drawing/2014/main" id="{6C9E9175-B721-450C-AC75-2D20E6703DC1}"/>
                </a:ext>
              </a:extLst>
            </p:cNvPr>
            <p:cNvSpPr/>
            <p:nvPr/>
          </p:nvSpPr>
          <p:spPr>
            <a:xfrm>
              <a:off x="6833270" y="4334749"/>
              <a:ext cx="4722235" cy="228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5948F70A-DDCD-4B8B-ADB3-969126ACF8E3}"/>
                </a:ext>
              </a:extLst>
            </p:cNvPr>
            <p:cNvSpPr/>
            <p:nvPr/>
          </p:nvSpPr>
          <p:spPr>
            <a:xfrm>
              <a:off x="9556377" y="5853953"/>
              <a:ext cx="2296570" cy="19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752" y="291847"/>
            <a:ext cx="9601200" cy="533400"/>
          </a:xfrm>
        </p:spPr>
        <p:txBody>
          <a:bodyPr rtlCol="0">
            <a:normAutofit/>
          </a:bodyPr>
          <a:lstStyle/>
          <a:p>
            <a:pPr rtl="0"/>
            <a:r>
              <a:rPr lang="pt-BR" sz="2400" cap="none" dirty="0"/>
              <a:t>Dell </a:t>
            </a:r>
            <a:r>
              <a:rPr lang="pt-BR" sz="2400" cap="none" dirty="0" err="1"/>
              <a:t>Hymes</a:t>
            </a:r>
            <a:r>
              <a:rPr lang="pt-BR" sz="2400" cap="none" dirty="0"/>
              <a:t>, “</a:t>
            </a:r>
            <a:r>
              <a:rPr lang="pt-BR" sz="2400" i="1" cap="none" dirty="0"/>
              <a:t>Breakthrough </a:t>
            </a:r>
            <a:r>
              <a:rPr lang="pt-BR" sz="2400" i="1" cap="none" dirty="0" err="1"/>
              <a:t>into</a:t>
            </a:r>
            <a:r>
              <a:rPr lang="pt-BR" sz="2400" i="1" cap="none" dirty="0"/>
              <a:t> Performance</a:t>
            </a:r>
            <a:r>
              <a:rPr lang="pt-BR" sz="2400" cap="none" dirty="0"/>
              <a:t>” (1973)</a:t>
            </a:r>
          </a:p>
        </p:txBody>
      </p:sp>
      <p:sp>
        <p:nvSpPr>
          <p:cNvPr id="3" name="Espaço reservado para conteúdo 2"/>
          <p:cNvSpPr>
            <a:spLocks noGrp="1"/>
          </p:cNvSpPr>
          <p:nvPr>
            <p:ph idx="1"/>
          </p:nvPr>
        </p:nvSpPr>
        <p:spPr>
          <a:xfrm>
            <a:off x="636494" y="1174376"/>
            <a:ext cx="11216452" cy="4791526"/>
          </a:xfrm>
        </p:spPr>
        <p:txBody>
          <a:bodyPr rtlCol="0">
            <a:normAutofit/>
          </a:bodyPr>
          <a:lstStyle/>
          <a:p>
            <a:pPr marL="45720" indent="0" rtl="0">
              <a:lnSpc>
                <a:spcPct val="100000"/>
              </a:lnSpc>
              <a:spcBef>
                <a:spcPts val="1200"/>
              </a:spcBef>
              <a:spcAft>
                <a:spcPts val="1200"/>
              </a:spcAft>
              <a:buNone/>
            </a:pPr>
            <a:r>
              <a:rPr lang="pt-BR" sz="1600" dirty="0">
                <a:sym typeface="Wingdings" panose="05000000000000000000" pitchFamily="2" charset="2"/>
              </a:rPr>
              <a:t>Zumthor pontua 4 pontos relevantes a respeito da obra:</a:t>
            </a:r>
          </a:p>
          <a:p>
            <a:pPr marL="388620" indent="-342900">
              <a:lnSpc>
                <a:spcPct val="100000"/>
              </a:lnSpc>
              <a:spcBef>
                <a:spcPts val="1200"/>
              </a:spcBef>
              <a:spcAft>
                <a:spcPts val="1200"/>
              </a:spcAft>
              <a:buFont typeface="+mj-lt"/>
              <a:buAutoNum type="arabicPeriod"/>
            </a:pPr>
            <a:r>
              <a:rPr lang="pt-BR" sz="1600" dirty="0">
                <a:sym typeface="Wingdings" panose="05000000000000000000" pitchFamily="2" charset="2"/>
              </a:rPr>
              <a:t>Performance é reconhecimento. A performance realiza, concretiza, faz passar algo que eu reconheço, da virtualidade à atualidade</a:t>
            </a:r>
          </a:p>
          <a:p>
            <a:pPr marL="388620" indent="-342900">
              <a:lnSpc>
                <a:spcPct val="100000"/>
              </a:lnSpc>
              <a:spcBef>
                <a:spcPts val="1200"/>
              </a:spcBef>
              <a:spcAft>
                <a:spcPts val="1200"/>
              </a:spcAft>
              <a:buFont typeface="+mj-lt"/>
              <a:buAutoNum type="arabicPeriod"/>
            </a:pPr>
            <a:r>
              <a:rPr lang="pt-BR" sz="1600" dirty="0">
                <a:sym typeface="Wingdings" panose="05000000000000000000" pitchFamily="2" charset="2"/>
              </a:rPr>
              <a:t>A performance se situa num contexto ao mesmo tempo cultural e situacional</a:t>
            </a:r>
          </a:p>
          <a:p>
            <a:pPr marL="388620" indent="-342900">
              <a:lnSpc>
                <a:spcPct val="100000"/>
              </a:lnSpc>
              <a:spcBef>
                <a:spcPts val="1200"/>
              </a:spcBef>
              <a:spcAft>
                <a:spcPts val="1200"/>
              </a:spcAft>
              <a:buFont typeface="+mj-lt"/>
              <a:buAutoNum type="arabicPeriod"/>
            </a:pPr>
            <a:r>
              <a:rPr lang="pt-BR" sz="1600" dirty="0"/>
              <a:t>Atividade humana, inserida em seu grupo cultural, classificada em 3 tipos:</a:t>
            </a:r>
          </a:p>
          <a:p>
            <a:pPr marL="708660" lvl="1" indent="-342900">
              <a:lnSpc>
                <a:spcPct val="100000"/>
              </a:lnSpc>
              <a:spcBef>
                <a:spcPts val="600"/>
              </a:spcBef>
              <a:spcAft>
                <a:spcPts val="600"/>
              </a:spcAft>
              <a:buFont typeface="+mj-lt"/>
              <a:buAutoNum type="arabicPeriod"/>
            </a:pPr>
            <a:r>
              <a:rPr lang="pt-BR" sz="1400" i="1" dirty="0" err="1"/>
              <a:t>Behavior</a:t>
            </a:r>
            <a:r>
              <a:rPr lang="pt-BR" sz="1400" dirty="0"/>
              <a:t> (comportamento): tudo que é produzido por uma ação qualquer</a:t>
            </a:r>
          </a:p>
          <a:p>
            <a:pPr marL="708660" lvl="1" indent="-342900">
              <a:lnSpc>
                <a:spcPct val="100000"/>
              </a:lnSpc>
              <a:spcBef>
                <a:spcPts val="600"/>
              </a:spcBef>
              <a:spcAft>
                <a:spcPts val="600"/>
              </a:spcAft>
              <a:buFont typeface="+mj-lt"/>
              <a:buAutoNum type="arabicPeriod"/>
            </a:pPr>
            <a:r>
              <a:rPr lang="pt-BR" sz="1400" dirty="0"/>
              <a:t>Conduta: comportamento relativo às normas socioculturais (aceitas ou rejeitadas)</a:t>
            </a:r>
          </a:p>
          <a:p>
            <a:pPr marL="708660" lvl="1" indent="-342900">
              <a:lnSpc>
                <a:spcPct val="100000"/>
              </a:lnSpc>
              <a:spcBef>
                <a:spcPts val="600"/>
              </a:spcBef>
              <a:spcAft>
                <a:spcPts val="600"/>
              </a:spcAft>
              <a:buFont typeface="+mj-lt"/>
              <a:buAutoNum type="arabicPeriod"/>
            </a:pPr>
            <a:r>
              <a:rPr lang="pt-BR" sz="1400" dirty="0"/>
              <a:t>Performance: conduta na qual o sujeito assume aberta e funcionalmente a responsabilidade</a:t>
            </a:r>
          </a:p>
          <a:p>
            <a:pPr marL="708660" lvl="1" indent="-342900">
              <a:lnSpc>
                <a:spcPct val="100000"/>
              </a:lnSpc>
              <a:spcBef>
                <a:spcPts val="600"/>
              </a:spcBef>
              <a:spcAft>
                <a:spcPts val="600"/>
              </a:spcAft>
              <a:buFont typeface="+mj-lt"/>
              <a:buAutoNum type="arabicPeriod"/>
            </a:pPr>
            <a:endParaRPr lang="pt-BR" sz="1400" dirty="0"/>
          </a:p>
          <a:p>
            <a:pPr marL="388620" indent="-342900">
              <a:lnSpc>
                <a:spcPct val="100000"/>
              </a:lnSpc>
              <a:spcBef>
                <a:spcPts val="600"/>
              </a:spcBef>
              <a:spcAft>
                <a:spcPts val="600"/>
              </a:spcAft>
              <a:buFont typeface="+mj-lt"/>
              <a:buAutoNum type="arabicPeriod"/>
            </a:pPr>
            <a:r>
              <a:rPr lang="pt-BR" sz="1600" dirty="0"/>
              <a:t>A performance modifica o conhecimento. Ela não é simplesmente um meio de comunicação: comunicando, ela o marca.</a:t>
            </a:r>
          </a:p>
          <a:p>
            <a:pPr rtl="0"/>
            <a:endParaRPr lang="pt-BR" sz="1400" dirty="0"/>
          </a:p>
        </p:txBody>
      </p:sp>
    </p:spTree>
    <p:extLst>
      <p:ext uri="{BB962C8B-B14F-4D97-AF65-F5344CB8AC3E}">
        <p14:creationId xmlns:p14="http://schemas.microsoft.com/office/powerpoint/2010/main" val="32742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1F6B9-E3DD-4243-860B-4A35ED637135}"/>
              </a:ext>
            </a:extLst>
          </p:cNvPr>
          <p:cNvSpPr>
            <a:spLocks noGrp="1"/>
          </p:cNvSpPr>
          <p:nvPr>
            <p:ph type="title"/>
          </p:nvPr>
        </p:nvSpPr>
        <p:spPr/>
        <p:txBody>
          <a:bodyPr/>
          <a:lstStyle/>
          <a:p>
            <a:r>
              <a:rPr lang="es-ES_tradnl" dirty="0" err="1"/>
              <a:t>oralidade</a:t>
            </a:r>
            <a:endParaRPr lang="es-ES_tradnl" dirty="0"/>
          </a:p>
        </p:txBody>
      </p:sp>
      <p:sp>
        <p:nvSpPr>
          <p:cNvPr id="3" name="Espaço Reservado para Conteúdo 2">
            <a:extLst>
              <a:ext uri="{FF2B5EF4-FFF2-40B4-BE49-F238E27FC236}">
                <a16:creationId xmlns:a16="http://schemas.microsoft.com/office/drawing/2014/main" id="{10D7DB49-9F95-9044-8447-3AE337B7CC2B}"/>
              </a:ext>
            </a:extLst>
          </p:cNvPr>
          <p:cNvSpPr>
            <a:spLocks noGrp="1"/>
          </p:cNvSpPr>
          <p:nvPr>
            <p:ph idx="1"/>
          </p:nvPr>
        </p:nvSpPr>
        <p:spPr/>
        <p:txBody>
          <a:bodyPr/>
          <a:lstStyle/>
          <a:p>
            <a:r>
              <a:rPr lang="es-ES_tradnl" dirty="0"/>
              <a:t>Pesquisas como medievalista</a:t>
            </a:r>
          </a:p>
          <a:p>
            <a:r>
              <a:rPr lang="es-ES_tradnl" dirty="0" err="1"/>
              <a:t>Oralidade</a:t>
            </a:r>
            <a:r>
              <a:rPr lang="es-ES_tradnl" dirty="0"/>
              <a:t> x </a:t>
            </a:r>
            <a:r>
              <a:rPr lang="es-ES_tradnl" dirty="0" err="1"/>
              <a:t>leitura</a:t>
            </a:r>
            <a:r>
              <a:rPr lang="es-ES_tradnl" dirty="0"/>
              <a:t> silenciosa</a:t>
            </a:r>
          </a:p>
          <a:p>
            <a:endParaRPr lang="es-ES_tradnl" dirty="0"/>
          </a:p>
          <a:p>
            <a:r>
              <a:rPr lang="es-ES_tradnl" dirty="0"/>
              <a:t>Performance oral pura: </a:t>
            </a:r>
            <a:r>
              <a:rPr lang="es-ES_tradnl" dirty="0" err="1"/>
              <a:t>realidade</a:t>
            </a:r>
            <a:r>
              <a:rPr lang="es-ES_tradnl" dirty="0"/>
              <a:t> experimentada</a:t>
            </a:r>
          </a:p>
          <a:p>
            <a:r>
              <a:rPr lang="es-ES_tradnl" dirty="0" err="1"/>
              <a:t>Leitura</a:t>
            </a:r>
            <a:r>
              <a:rPr lang="es-ES_tradnl" dirty="0"/>
              <a:t>: </a:t>
            </a:r>
            <a:r>
              <a:rPr lang="es-ES_tradnl" dirty="0" err="1"/>
              <a:t>ordem</a:t>
            </a:r>
            <a:r>
              <a:rPr lang="es-ES_tradnl" dirty="0"/>
              <a:t> do </a:t>
            </a:r>
            <a:r>
              <a:rPr lang="es-ES_tradnl" dirty="0" err="1"/>
              <a:t>desejo</a:t>
            </a:r>
            <a:endParaRPr lang="es-ES_tradnl" dirty="0"/>
          </a:p>
          <a:p>
            <a:endParaRPr lang="es-ES_tradnl" dirty="0"/>
          </a:p>
        </p:txBody>
      </p:sp>
    </p:spTree>
    <p:extLst>
      <p:ext uri="{BB962C8B-B14F-4D97-AF65-F5344CB8AC3E}">
        <p14:creationId xmlns:p14="http://schemas.microsoft.com/office/powerpoint/2010/main" val="317551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2611" y="282882"/>
            <a:ext cx="9601200" cy="533400"/>
          </a:xfrm>
        </p:spPr>
        <p:txBody>
          <a:bodyPr rtlCol="0">
            <a:normAutofit/>
          </a:bodyPr>
          <a:lstStyle/>
          <a:p>
            <a:pPr rtl="0"/>
            <a:r>
              <a:rPr lang="pt-BR" sz="2400" cap="none" dirty="0"/>
              <a:t>O discurso poético</a:t>
            </a:r>
          </a:p>
        </p:txBody>
      </p:sp>
      <p:sp>
        <p:nvSpPr>
          <p:cNvPr id="3" name="Espaço reservado para conteúdo 2"/>
          <p:cNvSpPr>
            <a:spLocks noGrp="1"/>
          </p:cNvSpPr>
          <p:nvPr>
            <p:ph idx="1"/>
          </p:nvPr>
        </p:nvSpPr>
        <p:spPr>
          <a:xfrm>
            <a:off x="636494" y="1021976"/>
            <a:ext cx="11216452" cy="4975412"/>
          </a:xfrm>
        </p:spPr>
        <p:txBody>
          <a:bodyPr rtlCol="0">
            <a:normAutofit/>
          </a:bodyPr>
          <a:lstStyle/>
          <a:p>
            <a:r>
              <a:rPr lang="pt-BR" sz="1400" dirty="0">
                <a:sym typeface="Wingdings" panose="05000000000000000000" pitchFamily="2" charset="2"/>
              </a:rPr>
              <a:t>Se fundamenta em uma semântica que abarca o mundo (semântica poética): o </a:t>
            </a:r>
            <a:r>
              <a:rPr lang="pt-BR" sz="1400" b="1" dirty="0">
                <a:sym typeface="Wingdings" panose="05000000000000000000" pitchFamily="2" charset="2"/>
              </a:rPr>
              <a:t>corpo</a:t>
            </a:r>
            <a:r>
              <a:rPr lang="pt-BR" sz="1400" dirty="0">
                <a:sym typeface="Wingdings" panose="05000000000000000000" pitchFamily="2" charset="2"/>
              </a:rPr>
              <a:t> é ao mesmo tempo </a:t>
            </a:r>
            <a:r>
              <a:rPr lang="pt-BR" sz="1400" u="sng" dirty="0">
                <a:sym typeface="Wingdings" panose="05000000000000000000" pitchFamily="2" charset="2"/>
              </a:rPr>
              <a:t>ponto de partida</a:t>
            </a:r>
            <a:r>
              <a:rPr lang="pt-BR" sz="1400" dirty="0">
                <a:sym typeface="Wingdings" panose="05000000000000000000" pitchFamily="2" charset="2"/>
              </a:rPr>
              <a:t>, o </a:t>
            </a:r>
            <a:r>
              <a:rPr lang="pt-BR" sz="1400" u="sng" dirty="0">
                <a:sym typeface="Wingdings" panose="05000000000000000000" pitchFamily="2" charset="2"/>
              </a:rPr>
              <a:t>ponto de origem</a:t>
            </a:r>
            <a:r>
              <a:rPr lang="pt-BR" sz="1400" dirty="0">
                <a:sym typeface="Wingdings" panose="05000000000000000000" pitchFamily="2" charset="2"/>
              </a:rPr>
              <a:t> e o </a:t>
            </a:r>
            <a:r>
              <a:rPr lang="pt-BR" sz="1400" u="sng" dirty="0">
                <a:sym typeface="Wingdings" panose="05000000000000000000" pitchFamily="2" charset="2"/>
              </a:rPr>
              <a:t>referente do discurso</a:t>
            </a:r>
          </a:p>
          <a:p>
            <a:endParaRPr lang="pt-BR" sz="1400" u="sng" dirty="0">
              <a:sym typeface="Wingdings" panose="05000000000000000000" pitchFamily="2" charset="2"/>
            </a:endParaRPr>
          </a:p>
          <a:p>
            <a:r>
              <a:rPr lang="pt-BR" sz="1400" dirty="0">
                <a:sym typeface="Wingdings" panose="05000000000000000000" pitchFamily="2" charset="2"/>
              </a:rPr>
              <a:t>Assim, o </a:t>
            </a:r>
            <a:r>
              <a:rPr lang="pt-BR" sz="1400" u="sng" dirty="0">
                <a:sym typeface="Wingdings" panose="05000000000000000000" pitchFamily="2" charset="2"/>
              </a:rPr>
              <a:t>texto poético</a:t>
            </a:r>
            <a:r>
              <a:rPr lang="pt-BR" sz="1400" dirty="0">
                <a:sym typeface="Wingdings" panose="05000000000000000000" pitchFamily="2" charset="2"/>
              </a:rPr>
              <a:t> </a:t>
            </a:r>
            <a:r>
              <a:rPr lang="pt-BR" sz="1400" b="1" dirty="0">
                <a:sym typeface="Wingdings" panose="05000000000000000000" pitchFamily="2" charset="2"/>
              </a:rPr>
              <a:t>significa</a:t>
            </a:r>
            <a:r>
              <a:rPr lang="pt-BR" sz="1400" dirty="0">
                <a:sym typeface="Wingdings" panose="05000000000000000000" pitchFamily="2" charset="2"/>
              </a:rPr>
              <a:t> o mundo e é </a:t>
            </a:r>
            <a:r>
              <a:rPr lang="pt-BR" sz="1400" u="sng" dirty="0">
                <a:sym typeface="Wingdings" panose="05000000000000000000" pitchFamily="2" charset="2"/>
              </a:rPr>
              <a:t>pelo corpo que o sentido é percebido</a:t>
            </a:r>
          </a:p>
          <a:p>
            <a:endParaRPr lang="pt-BR" sz="1400" u="sng" dirty="0">
              <a:sym typeface="Wingdings" panose="05000000000000000000" pitchFamily="2" charset="2"/>
            </a:endParaRPr>
          </a:p>
          <a:p>
            <a:r>
              <a:rPr lang="pt-BR" sz="1400" dirty="0">
                <a:sym typeface="Wingdings" panose="05000000000000000000" pitchFamily="2" charset="2"/>
              </a:rPr>
              <a:t>“não somente conhecimento se faz pelo corpo, mas ele é, em seu princípio, conhecimento </a:t>
            </a:r>
            <a:r>
              <a:rPr lang="pt-BR" sz="1400" u="sng" dirty="0">
                <a:sym typeface="Wingdings" panose="05000000000000000000" pitchFamily="2" charset="2"/>
              </a:rPr>
              <a:t>do corpo</a:t>
            </a:r>
            <a:r>
              <a:rPr lang="pt-BR" sz="1400" dirty="0">
                <a:sym typeface="Wingdings" panose="05000000000000000000" pitchFamily="2" charset="2"/>
              </a:rPr>
              <a:t>”</a:t>
            </a:r>
          </a:p>
          <a:p>
            <a:endParaRPr lang="pt-BR" sz="1400" dirty="0">
              <a:sym typeface="Wingdings" panose="05000000000000000000" pitchFamily="2" charset="2"/>
            </a:endParaRPr>
          </a:p>
          <a:p>
            <a:r>
              <a:rPr lang="pt-BR" sz="1400" dirty="0">
                <a:sym typeface="Wingdings" panose="05000000000000000000" pitchFamily="2" charset="2"/>
              </a:rPr>
              <a:t>“</a:t>
            </a:r>
            <a:r>
              <a:rPr lang="pt-BR" sz="1400" i="1" dirty="0">
                <a:sym typeface="Wingdings" panose="05000000000000000000" pitchFamily="2" charset="2"/>
              </a:rPr>
              <a:t>Fenomenologia da percepção</a:t>
            </a:r>
            <a:r>
              <a:rPr lang="pt-BR" sz="1400" dirty="0">
                <a:sym typeface="Wingdings" panose="05000000000000000000" pitchFamily="2" charset="2"/>
              </a:rPr>
              <a:t>” (Merleau-Ponty)  conhecimento </a:t>
            </a:r>
            <a:r>
              <a:rPr lang="pt-BR" sz="1400" i="1" dirty="0" err="1">
                <a:sym typeface="Wingdings" panose="05000000000000000000" pitchFamily="2" charset="2"/>
              </a:rPr>
              <a:t>antepredicativo</a:t>
            </a:r>
            <a:r>
              <a:rPr lang="pt-BR" sz="1400" dirty="0">
                <a:sym typeface="Wingdings" panose="05000000000000000000" pitchFamily="2" charset="2"/>
              </a:rPr>
              <a:t>: acumulação de conhecimentos da ordem da </a:t>
            </a:r>
            <a:r>
              <a:rPr lang="pt-BR" sz="1400" b="1" dirty="0">
                <a:sym typeface="Wingdings" panose="05000000000000000000" pitchFamily="2" charset="2"/>
              </a:rPr>
              <a:t>sensação</a:t>
            </a:r>
          </a:p>
          <a:p>
            <a:endParaRPr lang="pt-BR" sz="1400" b="1" dirty="0">
              <a:sym typeface="Wingdings" panose="05000000000000000000" pitchFamily="2" charset="2"/>
            </a:endParaRPr>
          </a:p>
          <a:p>
            <a:r>
              <a:rPr lang="pt-BR" sz="1400" dirty="0">
                <a:sym typeface="Wingdings" panose="05000000000000000000" pitchFamily="2" charset="2"/>
              </a:rPr>
              <a:t>Parentesco estreito entre “poesia” e comunicação oral</a:t>
            </a:r>
          </a:p>
        </p:txBody>
      </p:sp>
      <p:grpSp>
        <p:nvGrpSpPr>
          <p:cNvPr id="6" name="Agrupar 5">
            <a:extLst>
              <a:ext uri="{FF2B5EF4-FFF2-40B4-BE49-F238E27FC236}">
                <a16:creationId xmlns:a16="http://schemas.microsoft.com/office/drawing/2014/main" id="{F67D14D2-DDEF-4FA9-8320-E3EA93704B40}"/>
              </a:ext>
            </a:extLst>
          </p:cNvPr>
          <p:cNvGrpSpPr/>
          <p:nvPr/>
        </p:nvGrpSpPr>
        <p:grpSpPr>
          <a:xfrm>
            <a:off x="7234518" y="4251960"/>
            <a:ext cx="4618428" cy="1584063"/>
            <a:chOff x="6364152" y="3953436"/>
            <a:chExt cx="5488794" cy="1882588"/>
          </a:xfrm>
        </p:grpSpPr>
        <p:pic>
          <p:nvPicPr>
            <p:cNvPr id="4" name="Imagem 3">
              <a:extLst>
                <a:ext uri="{FF2B5EF4-FFF2-40B4-BE49-F238E27FC236}">
                  <a16:creationId xmlns:a16="http://schemas.microsoft.com/office/drawing/2014/main" id="{FC32DC86-0E7B-4608-A908-3C76F60E5696}"/>
                </a:ext>
              </a:extLst>
            </p:cNvPr>
            <p:cNvPicPr>
              <a:picLocks noChangeAspect="1"/>
            </p:cNvPicPr>
            <p:nvPr/>
          </p:nvPicPr>
          <p:blipFill>
            <a:blip r:embed="rId3"/>
            <a:stretch>
              <a:fillRect/>
            </a:stretch>
          </p:blipFill>
          <p:spPr>
            <a:xfrm>
              <a:off x="6364152" y="3955604"/>
              <a:ext cx="5488794" cy="1880420"/>
            </a:xfrm>
            <a:prstGeom prst="rect">
              <a:avLst/>
            </a:prstGeom>
          </p:spPr>
        </p:pic>
        <p:sp>
          <p:nvSpPr>
            <p:cNvPr id="5" name="Retângulo 4">
              <a:extLst>
                <a:ext uri="{FF2B5EF4-FFF2-40B4-BE49-F238E27FC236}">
                  <a16:creationId xmlns:a16="http://schemas.microsoft.com/office/drawing/2014/main" id="{3A737777-7ECF-43B7-94CE-0572D43244DA}"/>
                </a:ext>
              </a:extLst>
            </p:cNvPr>
            <p:cNvSpPr/>
            <p:nvPr/>
          </p:nvSpPr>
          <p:spPr>
            <a:xfrm>
              <a:off x="6364941" y="3953436"/>
              <a:ext cx="3388659"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68FDE3E-1717-42FD-8741-683D088A22C3}"/>
                </a:ext>
              </a:extLst>
            </p:cNvPr>
            <p:cNvSpPr/>
            <p:nvPr/>
          </p:nvSpPr>
          <p:spPr>
            <a:xfrm>
              <a:off x="9036424" y="5593483"/>
              <a:ext cx="2816522"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8243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{7CFBDA31-61D2-7746-A9DD-A86B7C95AFBD}tf10001070</Template>
  <TotalTime>2255</TotalTime>
  <Words>1525</Words>
  <Application>Microsoft Macintosh PowerPoint</Application>
  <PresentationFormat>Widescreen</PresentationFormat>
  <Paragraphs>116</Paragraphs>
  <Slides>15</Slides>
  <Notes>7</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Arial</vt:lpstr>
      <vt:lpstr>Calibri</vt:lpstr>
      <vt:lpstr>Cambria</vt:lpstr>
      <vt:lpstr>Rockwell</vt:lpstr>
      <vt:lpstr>Rockwell Condensed</vt:lpstr>
      <vt:lpstr>Rockwell Extra Bold</vt:lpstr>
      <vt:lpstr>Wingdings</vt:lpstr>
      <vt:lpstr>Tipo de Madeira</vt:lpstr>
      <vt:lpstr>Performance, recepção, leitura  Em torno da ideia de performance  O empenho do corpo</vt:lpstr>
      <vt:lpstr>Guia para leitura</vt:lpstr>
      <vt:lpstr>Guia para a leitura em tempos de quarentena</vt:lpstr>
      <vt:lpstr>PONTOS-CHAVE</vt:lpstr>
      <vt:lpstr>Introdução das percepções sensoriais nos estudos literários</vt:lpstr>
      <vt:lpstr>Origem da palavra “performance”</vt:lpstr>
      <vt:lpstr>Dell Hymes, “Breakthrough into Performance” (1973)</vt:lpstr>
      <vt:lpstr>oralidade</vt:lpstr>
      <vt:lpstr>O discurso poético</vt:lpstr>
      <vt:lpstr>A complexidade do corpo</vt:lpstr>
      <vt:lpstr>Conclusões</vt:lpstr>
      <vt:lpstr>Escutas – eXEMPLO 1</vt:lpstr>
      <vt:lpstr>Escutas: exemplo 2</vt:lpstr>
      <vt:lpstr>Escutas: exemplo 3</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recepção, leitura</dc:title>
  <dc:creator>Alexandre Denigres</dc:creator>
  <cp:lastModifiedBy>Susana Igayara</cp:lastModifiedBy>
  <cp:revision>73</cp:revision>
  <dcterms:created xsi:type="dcterms:W3CDTF">2018-05-13T13:55:02Z</dcterms:created>
  <dcterms:modified xsi:type="dcterms:W3CDTF">2020-04-21T23:05:54Z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