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61" r:id="rId2"/>
    <p:sldId id="362" r:id="rId3"/>
    <p:sldId id="321" r:id="rId4"/>
    <p:sldId id="322" r:id="rId5"/>
    <p:sldId id="369" r:id="rId6"/>
    <p:sldId id="370" r:id="rId7"/>
    <p:sldId id="368" r:id="rId8"/>
    <p:sldId id="365" r:id="rId9"/>
    <p:sldId id="366" r:id="rId10"/>
    <p:sldId id="367" r:id="rId11"/>
    <p:sldId id="281" r:id="rId12"/>
    <p:sldId id="371" r:id="rId13"/>
    <p:sldId id="372" r:id="rId14"/>
    <p:sldId id="373" r:id="rId15"/>
    <p:sldId id="334" r:id="rId16"/>
    <p:sldId id="337" r:id="rId17"/>
    <p:sldId id="261" r:id="rId18"/>
    <p:sldId id="282" r:id="rId19"/>
    <p:sldId id="283" r:id="rId20"/>
    <p:sldId id="374" r:id="rId21"/>
    <p:sldId id="376" r:id="rId22"/>
    <p:sldId id="375" r:id="rId23"/>
    <p:sldId id="377" r:id="rId24"/>
    <p:sldId id="378" r:id="rId25"/>
    <p:sldId id="379" r:id="rId26"/>
    <p:sldId id="380" r:id="rId27"/>
    <p:sldId id="381" r:id="rId28"/>
    <p:sldId id="382" r:id="rId29"/>
    <p:sldId id="384" r:id="rId30"/>
    <p:sldId id="383" r:id="rId31"/>
    <p:sldId id="385" r:id="rId32"/>
    <p:sldId id="386" r:id="rId33"/>
    <p:sldId id="388" r:id="rId34"/>
    <p:sldId id="387" r:id="rId35"/>
    <p:sldId id="389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F1E81F-ECED-41EA-ADA1-9362CD168EBA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65A0B99-FB63-4D00-BBF9-61FFF57163B1}">
      <dgm:prSet/>
      <dgm:spPr/>
      <dgm:t>
        <a:bodyPr/>
        <a:lstStyle/>
        <a:p>
          <a:r>
            <a:rPr lang="en-US"/>
            <a:t>Teor de gordura:</a:t>
          </a:r>
        </a:p>
      </dgm:t>
    </dgm:pt>
    <dgm:pt modelId="{C88D46D4-3491-4F1C-BB8E-0E58EB36C1D3}" type="parTrans" cxnId="{C9112F46-DE8A-456D-BB95-9B0D80B77EC7}">
      <dgm:prSet/>
      <dgm:spPr/>
      <dgm:t>
        <a:bodyPr/>
        <a:lstStyle/>
        <a:p>
          <a:endParaRPr lang="en-US"/>
        </a:p>
      </dgm:t>
    </dgm:pt>
    <dgm:pt modelId="{54296873-4868-42E0-888E-2AABC3C2FDED}" type="sibTrans" cxnId="{C9112F46-DE8A-456D-BB95-9B0D80B77EC7}">
      <dgm:prSet/>
      <dgm:spPr/>
      <dgm:t>
        <a:bodyPr/>
        <a:lstStyle/>
        <a:p>
          <a:endParaRPr lang="en-US"/>
        </a:p>
      </dgm:t>
    </dgm:pt>
    <dgm:pt modelId="{9A052159-31E1-41E9-B2D1-CB04FA30880B}">
      <dgm:prSet/>
      <dgm:spPr/>
      <dgm:t>
        <a:bodyPr/>
        <a:lstStyle/>
        <a:p>
          <a:r>
            <a:rPr lang="en-US"/>
            <a:t>Extra gordo ou duplo creme &gt;60% de gordura </a:t>
          </a:r>
        </a:p>
      </dgm:t>
    </dgm:pt>
    <dgm:pt modelId="{2B236996-0E80-486D-BF19-32C01BD2CEBC}" type="parTrans" cxnId="{30749257-95A6-4533-B320-A31AB295A897}">
      <dgm:prSet/>
      <dgm:spPr/>
      <dgm:t>
        <a:bodyPr/>
        <a:lstStyle/>
        <a:p>
          <a:endParaRPr lang="en-US"/>
        </a:p>
      </dgm:t>
    </dgm:pt>
    <dgm:pt modelId="{D4AA7276-C770-4C56-B9E0-7F63225E08D3}" type="sibTrans" cxnId="{30749257-95A6-4533-B320-A31AB295A897}">
      <dgm:prSet/>
      <dgm:spPr/>
      <dgm:t>
        <a:bodyPr/>
        <a:lstStyle/>
        <a:p>
          <a:endParaRPr lang="en-US"/>
        </a:p>
      </dgm:t>
    </dgm:pt>
    <dgm:pt modelId="{72C3B37E-4EF8-4761-935B-D98C9C3EC815}">
      <dgm:prSet/>
      <dgm:spPr/>
      <dgm:t>
        <a:bodyPr/>
        <a:lstStyle/>
        <a:p>
          <a:r>
            <a:rPr lang="en-US"/>
            <a:t>Gordo: 45 a 59.9%</a:t>
          </a:r>
        </a:p>
      </dgm:t>
    </dgm:pt>
    <dgm:pt modelId="{AFD83265-94BF-44A5-849F-E8E3BFEB7322}" type="parTrans" cxnId="{95E96BB6-791E-4E9E-844E-4FCE9D1D7977}">
      <dgm:prSet/>
      <dgm:spPr/>
      <dgm:t>
        <a:bodyPr/>
        <a:lstStyle/>
        <a:p>
          <a:endParaRPr lang="en-US"/>
        </a:p>
      </dgm:t>
    </dgm:pt>
    <dgm:pt modelId="{CBD45439-4D42-4DF8-829B-C4A4D645593B}" type="sibTrans" cxnId="{95E96BB6-791E-4E9E-844E-4FCE9D1D7977}">
      <dgm:prSet/>
      <dgm:spPr/>
      <dgm:t>
        <a:bodyPr/>
        <a:lstStyle/>
        <a:p>
          <a:endParaRPr lang="en-US"/>
        </a:p>
      </dgm:t>
    </dgm:pt>
    <dgm:pt modelId="{DF9FA5D0-6934-4453-AA00-28BBD91FBF9C}">
      <dgm:prSet/>
      <dgm:spPr/>
      <dgm:t>
        <a:bodyPr/>
        <a:lstStyle/>
        <a:p>
          <a:r>
            <a:rPr lang="en-US"/>
            <a:t>Semi-gordo: 25 a 44.9%</a:t>
          </a:r>
        </a:p>
      </dgm:t>
    </dgm:pt>
    <dgm:pt modelId="{7A4BE0D4-73D4-4E3C-BB83-06FE4764C672}" type="parTrans" cxnId="{40BBB9FE-4B2F-4AD1-9196-6A0D43BD5461}">
      <dgm:prSet/>
      <dgm:spPr/>
      <dgm:t>
        <a:bodyPr/>
        <a:lstStyle/>
        <a:p>
          <a:endParaRPr lang="en-US"/>
        </a:p>
      </dgm:t>
    </dgm:pt>
    <dgm:pt modelId="{BA6FFDF5-EF35-452E-B53D-CF0501157DD2}" type="sibTrans" cxnId="{40BBB9FE-4B2F-4AD1-9196-6A0D43BD5461}">
      <dgm:prSet/>
      <dgm:spPr/>
      <dgm:t>
        <a:bodyPr/>
        <a:lstStyle/>
        <a:p>
          <a:endParaRPr lang="en-US"/>
        </a:p>
      </dgm:t>
    </dgm:pt>
    <dgm:pt modelId="{A104B4F7-AE7D-4BC1-84F9-E5205E75F2CB}">
      <dgm:prSet/>
      <dgm:spPr/>
      <dgm:t>
        <a:bodyPr/>
        <a:lstStyle/>
        <a:p>
          <a:r>
            <a:rPr lang="en-US"/>
            <a:t>Magro: 10 a 24,9%</a:t>
          </a:r>
        </a:p>
      </dgm:t>
    </dgm:pt>
    <dgm:pt modelId="{2F9AB218-A164-4C9B-B465-D90EF18B0A42}" type="parTrans" cxnId="{603CFA39-7B0B-48D4-ADEA-6F94555F5F00}">
      <dgm:prSet/>
      <dgm:spPr/>
      <dgm:t>
        <a:bodyPr/>
        <a:lstStyle/>
        <a:p>
          <a:endParaRPr lang="en-US"/>
        </a:p>
      </dgm:t>
    </dgm:pt>
    <dgm:pt modelId="{372EA1EB-0082-499D-97FE-EE6802E335F3}" type="sibTrans" cxnId="{603CFA39-7B0B-48D4-ADEA-6F94555F5F00}">
      <dgm:prSet/>
      <dgm:spPr/>
      <dgm:t>
        <a:bodyPr/>
        <a:lstStyle/>
        <a:p>
          <a:endParaRPr lang="en-US"/>
        </a:p>
      </dgm:t>
    </dgm:pt>
    <dgm:pt modelId="{52799747-9180-4317-B30E-482134E3DC46}">
      <dgm:prSet/>
      <dgm:spPr/>
      <dgm:t>
        <a:bodyPr/>
        <a:lstStyle/>
        <a:p>
          <a:r>
            <a:rPr lang="en-US"/>
            <a:t>Desnatado: &lt;10%</a:t>
          </a:r>
        </a:p>
      </dgm:t>
    </dgm:pt>
    <dgm:pt modelId="{CB2DB521-1851-4AE3-9788-30FCC878CC25}" type="parTrans" cxnId="{159989DE-88A1-4E6F-B7F4-E534DF54AF1A}">
      <dgm:prSet/>
      <dgm:spPr/>
      <dgm:t>
        <a:bodyPr/>
        <a:lstStyle/>
        <a:p>
          <a:endParaRPr lang="en-US"/>
        </a:p>
      </dgm:t>
    </dgm:pt>
    <dgm:pt modelId="{7AD0F6ED-B68A-4F8B-A6EC-D720AC2F4A1B}" type="sibTrans" cxnId="{159989DE-88A1-4E6F-B7F4-E534DF54AF1A}">
      <dgm:prSet/>
      <dgm:spPr/>
      <dgm:t>
        <a:bodyPr/>
        <a:lstStyle/>
        <a:p>
          <a:endParaRPr lang="en-US"/>
        </a:p>
      </dgm:t>
    </dgm:pt>
    <dgm:pt modelId="{11C78988-6A93-49A8-AA6D-3ED484B3204A}">
      <dgm:prSet/>
      <dgm:spPr/>
      <dgm:t>
        <a:bodyPr/>
        <a:lstStyle/>
        <a:p>
          <a:r>
            <a:rPr lang="en-US"/>
            <a:t>Queijos light – redução de &lt;25% do teor de gordura do original</a:t>
          </a:r>
        </a:p>
      </dgm:t>
    </dgm:pt>
    <dgm:pt modelId="{63DA1F10-4162-4FE8-ADD8-1FF78A34D7B8}" type="parTrans" cxnId="{D76E08E7-3287-4C34-A8BE-381373799A9C}">
      <dgm:prSet/>
      <dgm:spPr/>
      <dgm:t>
        <a:bodyPr/>
        <a:lstStyle/>
        <a:p>
          <a:endParaRPr lang="en-US"/>
        </a:p>
      </dgm:t>
    </dgm:pt>
    <dgm:pt modelId="{5C55964B-B75C-464A-A951-F2546A9FF283}" type="sibTrans" cxnId="{D76E08E7-3287-4C34-A8BE-381373799A9C}">
      <dgm:prSet/>
      <dgm:spPr/>
      <dgm:t>
        <a:bodyPr/>
        <a:lstStyle/>
        <a:p>
          <a:endParaRPr lang="en-US"/>
        </a:p>
      </dgm:t>
    </dgm:pt>
    <dgm:pt modelId="{7DAA8D42-5395-4AB0-BF41-06F6F33EE195}">
      <dgm:prSet/>
      <dgm:spPr/>
      <dgm:t>
        <a:bodyPr/>
        <a:lstStyle/>
        <a:p>
          <a:r>
            <a:rPr lang="en-US"/>
            <a:t>Teor de umidade:</a:t>
          </a:r>
        </a:p>
      </dgm:t>
    </dgm:pt>
    <dgm:pt modelId="{2836A037-9336-4E47-B887-0AE7372B6487}" type="parTrans" cxnId="{2FEF725D-74CF-41D1-9148-3D6D6D325DF4}">
      <dgm:prSet/>
      <dgm:spPr/>
      <dgm:t>
        <a:bodyPr/>
        <a:lstStyle/>
        <a:p>
          <a:endParaRPr lang="en-US"/>
        </a:p>
      </dgm:t>
    </dgm:pt>
    <dgm:pt modelId="{503559EF-05E2-482D-97B2-B8A7EC9CFF10}" type="sibTrans" cxnId="{2FEF725D-74CF-41D1-9148-3D6D6D325DF4}">
      <dgm:prSet/>
      <dgm:spPr/>
      <dgm:t>
        <a:bodyPr/>
        <a:lstStyle/>
        <a:p>
          <a:endParaRPr lang="en-US"/>
        </a:p>
      </dgm:t>
    </dgm:pt>
    <dgm:pt modelId="{1116ACB0-014C-4BDC-A110-208FAA85C901}">
      <dgm:prSet/>
      <dgm:spPr/>
      <dgm:t>
        <a:bodyPr/>
        <a:lstStyle/>
        <a:p>
          <a:r>
            <a:rPr lang="en-US"/>
            <a:t>Baixa umidade (duro)-35,9% de umidade</a:t>
          </a:r>
        </a:p>
      </dgm:t>
    </dgm:pt>
    <dgm:pt modelId="{D3C74878-E9E8-4113-AA7D-B25A9F5249E8}" type="parTrans" cxnId="{2D424F76-1547-41C8-8F36-A324A1467950}">
      <dgm:prSet/>
      <dgm:spPr/>
      <dgm:t>
        <a:bodyPr/>
        <a:lstStyle/>
        <a:p>
          <a:endParaRPr lang="en-US"/>
        </a:p>
      </dgm:t>
    </dgm:pt>
    <dgm:pt modelId="{901BC458-783C-443C-B388-1617E28E6B2F}" type="sibTrans" cxnId="{2D424F76-1547-41C8-8F36-A324A1467950}">
      <dgm:prSet/>
      <dgm:spPr/>
      <dgm:t>
        <a:bodyPr/>
        <a:lstStyle/>
        <a:p>
          <a:endParaRPr lang="en-US"/>
        </a:p>
      </dgm:t>
    </dgm:pt>
    <dgm:pt modelId="{4D6BD4CE-D1C9-45F9-88F8-6DF2C67B0C68}">
      <dgm:prSet/>
      <dgm:spPr/>
      <dgm:t>
        <a:bodyPr/>
        <a:lstStyle/>
        <a:p>
          <a:r>
            <a:rPr lang="en-US"/>
            <a:t>Média (semi-duro): 36 a 45.9%</a:t>
          </a:r>
        </a:p>
      </dgm:t>
    </dgm:pt>
    <dgm:pt modelId="{6BE5930A-3B34-41C0-8FC8-7B9597183D98}" type="parTrans" cxnId="{D79B6D03-4D98-4A74-A256-C27DF06CC4E9}">
      <dgm:prSet/>
      <dgm:spPr/>
      <dgm:t>
        <a:bodyPr/>
        <a:lstStyle/>
        <a:p>
          <a:endParaRPr lang="en-US"/>
        </a:p>
      </dgm:t>
    </dgm:pt>
    <dgm:pt modelId="{97443387-2F23-496B-B039-4B7A71192C43}" type="sibTrans" cxnId="{D79B6D03-4D98-4A74-A256-C27DF06CC4E9}">
      <dgm:prSet/>
      <dgm:spPr/>
      <dgm:t>
        <a:bodyPr/>
        <a:lstStyle/>
        <a:p>
          <a:endParaRPr lang="en-US"/>
        </a:p>
      </dgm:t>
    </dgm:pt>
    <dgm:pt modelId="{025CE562-8A70-4141-ABBF-994AAE113A8E}">
      <dgm:prSet/>
      <dgm:spPr/>
      <dgm:t>
        <a:bodyPr/>
        <a:lstStyle/>
        <a:p>
          <a:r>
            <a:rPr lang="en-US"/>
            <a:t>Alta umidade 46 a 54,9%</a:t>
          </a:r>
        </a:p>
      </dgm:t>
    </dgm:pt>
    <dgm:pt modelId="{B2F5393D-A1A7-4390-8A83-11BE2A6B855B}" type="parTrans" cxnId="{0BAAB022-667A-4DA0-88CA-5AB6B471FD80}">
      <dgm:prSet/>
      <dgm:spPr/>
      <dgm:t>
        <a:bodyPr/>
        <a:lstStyle/>
        <a:p>
          <a:endParaRPr lang="en-US"/>
        </a:p>
      </dgm:t>
    </dgm:pt>
    <dgm:pt modelId="{9DE020D3-CE87-478F-88FF-A7E680A15B72}" type="sibTrans" cxnId="{0BAAB022-667A-4DA0-88CA-5AB6B471FD80}">
      <dgm:prSet/>
      <dgm:spPr/>
      <dgm:t>
        <a:bodyPr/>
        <a:lstStyle/>
        <a:p>
          <a:endParaRPr lang="en-US"/>
        </a:p>
      </dgm:t>
    </dgm:pt>
    <dgm:pt modelId="{FF90F8EE-1443-4887-8857-0202E34BE017}">
      <dgm:prSet/>
      <dgm:spPr/>
      <dgm:t>
        <a:bodyPr/>
        <a:lstStyle/>
        <a:p>
          <a:r>
            <a:rPr lang="en-US"/>
            <a:t>Muito alta umidade (mole) 55%; Tratamento térmico ou não</a:t>
          </a:r>
        </a:p>
      </dgm:t>
    </dgm:pt>
    <dgm:pt modelId="{6C8516C4-67DF-4225-AEF9-46DAA6A1E532}" type="parTrans" cxnId="{05B5B3F8-81C3-40E9-A6BB-512750496232}">
      <dgm:prSet/>
      <dgm:spPr/>
      <dgm:t>
        <a:bodyPr/>
        <a:lstStyle/>
        <a:p>
          <a:endParaRPr lang="en-US"/>
        </a:p>
      </dgm:t>
    </dgm:pt>
    <dgm:pt modelId="{9E28CDC3-5C88-4DFC-975A-92363EA32EAE}" type="sibTrans" cxnId="{05B5B3F8-81C3-40E9-A6BB-512750496232}">
      <dgm:prSet/>
      <dgm:spPr/>
      <dgm:t>
        <a:bodyPr/>
        <a:lstStyle/>
        <a:p>
          <a:endParaRPr lang="en-US"/>
        </a:p>
      </dgm:t>
    </dgm:pt>
    <dgm:pt modelId="{45177650-2C38-B442-9621-D38BB32B4C86}" type="pres">
      <dgm:prSet presAssocID="{65F1E81F-ECED-41EA-ADA1-9362CD168EBA}" presName="linear" presStyleCnt="0">
        <dgm:presLayoutVars>
          <dgm:dir/>
          <dgm:animLvl val="lvl"/>
          <dgm:resizeHandles val="exact"/>
        </dgm:presLayoutVars>
      </dgm:prSet>
      <dgm:spPr/>
    </dgm:pt>
    <dgm:pt modelId="{CC6B99EA-DB0A-FD42-9946-D721BA2D9231}" type="pres">
      <dgm:prSet presAssocID="{C65A0B99-FB63-4D00-BBF9-61FFF57163B1}" presName="parentLin" presStyleCnt="0"/>
      <dgm:spPr/>
    </dgm:pt>
    <dgm:pt modelId="{4840345B-861B-1442-B22A-BE5C8152BA11}" type="pres">
      <dgm:prSet presAssocID="{C65A0B99-FB63-4D00-BBF9-61FFF57163B1}" presName="parentLeftMargin" presStyleLbl="node1" presStyleIdx="0" presStyleCnt="2"/>
      <dgm:spPr/>
    </dgm:pt>
    <dgm:pt modelId="{7CA03661-3B12-EE45-88FE-EFA59549BE71}" type="pres">
      <dgm:prSet presAssocID="{C65A0B99-FB63-4D00-BBF9-61FFF57163B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5273024-0AE2-3449-94E5-BC135D9D371F}" type="pres">
      <dgm:prSet presAssocID="{C65A0B99-FB63-4D00-BBF9-61FFF57163B1}" presName="negativeSpace" presStyleCnt="0"/>
      <dgm:spPr/>
    </dgm:pt>
    <dgm:pt modelId="{C5EE1A83-1B4B-A546-8017-06BCA2DEB233}" type="pres">
      <dgm:prSet presAssocID="{C65A0B99-FB63-4D00-BBF9-61FFF57163B1}" presName="childText" presStyleLbl="conFgAcc1" presStyleIdx="0" presStyleCnt="2">
        <dgm:presLayoutVars>
          <dgm:bulletEnabled val="1"/>
        </dgm:presLayoutVars>
      </dgm:prSet>
      <dgm:spPr/>
    </dgm:pt>
    <dgm:pt modelId="{80B772E8-B60C-9148-AA25-F4F577C285C5}" type="pres">
      <dgm:prSet presAssocID="{54296873-4868-42E0-888E-2AABC3C2FDED}" presName="spaceBetweenRectangles" presStyleCnt="0"/>
      <dgm:spPr/>
    </dgm:pt>
    <dgm:pt modelId="{B3F06209-E36D-6F4B-BE9F-C819582F8485}" type="pres">
      <dgm:prSet presAssocID="{7DAA8D42-5395-4AB0-BF41-06F6F33EE195}" presName="parentLin" presStyleCnt="0"/>
      <dgm:spPr/>
    </dgm:pt>
    <dgm:pt modelId="{CD24A336-996E-AE4E-86FE-E88E24348779}" type="pres">
      <dgm:prSet presAssocID="{7DAA8D42-5395-4AB0-BF41-06F6F33EE195}" presName="parentLeftMargin" presStyleLbl="node1" presStyleIdx="0" presStyleCnt="2"/>
      <dgm:spPr/>
    </dgm:pt>
    <dgm:pt modelId="{A774E041-761D-1543-BCEE-D4BEB27294BA}" type="pres">
      <dgm:prSet presAssocID="{7DAA8D42-5395-4AB0-BF41-06F6F33EE19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41DF502-0C17-5C41-B2B9-4D4AC595F7BA}" type="pres">
      <dgm:prSet presAssocID="{7DAA8D42-5395-4AB0-BF41-06F6F33EE195}" presName="negativeSpace" presStyleCnt="0"/>
      <dgm:spPr/>
    </dgm:pt>
    <dgm:pt modelId="{830F7DD7-0339-5B4C-BC6C-99288F87A976}" type="pres">
      <dgm:prSet presAssocID="{7DAA8D42-5395-4AB0-BF41-06F6F33EE19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79B6D03-4D98-4A74-A256-C27DF06CC4E9}" srcId="{7DAA8D42-5395-4AB0-BF41-06F6F33EE195}" destId="{4D6BD4CE-D1C9-45F9-88F8-6DF2C67B0C68}" srcOrd="1" destOrd="0" parTransId="{6BE5930A-3B34-41C0-8FC8-7B9597183D98}" sibTransId="{97443387-2F23-496B-B039-4B7A71192C43}"/>
    <dgm:cxn modelId="{9A47CF09-63C8-A94A-9BF6-03B79287FE9C}" type="presOf" srcId="{FF90F8EE-1443-4887-8857-0202E34BE017}" destId="{830F7DD7-0339-5B4C-BC6C-99288F87A976}" srcOrd="0" destOrd="3" presId="urn:microsoft.com/office/officeart/2005/8/layout/list1"/>
    <dgm:cxn modelId="{5007AE21-8C01-8244-A541-A8080F3D8896}" type="presOf" srcId="{4D6BD4CE-D1C9-45F9-88F8-6DF2C67B0C68}" destId="{830F7DD7-0339-5B4C-BC6C-99288F87A976}" srcOrd="0" destOrd="1" presId="urn:microsoft.com/office/officeart/2005/8/layout/list1"/>
    <dgm:cxn modelId="{0BAAB022-667A-4DA0-88CA-5AB6B471FD80}" srcId="{7DAA8D42-5395-4AB0-BF41-06F6F33EE195}" destId="{025CE562-8A70-4141-ABBF-994AAE113A8E}" srcOrd="2" destOrd="0" parTransId="{B2F5393D-A1A7-4390-8A83-11BE2A6B855B}" sibTransId="{9DE020D3-CE87-478F-88FF-A7E680A15B72}"/>
    <dgm:cxn modelId="{527C7239-EC5F-2C43-82E1-45E969E4B734}" type="presOf" srcId="{DF9FA5D0-6934-4453-AA00-28BBD91FBF9C}" destId="{C5EE1A83-1B4B-A546-8017-06BCA2DEB233}" srcOrd="0" destOrd="2" presId="urn:microsoft.com/office/officeart/2005/8/layout/list1"/>
    <dgm:cxn modelId="{603CFA39-7B0B-48D4-ADEA-6F94555F5F00}" srcId="{C65A0B99-FB63-4D00-BBF9-61FFF57163B1}" destId="{A104B4F7-AE7D-4BC1-84F9-E5205E75F2CB}" srcOrd="3" destOrd="0" parTransId="{2F9AB218-A164-4C9B-B465-D90EF18B0A42}" sibTransId="{372EA1EB-0082-499D-97FE-EE6802E335F3}"/>
    <dgm:cxn modelId="{EDADBE3E-6F55-5242-B239-27E441BEE073}" type="presOf" srcId="{65F1E81F-ECED-41EA-ADA1-9362CD168EBA}" destId="{45177650-2C38-B442-9621-D38BB32B4C86}" srcOrd="0" destOrd="0" presId="urn:microsoft.com/office/officeart/2005/8/layout/list1"/>
    <dgm:cxn modelId="{9E45C141-84D8-9844-851F-688E32B56987}" type="presOf" srcId="{C65A0B99-FB63-4D00-BBF9-61FFF57163B1}" destId="{4840345B-861B-1442-B22A-BE5C8152BA11}" srcOrd="0" destOrd="0" presId="urn:microsoft.com/office/officeart/2005/8/layout/list1"/>
    <dgm:cxn modelId="{F4B27F43-2212-E941-BB81-92485D81A7AE}" type="presOf" srcId="{1116ACB0-014C-4BDC-A110-208FAA85C901}" destId="{830F7DD7-0339-5B4C-BC6C-99288F87A976}" srcOrd="0" destOrd="0" presId="urn:microsoft.com/office/officeart/2005/8/layout/list1"/>
    <dgm:cxn modelId="{C9112F46-DE8A-456D-BB95-9B0D80B77EC7}" srcId="{65F1E81F-ECED-41EA-ADA1-9362CD168EBA}" destId="{C65A0B99-FB63-4D00-BBF9-61FFF57163B1}" srcOrd="0" destOrd="0" parTransId="{C88D46D4-3491-4F1C-BB8E-0E58EB36C1D3}" sibTransId="{54296873-4868-42E0-888E-2AABC3C2FDED}"/>
    <dgm:cxn modelId="{30749257-95A6-4533-B320-A31AB295A897}" srcId="{C65A0B99-FB63-4D00-BBF9-61FFF57163B1}" destId="{9A052159-31E1-41E9-B2D1-CB04FA30880B}" srcOrd="0" destOrd="0" parTransId="{2B236996-0E80-486D-BF19-32C01BD2CEBC}" sibTransId="{D4AA7276-C770-4C56-B9E0-7F63225E08D3}"/>
    <dgm:cxn modelId="{2FEF725D-74CF-41D1-9148-3D6D6D325DF4}" srcId="{65F1E81F-ECED-41EA-ADA1-9362CD168EBA}" destId="{7DAA8D42-5395-4AB0-BF41-06F6F33EE195}" srcOrd="1" destOrd="0" parTransId="{2836A037-9336-4E47-B887-0AE7372B6487}" sibTransId="{503559EF-05E2-482D-97B2-B8A7EC9CFF10}"/>
    <dgm:cxn modelId="{6406596B-EDE9-C14C-977A-64CA340A712D}" type="presOf" srcId="{C65A0B99-FB63-4D00-BBF9-61FFF57163B1}" destId="{7CA03661-3B12-EE45-88FE-EFA59549BE71}" srcOrd="1" destOrd="0" presId="urn:microsoft.com/office/officeart/2005/8/layout/list1"/>
    <dgm:cxn modelId="{EA78C36D-5271-9B4F-9C8E-B4E4939600D2}" type="presOf" srcId="{7DAA8D42-5395-4AB0-BF41-06F6F33EE195}" destId="{CD24A336-996E-AE4E-86FE-E88E24348779}" srcOrd="0" destOrd="0" presId="urn:microsoft.com/office/officeart/2005/8/layout/list1"/>
    <dgm:cxn modelId="{2D424F76-1547-41C8-8F36-A324A1467950}" srcId="{7DAA8D42-5395-4AB0-BF41-06F6F33EE195}" destId="{1116ACB0-014C-4BDC-A110-208FAA85C901}" srcOrd="0" destOrd="0" parTransId="{D3C74878-E9E8-4113-AA7D-B25A9F5249E8}" sibTransId="{901BC458-783C-443C-B388-1617E28E6B2F}"/>
    <dgm:cxn modelId="{6F9E1679-209A-9A4B-927F-7BDFB801AF89}" type="presOf" srcId="{025CE562-8A70-4141-ABBF-994AAE113A8E}" destId="{830F7DD7-0339-5B4C-BC6C-99288F87A976}" srcOrd="0" destOrd="2" presId="urn:microsoft.com/office/officeart/2005/8/layout/list1"/>
    <dgm:cxn modelId="{95E96BB6-791E-4E9E-844E-4FCE9D1D7977}" srcId="{C65A0B99-FB63-4D00-BBF9-61FFF57163B1}" destId="{72C3B37E-4EF8-4761-935B-D98C9C3EC815}" srcOrd="1" destOrd="0" parTransId="{AFD83265-94BF-44A5-849F-E8E3BFEB7322}" sibTransId="{CBD45439-4D42-4DF8-829B-C4A4D645593B}"/>
    <dgm:cxn modelId="{E53529B7-A481-084A-88FE-6EABF35D40E2}" type="presOf" srcId="{7DAA8D42-5395-4AB0-BF41-06F6F33EE195}" destId="{A774E041-761D-1543-BCEE-D4BEB27294BA}" srcOrd="1" destOrd="0" presId="urn:microsoft.com/office/officeart/2005/8/layout/list1"/>
    <dgm:cxn modelId="{15BDCACE-B8C6-E84A-9DA7-EB4658F3C0CF}" type="presOf" srcId="{11C78988-6A93-49A8-AA6D-3ED484B3204A}" destId="{C5EE1A83-1B4B-A546-8017-06BCA2DEB233}" srcOrd="0" destOrd="5" presId="urn:microsoft.com/office/officeart/2005/8/layout/list1"/>
    <dgm:cxn modelId="{1D127BDD-B17C-6349-99DF-162A6006BB9D}" type="presOf" srcId="{9A052159-31E1-41E9-B2D1-CB04FA30880B}" destId="{C5EE1A83-1B4B-A546-8017-06BCA2DEB233}" srcOrd="0" destOrd="0" presId="urn:microsoft.com/office/officeart/2005/8/layout/list1"/>
    <dgm:cxn modelId="{159989DE-88A1-4E6F-B7F4-E534DF54AF1A}" srcId="{C65A0B99-FB63-4D00-BBF9-61FFF57163B1}" destId="{52799747-9180-4317-B30E-482134E3DC46}" srcOrd="4" destOrd="0" parTransId="{CB2DB521-1851-4AE3-9788-30FCC878CC25}" sibTransId="{7AD0F6ED-B68A-4F8B-A6EC-D720AC2F4A1B}"/>
    <dgm:cxn modelId="{12B7C6DE-8E4B-764A-8866-FD8C91A78333}" type="presOf" srcId="{72C3B37E-4EF8-4761-935B-D98C9C3EC815}" destId="{C5EE1A83-1B4B-A546-8017-06BCA2DEB233}" srcOrd="0" destOrd="1" presId="urn:microsoft.com/office/officeart/2005/8/layout/list1"/>
    <dgm:cxn modelId="{82E0A4E2-49BD-584E-B858-ED8D78E4EEC5}" type="presOf" srcId="{52799747-9180-4317-B30E-482134E3DC46}" destId="{C5EE1A83-1B4B-A546-8017-06BCA2DEB233}" srcOrd="0" destOrd="4" presId="urn:microsoft.com/office/officeart/2005/8/layout/list1"/>
    <dgm:cxn modelId="{D76E08E7-3287-4C34-A8BE-381373799A9C}" srcId="{C65A0B99-FB63-4D00-BBF9-61FFF57163B1}" destId="{11C78988-6A93-49A8-AA6D-3ED484B3204A}" srcOrd="5" destOrd="0" parTransId="{63DA1F10-4162-4FE8-ADD8-1FF78A34D7B8}" sibTransId="{5C55964B-B75C-464A-A951-F2546A9FF283}"/>
    <dgm:cxn modelId="{498D28E9-98EF-744B-B696-D77AA47F1412}" type="presOf" srcId="{A104B4F7-AE7D-4BC1-84F9-E5205E75F2CB}" destId="{C5EE1A83-1B4B-A546-8017-06BCA2DEB233}" srcOrd="0" destOrd="3" presId="urn:microsoft.com/office/officeart/2005/8/layout/list1"/>
    <dgm:cxn modelId="{05B5B3F8-81C3-40E9-A6BB-512750496232}" srcId="{7DAA8D42-5395-4AB0-BF41-06F6F33EE195}" destId="{FF90F8EE-1443-4887-8857-0202E34BE017}" srcOrd="3" destOrd="0" parTransId="{6C8516C4-67DF-4225-AEF9-46DAA6A1E532}" sibTransId="{9E28CDC3-5C88-4DFC-975A-92363EA32EAE}"/>
    <dgm:cxn modelId="{40BBB9FE-4B2F-4AD1-9196-6A0D43BD5461}" srcId="{C65A0B99-FB63-4D00-BBF9-61FFF57163B1}" destId="{DF9FA5D0-6934-4453-AA00-28BBD91FBF9C}" srcOrd="2" destOrd="0" parTransId="{7A4BE0D4-73D4-4E3C-BB83-06FE4764C672}" sibTransId="{BA6FFDF5-EF35-452E-B53D-CF0501157DD2}"/>
    <dgm:cxn modelId="{DF840782-8969-514C-AE99-35656E3018F8}" type="presParOf" srcId="{45177650-2C38-B442-9621-D38BB32B4C86}" destId="{CC6B99EA-DB0A-FD42-9946-D721BA2D9231}" srcOrd="0" destOrd="0" presId="urn:microsoft.com/office/officeart/2005/8/layout/list1"/>
    <dgm:cxn modelId="{C5A09FEE-06A5-4746-9BE0-AC14C3AD4998}" type="presParOf" srcId="{CC6B99EA-DB0A-FD42-9946-D721BA2D9231}" destId="{4840345B-861B-1442-B22A-BE5C8152BA11}" srcOrd="0" destOrd="0" presId="urn:microsoft.com/office/officeart/2005/8/layout/list1"/>
    <dgm:cxn modelId="{EF2163C8-E0F7-6544-B1B3-E504C3DA6069}" type="presParOf" srcId="{CC6B99EA-DB0A-FD42-9946-D721BA2D9231}" destId="{7CA03661-3B12-EE45-88FE-EFA59549BE71}" srcOrd="1" destOrd="0" presId="urn:microsoft.com/office/officeart/2005/8/layout/list1"/>
    <dgm:cxn modelId="{B872AFE1-EE28-1D49-9448-0F0CCD3192CB}" type="presParOf" srcId="{45177650-2C38-B442-9621-D38BB32B4C86}" destId="{B5273024-0AE2-3449-94E5-BC135D9D371F}" srcOrd="1" destOrd="0" presId="urn:microsoft.com/office/officeart/2005/8/layout/list1"/>
    <dgm:cxn modelId="{AB8BA78F-491E-554B-A6FD-A63D199989B0}" type="presParOf" srcId="{45177650-2C38-B442-9621-D38BB32B4C86}" destId="{C5EE1A83-1B4B-A546-8017-06BCA2DEB233}" srcOrd="2" destOrd="0" presId="urn:microsoft.com/office/officeart/2005/8/layout/list1"/>
    <dgm:cxn modelId="{68B061AE-50B0-7D42-B329-7E37835D77C7}" type="presParOf" srcId="{45177650-2C38-B442-9621-D38BB32B4C86}" destId="{80B772E8-B60C-9148-AA25-F4F577C285C5}" srcOrd="3" destOrd="0" presId="urn:microsoft.com/office/officeart/2005/8/layout/list1"/>
    <dgm:cxn modelId="{97BDA5E0-7B98-7447-900B-CFFF3C852579}" type="presParOf" srcId="{45177650-2C38-B442-9621-D38BB32B4C86}" destId="{B3F06209-E36D-6F4B-BE9F-C819582F8485}" srcOrd="4" destOrd="0" presId="urn:microsoft.com/office/officeart/2005/8/layout/list1"/>
    <dgm:cxn modelId="{AEF22EB4-0C5C-0F4A-A33E-5F78C02F7F08}" type="presParOf" srcId="{B3F06209-E36D-6F4B-BE9F-C819582F8485}" destId="{CD24A336-996E-AE4E-86FE-E88E24348779}" srcOrd="0" destOrd="0" presId="urn:microsoft.com/office/officeart/2005/8/layout/list1"/>
    <dgm:cxn modelId="{F452DA31-7164-0E40-B500-AB57B5C7A6A5}" type="presParOf" srcId="{B3F06209-E36D-6F4B-BE9F-C819582F8485}" destId="{A774E041-761D-1543-BCEE-D4BEB27294BA}" srcOrd="1" destOrd="0" presId="urn:microsoft.com/office/officeart/2005/8/layout/list1"/>
    <dgm:cxn modelId="{9277E4E1-0220-7644-A507-E9E13ABA28A1}" type="presParOf" srcId="{45177650-2C38-B442-9621-D38BB32B4C86}" destId="{341DF502-0C17-5C41-B2B9-4D4AC595F7BA}" srcOrd="5" destOrd="0" presId="urn:microsoft.com/office/officeart/2005/8/layout/list1"/>
    <dgm:cxn modelId="{240EBB72-AD6F-F64C-867A-8671AB7C88FD}" type="presParOf" srcId="{45177650-2C38-B442-9621-D38BB32B4C86}" destId="{830F7DD7-0339-5B4C-BC6C-99288F87A97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E1A83-1B4B-A546-8017-06BCA2DEB233}">
      <dsp:nvSpPr>
        <dsp:cNvPr id="0" name=""/>
        <dsp:cNvSpPr/>
      </dsp:nvSpPr>
      <dsp:spPr>
        <a:xfrm>
          <a:off x="0" y="355412"/>
          <a:ext cx="6683374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8704" tIns="374904" rIns="51870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Extra gordo ou duplo creme &gt;60% de gordura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Gordo: 45 a 59.9%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Semi-gordo: 25 a 44.9%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Magro: 10 a 24,9%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Desnatado: &lt;10%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Queijos light – redução de &lt;25% do teor de gordura do original</a:t>
          </a:r>
        </a:p>
      </dsp:txBody>
      <dsp:txXfrm>
        <a:off x="0" y="355412"/>
        <a:ext cx="6683374" cy="2268000"/>
      </dsp:txXfrm>
    </dsp:sp>
    <dsp:sp modelId="{7CA03661-3B12-EE45-88FE-EFA59549BE71}">
      <dsp:nvSpPr>
        <dsp:cNvPr id="0" name=""/>
        <dsp:cNvSpPr/>
      </dsp:nvSpPr>
      <dsp:spPr>
        <a:xfrm>
          <a:off x="334168" y="89732"/>
          <a:ext cx="4678362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6831" tIns="0" rIns="17683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Teor de gordura:</a:t>
          </a:r>
        </a:p>
      </dsp:txBody>
      <dsp:txXfrm>
        <a:off x="360107" y="115671"/>
        <a:ext cx="4626484" cy="479482"/>
      </dsp:txXfrm>
    </dsp:sp>
    <dsp:sp modelId="{830F7DD7-0339-5B4C-BC6C-99288F87A976}">
      <dsp:nvSpPr>
        <dsp:cNvPr id="0" name=""/>
        <dsp:cNvSpPr/>
      </dsp:nvSpPr>
      <dsp:spPr>
        <a:xfrm>
          <a:off x="0" y="2986292"/>
          <a:ext cx="6683374" cy="153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4374192"/>
              <a:satOff val="-8420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8704" tIns="374904" rIns="51870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Baixa umidade (duro)-35,9% de umidade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Média (semi-duro): 36 a 45.9%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Alta umidade 46 a 54,9%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Muito alta umidade (mole) 55%; Tratamento térmico ou não</a:t>
          </a:r>
        </a:p>
      </dsp:txBody>
      <dsp:txXfrm>
        <a:off x="0" y="2986292"/>
        <a:ext cx="6683374" cy="1530900"/>
      </dsp:txXfrm>
    </dsp:sp>
    <dsp:sp modelId="{A774E041-761D-1543-BCEE-D4BEB27294BA}">
      <dsp:nvSpPr>
        <dsp:cNvPr id="0" name=""/>
        <dsp:cNvSpPr/>
      </dsp:nvSpPr>
      <dsp:spPr>
        <a:xfrm>
          <a:off x="334168" y="2720612"/>
          <a:ext cx="4678362" cy="531360"/>
        </a:xfrm>
        <a:prstGeom prst="roundRect">
          <a:avLst/>
        </a:prstGeom>
        <a:solidFill>
          <a:schemeClr val="accent2">
            <a:hueOff val="-4374192"/>
            <a:satOff val="-8420"/>
            <a:lumOff val="58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6831" tIns="0" rIns="17683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Teor de umidade:</a:t>
          </a:r>
        </a:p>
      </dsp:txBody>
      <dsp:txXfrm>
        <a:off x="360107" y="2746551"/>
        <a:ext cx="4626484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8E98-3390-784D-9B5B-430AA76C93C3}" type="datetimeFigureOut">
              <a:rPr lang="pt-BR" smtClean="0"/>
              <a:t>11/11/18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8E5C-0030-0E48-92BA-155C51157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79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8E98-3390-784D-9B5B-430AA76C93C3}" type="datetimeFigureOut">
              <a:rPr lang="pt-BR" smtClean="0"/>
              <a:t>11/11/18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8E5C-0030-0E48-92BA-155C51157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66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8E98-3390-784D-9B5B-430AA76C93C3}" type="datetimeFigureOut">
              <a:rPr lang="pt-BR" smtClean="0"/>
              <a:t>11/11/18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8E5C-0030-0E48-92BA-155C51157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027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8E98-3390-784D-9B5B-430AA76C93C3}" type="datetimeFigureOut">
              <a:rPr lang="pt-BR" smtClean="0"/>
              <a:t>11/11/18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8E5C-0030-0E48-92BA-155C51157652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850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8E98-3390-784D-9B5B-430AA76C93C3}" type="datetimeFigureOut">
              <a:rPr lang="pt-BR" smtClean="0"/>
              <a:t>11/11/18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8E5C-0030-0E48-92BA-155C51157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21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8E98-3390-784D-9B5B-430AA76C93C3}" type="datetimeFigureOut">
              <a:rPr lang="pt-BR" smtClean="0"/>
              <a:t>11/11/18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8E5C-0030-0E48-92BA-155C51157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891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8E98-3390-784D-9B5B-430AA76C93C3}" type="datetimeFigureOut">
              <a:rPr lang="pt-BR" smtClean="0"/>
              <a:t>11/11/18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8E5C-0030-0E48-92BA-155C51157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915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8E98-3390-784D-9B5B-430AA76C93C3}" type="datetimeFigureOut">
              <a:rPr lang="pt-BR" smtClean="0"/>
              <a:t>11/11/18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8E5C-0030-0E48-92BA-155C51157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37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8E98-3390-784D-9B5B-430AA76C93C3}" type="datetimeFigureOut">
              <a:rPr lang="pt-BR" smtClean="0"/>
              <a:t>11/11/18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8E5C-0030-0E48-92BA-155C51157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792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5C6DAD-714F-5241-8F2F-BE79C111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5CBD72-0358-E244-9539-CC650C63A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6E3EBB-4875-6242-825D-BEC0AA424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8E98-3390-784D-9B5B-430AA76C93C3}" type="datetimeFigureOut">
              <a:rPr lang="pt-BR" smtClean="0"/>
              <a:t>11/11/18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B8A7ED-6755-7C48-85BE-D99B8D781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66B75E-BAD0-6B4F-A8E2-2D678A63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8E5C-0030-0E48-92BA-155C51157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2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8E98-3390-784D-9B5B-430AA76C93C3}" type="datetimeFigureOut">
              <a:rPr lang="pt-BR" smtClean="0"/>
              <a:t>11/11/18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8E5C-0030-0E48-92BA-155C51157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76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8E98-3390-784D-9B5B-430AA76C93C3}" type="datetimeFigureOut">
              <a:rPr lang="pt-BR" smtClean="0"/>
              <a:t>11/11/18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8E5C-0030-0E48-92BA-155C51157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55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8E98-3390-784D-9B5B-430AA76C93C3}" type="datetimeFigureOut">
              <a:rPr lang="pt-BR" smtClean="0"/>
              <a:t>11/11/18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8E5C-0030-0E48-92BA-155C51157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03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8E98-3390-784D-9B5B-430AA76C93C3}" type="datetimeFigureOut">
              <a:rPr lang="pt-BR" smtClean="0"/>
              <a:t>11/11/18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8E5C-0030-0E48-92BA-155C51157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93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8E98-3390-784D-9B5B-430AA76C93C3}" type="datetimeFigureOut">
              <a:rPr lang="pt-BR" smtClean="0"/>
              <a:t>11/11/18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8E5C-0030-0E48-92BA-155C51157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53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8E98-3390-784D-9B5B-430AA76C93C3}" type="datetimeFigureOut">
              <a:rPr lang="pt-BR" smtClean="0"/>
              <a:t>11/11/18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8E5C-0030-0E48-92BA-155C51157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23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8E98-3390-784D-9B5B-430AA76C93C3}" type="datetimeFigureOut">
              <a:rPr lang="pt-BR" smtClean="0"/>
              <a:t>11/11/18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8E5C-0030-0E48-92BA-155C51157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60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8E98-3390-784D-9B5B-430AA76C93C3}" type="datetimeFigureOut">
              <a:rPr lang="pt-BR" smtClean="0"/>
              <a:t>11/11/18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8E5C-0030-0E48-92BA-155C51157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62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8AF8E98-3390-784D-9B5B-430AA76C93C3}" type="datetimeFigureOut">
              <a:rPr lang="pt-BR" smtClean="0"/>
              <a:t>11/11/18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CE88E5C-0030-0E48-92BA-155C51157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76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>
            <a:extLst>
              <a:ext uri="{FF2B5EF4-FFF2-40B4-BE49-F238E27FC236}">
                <a16:creationId xmlns:a16="http://schemas.microsoft.com/office/drawing/2014/main" id="{C31AA009-40AD-4098-8AE7-680CA35C6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4" y="1365957"/>
            <a:ext cx="10364452" cy="40414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/>
              <a:t>Derivados Lácteos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A364BD3-18DA-484C-B97C-C035CABBA0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17182" y="643465"/>
            <a:ext cx="5961044" cy="722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spcBef>
                <a:spcPts val="1000"/>
              </a:spcBef>
            </a:pPr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+mn-lt"/>
              </a:rPr>
              <a:t>Prof. Dr. Cristina Stewart Bogsan</a:t>
            </a:r>
          </a:p>
          <a:p>
            <a:pPr algn="r">
              <a:lnSpc>
                <a:spcPct val="110000"/>
              </a:lnSpc>
              <a:spcBef>
                <a:spcPts val="1000"/>
              </a:spcBef>
            </a:pPr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+mn-lt"/>
              </a:rPr>
              <a:t>Tecnologia de Alimentos – FBT534/ 2018</a:t>
            </a:r>
          </a:p>
        </p:txBody>
      </p:sp>
    </p:spTree>
    <p:extLst>
      <p:ext uri="{BB962C8B-B14F-4D97-AF65-F5344CB8AC3E}">
        <p14:creationId xmlns:p14="http://schemas.microsoft.com/office/powerpoint/2010/main" val="3437774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E2BA2D5-46A3-46C0-98C9-A072D543B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451" y="1429255"/>
            <a:ext cx="8397098" cy="505925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73895B-DA42-4260-AE1E-182BA4123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4463" y="-1816958"/>
            <a:ext cx="9033879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/>
              <a:t>Leites</a:t>
            </a:r>
            <a:r>
              <a:rPr lang="en-US" sz="4400" dirty="0"/>
              <a:t> </a:t>
            </a:r>
            <a:r>
              <a:rPr lang="en-US" sz="4400" dirty="0" err="1"/>
              <a:t>Fermentados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71113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023" y="504473"/>
            <a:ext cx="7947510" cy="1054250"/>
          </a:xfrm>
        </p:spPr>
        <p:txBody>
          <a:bodyPr/>
          <a:lstStyle/>
          <a:p>
            <a:pPr algn="r"/>
            <a:r>
              <a:rPr lang="en-US" dirty="0" err="1"/>
              <a:t>Produção</a:t>
            </a:r>
            <a:r>
              <a:rPr lang="en-US" dirty="0"/>
              <a:t> de </a:t>
            </a:r>
            <a:r>
              <a:rPr lang="en-US" dirty="0" err="1"/>
              <a:t>iogurte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Fermentação</a:t>
            </a:r>
            <a:r>
              <a:rPr lang="en-US" dirty="0"/>
              <a:t> </a:t>
            </a:r>
            <a:r>
              <a:rPr lang="en-US" dirty="0" err="1"/>
              <a:t>termofílica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i="1" dirty="0" err="1"/>
              <a:t>Lactobacilos</a:t>
            </a:r>
            <a:r>
              <a:rPr lang="en-US" i="1" dirty="0"/>
              <a:t> </a:t>
            </a:r>
            <a:r>
              <a:rPr lang="en-US" i="1" dirty="0" err="1"/>
              <a:t>delbrueckii</a:t>
            </a:r>
            <a:r>
              <a:rPr lang="en-US" i="1" dirty="0"/>
              <a:t> </a:t>
            </a:r>
            <a:r>
              <a:rPr lang="en-US" dirty="0"/>
              <a:t> subsp. </a:t>
            </a:r>
            <a:r>
              <a:rPr lang="en-US" i="1" dirty="0" err="1"/>
              <a:t>bulgaricos</a:t>
            </a:r>
            <a:r>
              <a:rPr lang="en-US" dirty="0"/>
              <a:t> e </a:t>
            </a:r>
            <a:r>
              <a:rPr lang="en-US" i="1" dirty="0" err="1"/>
              <a:t>Streptococos</a:t>
            </a:r>
            <a:r>
              <a:rPr lang="en-US" i="1" dirty="0"/>
              <a:t> </a:t>
            </a:r>
            <a:r>
              <a:rPr lang="en-US" i="1" dirty="0" err="1"/>
              <a:t>thermophilus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leite</a:t>
            </a:r>
            <a:r>
              <a:rPr lang="en-US" dirty="0"/>
              <a:t> a 42</a:t>
            </a:r>
            <a:r>
              <a:rPr lang="en-US" dirty="0">
                <a:latin typeface="Lucida Grande"/>
                <a:ea typeface="Lucida Grande"/>
                <a:cs typeface="Lucida Grande"/>
              </a:rPr>
              <a:t> °C.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 err="1"/>
              <a:t>Tipos</a:t>
            </a:r>
            <a:r>
              <a:rPr lang="en-US" b="1" dirty="0"/>
              <a:t> de </a:t>
            </a:r>
            <a:r>
              <a:rPr lang="en-US" b="1" dirty="0" err="1"/>
              <a:t>iogurte</a:t>
            </a:r>
            <a:r>
              <a:rPr lang="en-US" dirty="0"/>
              <a:t>:</a:t>
            </a:r>
          </a:p>
          <a:p>
            <a:pPr lvl="1">
              <a:lnSpc>
                <a:spcPct val="150000"/>
              </a:lnSpc>
            </a:pPr>
            <a:r>
              <a:rPr lang="en-US" sz="2000" dirty="0" err="1"/>
              <a:t>Firme</a:t>
            </a:r>
            <a:r>
              <a:rPr lang="en-US" sz="2000" dirty="0"/>
              <a:t>: </a:t>
            </a:r>
            <a:r>
              <a:rPr lang="en-US" sz="2000" dirty="0" err="1"/>
              <a:t>fermentação</a:t>
            </a:r>
            <a:r>
              <a:rPr lang="en-US" sz="2000" dirty="0"/>
              <a:t> </a:t>
            </a:r>
            <a:r>
              <a:rPr lang="en-US" sz="2000" dirty="0" err="1"/>
              <a:t>dentro</a:t>
            </a:r>
            <a:r>
              <a:rPr lang="en-US" sz="2000" dirty="0"/>
              <a:t> da </a:t>
            </a:r>
            <a:r>
              <a:rPr lang="en-US" sz="2000" dirty="0" err="1"/>
              <a:t>embalagem</a:t>
            </a:r>
            <a:r>
              <a:rPr lang="en-US" sz="2000" dirty="0"/>
              <a:t>;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err="1"/>
              <a:t>Batido</a:t>
            </a:r>
            <a:r>
              <a:rPr lang="en-US" sz="2000" dirty="0"/>
              <a:t>: gel </a:t>
            </a:r>
            <a:r>
              <a:rPr lang="en-US" sz="2000" dirty="0" err="1"/>
              <a:t>quebrado</a:t>
            </a:r>
            <a:r>
              <a:rPr lang="en-US" sz="2000" dirty="0"/>
              <a:t> </a:t>
            </a:r>
            <a:r>
              <a:rPr lang="en-US" sz="2000" dirty="0" err="1"/>
              <a:t>resfriado</a:t>
            </a:r>
            <a:r>
              <a:rPr lang="en-US" sz="2000" dirty="0"/>
              <a:t> e </a:t>
            </a:r>
            <a:r>
              <a:rPr lang="en-US" sz="2000" dirty="0" err="1"/>
              <a:t>embalado</a:t>
            </a:r>
            <a:r>
              <a:rPr lang="en-US" sz="2000" dirty="0"/>
              <a:t>;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Para </a:t>
            </a:r>
            <a:r>
              <a:rPr lang="en-US" sz="2000" dirty="0" err="1"/>
              <a:t>beber</a:t>
            </a:r>
            <a:r>
              <a:rPr lang="en-US" sz="2000" dirty="0"/>
              <a:t>: gel </a:t>
            </a:r>
            <a:r>
              <a:rPr lang="en-US" sz="2000" dirty="0" err="1"/>
              <a:t>quebrado</a:t>
            </a:r>
            <a:r>
              <a:rPr lang="en-US" sz="2000" dirty="0"/>
              <a:t>, </a:t>
            </a:r>
            <a:r>
              <a:rPr lang="en-US" sz="2000" dirty="0" err="1"/>
              <a:t>homogeneizado</a:t>
            </a:r>
            <a:r>
              <a:rPr lang="en-US" sz="2000" dirty="0"/>
              <a:t> </a:t>
            </a:r>
            <a:r>
              <a:rPr lang="en-US" sz="2000" dirty="0" err="1"/>
              <a:t>mantendo</a:t>
            </a:r>
            <a:r>
              <a:rPr lang="en-US" sz="2000" dirty="0"/>
              <a:t> a </a:t>
            </a:r>
            <a:r>
              <a:rPr lang="en-US" sz="2000" dirty="0" err="1"/>
              <a:t>consistencia</a:t>
            </a:r>
            <a:r>
              <a:rPr lang="en-US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n-US" b="1" u="sng" dirty="0" err="1"/>
              <a:t>Origem</a:t>
            </a:r>
            <a:r>
              <a:rPr lang="en-US" dirty="0"/>
              <a:t>: </a:t>
            </a:r>
            <a:r>
              <a:rPr lang="en-US" dirty="0" err="1"/>
              <a:t>Século</a:t>
            </a:r>
            <a:r>
              <a:rPr lang="en-US" dirty="0"/>
              <a:t> VII, </a:t>
            </a:r>
            <a:r>
              <a:rPr lang="en-US" dirty="0" err="1"/>
              <a:t>Ásia</a:t>
            </a:r>
            <a:r>
              <a:rPr lang="en-US" dirty="0"/>
              <a:t>, </a:t>
            </a:r>
            <a:r>
              <a:rPr lang="en-US" dirty="0" err="1"/>
              <a:t>Bálcans</a:t>
            </a:r>
            <a:r>
              <a:rPr lang="en-US" dirty="0"/>
              <a:t>; </a:t>
            </a:r>
            <a:r>
              <a:rPr lang="en-US" dirty="0" err="1"/>
              <a:t>prescrição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(</a:t>
            </a:r>
            <a:r>
              <a:rPr lang="en-US" dirty="0" err="1"/>
              <a:t>oriente</a:t>
            </a:r>
            <a:r>
              <a:rPr lang="en-US" dirty="0"/>
              <a:t> </a:t>
            </a:r>
            <a:r>
              <a:rPr lang="en-US" dirty="0" err="1"/>
              <a:t>médio</a:t>
            </a:r>
            <a:r>
              <a:rPr lang="en-US" dirty="0"/>
              <a:t>); </a:t>
            </a:r>
            <a:r>
              <a:rPr lang="en-US" dirty="0" err="1"/>
              <a:t>Elie</a:t>
            </a:r>
            <a:r>
              <a:rPr lang="en-US" dirty="0"/>
              <a:t> Metchnikoff: </a:t>
            </a:r>
            <a:r>
              <a:rPr lang="en-US" dirty="0" err="1"/>
              <a:t>longevidade</a:t>
            </a:r>
            <a:r>
              <a:rPr lang="en-US" dirty="0"/>
              <a:t>, </a:t>
            </a:r>
            <a:r>
              <a:rPr lang="en-US" dirty="0" err="1"/>
              <a:t>lactobacilos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44834" y="6353690"/>
            <a:ext cx="281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Fonte</a:t>
            </a:r>
            <a:r>
              <a:rPr lang="en-US" dirty="0"/>
              <a:t>: </a:t>
            </a:r>
            <a:r>
              <a:rPr lang="en-US" dirty="0" err="1"/>
              <a:t>Tamime</a:t>
            </a:r>
            <a:r>
              <a:rPr lang="en-US" dirty="0"/>
              <a:t>, 2007.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2C7CAD9-F7C4-8D4C-8D71-81CBC6DC4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7" y="45642"/>
            <a:ext cx="2201332" cy="210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76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E2BA2D5-46A3-46C0-98C9-A072D543B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90" y="1262286"/>
            <a:ext cx="7340868" cy="491838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73895B-DA42-4260-AE1E-182BA4123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30783" y="297086"/>
            <a:ext cx="3707844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Valor </a:t>
            </a:r>
            <a:r>
              <a:rPr lang="en-US" sz="4800" dirty="0" err="1"/>
              <a:t>nutricional</a:t>
            </a:r>
            <a:r>
              <a:rPr lang="en-US" sz="4800" dirty="0"/>
              <a:t> </a:t>
            </a:r>
            <a:r>
              <a:rPr lang="en-US" sz="4800" dirty="0" err="1"/>
              <a:t>Iogurte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61456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48499" y="357962"/>
            <a:ext cx="4191004" cy="1054250"/>
          </a:xfrm>
        </p:spPr>
        <p:txBody>
          <a:bodyPr>
            <a:normAutofit fontScale="90000"/>
          </a:bodyPr>
          <a:lstStyle/>
          <a:p>
            <a:r>
              <a:rPr lang="en-US" sz="4600" dirty="0" err="1"/>
              <a:t>Processamento</a:t>
            </a:r>
            <a:r>
              <a:rPr lang="en-US" sz="4600" dirty="0"/>
              <a:t> </a:t>
            </a:r>
            <a:br>
              <a:rPr lang="en-US" sz="4600" dirty="0"/>
            </a:br>
            <a:r>
              <a:rPr lang="en-US" sz="4600" dirty="0"/>
              <a:t>do </a:t>
            </a:r>
            <a:r>
              <a:rPr lang="en-US" sz="4600" dirty="0" err="1"/>
              <a:t>Iogurte</a:t>
            </a:r>
            <a:endParaRPr lang="en-US" sz="4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468" y="357962"/>
            <a:ext cx="4949292" cy="6308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4760" y="6297131"/>
            <a:ext cx="237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Fonte</a:t>
            </a:r>
            <a:r>
              <a:rPr lang="en-US" dirty="0"/>
              <a:t>: Oliveira,  2009</a:t>
            </a:r>
          </a:p>
        </p:txBody>
      </p:sp>
    </p:spTree>
    <p:extLst>
      <p:ext uri="{BB962C8B-B14F-4D97-AF65-F5344CB8AC3E}">
        <p14:creationId xmlns:p14="http://schemas.microsoft.com/office/powerpoint/2010/main" val="696729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2267" y="512582"/>
            <a:ext cx="9652000" cy="1054250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Interações</a:t>
            </a:r>
            <a:r>
              <a:rPr lang="en-US" sz="4000" dirty="0"/>
              <a:t> </a:t>
            </a:r>
            <a:r>
              <a:rPr lang="en-US" sz="4000" dirty="0" err="1"/>
              <a:t>Metabólicas</a:t>
            </a:r>
            <a:r>
              <a:rPr lang="en-US" sz="4000" dirty="0"/>
              <a:t> de</a:t>
            </a:r>
            <a:br>
              <a:rPr lang="en-US" sz="4000" dirty="0"/>
            </a:br>
            <a:r>
              <a:rPr lang="en-US" sz="3200" i="1" dirty="0"/>
              <a:t>S. </a:t>
            </a:r>
            <a:r>
              <a:rPr lang="en-US" sz="3200" i="1" dirty="0" err="1"/>
              <a:t>thermophilus</a:t>
            </a:r>
            <a:r>
              <a:rPr lang="en-US" sz="3200" dirty="0"/>
              <a:t> e </a:t>
            </a:r>
            <a:r>
              <a:rPr lang="en-US" sz="3200" i="1" dirty="0"/>
              <a:t>L. </a:t>
            </a:r>
            <a:r>
              <a:rPr lang="en-US" sz="3200" i="1" dirty="0" err="1"/>
              <a:t>delbruecki</a:t>
            </a:r>
            <a:r>
              <a:rPr lang="en-US" sz="3200" dirty="0"/>
              <a:t> ssp. </a:t>
            </a:r>
            <a:r>
              <a:rPr lang="en-US" sz="3200" i="1" dirty="0" err="1"/>
              <a:t>bulgaricus</a:t>
            </a:r>
            <a:endParaRPr lang="en-US" sz="3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033" y="1566832"/>
            <a:ext cx="8896468" cy="4378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3367" y="6371165"/>
            <a:ext cx="449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Fonte</a:t>
            </a:r>
            <a:r>
              <a:rPr lang="en-US" dirty="0"/>
              <a:t>: </a:t>
            </a:r>
            <a:r>
              <a:rPr lang="en-US" dirty="0" err="1"/>
              <a:t>modificado</a:t>
            </a:r>
            <a:r>
              <a:rPr lang="en-US" dirty="0"/>
              <a:t> de </a:t>
            </a:r>
            <a:r>
              <a:rPr lang="en-US" dirty="0" err="1"/>
              <a:t>Béal</a:t>
            </a:r>
            <a:r>
              <a:rPr lang="en-US" dirty="0"/>
              <a:t> et al., 1994.</a:t>
            </a:r>
          </a:p>
        </p:txBody>
      </p:sp>
    </p:spTree>
    <p:extLst>
      <p:ext uri="{BB962C8B-B14F-4D97-AF65-F5344CB8AC3E}">
        <p14:creationId xmlns:p14="http://schemas.microsoft.com/office/powerpoint/2010/main" val="2486818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5185833-50A1-4075-9C90-F6E7B153A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0F41EF-72A4-4DA7-9DEB-C487B2512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F7D3D9C-B868-41E0-AC6B-0CEDDA3D9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3EFBBCCA-E851-463D-A9E1-5F35DF6B3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9990" b="1"/>
          <a:stretch/>
        </p:blipFill>
        <p:spPr>
          <a:xfrm>
            <a:off x="8157374" y="10"/>
            <a:ext cx="4034626" cy="3428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12862" b="1"/>
          <a:stretch/>
        </p:blipFill>
        <p:spPr>
          <a:xfrm>
            <a:off x="8157371" y="3429000"/>
            <a:ext cx="4034629" cy="3429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76D860-CEDA-4A40-8599-DCA4E19C5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7371" y="3433232"/>
            <a:ext cx="3995298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C2FA0C4-B80E-4B2A-A964-E3C69A88F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6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5DEC4C6-A336-46AE-991C-4D3A6073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3886" y="361342"/>
            <a:ext cx="6672886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Kefir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44322" y="1719393"/>
            <a:ext cx="6672887" cy="3424107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Kefir:  </a:t>
            </a:r>
            <a:r>
              <a:rPr lang="en-US" sz="1800" dirty="0" err="1"/>
              <a:t>leite</a:t>
            </a:r>
            <a:r>
              <a:rPr lang="en-US" sz="1800" dirty="0"/>
              <a:t> </a:t>
            </a:r>
            <a:r>
              <a:rPr lang="en-US" sz="1800" dirty="0" err="1"/>
              <a:t>fermentado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um </a:t>
            </a:r>
            <a:r>
              <a:rPr lang="en-US" sz="1800" dirty="0" err="1"/>
              <a:t>complexo</a:t>
            </a:r>
            <a:r>
              <a:rPr lang="en-US" sz="1800" dirty="0"/>
              <a:t> </a:t>
            </a:r>
            <a:r>
              <a:rPr lang="en-US" sz="1800" dirty="0" err="1"/>
              <a:t>simbiótico</a:t>
            </a:r>
            <a:r>
              <a:rPr lang="en-US" sz="1800" dirty="0"/>
              <a:t> de </a:t>
            </a:r>
            <a:r>
              <a:rPr lang="en-US" sz="1800" dirty="0" err="1"/>
              <a:t>bactérias</a:t>
            </a:r>
            <a:r>
              <a:rPr lang="en-US" sz="1800" dirty="0"/>
              <a:t> </a:t>
            </a:r>
            <a:r>
              <a:rPr lang="en-US" sz="1800" dirty="0" err="1"/>
              <a:t>ácido</a:t>
            </a:r>
            <a:r>
              <a:rPr lang="en-US" sz="1800" dirty="0"/>
              <a:t> </a:t>
            </a:r>
            <a:r>
              <a:rPr lang="en-US" sz="1800" dirty="0" err="1"/>
              <a:t>láticas</a:t>
            </a:r>
            <a:r>
              <a:rPr lang="en-US" sz="1800" dirty="0"/>
              <a:t> e </a:t>
            </a:r>
            <a:r>
              <a:rPr lang="en-US" sz="1800" dirty="0" err="1"/>
              <a:t>leveuras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temperatura</a:t>
            </a:r>
            <a:r>
              <a:rPr lang="en-US" sz="1800" dirty="0"/>
              <a:t> </a:t>
            </a:r>
            <a:r>
              <a:rPr lang="en-US" sz="1800" dirty="0" err="1"/>
              <a:t>ambiente</a:t>
            </a:r>
            <a:r>
              <a:rPr lang="en-US" sz="1800" dirty="0"/>
              <a:t>.</a:t>
            </a:r>
          </a:p>
          <a:p>
            <a:pPr>
              <a:lnSpc>
                <a:spcPct val="110000"/>
              </a:lnSpc>
            </a:pP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1800" dirty="0"/>
              <a:t> </a:t>
            </a:r>
            <a:r>
              <a:rPr lang="en-US" sz="1800" dirty="0" err="1"/>
              <a:t>Apresenta</a:t>
            </a:r>
            <a:r>
              <a:rPr lang="en-US" sz="1800" dirty="0"/>
              <a:t> </a:t>
            </a:r>
            <a:r>
              <a:rPr lang="en-US" sz="1800" dirty="0" err="1"/>
              <a:t>como</a:t>
            </a:r>
            <a:r>
              <a:rPr lang="en-US" sz="1800" dirty="0"/>
              <a:t> </a:t>
            </a:r>
            <a:r>
              <a:rPr lang="en-US" sz="1800" dirty="0" err="1"/>
              <a:t>principais</a:t>
            </a:r>
            <a:r>
              <a:rPr lang="en-US" sz="1800" dirty="0"/>
              <a:t> </a:t>
            </a:r>
            <a:r>
              <a:rPr lang="en-US" sz="1800" dirty="0" err="1"/>
              <a:t>microrganismos</a:t>
            </a:r>
            <a:r>
              <a:rPr lang="en-US" sz="1800" dirty="0"/>
              <a:t>:</a:t>
            </a:r>
          </a:p>
          <a:p>
            <a:pPr marL="578358" lvl="1">
              <a:lnSpc>
                <a:spcPct val="110000"/>
              </a:lnSpc>
            </a:pPr>
            <a:r>
              <a:rPr lang="en-US" i="1" dirty="0" err="1"/>
              <a:t>Lactobacillus,Lactococcus</a:t>
            </a:r>
            <a:r>
              <a:rPr lang="en-US" i="1" dirty="0"/>
              <a:t>,</a:t>
            </a:r>
          </a:p>
          <a:p>
            <a:pPr marL="578358" lvl="1">
              <a:lnSpc>
                <a:spcPct val="110000"/>
              </a:lnSpc>
            </a:pPr>
            <a:r>
              <a:rPr lang="en-US" i="1" dirty="0" err="1"/>
              <a:t>Leuconostoc</a:t>
            </a:r>
            <a:r>
              <a:rPr lang="en-US" i="1" dirty="0"/>
              <a:t>, </a:t>
            </a:r>
          </a:p>
          <a:p>
            <a:pPr marL="578358" lvl="1">
              <a:lnSpc>
                <a:spcPct val="110000"/>
              </a:lnSpc>
            </a:pPr>
            <a:r>
              <a:rPr lang="en-US" i="1" dirty="0"/>
              <a:t>Streptococcus,</a:t>
            </a:r>
          </a:p>
          <a:p>
            <a:pPr marL="578358" lvl="1">
              <a:lnSpc>
                <a:spcPct val="110000"/>
              </a:lnSpc>
            </a:pPr>
            <a:r>
              <a:rPr lang="en-US" i="1" dirty="0" err="1"/>
              <a:t>Kluyveromyces</a:t>
            </a:r>
            <a:r>
              <a:rPr lang="en-US" i="1" dirty="0"/>
              <a:t>, </a:t>
            </a:r>
          </a:p>
          <a:p>
            <a:pPr marL="578358" lvl="1">
              <a:lnSpc>
                <a:spcPct val="110000"/>
              </a:lnSpc>
            </a:pPr>
            <a:r>
              <a:rPr lang="en-US" i="1" dirty="0"/>
              <a:t>Saccharomyces, </a:t>
            </a:r>
          </a:p>
          <a:p>
            <a:pPr marL="578358" lvl="1">
              <a:lnSpc>
                <a:spcPct val="110000"/>
              </a:lnSpc>
            </a:pPr>
            <a:r>
              <a:rPr lang="en-US" i="1" dirty="0" err="1"/>
              <a:t>Torula</a:t>
            </a:r>
            <a:r>
              <a:rPr lang="en-US" i="1" dirty="0"/>
              <a:t>.</a:t>
            </a:r>
          </a:p>
          <a:p>
            <a:pPr>
              <a:lnSpc>
                <a:spcPct val="110000"/>
              </a:lnSpc>
            </a:pP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1800" dirty="0"/>
              <a:t> </a:t>
            </a:r>
            <a:r>
              <a:rPr lang="en-US" sz="1800" dirty="0" err="1"/>
              <a:t>Produz</a:t>
            </a:r>
            <a:r>
              <a:rPr lang="en-US" sz="1800" dirty="0"/>
              <a:t> </a:t>
            </a:r>
            <a:r>
              <a:rPr lang="en-US" sz="1800" dirty="0" err="1"/>
              <a:t>ácido</a:t>
            </a:r>
            <a:r>
              <a:rPr lang="en-US" sz="1800" dirty="0"/>
              <a:t> </a:t>
            </a:r>
            <a:r>
              <a:rPr lang="en-US" sz="1800" dirty="0" err="1"/>
              <a:t>lático</a:t>
            </a:r>
            <a:r>
              <a:rPr lang="en-US" sz="1800" dirty="0"/>
              <a:t>, </a:t>
            </a:r>
            <a:r>
              <a:rPr lang="en-US" sz="1800" dirty="0" err="1"/>
              <a:t>etanol</a:t>
            </a:r>
            <a:r>
              <a:rPr lang="en-US" sz="1800" dirty="0"/>
              <a:t> e </a:t>
            </a:r>
            <a:r>
              <a:rPr lang="en-US" sz="1800" dirty="0" err="1"/>
              <a:t>dióxido</a:t>
            </a:r>
            <a:r>
              <a:rPr lang="en-US" sz="1800" dirty="0"/>
              <a:t> de </a:t>
            </a:r>
            <a:r>
              <a:rPr lang="en-US" sz="1800" dirty="0" err="1"/>
              <a:t>carbono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5812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3E559B7-FFF0-4CD8-9260-633468131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10" y="660400"/>
            <a:ext cx="7888244" cy="5797857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0BC9E0-1901-4FD9-90B5-82D9EE513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530" y="-1441863"/>
            <a:ext cx="4175471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KUMIS</a:t>
            </a:r>
          </a:p>
        </p:txBody>
      </p:sp>
    </p:spTree>
    <p:extLst>
      <p:ext uri="{BB962C8B-B14F-4D97-AF65-F5344CB8AC3E}">
        <p14:creationId xmlns:p14="http://schemas.microsoft.com/office/powerpoint/2010/main" val="179841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F012C5-2940-4F3E-BB5E-B8B2C9E82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37C977-E7E3-44AC-AEC8-2E276419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1387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896" y="960814"/>
            <a:ext cx="2732249" cy="4912936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chemeClr val="bg1"/>
                </a:solidFill>
              </a:rPr>
              <a:t>Queijo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0DF37D-86A3-45DB-B1C1-580462D4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1" y="-2"/>
            <a:ext cx="3321978" cy="21967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9078" y="960814"/>
            <a:ext cx="6247722" cy="48303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/>
              <a:t>	Produto </a:t>
            </a:r>
            <a:r>
              <a:rPr lang="en-US" sz="1800" b="1"/>
              <a:t>fresco</a:t>
            </a:r>
            <a:r>
              <a:rPr lang="en-US" sz="1800"/>
              <a:t> ou </a:t>
            </a:r>
            <a:r>
              <a:rPr lang="en-US" sz="1800" b="1"/>
              <a:t>maturado</a:t>
            </a:r>
            <a:r>
              <a:rPr lang="en-US" sz="1800"/>
              <a:t> obtido por </a:t>
            </a:r>
            <a:r>
              <a:rPr lang="en-US" sz="1800" b="1"/>
              <a:t>separação parcial do soro do leite</a:t>
            </a:r>
            <a:r>
              <a:rPr lang="en-US" sz="1800"/>
              <a:t> ou leite reconstituído (integral, parcial ou totalmente desnatado) ou de soros lácteos, </a:t>
            </a:r>
            <a:r>
              <a:rPr lang="en-US" sz="1800" b="1"/>
              <a:t>coagulados pela ação física do coalho</a:t>
            </a:r>
            <a:r>
              <a:rPr lang="en-US" sz="1800"/>
              <a:t>, de enzimas específicas, de bactérias específicas, de ácidos orgânicos, isolados ou combinados, todos de qualidade apta para uso alimentar, com ou sem agregação de substâncias alimentícias e/ou especiarias e/ou condimentos, aditivos especificamente indicados, substâncias aromatizantes e matérias corantes.</a:t>
            </a:r>
          </a:p>
          <a:p>
            <a:pPr marL="0" indent="0">
              <a:buNone/>
            </a:pPr>
            <a:r>
              <a:rPr lang="en-US" sz="1800"/>
              <a:t>Fonte: BRASIL, 1996.</a:t>
            </a:r>
          </a:p>
        </p:txBody>
      </p:sp>
    </p:spTree>
    <p:extLst>
      <p:ext uri="{BB962C8B-B14F-4D97-AF65-F5344CB8AC3E}">
        <p14:creationId xmlns:p14="http://schemas.microsoft.com/office/powerpoint/2010/main" val="637562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3100"/>
              <a:t>Classificação - queijos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C5ECAE-F3A0-46B6-9190-FCBA1D2EC0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595161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48545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585039-CDA7-4B76-B013-776F970D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4" y="0"/>
            <a:ext cx="12173816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53D942-8031-42E8-88B4-E03A710E8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FD07472-970F-49B5-8994-ADEAA3148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930400" cy="6858002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869BAE-8EC0-4D16-ACB8-F0CBFDD90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8184" y="4822361"/>
            <a:ext cx="1911902" cy="20356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4486" y="1950440"/>
            <a:ext cx="8433113" cy="3840760"/>
          </a:xfrm>
        </p:spPr>
        <p:txBody>
          <a:bodyPr anchor="ctr">
            <a:normAutofit/>
          </a:bodyPr>
          <a:lstStyle/>
          <a:p>
            <a:r>
              <a:rPr lang="en-US" err="1"/>
              <a:t>Tecnologia</a:t>
            </a:r>
            <a:r>
              <a:rPr lang="en-US"/>
              <a:t> de </a:t>
            </a:r>
            <a:r>
              <a:rPr lang="en-US" err="1"/>
              <a:t>processamento</a:t>
            </a:r>
            <a:r>
              <a:rPr lang="en-US"/>
              <a:t>:</a:t>
            </a:r>
          </a:p>
          <a:p>
            <a:pPr lvl="1"/>
            <a:r>
              <a:rPr lang="en-US" dirty="0"/>
              <a:t>Massa </a:t>
            </a:r>
            <a:r>
              <a:rPr lang="en-US" dirty="0" err="1"/>
              <a:t>curada</a:t>
            </a:r>
            <a:endParaRPr lang="en-US" dirty="0"/>
          </a:p>
          <a:p>
            <a:pPr lvl="1"/>
            <a:r>
              <a:rPr lang="en-US" dirty="0"/>
              <a:t>Massa semi-</a:t>
            </a:r>
            <a:r>
              <a:rPr lang="en-US" dirty="0" err="1"/>
              <a:t>cozida</a:t>
            </a:r>
            <a:endParaRPr lang="en-US" dirty="0"/>
          </a:p>
          <a:p>
            <a:pPr lvl="1"/>
            <a:r>
              <a:rPr lang="en-US" dirty="0"/>
              <a:t>Massa </a:t>
            </a:r>
            <a:r>
              <a:rPr lang="en-US" dirty="0" err="1"/>
              <a:t>filada</a:t>
            </a:r>
            <a:endParaRPr lang="en-US" dirty="0"/>
          </a:p>
          <a:p>
            <a:pPr lvl="1"/>
            <a:r>
              <a:rPr lang="en-US" dirty="0"/>
              <a:t>Massa </a:t>
            </a:r>
            <a:r>
              <a:rPr lang="en-US" dirty="0" err="1"/>
              <a:t>coagulação</a:t>
            </a:r>
            <a:r>
              <a:rPr lang="en-US" dirty="0"/>
              <a:t> </a:t>
            </a:r>
            <a:r>
              <a:rPr lang="en-US" dirty="0" err="1"/>
              <a:t>ácida</a:t>
            </a:r>
            <a:endParaRPr lang="en-US" dirty="0"/>
          </a:p>
          <a:p>
            <a:pPr lvl="1"/>
            <a:r>
              <a:rPr lang="en-US" dirty="0" err="1"/>
              <a:t>Fundido</a:t>
            </a:r>
            <a:endParaRPr lang="en-US" dirty="0"/>
          </a:p>
          <a:p>
            <a:pPr lvl="1"/>
            <a:r>
              <a:rPr lang="en-US" dirty="0" err="1"/>
              <a:t>Proteína</a:t>
            </a:r>
            <a:r>
              <a:rPr lang="en-US" dirty="0"/>
              <a:t> do </a:t>
            </a:r>
            <a:r>
              <a:rPr lang="en-US" dirty="0" err="1"/>
              <a:t>soro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486" y="643467"/>
            <a:ext cx="8433739" cy="1306972"/>
          </a:xfrm>
        </p:spPr>
        <p:txBody>
          <a:bodyPr>
            <a:normAutofit/>
          </a:bodyPr>
          <a:lstStyle/>
          <a:p>
            <a:r>
              <a:rPr lang="en-US" sz="4400"/>
              <a:t>Classificação - queijos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24A7AE-FFF7-4F70-9AEA-01A5DFF77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6" t="75007" r="30510"/>
          <a:stretch/>
        </p:blipFill>
        <p:spPr>
          <a:xfrm>
            <a:off x="297855" y="5471958"/>
            <a:ext cx="889881" cy="638482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223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58954F-C5AC-4BE0-811D-8DFE18E3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CA28956-C56F-4FF3-B5FA-94AFABD3F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359E835-CE77-4DCC-8EC3-1924094D3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6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830" r="33106"/>
          <a:stretch/>
        </p:blipFill>
        <p:spPr>
          <a:xfrm>
            <a:off x="8157374" y="10"/>
            <a:ext cx="4034626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3B59B5-123A-4DC5-87BD-6D3E22FA6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>
            <a:normAutofit/>
          </a:bodyPr>
          <a:lstStyle/>
          <a:p>
            <a:r>
              <a:rPr lang="en-US" dirty="0" err="1"/>
              <a:t>Principais</a:t>
            </a:r>
            <a:r>
              <a:rPr lang="en-US" dirty="0"/>
              <a:t> </a:t>
            </a:r>
            <a:r>
              <a:rPr lang="en-US" dirty="0" err="1"/>
              <a:t>derivados</a:t>
            </a:r>
            <a:r>
              <a:rPr lang="en-US" dirty="0"/>
              <a:t> LÁCTEOS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2195636"/>
            <a:ext cx="6672887" cy="342410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 err="1"/>
              <a:t>Composição</a:t>
            </a:r>
            <a:r>
              <a:rPr lang="en-US" dirty="0"/>
              <a:t> do </a:t>
            </a:r>
            <a:r>
              <a:rPr lang="en-US" dirty="0" err="1"/>
              <a:t>produto</a:t>
            </a:r>
            <a:r>
              <a:rPr lang="en-US" dirty="0"/>
              <a:t>:</a:t>
            </a:r>
          </a:p>
          <a:p>
            <a:pPr lvl="1">
              <a:lnSpc>
                <a:spcPct val="110000"/>
              </a:lnSpc>
            </a:pPr>
            <a:r>
              <a:rPr lang="en-US" sz="2000" dirty="0" err="1"/>
              <a:t>Leite</a:t>
            </a:r>
            <a:r>
              <a:rPr lang="en-US" sz="2000" dirty="0"/>
              <a:t> </a:t>
            </a:r>
            <a:r>
              <a:rPr lang="en-US" sz="2000" dirty="0" err="1"/>
              <a:t>itegral</a:t>
            </a:r>
            <a:r>
              <a:rPr lang="en-US" sz="2000" dirty="0"/>
              <a:t>;</a:t>
            </a:r>
          </a:p>
          <a:p>
            <a:pPr lvl="1">
              <a:lnSpc>
                <a:spcPct val="110000"/>
              </a:lnSpc>
            </a:pPr>
            <a:r>
              <a:rPr lang="en-US" sz="2000" dirty="0" err="1"/>
              <a:t>Leite</a:t>
            </a:r>
            <a:r>
              <a:rPr lang="en-US" sz="2000" dirty="0"/>
              <a:t> </a:t>
            </a:r>
            <a:r>
              <a:rPr lang="en-US" sz="2000" dirty="0" err="1"/>
              <a:t>modificado</a:t>
            </a:r>
            <a:r>
              <a:rPr lang="en-US" sz="2000" dirty="0"/>
              <a:t>: </a:t>
            </a:r>
            <a:r>
              <a:rPr lang="en-US" sz="2000" dirty="0" err="1"/>
              <a:t>magro</a:t>
            </a:r>
            <a:r>
              <a:rPr lang="en-US" sz="2000" dirty="0"/>
              <a:t>, </a:t>
            </a:r>
            <a:r>
              <a:rPr lang="en-US" sz="2000" dirty="0" err="1"/>
              <a:t>desnatado</a:t>
            </a:r>
            <a:r>
              <a:rPr lang="en-US" sz="2000" dirty="0"/>
              <a:t>, </a:t>
            </a:r>
            <a:r>
              <a:rPr lang="en-US" sz="2000" dirty="0" err="1"/>
              <a:t>padronizado</a:t>
            </a:r>
            <a:r>
              <a:rPr lang="en-US" sz="2000" dirty="0"/>
              <a:t>, </a:t>
            </a:r>
            <a:r>
              <a:rPr lang="en-US" sz="2000" dirty="0" err="1"/>
              <a:t>enriquecido</a:t>
            </a:r>
            <a:r>
              <a:rPr lang="en-US" sz="2000" dirty="0"/>
              <a:t>,  </a:t>
            </a:r>
            <a:r>
              <a:rPr lang="en-US" sz="2000" dirty="0" err="1"/>
              <a:t>sem</a:t>
            </a:r>
            <a:r>
              <a:rPr lang="en-US" sz="2000" dirty="0"/>
              <a:t> lactose, </a:t>
            </a:r>
            <a:r>
              <a:rPr lang="en-US" sz="2000" dirty="0" err="1"/>
              <a:t>aromatizado</a:t>
            </a:r>
            <a:r>
              <a:rPr lang="en-US" sz="2000" dirty="0"/>
              <a:t>. 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tecnológico</a:t>
            </a:r>
            <a:r>
              <a:rPr lang="en-US" dirty="0"/>
              <a:t>:</a:t>
            </a:r>
          </a:p>
          <a:p>
            <a:pPr lvl="1">
              <a:lnSpc>
                <a:spcPct val="110000"/>
              </a:lnSpc>
            </a:pPr>
            <a:r>
              <a:rPr lang="en-US" sz="2000" dirty="0" err="1"/>
              <a:t>Leite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pó</a:t>
            </a:r>
            <a:r>
              <a:rPr lang="en-US" sz="2000" dirty="0"/>
              <a:t>;</a:t>
            </a:r>
          </a:p>
          <a:p>
            <a:pPr lvl="1">
              <a:lnSpc>
                <a:spcPct val="110000"/>
              </a:lnSpc>
            </a:pPr>
            <a:r>
              <a:rPr lang="en-US" sz="2000" dirty="0" err="1"/>
              <a:t>Bebidas</a:t>
            </a:r>
            <a:r>
              <a:rPr lang="en-US" sz="2000" dirty="0"/>
              <a:t> </a:t>
            </a:r>
            <a:r>
              <a:rPr lang="en-US" sz="2000" dirty="0" err="1"/>
              <a:t>lácteas</a:t>
            </a:r>
            <a:r>
              <a:rPr lang="en-US" sz="2000" dirty="0"/>
              <a:t>;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Creme de </a:t>
            </a:r>
            <a:r>
              <a:rPr lang="en-US" sz="2000" dirty="0" err="1"/>
              <a:t>leite</a:t>
            </a:r>
            <a:r>
              <a:rPr lang="en-US" sz="2000" dirty="0"/>
              <a:t>;</a:t>
            </a:r>
          </a:p>
          <a:p>
            <a:pPr lvl="1">
              <a:lnSpc>
                <a:spcPct val="110000"/>
              </a:lnSpc>
            </a:pPr>
            <a:r>
              <a:rPr lang="en-US" sz="2000" dirty="0" err="1"/>
              <a:t>Manteiga</a:t>
            </a:r>
            <a:r>
              <a:rPr lang="en-US" sz="2000" dirty="0"/>
              <a:t>;</a:t>
            </a:r>
          </a:p>
          <a:p>
            <a:pPr lvl="1">
              <a:lnSpc>
                <a:spcPct val="110000"/>
              </a:lnSpc>
            </a:pPr>
            <a:r>
              <a:rPr lang="en-US" sz="2000" dirty="0" err="1"/>
              <a:t>Queijos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5273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47663"/>
            <a:ext cx="7543800" cy="1131887"/>
          </a:xfrm>
        </p:spPr>
        <p:txBody>
          <a:bodyPr/>
          <a:lstStyle/>
          <a:p>
            <a:r>
              <a:rPr lang="en-US" dirty="0" err="1"/>
              <a:t>Fluxograma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3" y="1397516"/>
            <a:ext cx="7315200" cy="5220624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4259787" y="3340629"/>
            <a:ext cx="296334" cy="26246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259782" y="4187296"/>
            <a:ext cx="296334" cy="52493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111620" y="5067829"/>
            <a:ext cx="296334" cy="42333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987926" y="5635094"/>
            <a:ext cx="516467" cy="2455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732060" y="5584293"/>
            <a:ext cx="516467" cy="2455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407954" y="2163764"/>
            <a:ext cx="296334" cy="8381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5699126" y="2002897"/>
            <a:ext cx="592667" cy="17780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5504393" y="3112031"/>
            <a:ext cx="787400" cy="17780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01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F012C5-2940-4F3E-BB5E-B8B2C9E82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37C977-E7E3-44AC-AEC8-2E276419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1387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896" y="960814"/>
            <a:ext cx="2732249" cy="4912936"/>
          </a:xfrm>
        </p:spPr>
        <p:txBody>
          <a:bodyPr anchor="b">
            <a:normAutofit/>
          </a:bodyPr>
          <a:lstStyle/>
          <a:p>
            <a:pPr algn="r"/>
            <a:r>
              <a:rPr lang="en-US" sz="3100">
                <a:solidFill>
                  <a:schemeClr val="bg1"/>
                </a:solidFill>
              </a:rPr>
              <a:t>Coagulação do leite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0DF37D-86A3-45DB-B1C1-580462D4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1" y="-2"/>
            <a:ext cx="3321978" cy="21967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9078" y="960814"/>
            <a:ext cx="6247722" cy="4830385"/>
          </a:xfrm>
        </p:spPr>
        <p:txBody>
          <a:bodyPr anchor="ctr">
            <a:normAutofit/>
          </a:bodyPr>
          <a:lstStyle/>
          <a:p>
            <a:pPr>
              <a:buFont typeface="Courier New" charset="0"/>
              <a:buChar char="o"/>
            </a:pPr>
            <a:r>
              <a:rPr lang="en-US" sz="1800"/>
              <a:t>Fatores que determinam a coagulação:</a:t>
            </a:r>
          </a:p>
          <a:p>
            <a:pPr lvl="1"/>
            <a:r>
              <a:rPr lang="en-US" dirty="0"/>
              <a:t>Dose de </a:t>
            </a:r>
            <a:r>
              <a:rPr lang="en-US"/>
              <a:t>coalho</a:t>
            </a:r>
            <a:endParaRPr lang="en-US" dirty="0"/>
          </a:p>
          <a:p>
            <a:pPr lvl="1"/>
            <a:r>
              <a:rPr lang="en-US"/>
              <a:t>Temperatura</a:t>
            </a:r>
            <a:endParaRPr lang="en-US" dirty="0"/>
          </a:p>
          <a:p>
            <a:pPr lvl="1"/>
            <a:r>
              <a:rPr lang="en-US" dirty="0"/>
              <a:t>pH do </a:t>
            </a:r>
            <a:r>
              <a:rPr lang="en-US"/>
              <a:t>leite</a:t>
            </a:r>
            <a:r>
              <a:rPr lang="en-US" dirty="0"/>
              <a:t>.</a:t>
            </a:r>
          </a:p>
          <a:p>
            <a:pPr lvl="1"/>
            <a:r>
              <a:rPr lang="en-US"/>
              <a:t>Conteudo</a:t>
            </a:r>
            <a:r>
              <a:rPr lang="en-US" dirty="0"/>
              <a:t> de Ca</a:t>
            </a:r>
            <a:r>
              <a:rPr lang="en-US" baseline="30000" dirty="0"/>
              <a:t>2+</a:t>
            </a:r>
            <a:r>
              <a:rPr lang="en-US" dirty="0"/>
              <a:t> no </a:t>
            </a:r>
            <a:r>
              <a:rPr lang="en-US"/>
              <a:t>leite</a:t>
            </a:r>
            <a:endParaRPr lang="en-US" dirty="0"/>
          </a:p>
          <a:p>
            <a:pPr lvl="1"/>
            <a:r>
              <a:rPr lang="en-US"/>
              <a:t>Dimensão</a:t>
            </a:r>
            <a:r>
              <a:rPr lang="en-US" dirty="0"/>
              <a:t> das </a:t>
            </a:r>
            <a:r>
              <a:rPr lang="en-US"/>
              <a:t>micelas</a:t>
            </a:r>
            <a:r>
              <a:rPr lang="en-US" dirty="0"/>
              <a:t> de </a:t>
            </a:r>
            <a:r>
              <a:rPr lang="en-US"/>
              <a:t>caseina</a:t>
            </a:r>
            <a:endParaRPr lang="en-US" dirty="0"/>
          </a:p>
          <a:p>
            <a:pPr lvl="1"/>
            <a:r>
              <a:rPr lang="en-US"/>
              <a:t>Conteúdo</a:t>
            </a:r>
            <a:r>
              <a:rPr lang="en-US" dirty="0"/>
              <a:t> de </a:t>
            </a:r>
            <a:r>
              <a:rPr lang="en-US"/>
              <a:t>proteinas</a:t>
            </a:r>
            <a:r>
              <a:rPr lang="en-US" dirty="0"/>
              <a:t> </a:t>
            </a:r>
            <a:r>
              <a:rPr lang="en-US"/>
              <a:t>soluveis</a:t>
            </a:r>
            <a:r>
              <a:rPr lang="en-US" dirty="0"/>
              <a:t> no </a:t>
            </a:r>
            <a:r>
              <a:rPr lang="en-US"/>
              <a:t>leite</a:t>
            </a:r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>
              <a:buFont typeface="Courier New" charset="0"/>
              <a:buChar char="o"/>
            </a:pPr>
            <a:r>
              <a:rPr lang="en-US" sz="1800"/>
              <a:t>Coagulação ácida;</a:t>
            </a:r>
          </a:p>
          <a:p>
            <a:pPr>
              <a:buFont typeface="Courier New" charset="0"/>
              <a:buChar char="o"/>
            </a:pPr>
            <a:r>
              <a:rPr lang="en-US" sz="1800"/>
              <a:t>Coagulação enzimática.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002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95513" y="411799"/>
            <a:ext cx="7543800" cy="1108711"/>
          </a:xfrm>
        </p:spPr>
        <p:txBody>
          <a:bodyPr/>
          <a:lstStyle/>
          <a:p>
            <a:r>
              <a:rPr lang="en-US" dirty="0" err="1"/>
              <a:t>Coagulação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016" y="4186238"/>
            <a:ext cx="2841808" cy="2048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2942" y="5865651"/>
            <a:ext cx="275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Fonte</a:t>
            </a:r>
            <a:r>
              <a:rPr lang="en-US" dirty="0"/>
              <a:t>: </a:t>
            </a:r>
            <a:r>
              <a:rPr lang="en-US" dirty="0" err="1"/>
              <a:t>Tetrapack</a:t>
            </a:r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513" y="1723073"/>
            <a:ext cx="83058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4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5B52056-26AD-4841-8A16-C1D9E3C09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0017" r="11556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en-US" dirty="0" err="1"/>
              <a:t>Coalho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5048" y="2367092"/>
            <a:ext cx="6672887" cy="3424107"/>
          </a:xfrm>
        </p:spPr>
        <p:txBody>
          <a:bodyPr>
            <a:normAutofit/>
          </a:bodyPr>
          <a:lstStyle/>
          <a:p>
            <a:r>
              <a:rPr lang="en-US" sz="1700" b="1" err="1"/>
              <a:t>Quimosina</a:t>
            </a:r>
            <a:r>
              <a:rPr lang="en-US" sz="1700"/>
              <a:t>:</a:t>
            </a:r>
          </a:p>
          <a:p>
            <a:pPr lvl="1"/>
            <a:r>
              <a:rPr lang="en-US" sz="1700" err="1"/>
              <a:t>Preparação</a:t>
            </a:r>
            <a:r>
              <a:rPr lang="en-US" sz="1700"/>
              <a:t> </a:t>
            </a:r>
            <a:r>
              <a:rPr lang="en-US" sz="1700" err="1"/>
              <a:t>enzimática</a:t>
            </a:r>
            <a:r>
              <a:rPr lang="en-US" sz="1700"/>
              <a:t> </a:t>
            </a:r>
            <a:r>
              <a:rPr lang="en-US" sz="1700" err="1"/>
              <a:t>extraída</a:t>
            </a:r>
            <a:r>
              <a:rPr lang="en-US" sz="1700"/>
              <a:t> do </a:t>
            </a:r>
            <a:r>
              <a:rPr lang="en-US" sz="1700" err="1"/>
              <a:t>estômago</a:t>
            </a:r>
            <a:r>
              <a:rPr lang="en-US" sz="1700"/>
              <a:t> de </a:t>
            </a:r>
            <a:r>
              <a:rPr lang="en-US" sz="1700" err="1"/>
              <a:t>animais</a:t>
            </a:r>
            <a:r>
              <a:rPr lang="en-US" sz="1700"/>
              <a:t> </a:t>
            </a:r>
            <a:r>
              <a:rPr lang="en-US" sz="1700" err="1"/>
              <a:t>jovens</a:t>
            </a:r>
            <a:r>
              <a:rPr lang="en-US" sz="1700"/>
              <a:t> antes da </a:t>
            </a:r>
            <a:r>
              <a:rPr lang="en-US" sz="1700" err="1"/>
              <a:t>desmama</a:t>
            </a:r>
            <a:r>
              <a:rPr lang="en-US" sz="1700"/>
              <a:t>;</a:t>
            </a:r>
          </a:p>
          <a:p>
            <a:pPr lvl="1"/>
            <a:r>
              <a:rPr lang="en-US" sz="1700"/>
              <a:t>Principal </a:t>
            </a:r>
            <a:r>
              <a:rPr lang="en-US" sz="1700" err="1"/>
              <a:t>constituinte</a:t>
            </a:r>
            <a:r>
              <a:rPr lang="en-US" sz="1700"/>
              <a:t> do </a:t>
            </a:r>
            <a:r>
              <a:rPr lang="en-US" sz="1700" err="1"/>
              <a:t>coalho</a:t>
            </a:r>
            <a:r>
              <a:rPr lang="en-US" sz="1700"/>
              <a:t>, </a:t>
            </a:r>
            <a:r>
              <a:rPr lang="en-US" sz="1700" err="1"/>
              <a:t>obtida</a:t>
            </a:r>
            <a:r>
              <a:rPr lang="en-US" sz="1700"/>
              <a:t> </a:t>
            </a:r>
            <a:r>
              <a:rPr lang="en-US" sz="1700" err="1"/>
              <a:t>após</a:t>
            </a:r>
            <a:r>
              <a:rPr lang="en-US" sz="1700"/>
              <a:t> </a:t>
            </a:r>
            <a:r>
              <a:rPr lang="en-US" sz="1700" err="1"/>
              <a:t>purificação</a:t>
            </a:r>
            <a:r>
              <a:rPr lang="en-US" sz="1700"/>
              <a:t> e </a:t>
            </a:r>
            <a:r>
              <a:rPr lang="en-US" sz="1700" err="1"/>
              <a:t>cristalização</a:t>
            </a:r>
            <a:r>
              <a:rPr lang="en-US" sz="1700"/>
              <a:t> </a:t>
            </a:r>
            <a:r>
              <a:rPr lang="en-US" sz="1700" err="1"/>
              <a:t>por</a:t>
            </a:r>
            <a:r>
              <a:rPr lang="en-US" sz="1700"/>
              <a:t> </a:t>
            </a:r>
            <a:r>
              <a:rPr lang="en-US" sz="1700" err="1"/>
              <a:t>repetidas</a:t>
            </a:r>
            <a:r>
              <a:rPr lang="en-US" sz="1700"/>
              <a:t> </a:t>
            </a:r>
            <a:r>
              <a:rPr lang="en-US" sz="1700" err="1"/>
              <a:t>precipitações</a:t>
            </a:r>
            <a:r>
              <a:rPr lang="en-US" sz="1700"/>
              <a:t> com </a:t>
            </a:r>
            <a:r>
              <a:rPr lang="en-US" sz="1700" err="1"/>
              <a:t>cloreto</a:t>
            </a:r>
            <a:r>
              <a:rPr lang="en-US" sz="1700"/>
              <a:t> de </a:t>
            </a:r>
            <a:r>
              <a:rPr lang="en-US" sz="1700" err="1"/>
              <a:t>sódio</a:t>
            </a:r>
            <a:r>
              <a:rPr lang="en-US" sz="1700"/>
              <a:t>;</a:t>
            </a:r>
          </a:p>
          <a:p>
            <a:pPr lvl="1"/>
            <a:endParaRPr lang="en-US" sz="1700"/>
          </a:p>
          <a:p>
            <a:r>
              <a:rPr lang="en-US" sz="1700"/>
              <a:t>valor de pH </a:t>
            </a:r>
            <a:r>
              <a:rPr lang="en-US" sz="1700" err="1"/>
              <a:t>ótimo</a:t>
            </a:r>
            <a:r>
              <a:rPr lang="en-US" sz="1700"/>
              <a:t> </a:t>
            </a:r>
            <a:r>
              <a:rPr lang="en-US" sz="1700" err="1"/>
              <a:t>igual</a:t>
            </a:r>
            <a:r>
              <a:rPr lang="en-US" sz="1700"/>
              <a:t> a 4,0 </a:t>
            </a:r>
            <a:r>
              <a:rPr lang="en-US" sz="1700" err="1"/>
              <a:t>sendo</a:t>
            </a:r>
            <a:r>
              <a:rPr lang="en-US" sz="1700"/>
              <a:t> </a:t>
            </a:r>
            <a:r>
              <a:rPr lang="en-US" sz="1700" err="1"/>
              <a:t>que</a:t>
            </a:r>
            <a:r>
              <a:rPr lang="en-US" sz="1700"/>
              <a:t> a </a:t>
            </a:r>
            <a:r>
              <a:rPr lang="en-US" sz="1700" err="1"/>
              <a:t>atividade</a:t>
            </a:r>
            <a:r>
              <a:rPr lang="en-US" sz="1700"/>
              <a:t> </a:t>
            </a:r>
            <a:r>
              <a:rPr lang="en-US" sz="1700" b="1" err="1"/>
              <a:t>cessa</a:t>
            </a:r>
            <a:r>
              <a:rPr lang="en-US" sz="1700"/>
              <a:t> </a:t>
            </a:r>
            <a:r>
              <a:rPr lang="en-US" sz="1700" err="1"/>
              <a:t>quando</a:t>
            </a:r>
            <a:r>
              <a:rPr lang="en-US" sz="1700"/>
              <a:t> o valor de pH do </a:t>
            </a:r>
            <a:r>
              <a:rPr lang="en-US" sz="1700" err="1"/>
              <a:t>leite</a:t>
            </a:r>
            <a:r>
              <a:rPr lang="en-US" sz="1700"/>
              <a:t> </a:t>
            </a:r>
            <a:r>
              <a:rPr lang="en-US" sz="1700" err="1"/>
              <a:t>é</a:t>
            </a:r>
            <a:r>
              <a:rPr lang="en-US" sz="1700"/>
              <a:t> </a:t>
            </a:r>
            <a:r>
              <a:rPr lang="en-US" sz="1700" b="1" err="1"/>
              <a:t>alcalino</a:t>
            </a:r>
            <a:r>
              <a:rPr lang="en-US" sz="17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6075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164" y="2367091"/>
            <a:ext cx="4571359" cy="3424107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 dirty="0" err="1"/>
              <a:t>Coalho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2214694"/>
            <a:ext cx="5743575" cy="3576506"/>
          </a:xfrm>
        </p:spPr>
        <p:txBody>
          <a:bodyPr>
            <a:noAutofit/>
          </a:bodyPr>
          <a:lstStyle/>
          <a:p>
            <a:r>
              <a:rPr lang="en-US" b="1" dirty="0" err="1"/>
              <a:t>Pepsina</a:t>
            </a:r>
            <a:r>
              <a:rPr lang="en-US" dirty="0"/>
              <a:t>:</a:t>
            </a:r>
          </a:p>
          <a:p>
            <a:pPr lvl="1"/>
            <a:r>
              <a:rPr lang="en-US" sz="2000" dirty="0" err="1"/>
              <a:t>Ativa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meio</a:t>
            </a:r>
            <a:r>
              <a:rPr lang="en-US" sz="2000" dirty="0"/>
              <a:t> </a:t>
            </a:r>
            <a:r>
              <a:rPr lang="en-US" sz="2000" dirty="0" err="1"/>
              <a:t>ácido</a:t>
            </a:r>
            <a:r>
              <a:rPr lang="en-US" sz="2000" dirty="0"/>
              <a:t> valor de pH = 2,0, </a:t>
            </a:r>
            <a:r>
              <a:rPr lang="en-US" sz="2000" dirty="0" err="1"/>
              <a:t>é</a:t>
            </a:r>
            <a:r>
              <a:rPr lang="en-US" sz="2000" dirty="0"/>
              <a:t> </a:t>
            </a:r>
            <a:r>
              <a:rPr lang="en-US" sz="2000" dirty="0" err="1"/>
              <a:t>inibida</a:t>
            </a:r>
            <a:r>
              <a:rPr lang="en-US" sz="2000" dirty="0"/>
              <a:t> a valor de pH </a:t>
            </a:r>
            <a:r>
              <a:rPr lang="en-US" sz="2000" dirty="0" err="1"/>
              <a:t>maior</a:t>
            </a:r>
            <a:r>
              <a:rPr lang="en-US" sz="2000" dirty="0"/>
              <a:t> que 6,6.</a:t>
            </a:r>
          </a:p>
          <a:p>
            <a:pPr lvl="1"/>
            <a:r>
              <a:rPr lang="en-US" sz="2000" dirty="0" err="1"/>
              <a:t>Predomina</a:t>
            </a:r>
            <a:r>
              <a:rPr lang="en-US" sz="2000" dirty="0"/>
              <a:t> no </a:t>
            </a:r>
            <a:r>
              <a:rPr lang="en-US" sz="2000" dirty="0" err="1"/>
              <a:t>estômago</a:t>
            </a:r>
            <a:r>
              <a:rPr lang="en-US" sz="2000" dirty="0"/>
              <a:t> de </a:t>
            </a:r>
            <a:r>
              <a:rPr lang="en-US" sz="2000" dirty="0" err="1"/>
              <a:t>ruminantes</a:t>
            </a:r>
            <a:r>
              <a:rPr lang="en-US" sz="2000" dirty="0"/>
              <a:t> </a:t>
            </a:r>
            <a:r>
              <a:rPr lang="en-US" sz="2000" dirty="0" err="1"/>
              <a:t>desmamados</a:t>
            </a:r>
            <a:r>
              <a:rPr lang="en-US" sz="2000" dirty="0"/>
              <a:t> e </a:t>
            </a:r>
            <a:r>
              <a:rPr lang="en-US" sz="2000" dirty="0" err="1"/>
              <a:t>quase</a:t>
            </a:r>
            <a:r>
              <a:rPr lang="en-US" sz="2000" dirty="0"/>
              <a:t> </a:t>
            </a:r>
            <a:r>
              <a:rPr lang="en-US" sz="2000" dirty="0" err="1"/>
              <a:t>somente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bovinos</a:t>
            </a:r>
            <a:r>
              <a:rPr lang="en-US" sz="2000" dirty="0"/>
              <a:t>.</a:t>
            </a:r>
          </a:p>
          <a:p>
            <a:pPr lvl="1"/>
            <a:r>
              <a:rPr lang="en-US" sz="2000" dirty="0" err="1"/>
              <a:t>Apresenta</a:t>
            </a:r>
            <a:r>
              <a:rPr lang="en-US" sz="2000" dirty="0"/>
              <a:t> </a:t>
            </a:r>
            <a:r>
              <a:rPr lang="en-US" sz="2000" dirty="0" err="1"/>
              <a:t>melhor</a:t>
            </a:r>
            <a:r>
              <a:rPr lang="en-US" sz="2000" dirty="0"/>
              <a:t> </a:t>
            </a:r>
            <a:r>
              <a:rPr lang="en-US" sz="2000" dirty="0" err="1"/>
              <a:t>atividade</a:t>
            </a:r>
            <a:r>
              <a:rPr lang="en-US" sz="2000" dirty="0"/>
              <a:t> </a:t>
            </a:r>
            <a:r>
              <a:rPr lang="en-US" sz="2000" dirty="0" err="1"/>
              <a:t>quando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mistura</a:t>
            </a:r>
            <a:r>
              <a:rPr lang="en-US" sz="2000" dirty="0"/>
              <a:t> 1:1 com </a:t>
            </a:r>
            <a:r>
              <a:rPr lang="en-US" sz="2000" dirty="0" err="1"/>
              <a:t>coalho</a:t>
            </a:r>
            <a:r>
              <a:rPr lang="en-US" sz="2000" dirty="0"/>
              <a:t> de </a:t>
            </a:r>
            <a:r>
              <a:rPr lang="en-US" sz="2000" dirty="0" err="1"/>
              <a:t>vitelo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exemplo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fabricação</a:t>
            </a:r>
            <a:r>
              <a:rPr lang="en-US" sz="2000" dirty="0"/>
              <a:t> do </a:t>
            </a:r>
            <a:r>
              <a:rPr lang="en-US" sz="2000" dirty="0" err="1"/>
              <a:t>queijo</a:t>
            </a:r>
            <a:r>
              <a:rPr lang="en-US" sz="2000" dirty="0"/>
              <a:t> cheddar.</a:t>
            </a:r>
          </a:p>
        </p:txBody>
      </p:sp>
    </p:spTree>
    <p:extLst>
      <p:ext uri="{BB962C8B-B14F-4D97-AF65-F5344CB8AC3E}">
        <p14:creationId xmlns:p14="http://schemas.microsoft.com/office/powerpoint/2010/main" val="248153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688055-0859-466C-9629-E51CB5EB1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7852455-DC18-4CEE-A821-9FC76990A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A71046A-C912-4342-85FD-58A7AA7F1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45119" y="-2"/>
            <a:ext cx="4846881" cy="68580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091" y="1215753"/>
            <a:ext cx="2147018" cy="1677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2605" y="739111"/>
            <a:ext cx="1574438" cy="117930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B2B8AD-BCD4-4ACF-B3A1-47F553A0F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80320" y="2572566"/>
            <a:ext cx="201168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011713C-6055-4C7A-BB6D-23BC89C9B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46" y="-2"/>
            <a:ext cx="81313" cy="414223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2605" y="2846107"/>
            <a:ext cx="1574437" cy="104306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D52872-9747-410C-8F43-11001C197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27274" y="4146185"/>
            <a:ext cx="4834726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74395CD-D57A-4F68-AD8A-2C1005176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2840" y="4540243"/>
            <a:ext cx="3831694" cy="19158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C90BF2E-4D92-4DBC-9A75-1E7CF420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57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3776" y="640831"/>
            <a:ext cx="5811365" cy="1573863"/>
          </a:xfrm>
        </p:spPr>
        <p:txBody>
          <a:bodyPr>
            <a:normAutofit/>
          </a:bodyPr>
          <a:lstStyle/>
          <a:p>
            <a:r>
              <a:rPr lang="en-US" dirty="0" err="1"/>
              <a:t>Coalho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3774" y="2367092"/>
            <a:ext cx="5811367" cy="3881309"/>
          </a:xfrm>
        </p:spPr>
        <p:txBody>
          <a:bodyPr>
            <a:normAutofit/>
          </a:bodyPr>
          <a:lstStyle/>
          <a:p>
            <a:r>
              <a:rPr lang="en-US" sz="1800" b="1"/>
              <a:t>Enzimas vegetais</a:t>
            </a:r>
            <a:r>
              <a:rPr lang="en-US" sz="1800"/>
              <a:t>:</a:t>
            </a:r>
          </a:p>
          <a:p>
            <a:pPr lvl="1"/>
            <a:r>
              <a:rPr lang="en-US"/>
              <a:t>Diversas</a:t>
            </a:r>
            <a:r>
              <a:rPr lang="en-US" dirty="0"/>
              <a:t> </a:t>
            </a:r>
            <a:r>
              <a:rPr lang="en-US"/>
              <a:t>espécies</a:t>
            </a:r>
            <a:r>
              <a:rPr lang="en-US" dirty="0"/>
              <a:t> </a:t>
            </a:r>
            <a:r>
              <a:rPr lang="en-US"/>
              <a:t>vegetais</a:t>
            </a:r>
            <a:r>
              <a:rPr lang="en-US" dirty="0"/>
              <a:t> </a:t>
            </a:r>
            <a:r>
              <a:rPr lang="en-US"/>
              <a:t>podem</a:t>
            </a:r>
            <a:r>
              <a:rPr lang="en-US" dirty="0"/>
              <a:t> </a:t>
            </a:r>
            <a:r>
              <a:rPr lang="en-US"/>
              <a:t>coagular</a:t>
            </a:r>
            <a:r>
              <a:rPr lang="en-US" dirty="0"/>
              <a:t> o </a:t>
            </a:r>
            <a:r>
              <a:rPr lang="en-US"/>
              <a:t>leite</a:t>
            </a:r>
            <a:r>
              <a:rPr lang="en-US" dirty="0"/>
              <a:t>;</a:t>
            </a:r>
          </a:p>
          <a:p>
            <a:pPr lvl="1"/>
            <a:r>
              <a:rPr lang="en-US"/>
              <a:t>Exemplos</a:t>
            </a:r>
            <a:r>
              <a:rPr lang="en-US" dirty="0"/>
              <a:t> </a:t>
            </a:r>
            <a:r>
              <a:rPr lang="en-US"/>
              <a:t>são</a:t>
            </a:r>
            <a:r>
              <a:rPr lang="en-US" dirty="0"/>
              <a:t> a </a:t>
            </a:r>
            <a:r>
              <a:rPr lang="en-US"/>
              <a:t>ficina</a:t>
            </a:r>
            <a:r>
              <a:rPr lang="en-US" dirty="0"/>
              <a:t> e </a:t>
            </a:r>
            <a:r>
              <a:rPr lang="en-US"/>
              <a:t>bromelina</a:t>
            </a:r>
            <a:r>
              <a:rPr lang="en-US" dirty="0"/>
              <a:t>;</a:t>
            </a:r>
          </a:p>
          <a:p>
            <a:endParaRPr lang="en-US" sz="1800"/>
          </a:p>
          <a:p>
            <a:r>
              <a:rPr lang="en-US" sz="1800"/>
              <a:t>Resultados péssimos quanto a textura e gosto amargo.</a:t>
            </a:r>
          </a:p>
        </p:txBody>
      </p:sp>
    </p:spTree>
    <p:extLst>
      <p:ext uri="{BB962C8B-B14F-4D97-AF65-F5344CB8AC3E}">
        <p14:creationId xmlns:p14="http://schemas.microsoft.com/office/powerpoint/2010/main" val="2375307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35">
            <a:extLst>
              <a:ext uri="{FF2B5EF4-FFF2-40B4-BE49-F238E27FC236}">
                <a16:creationId xmlns:a16="http://schemas.microsoft.com/office/drawing/2014/main" id="{013A0CA8-80A1-418E-A70A-70AFB9EB6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">
            <a:extLst>
              <a:ext uri="{FF2B5EF4-FFF2-40B4-BE49-F238E27FC236}">
                <a16:creationId xmlns:a16="http://schemas.microsoft.com/office/drawing/2014/main" id="{D475EDBC-1C89-410C-8404-23A0A7D67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ounded Rectangle 24">
            <a:extLst>
              <a:ext uri="{FF2B5EF4-FFF2-40B4-BE49-F238E27FC236}">
                <a16:creationId xmlns:a16="http://schemas.microsoft.com/office/drawing/2014/main" id="{36EBB7B5-D56E-4EB0-847D-29ACAA414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9956" y="500334"/>
            <a:ext cx="2407450" cy="2375138"/>
          </a:xfrm>
          <a:prstGeom prst="roundRect">
            <a:avLst>
              <a:gd name="adj" fmla="val 5241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755" r="-1" b="9868"/>
          <a:stretch/>
        </p:blipFill>
        <p:spPr>
          <a:xfrm>
            <a:off x="1483050" y="647996"/>
            <a:ext cx="1441261" cy="2079814"/>
          </a:xfrm>
          <a:prstGeom prst="rect">
            <a:avLst/>
          </a:prstGeom>
        </p:spPr>
      </p:pic>
      <p:sp>
        <p:nvSpPr>
          <p:cNvPr id="53" name="Rounded Rectangle 26">
            <a:extLst>
              <a:ext uri="{FF2B5EF4-FFF2-40B4-BE49-F238E27FC236}">
                <a16:creationId xmlns:a16="http://schemas.microsoft.com/office/drawing/2014/main" id="{7E1ED6D1-A69D-4D6D-A3F0-9E54235D4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4836" y="500334"/>
            <a:ext cx="2407450" cy="2375138"/>
          </a:xfrm>
          <a:prstGeom prst="roundRect">
            <a:avLst>
              <a:gd name="adj" fmla="val 5241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7963"/>
          <a:stretch/>
        </p:blipFill>
        <p:spPr>
          <a:xfrm>
            <a:off x="4048707" y="647996"/>
            <a:ext cx="1499707" cy="2079814"/>
          </a:xfrm>
          <a:prstGeom prst="rect">
            <a:avLst/>
          </a:prstGeom>
        </p:spPr>
      </p:pic>
      <p:sp>
        <p:nvSpPr>
          <p:cNvPr id="54" name="Rounded Rectangle 28">
            <a:extLst>
              <a:ext uri="{FF2B5EF4-FFF2-40B4-BE49-F238E27FC236}">
                <a16:creationId xmlns:a16="http://schemas.microsoft.com/office/drawing/2014/main" id="{DD4C91AB-37E7-4AF7-A8DE-71804F18C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9716" y="500334"/>
            <a:ext cx="2407450" cy="2375138"/>
          </a:xfrm>
          <a:prstGeom prst="roundRect">
            <a:avLst>
              <a:gd name="adj" fmla="val 5241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3811" r="12097" b="2"/>
          <a:stretch/>
        </p:blipFill>
        <p:spPr>
          <a:xfrm>
            <a:off x="6659788" y="647996"/>
            <a:ext cx="1467305" cy="2079814"/>
          </a:xfrm>
          <a:prstGeom prst="rect">
            <a:avLst/>
          </a:prstGeom>
        </p:spPr>
      </p:pic>
      <p:sp>
        <p:nvSpPr>
          <p:cNvPr id="55" name="Rounded Rectangle 30">
            <a:extLst>
              <a:ext uri="{FF2B5EF4-FFF2-40B4-BE49-F238E27FC236}">
                <a16:creationId xmlns:a16="http://schemas.microsoft.com/office/drawing/2014/main" id="{967B0552-3BA6-4345-85AF-1D62025A3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4595" y="500334"/>
            <a:ext cx="2407450" cy="2375138"/>
          </a:xfrm>
          <a:prstGeom prst="roundRect">
            <a:avLst>
              <a:gd name="adj" fmla="val 5241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21501" r="7004" b="-3"/>
          <a:stretch/>
        </p:blipFill>
        <p:spPr>
          <a:xfrm>
            <a:off x="9267686" y="647996"/>
            <a:ext cx="1441267" cy="2079814"/>
          </a:xfrm>
          <a:prstGeom prst="rect">
            <a:avLst/>
          </a:prstGeom>
        </p:spPr>
      </p:pic>
      <p:pic>
        <p:nvPicPr>
          <p:cNvPr id="56" name="Picture 47">
            <a:extLst>
              <a:ext uri="{FF2B5EF4-FFF2-40B4-BE49-F238E27FC236}">
                <a16:creationId xmlns:a16="http://schemas.microsoft.com/office/drawing/2014/main" id="{9599DABF-115B-4E61-AEE6-FEBE09287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649" y="3104707"/>
            <a:ext cx="3748035" cy="3155416"/>
          </a:xfrm>
        </p:spPr>
        <p:txBody>
          <a:bodyPr>
            <a:normAutofit/>
          </a:bodyPr>
          <a:lstStyle/>
          <a:p>
            <a:pPr algn="r"/>
            <a:r>
              <a:rPr lang="en-US"/>
              <a:t>Coalho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22724" y="3104707"/>
            <a:ext cx="6954926" cy="3155416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b="1"/>
              <a:t>Enzimas microbianas</a:t>
            </a:r>
            <a:r>
              <a:rPr lang="en-US" sz="1800"/>
              <a:t>:</a:t>
            </a:r>
          </a:p>
          <a:p>
            <a:pPr lvl="1">
              <a:lnSpc>
                <a:spcPct val="110000"/>
              </a:lnSpc>
            </a:pPr>
            <a:r>
              <a:rPr lang="en-US"/>
              <a:t>três espécies de </a:t>
            </a:r>
            <a:r>
              <a:rPr lang="en-US" b="1"/>
              <a:t>mofos</a:t>
            </a:r>
            <a:r>
              <a:rPr lang="en-US"/>
              <a:t> são utilizados pelas indústrias fermentativas para produzir </a:t>
            </a:r>
            <a:r>
              <a:rPr lang="en-US" b="1"/>
              <a:t>enzimas coagulantes</a:t>
            </a:r>
            <a:r>
              <a:rPr lang="en-US"/>
              <a:t>:</a:t>
            </a:r>
          </a:p>
          <a:p>
            <a:pPr lvl="2">
              <a:lnSpc>
                <a:spcPct val="110000"/>
              </a:lnSpc>
            </a:pPr>
            <a:r>
              <a:rPr lang="en-US" sz="1800" i="1"/>
              <a:t>Endothia parasitica</a:t>
            </a:r>
            <a:r>
              <a:rPr lang="en-US" sz="1800"/>
              <a:t>, mofo parasita da castanha (Pzifer, sure curd e suparen);</a:t>
            </a:r>
          </a:p>
          <a:p>
            <a:pPr lvl="2">
              <a:lnSpc>
                <a:spcPct val="110000"/>
              </a:lnSpc>
            </a:pPr>
            <a:r>
              <a:rPr lang="en-US" sz="1800" i="1"/>
              <a:t>Mucor pusillus</a:t>
            </a:r>
            <a:r>
              <a:rPr lang="en-US" sz="1800"/>
              <a:t>, mofo banal mesófilo do solo (Lindt, Noury Rennet);</a:t>
            </a:r>
          </a:p>
          <a:p>
            <a:pPr lvl="2">
              <a:lnSpc>
                <a:spcPct val="110000"/>
              </a:lnSpc>
            </a:pPr>
            <a:r>
              <a:rPr lang="en-US" sz="1800" i="1"/>
              <a:t>Mucor miehei</a:t>
            </a:r>
            <a:r>
              <a:rPr lang="en-US" sz="1800"/>
              <a:t>, mofo banal termófilo do solo (rennilase, fromase, marzyme).</a:t>
            </a:r>
          </a:p>
        </p:txBody>
      </p:sp>
    </p:spTree>
    <p:extLst>
      <p:ext uri="{BB962C8B-B14F-4D97-AF65-F5344CB8AC3E}">
        <p14:creationId xmlns:p14="http://schemas.microsoft.com/office/powerpoint/2010/main" val="4164768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E2BA2D5-46A3-46C0-98C9-A072D543B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48" y="652817"/>
            <a:ext cx="7561598" cy="5595582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73895B-DA42-4260-AE1E-182BA4123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2380" y="974419"/>
            <a:ext cx="3707844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/>
              <a:t>Quimosina</a:t>
            </a:r>
            <a:r>
              <a:rPr lang="en-US" sz="4400" dirty="0"/>
              <a:t> </a:t>
            </a:r>
            <a:r>
              <a:rPr lang="en-US" sz="4400" dirty="0" err="1"/>
              <a:t>produzida</a:t>
            </a:r>
            <a:r>
              <a:rPr lang="en-US" sz="4400" dirty="0"/>
              <a:t> </a:t>
            </a:r>
            <a:r>
              <a:rPr lang="en-US" sz="4400" dirty="0" err="1"/>
              <a:t>por</a:t>
            </a:r>
            <a:r>
              <a:rPr lang="en-US" sz="4400" dirty="0"/>
              <a:t> </a:t>
            </a:r>
            <a:r>
              <a:rPr lang="en-US" sz="4400" dirty="0" err="1"/>
              <a:t>organismos</a:t>
            </a:r>
            <a:r>
              <a:rPr lang="en-US" sz="4400" dirty="0"/>
              <a:t> OGM</a:t>
            </a:r>
          </a:p>
        </p:txBody>
      </p:sp>
    </p:spTree>
    <p:extLst>
      <p:ext uri="{BB962C8B-B14F-4D97-AF65-F5344CB8AC3E}">
        <p14:creationId xmlns:p14="http://schemas.microsoft.com/office/powerpoint/2010/main" val="637654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212491" y="339228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Quimosina</a:t>
            </a:r>
            <a:r>
              <a:rPr lang="en-US" dirty="0"/>
              <a:t> </a:t>
            </a:r>
            <a:r>
              <a:rPr lang="en-US" dirty="0" err="1"/>
              <a:t>produzida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organismos</a:t>
            </a:r>
            <a:r>
              <a:rPr lang="en-US" dirty="0"/>
              <a:t> OGM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charset="0"/>
              <a:buChar char="o"/>
            </a:pPr>
            <a:r>
              <a:rPr lang="en-US" dirty="0"/>
              <a:t>Alto </a:t>
            </a:r>
            <a:r>
              <a:rPr lang="en-US" dirty="0" err="1"/>
              <a:t>grau</a:t>
            </a:r>
            <a:r>
              <a:rPr lang="en-US" dirty="0"/>
              <a:t> de </a:t>
            </a:r>
            <a:r>
              <a:rPr lang="en-US" dirty="0" err="1"/>
              <a:t>pureza</a:t>
            </a:r>
            <a:r>
              <a:rPr lang="en-US" dirty="0"/>
              <a:t> e </a:t>
            </a:r>
            <a:r>
              <a:rPr lang="en-US" dirty="0" err="1"/>
              <a:t>qualidade</a:t>
            </a:r>
            <a:r>
              <a:rPr lang="en-US" dirty="0"/>
              <a:t>;</a:t>
            </a:r>
          </a:p>
          <a:p>
            <a:pPr algn="just">
              <a:buFont typeface="Courier New" charset="0"/>
              <a:buChar char="o"/>
            </a:pP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contém</a:t>
            </a:r>
            <a:r>
              <a:rPr lang="en-US" dirty="0"/>
              <a:t> </a:t>
            </a:r>
            <a:r>
              <a:rPr lang="en-US" dirty="0" err="1"/>
              <a:t>enzimas</a:t>
            </a:r>
            <a:r>
              <a:rPr lang="en-US" dirty="0"/>
              <a:t> </a:t>
            </a:r>
            <a:r>
              <a:rPr lang="en-US" dirty="0" err="1"/>
              <a:t>contaminantes</a:t>
            </a:r>
            <a:r>
              <a:rPr lang="en-US" dirty="0"/>
              <a:t> (</a:t>
            </a:r>
            <a:r>
              <a:rPr lang="en-US" dirty="0" err="1"/>
              <a:t>pepsina</a:t>
            </a:r>
            <a:r>
              <a:rPr lang="en-US" dirty="0"/>
              <a:t>, </a:t>
            </a:r>
            <a:r>
              <a:rPr lang="en-US" dirty="0" err="1"/>
              <a:t>encontrada</a:t>
            </a:r>
            <a:r>
              <a:rPr lang="en-US" dirty="0"/>
              <a:t> no </a:t>
            </a:r>
            <a:r>
              <a:rPr lang="en-US" dirty="0" err="1"/>
              <a:t>coalho</a:t>
            </a:r>
            <a:r>
              <a:rPr lang="en-US" dirty="0"/>
              <a:t> </a:t>
            </a:r>
            <a:r>
              <a:rPr lang="en-US" dirty="0" err="1"/>
              <a:t>obtido</a:t>
            </a:r>
            <a:r>
              <a:rPr lang="en-US" dirty="0"/>
              <a:t> do </a:t>
            </a:r>
            <a:r>
              <a:rPr lang="en-US" dirty="0" err="1"/>
              <a:t>estômago</a:t>
            </a:r>
            <a:r>
              <a:rPr lang="en-US" dirty="0"/>
              <a:t> de </a:t>
            </a:r>
            <a:r>
              <a:rPr lang="en-US" dirty="0" err="1"/>
              <a:t>bezerros</a:t>
            </a:r>
            <a:r>
              <a:rPr lang="en-US" dirty="0"/>
              <a:t>);</a:t>
            </a:r>
          </a:p>
          <a:p>
            <a:pPr>
              <a:buFont typeface="Courier New" charset="0"/>
              <a:buChar char="o"/>
            </a:pP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apresenta</a:t>
            </a:r>
            <a:r>
              <a:rPr lang="en-US" dirty="0"/>
              <a:t> </a:t>
            </a:r>
            <a:r>
              <a:rPr lang="en-US" dirty="0" err="1"/>
              <a:t>resíduos</a:t>
            </a:r>
            <a:r>
              <a:rPr lang="en-US" dirty="0"/>
              <a:t> de DNA/RNA;</a:t>
            </a:r>
          </a:p>
          <a:p>
            <a:pPr>
              <a:buFont typeface="Courier New" charset="0"/>
              <a:buChar char="o"/>
            </a:pP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possui</a:t>
            </a:r>
            <a:r>
              <a:rPr lang="en-US" dirty="0"/>
              <a:t> </a:t>
            </a:r>
            <a:r>
              <a:rPr lang="en-US" dirty="0" err="1"/>
              <a:t>resíduos</a:t>
            </a:r>
            <a:r>
              <a:rPr lang="en-US" dirty="0"/>
              <a:t> dos </a:t>
            </a:r>
            <a:r>
              <a:rPr lang="en-US" dirty="0" err="1"/>
              <a:t>organismos</a:t>
            </a:r>
            <a:r>
              <a:rPr lang="en-US" dirty="0"/>
              <a:t> </a:t>
            </a:r>
            <a:r>
              <a:rPr lang="en-US" dirty="0" err="1"/>
              <a:t>produtores</a:t>
            </a:r>
            <a:endParaRPr lang="en-US" dirty="0"/>
          </a:p>
          <a:p>
            <a:pPr>
              <a:buFont typeface="Courier New" charset="0"/>
              <a:buChar char="o"/>
            </a:pPr>
            <a:r>
              <a:rPr lang="en-US" dirty="0" err="1"/>
              <a:t>Aprovada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série</a:t>
            </a:r>
            <a:r>
              <a:rPr lang="en-US" dirty="0"/>
              <a:t> de testes </a:t>
            </a:r>
            <a:r>
              <a:rPr lang="en-US" dirty="0" err="1"/>
              <a:t>toxicológicos</a:t>
            </a:r>
            <a:r>
              <a:rPr lang="en-US" dirty="0"/>
              <a:t>;</a:t>
            </a:r>
          </a:p>
          <a:p>
            <a:pPr>
              <a:buFont typeface="Courier New" charset="0"/>
              <a:buChar char="o"/>
            </a:pPr>
            <a:r>
              <a:rPr lang="en-US" dirty="0" err="1"/>
              <a:t>Aprovada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FDA e UE.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064" y="175405"/>
            <a:ext cx="1693309" cy="138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42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3775" y="618517"/>
            <a:ext cx="6440411" cy="1596177"/>
          </a:xfrm>
        </p:spPr>
        <p:txBody>
          <a:bodyPr>
            <a:normAutofit/>
          </a:bodyPr>
          <a:lstStyle/>
          <a:p>
            <a:r>
              <a:rPr lang="en-US" dirty="0"/>
              <a:t>Corte  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775" y="1871664"/>
            <a:ext cx="6868411" cy="3919536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Font typeface="Courier New" charset="0"/>
              <a:buChar char="o"/>
            </a:pPr>
            <a:r>
              <a:rPr lang="en-US" sz="1800" dirty="0"/>
              <a:t>Visa </a:t>
            </a:r>
            <a:r>
              <a:rPr lang="en-US" sz="1800" dirty="0" err="1"/>
              <a:t>aumentar</a:t>
            </a:r>
            <a:r>
              <a:rPr lang="en-US" sz="1800" dirty="0"/>
              <a:t> a </a:t>
            </a:r>
            <a:r>
              <a:rPr lang="en-US" sz="1800" dirty="0" err="1"/>
              <a:t>superfície</a:t>
            </a:r>
            <a:r>
              <a:rPr lang="en-US" sz="1800" dirty="0"/>
              <a:t> de </a:t>
            </a:r>
            <a:r>
              <a:rPr lang="en-US" sz="1800" dirty="0" err="1"/>
              <a:t>saída</a:t>
            </a:r>
            <a:r>
              <a:rPr lang="en-US" sz="1800" dirty="0"/>
              <a:t> do </a:t>
            </a:r>
            <a:r>
              <a:rPr lang="en-US" sz="1800" dirty="0" err="1"/>
              <a:t>soro</a:t>
            </a:r>
            <a:r>
              <a:rPr lang="en-US" sz="1800" dirty="0"/>
              <a:t> </a:t>
            </a:r>
            <a:r>
              <a:rPr lang="en-US" sz="1800" dirty="0" err="1"/>
              <a:t>retido</a:t>
            </a:r>
            <a:r>
              <a:rPr lang="en-US" sz="1800" dirty="0"/>
              <a:t> no </a:t>
            </a:r>
            <a:r>
              <a:rPr lang="en-US" sz="1800" dirty="0" err="1"/>
              <a:t>coágulo</a:t>
            </a:r>
            <a:r>
              <a:rPr lang="en-US" sz="1800" dirty="0"/>
              <a:t>;</a:t>
            </a:r>
          </a:p>
          <a:p>
            <a:pPr algn="just">
              <a:lnSpc>
                <a:spcPct val="110000"/>
              </a:lnSpc>
              <a:buFont typeface="Courier New" charset="0"/>
              <a:buChar char="o"/>
            </a:pPr>
            <a:r>
              <a:rPr lang="en-US" sz="1800" dirty="0" err="1"/>
              <a:t>Feito</a:t>
            </a:r>
            <a:r>
              <a:rPr lang="en-US" sz="1800" dirty="0"/>
              <a:t> </a:t>
            </a:r>
            <a:r>
              <a:rPr lang="en-US" sz="1800" dirty="0" err="1"/>
              <a:t>através</a:t>
            </a:r>
            <a:r>
              <a:rPr lang="en-US" sz="1800" dirty="0"/>
              <a:t> do </a:t>
            </a:r>
            <a:r>
              <a:rPr lang="en-US" sz="1800" dirty="0" err="1"/>
              <a:t>uso</a:t>
            </a:r>
            <a:r>
              <a:rPr lang="en-US" sz="1800" dirty="0"/>
              <a:t> de lira no </a:t>
            </a:r>
            <a:r>
              <a:rPr lang="en-US" sz="1800" dirty="0" err="1"/>
              <a:t>sentido</a:t>
            </a:r>
            <a:r>
              <a:rPr lang="en-US" sz="1800" dirty="0"/>
              <a:t> longitudinal e transversal;</a:t>
            </a:r>
          </a:p>
          <a:p>
            <a:pPr algn="just">
              <a:lnSpc>
                <a:spcPct val="110000"/>
              </a:lnSpc>
              <a:buFont typeface="Courier New" charset="0"/>
              <a:buChar char="o"/>
            </a:pPr>
            <a:r>
              <a:rPr lang="en-US" sz="1800" dirty="0"/>
              <a:t>O </a:t>
            </a:r>
            <a:r>
              <a:rPr lang="en-US" sz="1800" dirty="0" err="1"/>
              <a:t>tamanho</a:t>
            </a:r>
            <a:r>
              <a:rPr lang="en-US" sz="1800" dirty="0"/>
              <a:t> dos </a:t>
            </a:r>
            <a:r>
              <a:rPr lang="en-US" sz="1800" dirty="0" err="1"/>
              <a:t>cubos</a:t>
            </a:r>
            <a:r>
              <a:rPr lang="en-US" sz="1800" dirty="0"/>
              <a:t> </a:t>
            </a:r>
            <a:r>
              <a:rPr lang="en-US" sz="1800" dirty="0" err="1"/>
              <a:t>varia</a:t>
            </a:r>
            <a:r>
              <a:rPr lang="en-US" sz="1800" dirty="0"/>
              <a:t> </a:t>
            </a:r>
            <a:r>
              <a:rPr lang="en-US" sz="1800" dirty="0" err="1"/>
              <a:t>segundo</a:t>
            </a:r>
            <a:r>
              <a:rPr lang="en-US" sz="1800" dirty="0"/>
              <a:t> o </a:t>
            </a:r>
            <a:r>
              <a:rPr lang="en-US" sz="1800" dirty="0" err="1"/>
              <a:t>tipo</a:t>
            </a:r>
            <a:r>
              <a:rPr lang="en-US" sz="1800" dirty="0"/>
              <a:t> de </a:t>
            </a:r>
            <a:r>
              <a:rPr lang="en-US" sz="1800" dirty="0" err="1"/>
              <a:t>queijo</a:t>
            </a:r>
            <a:r>
              <a:rPr lang="en-US" sz="1800" dirty="0"/>
              <a:t> de </a:t>
            </a:r>
            <a:r>
              <a:rPr lang="en-US" sz="1800" dirty="0" err="1"/>
              <a:t>grande</a:t>
            </a:r>
            <a:r>
              <a:rPr lang="en-US" sz="1800" dirty="0"/>
              <a:t> (</a:t>
            </a:r>
            <a:r>
              <a:rPr lang="en-US" sz="1800" dirty="0" err="1"/>
              <a:t>queijos</a:t>
            </a:r>
            <a:r>
              <a:rPr lang="en-US" sz="1800" dirty="0"/>
              <a:t> moles) </a:t>
            </a:r>
            <a:r>
              <a:rPr lang="en-US" sz="1800" dirty="0" err="1"/>
              <a:t>até</a:t>
            </a:r>
            <a:r>
              <a:rPr lang="en-US" sz="1800" dirty="0"/>
              <a:t> </a:t>
            </a:r>
            <a:r>
              <a:rPr lang="en-US" sz="1800" dirty="0" err="1"/>
              <a:t>como</a:t>
            </a:r>
            <a:r>
              <a:rPr lang="en-US" sz="1800" dirty="0"/>
              <a:t> </a:t>
            </a:r>
            <a:r>
              <a:rPr lang="en-US" sz="1800" dirty="0" err="1"/>
              <a:t>grãos</a:t>
            </a:r>
            <a:r>
              <a:rPr lang="en-US" sz="1800" dirty="0"/>
              <a:t> de arroz (</a:t>
            </a:r>
            <a:r>
              <a:rPr lang="en-US" sz="1800" dirty="0" err="1"/>
              <a:t>parmesão</a:t>
            </a:r>
            <a:r>
              <a:rPr lang="en-US" sz="1800" dirty="0"/>
              <a:t>);</a:t>
            </a:r>
          </a:p>
          <a:p>
            <a:pPr algn="just">
              <a:lnSpc>
                <a:spcPct val="110000"/>
              </a:lnSpc>
              <a:buFont typeface="Courier New" charset="0"/>
              <a:buChar char="o"/>
            </a:pPr>
            <a:r>
              <a:rPr lang="en-US" sz="1800" dirty="0" err="1"/>
              <a:t>Dependendo</a:t>
            </a:r>
            <a:r>
              <a:rPr lang="en-US" sz="1800" dirty="0"/>
              <a:t> do </a:t>
            </a:r>
            <a:r>
              <a:rPr lang="en-US" sz="1800" dirty="0" err="1"/>
              <a:t>tipo</a:t>
            </a:r>
            <a:r>
              <a:rPr lang="en-US" sz="1800" dirty="0"/>
              <a:t> de </a:t>
            </a:r>
            <a:r>
              <a:rPr lang="en-US" sz="1800" dirty="0" err="1"/>
              <a:t>queijo</a:t>
            </a:r>
            <a:r>
              <a:rPr lang="en-US" sz="1800" dirty="0"/>
              <a:t> </a:t>
            </a:r>
            <a:r>
              <a:rPr lang="en-US" sz="1800" dirty="0" err="1"/>
              <a:t>faz</a:t>
            </a:r>
            <a:r>
              <a:rPr lang="en-US" sz="1800" dirty="0"/>
              <a:t>-se a </a:t>
            </a:r>
            <a:r>
              <a:rPr lang="en-US" sz="1800" dirty="0" err="1"/>
              <a:t>agitação</a:t>
            </a:r>
            <a:r>
              <a:rPr lang="en-US" sz="1800" dirty="0"/>
              <a:t> da </a:t>
            </a:r>
            <a:r>
              <a:rPr lang="en-US" sz="1800" dirty="0" err="1"/>
              <a:t>massa</a:t>
            </a:r>
            <a:r>
              <a:rPr lang="en-US" sz="1800" dirty="0"/>
              <a:t> lentamente;</a:t>
            </a:r>
          </a:p>
          <a:p>
            <a:pPr algn="just">
              <a:lnSpc>
                <a:spcPct val="110000"/>
              </a:lnSpc>
              <a:buFont typeface="Courier New" charset="0"/>
              <a:buChar char="o"/>
            </a:pPr>
            <a:r>
              <a:rPr lang="en-US" sz="1800" dirty="0"/>
              <a:t>Com o </a:t>
            </a:r>
            <a:r>
              <a:rPr lang="en-US" sz="1800" dirty="0" err="1"/>
              <a:t>corte</a:t>
            </a:r>
            <a:r>
              <a:rPr lang="en-US" sz="1800" dirty="0"/>
              <a:t> </a:t>
            </a:r>
            <a:r>
              <a:rPr lang="en-US" sz="1800" dirty="0" err="1"/>
              <a:t>ocorre</a:t>
            </a:r>
            <a:r>
              <a:rPr lang="en-US" sz="1800" dirty="0"/>
              <a:t> a </a:t>
            </a:r>
            <a:r>
              <a:rPr lang="en-US" sz="1800" dirty="0" err="1"/>
              <a:t>sinerese</a:t>
            </a:r>
            <a:r>
              <a:rPr lang="en-US" sz="1800" dirty="0"/>
              <a:t> </a:t>
            </a:r>
            <a:r>
              <a:rPr lang="en-US" sz="1800" dirty="0" err="1"/>
              <a:t>ou</a:t>
            </a:r>
            <a:r>
              <a:rPr lang="en-US" sz="1800" dirty="0"/>
              <a:t> </a:t>
            </a:r>
            <a:r>
              <a:rPr lang="en-US" sz="1800" dirty="0" err="1"/>
              <a:t>contração</a:t>
            </a:r>
            <a:r>
              <a:rPr lang="en-US" sz="1800" dirty="0"/>
              <a:t> do </a:t>
            </a:r>
            <a:r>
              <a:rPr lang="en-US" sz="1800" dirty="0" err="1"/>
              <a:t>retículo</a:t>
            </a:r>
            <a:r>
              <a:rPr lang="en-US" sz="1800" dirty="0"/>
              <a:t> regular </a:t>
            </a:r>
            <a:r>
              <a:rPr lang="en-US" sz="1800" dirty="0" err="1"/>
              <a:t>formado</a:t>
            </a:r>
            <a:r>
              <a:rPr lang="en-US" sz="1800" dirty="0"/>
              <a:t> pela </a:t>
            </a:r>
            <a:r>
              <a:rPr lang="en-US" sz="1800" dirty="0" err="1"/>
              <a:t>proteína</a:t>
            </a:r>
            <a:r>
              <a:rPr lang="en-US" sz="1800" dirty="0"/>
              <a:t> </a:t>
            </a:r>
            <a:r>
              <a:rPr lang="en-US" sz="1800" dirty="0" err="1"/>
              <a:t>coagulada</a:t>
            </a:r>
            <a:r>
              <a:rPr lang="en-US" sz="1800" dirty="0"/>
              <a:t> com </a:t>
            </a:r>
            <a:r>
              <a:rPr lang="en-US" sz="1800" dirty="0" err="1"/>
              <a:t>retenção</a:t>
            </a:r>
            <a:r>
              <a:rPr lang="en-US" sz="1800" dirty="0"/>
              <a:t> dos </a:t>
            </a:r>
            <a:r>
              <a:rPr lang="en-US" sz="1800" dirty="0" err="1"/>
              <a:t>glóbulos</a:t>
            </a:r>
            <a:r>
              <a:rPr lang="en-US" sz="1800" dirty="0"/>
              <a:t> de </a:t>
            </a:r>
            <a:r>
              <a:rPr lang="en-US" sz="1800" dirty="0" err="1"/>
              <a:t>gordura</a:t>
            </a:r>
            <a:r>
              <a:rPr lang="en-US" sz="1800" dirty="0"/>
              <a:t> e </a:t>
            </a:r>
            <a:r>
              <a:rPr lang="en-US" sz="1800" dirty="0" err="1"/>
              <a:t>soro</a:t>
            </a:r>
            <a:r>
              <a:rPr lang="en-US" sz="1800" dirty="0"/>
              <a:t> e </a:t>
            </a:r>
            <a:r>
              <a:rPr lang="en-US" sz="1800" dirty="0" err="1"/>
              <a:t>expulsão</a:t>
            </a:r>
            <a:r>
              <a:rPr lang="en-US" sz="1800" dirty="0"/>
              <a:t> </a:t>
            </a:r>
            <a:r>
              <a:rPr lang="en-US" sz="1800" dirty="0" err="1"/>
              <a:t>progressiva</a:t>
            </a:r>
            <a:r>
              <a:rPr lang="en-US" sz="1800" dirty="0"/>
              <a:t> </a:t>
            </a:r>
            <a:r>
              <a:rPr lang="en-US" sz="1800" dirty="0" err="1"/>
              <a:t>deste</a:t>
            </a:r>
            <a:r>
              <a:rPr lang="en-US" sz="1800" dirty="0"/>
              <a:t> </a:t>
            </a:r>
            <a:r>
              <a:rPr lang="en-US" sz="1800" dirty="0" err="1"/>
              <a:t>último</a:t>
            </a:r>
            <a:r>
              <a:rPr lang="en-US" sz="18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0497" r="-2" b="17252"/>
          <a:stretch/>
        </p:blipFill>
        <p:spPr>
          <a:xfrm>
            <a:off x="7783760" y="618517"/>
            <a:ext cx="3494466" cy="250404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3380" b="13141"/>
          <a:stretch/>
        </p:blipFill>
        <p:spPr>
          <a:xfrm>
            <a:off x="7783760" y="3287153"/>
            <a:ext cx="3494466" cy="250404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78750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88DE1D-1A71-4E31-AAED-0471F9983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904FE47-B3A5-4844-9F20-6A8853C2E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5515" r="13543" b="1"/>
          <a:stretch/>
        </p:blipFill>
        <p:spPr>
          <a:xfrm>
            <a:off x="20" y="10"/>
            <a:ext cx="4024741" cy="3428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1359" r="2" b="2"/>
          <a:stretch/>
        </p:blipFill>
        <p:spPr>
          <a:xfrm>
            <a:off x="-3177" y="3428998"/>
            <a:ext cx="4024761" cy="34290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2BA5CC-2AC9-4650-8EF2-2F935A291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5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3274" y="3428999"/>
            <a:ext cx="3981487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186EF0F-263A-4E77-AECD-826735E6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EBCB54A-5AE5-4CDA-BFC3-7B3D02828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598" y="618517"/>
            <a:ext cx="6672886" cy="1596177"/>
          </a:xfrm>
        </p:spPr>
        <p:txBody>
          <a:bodyPr>
            <a:normAutofit/>
          </a:bodyPr>
          <a:lstStyle/>
          <a:p>
            <a:r>
              <a:rPr lang="en-US" dirty="0" err="1"/>
              <a:t>Leite</a:t>
            </a:r>
            <a:r>
              <a:rPr lang="en-US" dirty="0"/>
              <a:t> Longa Vida (UHT)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596" y="2367092"/>
            <a:ext cx="6672887" cy="3424107"/>
          </a:xfrm>
        </p:spPr>
        <p:txBody>
          <a:bodyPr>
            <a:normAutofit/>
          </a:bodyPr>
          <a:lstStyle/>
          <a:p>
            <a:pPr>
              <a:buFont typeface="Courier New" charset="0"/>
              <a:buChar char="o"/>
            </a:pPr>
            <a:r>
              <a:rPr lang="en-US" dirty="0"/>
              <a:t> </a:t>
            </a:r>
            <a:r>
              <a:rPr lang="en-US" dirty="0" err="1"/>
              <a:t>Regulamento</a:t>
            </a:r>
            <a:r>
              <a:rPr lang="en-US" dirty="0"/>
              <a:t> </a:t>
            </a:r>
            <a:r>
              <a:rPr lang="en-US" dirty="0" err="1"/>
              <a:t>técnico</a:t>
            </a:r>
            <a:r>
              <a:rPr lang="en-US" dirty="0"/>
              <a:t> de </a:t>
            </a:r>
            <a:r>
              <a:rPr lang="en-US" dirty="0" err="1"/>
              <a:t>leite</a:t>
            </a:r>
            <a:r>
              <a:rPr lang="en-US" dirty="0"/>
              <a:t> UHT – </a:t>
            </a:r>
            <a:r>
              <a:rPr lang="en-US" dirty="0" err="1"/>
              <a:t>portaria</a:t>
            </a:r>
            <a:r>
              <a:rPr lang="en-US" dirty="0"/>
              <a:t> n. 146 de 07 de </a:t>
            </a:r>
            <a:r>
              <a:rPr lang="en-US" dirty="0" err="1"/>
              <a:t>março</a:t>
            </a:r>
            <a:r>
              <a:rPr lang="en-US" dirty="0"/>
              <a:t> de 1996.		</a:t>
            </a:r>
            <a:endParaRPr lang="en-US" b="1" dirty="0"/>
          </a:p>
          <a:p>
            <a:pPr algn="just">
              <a:buFont typeface="Courier New" charset="0"/>
              <a:buChar char="o"/>
            </a:pPr>
            <a:r>
              <a:rPr lang="en-US" dirty="0"/>
              <a:t> </a:t>
            </a:r>
            <a:r>
              <a:rPr lang="en-US" dirty="0" err="1"/>
              <a:t>Consiste</a:t>
            </a:r>
            <a:r>
              <a:rPr lang="en-US" dirty="0"/>
              <a:t> no </a:t>
            </a:r>
            <a:r>
              <a:rPr lang="en-US" dirty="0" err="1"/>
              <a:t>aquecimento</a:t>
            </a:r>
            <a:r>
              <a:rPr lang="en-US" dirty="0"/>
              <a:t> final do </a:t>
            </a:r>
            <a:r>
              <a:rPr lang="en-US" dirty="0" err="1"/>
              <a:t>leite</a:t>
            </a:r>
            <a:r>
              <a:rPr lang="en-US" dirty="0"/>
              <a:t> entre 130 </a:t>
            </a:r>
            <a:r>
              <a:rPr lang="en-US" b="1" dirty="0">
                <a:latin typeface="Lucida Grande"/>
                <a:ea typeface="Lucida Grande"/>
                <a:cs typeface="Lucida Grande"/>
              </a:rPr>
              <a:t>°</a:t>
            </a:r>
            <a:r>
              <a:rPr lang="en-US" dirty="0"/>
              <a:t>C e 150 </a:t>
            </a:r>
            <a:r>
              <a:rPr lang="en-US" b="1" dirty="0">
                <a:latin typeface="Lucida Grande"/>
                <a:ea typeface="Lucida Grande"/>
                <a:cs typeface="Lucida Grande"/>
              </a:rPr>
              <a:t>°</a:t>
            </a:r>
            <a:r>
              <a:rPr lang="en-US" dirty="0"/>
              <a:t>C </a:t>
            </a:r>
            <a:r>
              <a:rPr lang="en-US" dirty="0" err="1"/>
              <a:t>por</a:t>
            </a:r>
            <a:r>
              <a:rPr lang="en-US" dirty="0"/>
              <a:t> 2 a 4 </a:t>
            </a:r>
            <a:r>
              <a:rPr lang="en-US" dirty="0" err="1"/>
              <a:t>segundos</a:t>
            </a:r>
            <a:r>
              <a:rPr lang="en-US" dirty="0"/>
              <a:t>, </a:t>
            </a:r>
            <a:r>
              <a:rPr lang="en-US" dirty="0" err="1"/>
              <a:t>resfriado</a:t>
            </a:r>
            <a:r>
              <a:rPr lang="en-US" dirty="0"/>
              <a:t> a </a:t>
            </a:r>
            <a:r>
              <a:rPr lang="en-US" dirty="0" err="1"/>
              <a:t>temperatura</a:t>
            </a:r>
            <a:r>
              <a:rPr lang="en-US" dirty="0"/>
              <a:t> inferior a 32 </a:t>
            </a:r>
            <a:r>
              <a:rPr lang="en-US" b="1" dirty="0">
                <a:latin typeface="Lucida Grande"/>
                <a:ea typeface="Lucida Grande"/>
                <a:cs typeface="Lucida Grande"/>
              </a:rPr>
              <a:t>°</a:t>
            </a:r>
            <a:r>
              <a:rPr lang="en-US" dirty="0"/>
              <a:t>C e </a:t>
            </a:r>
            <a:r>
              <a:rPr lang="en-US" dirty="0" err="1"/>
              <a:t>envasado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embalagem</a:t>
            </a:r>
            <a:r>
              <a:rPr lang="en-US" dirty="0"/>
              <a:t> </a:t>
            </a:r>
            <a:r>
              <a:rPr lang="en-US" dirty="0" err="1"/>
              <a:t>asséptica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1742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0EF05B-48CD-41DE-82FE-C25A5A300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6BCEAE7-BE61-44AF-8E76-F6268E31C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C9DFF8EB-B522-4773-B8CF-C10622C1F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1991" y="887150"/>
            <a:ext cx="4104281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728" r="14326"/>
          <a:stretch/>
        </p:blipFill>
        <p:spPr>
          <a:xfrm>
            <a:off x="7756448" y="1349992"/>
            <a:ext cx="3155366" cy="40147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A99E25-F57B-4182-929C-D5A100153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3776" y="618517"/>
            <a:ext cx="5910272" cy="1596177"/>
          </a:xfrm>
        </p:spPr>
        <p:txBody>
          <a:bodyPr>
            <a:normAutofit/>
          </a:bodyPr>
          <a:lstStyle/>
          <a:p>
            <a:r>
              <a:rPr lang="en-US" dirty="0" err="1"/>
              <a:t>Salga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3775" y="2367092"/>
            <a:ext cx="5910274" cy="3424107"/>
          </a:xfrm>
        </p:spPr>
        <p:txBody>
          <a:bodyPr>
            <a:normAutofit/>
          </a:bodyPr>
          <a:lstStyle/>
          <a:p>
            <a:r>
              <a:rPr lang="en-US"/>
              <a:t>Sal</a:t>
            </a:r>
          </a:p>
          <a:p>
            <a:pPr lvl="1"/>
            <a:r>
              <a:rPr lang="en-US" dirty="0" err="1"/>
              <a:t>Dá</a:t>
            </a:r>
            <a:r>
              <a:rPr lang="en-US" dirty="0"/>
              <a:t> </a:t>
            </a:r>
            <a:r>
              <a:rPr lang="en-US" dirty="0" err="1"/>
              <a:t>sabor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queijo</a:t>
            </a:r>
            <a:r>
              <a:rPr lang="en-US" dirty="0"/>
              <a:t>,</a:t>
            </a:r>
            <a:endParaRPr lang="en-US"/>
          </a:p>
          <a:p>
            <a:pPr lvl="1"/>
            <a:r>
              <a:rPr lang="en-US" dirty="0" err="1"/>
              <a:t>Inibe</a:t>
            </a:r>
            <a:r>
              <a:rPr lang="en-US" dirty="0"/>
              <a:t> </a:t>
            </a:r>
            <a:r>
              <a:rPr lang="en-US" dirty="0" err="1"/>
              <a:t>microrganismos</a:t>
            </a:r>
            <a:r>
              <a:rPr lang="en-US" dirty="0"/>
              <a:t> </a:t>
            </a:r>
            <a:r>
              <a:rPr lang="en-US" dirty="0" err="1"/>
              <a:t>indesejáveis</a:t>
            </a:r>
            <a:r>
              <a:rPr lang="en-US" dirty="0"/>
              <a:t>;</a:t>
            </a:r>
            <a:endParaRPr lang="en-US"/>
          </a:p>
          <a:p>
            <a:pPr lvl="1"/>
            <a:r>
              <a:rPr lang="en-US" dirty="0" err="1"/>
              <a:t>Auxilia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eliminação</a:t>
            </a:r>
            <a:r>
              <a:rPr lang="en-US" dirty="0"/>
              <a:t> do </a:t>
            </a:r>
            <a:r>
              <a:rPr lang="en-US" dirty="0" err="1"/>
              <a:t>soro</a:t>
            </a:r>
            <a:r>
              <a:rPr lang="en-US" dirty="0"/>
              <a:t>;</a:t>
            </a:r>
            <a:endParaRPr lang="en-US"/>
          </a:p>
          <a:p>
            <a:pPr lvl="1"/>
            <a:r>
              <a:rPr lang="en-US" dirty="0" err="1"/>
              <a:t>Quando</a:t>
            </a:r>
            <a:r>
              <a:rPr lang="en-US" dirty="0"/>
              <a:t> a </a:t>
            </a:r>
            <a:r>
              <a:rPr lang="en-US" dirty="0" err="1"/>
              <a:t>quantidade</a:t>
            </a:r>
            <a:r>
              <a:rPr lang="en-US" dirty="0"/>
              <a:t> de </a:t>
            </a:r>
            <a:r>
              <a:rPr lang="en-US" dirty="0" err="1"/>
              <a:t>sal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</a:t>
            </a:r>
            <a:r>
              <a:rPr lang="en-US" dirty="0" err="1"/>
              <a:t>prejudica</a:t>
            </a:r>
            <a:r>
              <a:rPr lang="en-US" dirty="0"/>
              <a:t> a </a:t>
            </a:r>
            <a:r>
              <a:rPr lang="en-US" dirty="0" err="1"/>
              <a:t>fermentação</a:t>
            </a:r>
            <a:r>
              <a:rPr lang="en-US" dirty="0"/>
              <a:t> </a:t>
            </a:r>
            <a:r>
              <a:rPr lang="en-US" dirty="0" err="1"/>
              <a:t>láctica</a:t>
            </a:r>
            <a:r>
              <a:rPr lang="en-US" dirty="0"/>
              <a:t> e </a:t>
            </a:r>
            <a:r>
              <a:rPr lang="en-US" dirty="0" err="1"/>
              <a:t>consequentemente</a:t>
            </a:r>
            <a:r>
              <a:rPr lang="en-US" dirty="0"/>
              <a:t> a </a:t>
            </a:r>
            <a:r>
              <a:rPr lang="en-US" dirty="0" err="1"/>
              <a:t>maturação</a:t>
            </a:r>
            <a:r>
              <a:rPr lang="en-US" dirty="0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46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734" y="2969960"/>
            <a:ext cx="4770219" cy="2218369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3774" y="144887"/>
            <a:ext cx="10364451" cy="1596177"/>
          </a:xfrm>
        </p:spPr>
        <p:txBody>
          <a:bodyPr>
            <a:normAutofit/>
          </a:bodyPr>
          <a:lstStyle/>
          <a:p>
            <a:r>
              <a:rPr lang="en-US" dirty="0" err="1"/>
              <a:t>Cura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Maturação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5642" y="1855365"/>
            <a:ext cx="5886450" cy="4050135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1800" dirty="0" err="1"/>
              <a:t>Principais</a:t>
            </a:r>
            <a:r>
              <a:rPr lang="en-US" sz="1800" dirty="0"/>
              <a:t> </a:t>
            </a:r>
            <a:r>
              <a:rPr lang="en-US" sz="1800" dirty="0" err="1"/>
              <a:t>transformações</a:t>
            </a:r>
            <a:r>
              <a:rPr lang="en-US" sz="1800" dirty="0"/>
              <a:t> </a:t>
            </a:r>
            <a:r>
              <a:rPr lang="en-US" sz="1800" dirty="0" err="1"/>
              <a:t>devem</a:t>
            </a:r>
            <a:r>
              <a:rPr lang="en-US" sz="1800" dirty="0"/>
              <a:t>-se </a:t>
            </a:r>
            <a:r>
              <a:rPr lang="en-US" sz="1800" dirty="0" err="1"/>
              <a:t>à</a:t>
            </a:r>
            <a:r>
              <a:rPr lang="en-US" sz="1800" dirty="0"/>
              <a:t> </a:t>
            </a:r>
            <a:r>
              <a:rPr lang="en-US" sz="1800" dirty="0" err="1"/>
              <a:t>fermentação</a:t>
            </a:r>
            <a:r>
              <a:rPr lang="en-US" sz="1800" dirty="0"/>
              <a:t> da lactose </a:t>
            </a:r>
            <a:r>
              <a:rPr lang="en-US" sz="1800" dirty="0" err="1"/>
              <a:t>originando</a:t>
            </a:r>
            <a:r>
              <a:rPr lang="en-US" sz="1800" dirty="0"/>
              <a:t> </a:t>
            </a:r>
            <a:r>
              <a:rPr lang="en-US" sz="1800" dirty="0" err="1"/>
              <a:t>ácido</a:t>
            </a:r>
            <a:r>
              <a:rPr lang="en-US" sz="1800" dirty="0"/>
              <a:t> </a:t>
            </a:r>
            <a:r>
              <a:rPr lang="en-US" sz="1800" dirty="0" err="1"/>
              <a:t>lático</a:t>
            </a:r>
            <a:r>
              <a:rPr lang="en-US" sz="1800" dirty="0"/>
              <a:t>, </a:t>
            </a:r>
            <a:r>
              <a:rPr lang="en-US" sz="1800" dirty="0" err="1"/>
              <a:t>etanol</a:t>
            </a:r>
            <a:r>
              <a:rPr lang="en-US" sz="1800" dirty="0"/>
              <a:t>, </a:t>
            </a:r>
            <a:r>
              <a:rPr lang="en-US" sz="1800" dirty="0" err="1"/>
              <a:t>metanol</a:t>
            </a:r>
            <a:r>
              <a:rPr lang="en-US" sz="1800" dirty="0"/>
              <a:t> e </a:t>
            </a:r>
            <a:r>
              <a:rPr lang="en-US" sz="1800" dirty="0" err="1"/>
              <a:t>à</a:t>
            </a:r>
            <a:r>
              <a:rPr lang="en-US" sz="1800" dirty="0"/>
              <a:t> </a:t>
            </a:r>
            <a:r>
              <a:rPr lang="en-US" sz="1800" dirty="0" err="1"/>
              <a:t>proteólise</a:t>
            </a:r>
            <a:r>
              <a:rPr lang="en-US" sz="1800" dirty="0"/>
              <a:t> que </a:t>
            </a:r>
            <a:r>
              <a:rPr lang="en-US" sz="1800" dirty="0" err="1"/>
              <a:t>fornece</a:t>
            </a:r>
            <a:r>
              <a:rPr lang="en-US" sz="1800" dirty="0"/>
              <a:t> </a:t>
            </a:r>
            <a:r>
              <a:rPr lang="en-US" sz="1800" dirty="0" err="1"/>
              <a:t>polipéptides</a:t>
            </a:r>
            <a:r>
              <a:rPr lang="en-US" sz="1800" dirty="0"/>
              <a:t>;</a:t>
            </a:r>
          </a:p>
          <a:p>
            <a:pPr algn="just">
              <a:lnSpc>
                <a:spcPct val="110000"/>
              </a:lnSpc>
            </a:pPr>
            <a:r>
              <a:rPr lang="en-US" sz="1800" dirty="0"/>
              <a:t>A </a:t>
            </a:r>
            <a:r>
              <a:rPr lang="en-US" sz="1800" dirty="0" err="1"/>
              <a:t>maturação</a:t>
            </a:r>
            <a:r>
              <a:rPr lang="en-US" sz="1800" dirty="0"/>
              <a:t> </a:t>
            </a:r>
            <a:r>
              <a:rPr lang="en-US" sz="1800" dirty="0" err="1"/>
              <a:t>pode</a:t>
            </a:r>
            <a:r>
              <a:rPr lang="en-US" sz="1800" dirty="0"/>
              <a:t> </a:t>
            </a:r>
            <a:r>
              <a:rPr lang="en-US" sz="1800" dirty="0" err="1"/>
              <a:t>ser</a:t>
            </a:r>
            <a:r>
              <a:rPr lang="en-US" sz="1800" dirty="0"/>
              <a:t> </a:t>
            </a:r>
            <a:r>
              <a:rPr lang="en-US" sz="1800" dirty="0" err="1"/>
              <a:t>feita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agentes</a:t>
            </a:r>
            <a:r>
              <a:rPr lang="en-US" sz="1800" dirty="0"/>
              <a:t> </a:t>
            </a:r>
            <a:r>
              <a:rPr lang="en-US" sz="1800" dirty="0" err="1"/>
              <a:t>inerentes</a:t>
            </a:r>
            <a:r>
              <a:rPr lang="en-US" sz="1800" dirty="0"/>
              <a:t> </a:t>
            </a:r>
            <a:r>
              <a:rPr lang="en-US" sz="1800" dirty="0" err="1"/>
              <a:t>à</a:t>
            </a:r>
            <a:r>
              <a:rPr lang="en-US" sz="1800" dirty="0"/>
              <a:t> </a:t>
            </a:r>
            <a:r>
              <a:rPr lang="en-US" sz="1800" dirty="0" err="1"/>
              <a:t>coalhada</a:t>
            </a:r>
            <a:r>
              <a:rPr lang="en-US" sz="1800" dirty="0"/>
              <a:t> </a:t>
            </a:r>
            <a:r>
              <a:rPr lang="en-US" sz="1800" dirty="0" err="1"/>
              <a:t>ou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agentes</a:t>
            </a:r>
            <a:r>
              <a:rPr lang="en-US" sz="1800" dirty="0"/>
              <a:t> </a:t>
            </a:r>
            <a:r>
              <a:rPr lang="en-US" sz="1800" dirty="0" err="1"/>
              <a:t>externos</a:t>
            </a:r>
            <a:r>
              <a:rPr lang="en-US" sz="1800" dirty="0"/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1800" dirty="0"/>
              <a:t> No </a:t>
            </a:r>
            <a:r>
              <a:rPr lang="en-US" sz="1800" dirty="0" err="1"/>
              <a:t>caso</a:t>
            </a:r>
            <a:r>
              <a:rPr lang="en-US" sz="1800" dirty="0"/>
              <a:t> da </a:t>
            </a:r>
            <a:r>
              <a:rPr lang="en-US" sz="1800" dirty="0" err="1"/>
              <a:t>maturação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agentes</a:t>
            </a:r>
            <a:r>
              <a:rPr lang="en-US" sz="1800" dirty="0"/>
              <a:t> </a:t>
            </a:r>
            <a:r>
              <a:rPr lang="en-US" sz="1800" dirty="0" err="1"/>
              <a:t>internos</a:t>
            </a:r>
            <a:r>
              <a:rPr lang="en-US" sz="1800" dirty="0"/>
              <a:t> </a:t>
            </a:r>
            <a:r>
              <a:rPr lang="en-US" sz="1800" dirty="0" err="1"/>
              <a:t>deve</a:t>
            </a:r>
            <a:r>
              <a:rPr lang="en-US" sz="1800" dirty="0"/>
              <a:t>-se combater o </a:t>
            </a:r>
            <a:r>
              <a:rPr lang="en-US" sz="1800" dirty="0" err="1"/>
              <a:t>crescimento</a:t>
            </a:r>
            <a:r>
              <a:rPr lang="en-US" sz="1800" dirty="0"/>
              <a:t> de </a:t>
            </a:r>
            <a:r>
              <a:rPr lang="en-US" sz="1800" dirty="0" err="1"/>
              <a:t>microrganismos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superfície</a:t>
            </a:r>
            <a:r>
              <a:rPr lang="en-US" sz="1800" dirty="0"/>
              <a:t> dos </a:t>
            </a:r>
            <a:r>
              <a:rPr lang="en-US" sz="1800" dirty="0" err="1"/>
              <a:t>queijos</a:t>
            </a:r>
            <a:r>
              <a:rPr lang="en-US" sz="1800" dirty="0"/>
              <a:t> </a:t>
            </a:r>
            <a:r>
              <a:rPr lang="en-US" sz="1800" dirty="0" err="1"/>
              <a:t>controlando</a:t>
            </a:r>
            <a:r>
              <a:rPr lang="en-US" sz="1800" dirty="0"/>
              <a:t>-se a </a:t>
            </a:r>
            <a:r>
              <a:rPr lang="en-US" sz="1800" dirty="0" err="1"/>
              <a:t>temperatura</a:t>
            </a:r>
            <a:r>
              <a:rPr lang="en-US" sz="1800" dirty="0"/>
              <a:t> da </a:t>
            </a:r>
            <a:r>
              <a:rPr lang="en-US" sz="1800" dirty="0" err="1"/>
              <a:t>câmara</a:t>
            </a:r>
            <a:r>
              <a:rPr lang="en-US" sz="1800" dirty="0"/>
              <a:t> de </a:t>
            </a:r>
            <a:r>
              <a:rPr lang="en-US" sz="1800" dirty="0" err="1"/>
              <a:t>maturação</a:t>
            </a:r>
            <a:r>
              <a:rPr lang="en-US" sz="1800" dirty="0"/>
              <a:t> </a:t>
            </a:r>
            <a:r>
              <a:rPr lang="en-US" sz="1800" dirty="0" err="1"/>
              <a:t>ou</a:t>
            </a:r>
            <a:r>
              <a:rPr lang="en-US" sz="1800" dirty="0"/>
              <a:t> </a:t>
            </a:r>
            <a:r>
              <a:rPr lang="en-US" sz="1800" dirty="0" err="1"/>
              <a:t>ainda</a:t>
            </a:r>
            <a:r>
              <a:rPr lang="en-US" sz="1800" dirty="0"/>
              <a:t> </a:t>
            </a:r>
            <a:r>
              <a:rPr lang="en-US" sz="1800" dirty="0" err="1"/>
              <a:t>lavando</a:t>
            </a:r>
            <a:r>
              <a:rPr lang="en-US" sz="1800" dirty="0"/>
              <a:t>-se </a:t>
            </a:r>
            <a:r>
              <a:rPr lang="en-US" sz="1800" dirty="0" err="1"/>
              <a:t>periodicamente</a:t>
            </a:r>
            <a:r>
              <a:rPr lang="en-US" sz="1800" dirty="0"/>
              <a:t> </a:t>
            </a:r>
            <a:r>
              <a:rPr lang="en-US" sz="1800" dirty="0" err="1"/>
              <a:t>os</a:t>
            </a:r>
            <a:r>
              <a:rPr lang="en-US" sz="1800" dirty="0"/>
              <a:t> </a:t>
            </a:r>
            <a:r>
              <a:rPr lang="en-US" sz="1800" dirty="0" err="1"/>
              <a:t>queijos</a:t>
            </a:r>
            <a:r>
              <a:rPr lang="en-US" sz="1800" dirty="0"/>
              <a:t>. </a:t>
            </a:r>
            <a:r>
              <a:rPr lang="en-US" sz="1800" dirty="0" err="1"/>
              <a:t>Esse</a:t>
            </a:r>
            <a:r>
              <a:rPr lang="en-US" sz="1800" dirty="0"/>
              <a:t> </a:t>
            </a:r>
            <a:r>
              <a:rPr lang="en-US" sz="1800" dirty="0" err="1"/>
              <a:t>é</a:t>
            </a:r>
            <a:r>
              <a:rPr lang="en-US" sz="1800" dirty="0"/>
              <a:t> o </a:t>
            </a:r>
            <a:r>
              <a:rPr lang="en-US" sz="1800" dirty="0" err="1"/>
              <a:t>caso</a:t>
            </a:r>
            <a:r>
              <a:rPr lang="en-US" sz="1800" dirty="0"/>
              <a:t> dos </a:t>
            </a:r>
            <a:r>
              <a:rPr lang="en-US" sz="1800" dirty="0" err="1"/>
              <a:t>queijos</a:t>
            </a:r>
            <a:r>
              <a:rPr lang="en-US" sz="1800" dirty="0"/>
              <a:t> de </a:t>
            </a:r>
            <a:r>
              <a:rPr lang="en-US" sz="1800" dirty="0" err="1"/>
              <a:t>massa</a:t>
            </a:r>
            <a:r>
              <a:rPr lang="en-US" sz="1800" dirty="0"/>
              <a:t> dura (provolone, </a:t>
            </a:r>
            <a:r>
              <a:rPr lang="en-US" sz="1800" dirty="0" err="1"/>
              <a:t>emmental</a:t>
            </a:r>
            <a:r>
              <a:rPr lang="en-US" sz="1800" dirty="0"/>
              <a:t>, </a:t>
            </a:r>
            <a:r>
              <a:rPr lang="en-US" sz="1800" dirty="0" err="1"/>
              <a:t>parmesão</a:t>
            </a:r>
            <a:r>
              <a:rPr lang="en-US" sz="1800" dirty="0"/>
              <a:t>).</a:t>
            </a:r>
          </a:p>
          <a:p>
            <a:pPr algn="just">
              <a:lnSpc>
                <a:spcPct val="11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86666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2664330"/>
            <a:ext cx="3494466" cy="2617476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 dirty="0" err="1"/>
              <a:t>Cura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Maturação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37813" y="1947333"/>
            <a:ext cx="6880054" cy="4419599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dirty="0"/>
              <a:t>     Para o </a:t>
            </a:r>
            <a:r>
              <a:rPr lang="en-US" dirty="0" err="1"/>
              <a:t>caso</a:t>
            </a:r>
            <a:r>
              <a:rPr lang="en-US" dirty="0"/>
              <a:t> da </a:t>
            </a:r>
            <a:r>
              <a:rPr lang="en-US" dirty="0" err="1"/>
              <a:t>maturação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agentes</a:t>
            </a:r>
            <a:r>
              <a:rPr lang="en-US" dirty="0"/>
              <a:t> </a:t>
            </a:r>
            <a:r>
              <a:rPr lang="en-US" dirty="0" err="1"/>
              <a:t>externos</a:t>
            </a:r>
            <a:r>
              <a:rPr lang="en-US" dirty="0"/>
              <a:t>, </a:t>
            </a:r>
            <a:r>
              <a:rPr lang="en-US" dirty="0" err="1"/>
              <a:t>pertencentes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microflora </a:t>
            </a:r>
            <a:r>
              <a:rPr lang="en-US" dirty="0" err="1"/>
              <a:t>ambiental</a:t>
            </a:r>
            <a:r>
              <a:rPr lang="en-US" dirty="0"/>
              <a:t>, </a:t>
            </a:r>
            <a:r>
              <a:rPr lang="en-US" dirty="0" err="1"/>
              <a:t>devem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dadas</a:t>
            </a:r>
            <a:r>
              <a:rPr lang="en-US" dirty="0"/>
              <a:t> </a:t>
            </a:r>
            <a:r>
              <a:rPr lang="en-US" dirty="0" err="1"/>
              <a:t>condições</a:t>
            </a:r>
            <a:r>
              <a:rPr lang="en-US" dirty="0"/>
              <a:t> de </a:t>
            </a:r>
            <a:r>
              <a:rPr lang="en-US" dirty="0" err="1"/>
              <a:t>temperatura</a:t>
            </a:r>
            <a:r>
              <a:rPr lang="en-US" dirty="0"/>
              <a:t> e de </a:t>
            </a:r>
            <a:r>
              <a:rPr lang="en-US" dirty="0" err="1"/>
              <a:t>umidade</a:t>
            </a:r>
            <a:r>
              <a:rPr lang="en-US" dirty="0"/>
              <a:t> para o </a:t>
            </a:r>
            <a:r>
              <a:rPr lang="en-US" dirty="0" err="1"/>
              <a:t>crescimento</a:t>
            </a:r>
            <a:r>
              <a:rPr lang="en-US" dirty="0"/>
              <a:t> dos </a:t>
            </a:r>
            <a:r>
              <a:rPr lang="en-US" dirty="0" err="1"/>
              <a:t>microrganismos</a:t>
            </a:r>
            <a:r>
              <a:rPr lang="en-US" dirty="0"/>
              <a:t>;</a:t>
            </a:r>
          </a:p>
          <a:p>
            <a:pPr algn="just">
              <a:lnSpc>
                <a:spcPct val="110000"/>
              </a:lnSpc>
            </a:pPr>
            <a:r>
              <a:rPr lang="en-US" dirty="0"/>
              <a:t>     As </a:t>
            </a:r>
            <a:r>
              <a:rPr lang="en-US" dirty="0" err="1"/>
              <a:t>condições</a:t>
            </a:r>
            <a:r>
              <a:rPr lang="en-US" dirty="0"/>
              <a:t> </a:t>
            </a:r>
            <a:r>
              <a:rPr lang="en-US" dirty="0" err="1"/>
              <a:t>ambientais</a:t>
            </a:r>
            <a:r>
              <a:rPr lang="en-US" dirty="0"/>
              <a:t> de </a:t>
            </a:r>
            <a:r>
              <a:rPr lang="en-US" dirty="0" err="1"/>
              <a:t>maturação</a:t>
            </a:r>
            <a:r>
              <a:rPr lang="en-US" dirty="0"/>
              <a:t> </a:t>
            </a:r>
            <a:r>
              <a:rPr lang="en-US" dirty="0" err="1"/>
              <a:t>determinam</a:t>
            </a:r>
            <a:r>
              <a:rPr lang="en-US" dirty="0"/>
              <a:t> a </a:t>
            </a:r>
            <a:r>
              <a:rPr lang="en-US" dirty="0" err="1"/>
              <a:t>qualidade</a:t>
            </a:r>
            <a:r>
              <a:rPr lang="en-US" dirty="0"/>
              <a:t> do </a:t>
            </a:r>
            <a:r>
              <a:rPr lang="en-US" dirty="0" err="1"/>
              <a:t>produto</a:t>
            </a:r>
            <a:r>
              <a:rPr lang="en-US" dirty="0"/>
              <a:t> final e a </a:t>
            </a:r>
            <a:r>
              <a:rPr lang="en-US" dirty="0" err="1"/>
              <a:t>tipificidade</a:t>
            </a:r>
            <a:r>
              <a:rPr lang="en-US" dirty="0"/>
              <a:t> do </a:t>
            </a:r>
            <a:r>
              <a:rPr lang="en-US" dirty="0" err="1"/>
              <a:t>queijo</a:t>
            </a:r>
            <a:r>
              <a:rPr lang="en-US" dirty="0"/>
              <a:t>;</a:t>
            </a:r>
          </a:p>
          <a:p>
            <a:pPr algn="just">
              <a:lnSpc>
                <a:spcPct val="110000"/>
              </a:lnSpc>
            </a:pPr>
            <a:r>
              <a:rPr lang="en-US" dirty="0"/>
              <a:t>     </a:t>
            </a:r>
            <a:r>
              <a:rPr lang="en-US" dirty="0" err="1"/>
              <a:t>Após</a:t>
            </a:r>
            <a:r>
              <a:rPr lang="en-US" dirty="0"/>
              <a:t> a </a:t>
            </a:r>
            <a:r>
              <a:rPr lang="en-US" dirty="0" err="1"/>
              <a:t>salga</a:t>
            </a:r>
            <a:r>
              <a:rPr lang="en-US" dirty="0"/>
              <a:t> </a:t>
            </a:r>
            <a:r>
              <a:rPr lang="en-US" dirty="0" err="1"/>
              <a:t>costuma</a:t>
            </a:r>
            <a:r>
              <a:rPr lang="en-US" dirty="0"/>
              <a:t>-se </a:t>
            </a:r>
            <a:r>
              <a:rPr lang="en-US" dirty="0" err="1"/>
              <a:t>usar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alguns</a:t>
            </a:r>
            <a:r>
              <a:rPr lang="en-US" dirty="0"/>
              <a:t> </a:t>
            </a:r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queijos</a:t>
            </a:r>
            <a:r>
              <a:rPr lang="en-US" dirty="0"/>
              <a:t>, a </a:t>
            </a:r>
            <a:r>
              <a:rPr lang="en-US" dirty="0" err="1"/>
              <a:t>aplicação</a:t>
            </a:r>
            <a:r>
              <a:rPr lang="en-US" dirty="0"/>
              <a:t> de </a:t>
            </a:r>
            <a:r>
              <a:rPr lang="en-US" dirty="0" err="1"/>
              <a:t>substâncias</a:t>
            </a:r>
            <a:r>
              <a:rPr lang="en-US" dirty="0"/>
              <a:t> </a:t>
            </a:r>
            <a:r>
              <a:rPr lang="en-US" dirty="0" err="1"/>
              <a:t>plásticas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óleo</a:t>
            </a:r>
            <a:r>
              <a:rPr lang="en-US" dirty="0"/>
              <a:t> de </a:t>
            </a:r>
            <a:r>
              <a:rPr lang="en-US" dirty="0" err="1"/>
              <a:t>linhaça</a:t>
            </a:r>
            <a:r>
              <a:rPr lang="en-US" dirty="0"/>
              <a:t> para </a:t>
            </a:r>
            <a:r>
              <a:rPr lang="en-US" dirty="0" err="1"/>
              <a:t>formar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película</a:t>
            </a:r>
            <a:r>
              <a:rPr lang="en-US" dirty="0"/>
              <a:t> </a:t>
            </a:r>
            <a:r>
              <a:rPr lang="en-US" dirty="0" err="1"/>
              <a:t>impermeável</a:t>
            </a:r>
            <a:r>
              <a:rPr lang="en-US" dirty="0"/>
              <a:t> que </a:t>
            </a:r>
            <a:r>
              <a:rPr lang="en-US" dirty="0" err="1"/>
              <a:t>evita</a:t>
            </a:r>
            <a:r>
              <a:rPr lang="en-US" dirty="0"/>
              <a:t> a </a:t>
            </a:r>
            <a:r>
              <a:rPr lang="en-US" dirty="0" err="1"/>
              <a:t>proliferação</a:t>
            </a:r>
            <a:r>
              <a:rPr lang="en-US" dirty="0"/>
              <a:t> </a:t>
            </a:r>
            <a:r>
              <a:rPr lang="en-US" dirty="0" err="1"/>
              <a:t>microbiana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8270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58954F-C5AC-4BE0-811D-8DFE18E3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CA28956-C56F-4FF3-B5FA-94AFABD3F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359E835-CE77-4DCC-8EC3-1924094D3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6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441" r="26993" b="-1"/>
          <a:stretch/>
        </p:blipFill>
        <p:spPr>
          <a:xfrm>
            <a:off x="8157374" y="10"/>
            <a:ext cx="4034626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3B59B5-123A-4DC5-87BD-6D3E22FA6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>
            <a:normAutofit/>
          </a:bodyPr>
          <a:lstStyle/>
          <a:p>
            <a:r>
              <a:rPr lang="en-US" dirty="0" err="1"/>
              <a:t>Manteiga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3774" y="2367092"/>
            <a:ext cx="6672887" cy="3424107"/>
          </a:xfrm>
        </p:spPr>
        <p:txBody>
          <a:bodyPr>
            <a:normAutofit/>
          </a:bodyPr>
          <a:lstStyle/>
          <a:p>
            <a:r>
              <a:rPr lang="en-US"/>
              <a:t>A </a:t>
            </a:r>
            <a:r>
              <a:rPr lang="en-US" err="1"/>
              <a:t>manteiga</a:t>
            </a:r>
            <a:r>
              <a:rPr lang="en-US"/>
              <a:t> </a:t>
            </a:r>
            <a:r>
              <a:rPr lang="en-US" err="1"/>
              <a:t>é</a:t>
            </a:r>
            <a:r>
              <a:rPr lang="en-US"/>
              <a:t> o </a:t>
            </a:r>
            <a:r>
              <a:rPr lang="en-US" err="1"/>
              <a:t>produto</a:t>
            </a:r>
            <a:r>
              <a:rPr lang="en-US"/>
              <a:t> </a:t>
            </a:r>
            <a:r>
              <a:rPr lang="en-US" err="1"/>
              <a:t>obtido</a:t>
            </a:r>
            <a:r>
              <a:rPr lang="en-US"/>
              <a:t> a </a:t>
            </a:r>
            <a:r>
              <a:rPr lang="en-US" err="1"/>
              <a:t>partir</a:t>
            </a:r>
            <a:r>
              <a:rPr lang="en-US"/>
              <a:t> da </a:t>
            </a:r>
            <a:r>
              <a:rPr lang="en-US" err="1"/>
              <a:t>batedura</a:t>
            </a:r>
            <a:r>
              <a:rPr lang="en-US"/>
              <a:t> do </a:t>
            </a:r>
            <a:r>
              <a:rPr lang="en-US" err="1"/>
              <a:t>creme</a:t>
            </a:r>
            <a:r>
              <a:rPr lang="en-US"/>
              <a:t> do </a:t>
            </a:r>
            <a:r>
              <a:rPr lang="en-US" err="1"/>
              <a:t>leite</a:t>
            </a:r>
            <a:r>
              <a:rPr lang="en-US"/>
              <a:t> (</a:t>
            </a:r>
            <a:r>
              <a:rPr lang="en-US" err="1"/>
              <a:t>nata</a:t>
            </a:r>
            <a:r>
              <a:rPr lang="en-US"/>
              <a:t>), </a:t>
            </a:r>
            <a:r>
              <a:rPr lang="en-US" err="1"/>
              <a:t>fermentado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não</a:t>
            </a:r>
            <a:r>
              <a:rPr lang="en-US"/>
              <a:t>, o </a:t>
            </a:r>
            <a:r>
              <a:rPr lang="en-US" err="1"/>
              <a:t>que</a:t>
            </a:r>
            <a:r>
              <a:rPr lang="en-US"/>
              <a:t> </a:t>
            </a:r>
            <a:r>
              <a:rPr lang="en-US" err="1"/>
              <a:t>provoca</a:t>
            </a:r>
            <a:r>
              <a:rPr lang="en-US"/>
              <a:t> </a:t>
            </a:r>
            <a:r>
              <a:rPr lang="en-US" err="1"/>
              <a:t>aglomeração</a:t>
            </a:r>
            <a:r>
              <a:rPr lang="en-US"/>
              <a:t> dos </a:t>
            </a:r>
            <a:r>
              <a:rPr lang="en-US" err="1"/>
              <a:t>glóbulos</a:t>
            </a:r>
            <a:r>
              <a:rPr lang="en-US"/>
              <a:t> de </a:t>
            </a:r>
            <a:r>
              <a:rPr lang="en-US" err="1"/>
              <a:t>gordura</a:t>
            </a:r>
            <a:r>
              <a:rPr lang="en-US"/>
              <a:t>, </a:t>
            </a:r>
            <a:r>
              <a:rPr lang="en-US" err="1"/>
              <a:t>ocorrendo</a:t>
            </a:r>
            <a:r>
              <a:rPr lang="en-US"/>
              <a:t> </a:t>
            </a:r>
            <a:r>
              <a:rPr lang="en-US" err="1"/>
              <a:t>uma</a:t>
            </a:r>
            <a:r>
              <a:rPr lang="en-US"/>
              <a:t> </a:t>
            </a:r>
            <a:r>
              <a:rPr lang="en-US" err="1"/>
              <a:t>separação</a:t>
            </a:r>
            <a:r>
              <a:rPr lang="en-US"/>
              <a:t>, de </a:t>
            </a:r>
            <a:r>
              <a:rPr lang="en-US" err="1"/>
              <a:t>fase</a:t>
            </a:r>
            <a:r>
              <a:rPr lang="en-US"/>
              <a:t> </a:t>
            </a:r>
            <a:r>
              <a:rPr lang="en-US" err="1"/>
              <a:t>líquida</a:t>
            </a:r>
            <a:r>
              <a:rPr lang="en-US"/>
              <a:t>, </a:t>
            </a:r>
            <a:r>
              <a:rPr lang="en-US" err="1"/>
              <a:t>denominada</a:t>
            </a:r>
            <a:r>
              <a:rPr lang="en-US"/>
              <a:t> </a:t>
            </a:r>
            <a:r>
              <a:rPr lang="en-US" err="1"/>
              <a:t>leitelho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 err="1"/>
              <a:t>Inversão</a:t>
            </a:r>
            <a:r>
              <a:rPr lang="en-US"/>
              <a:t> de </a:t>
            </a:r>
            <a:r>
              <a:rPr lang="en-US" err="1"/>
              <a:t>fases</a:t>
            </a:r>
            <a:r>
              <a:rPr lang="en-US"/>
              <a:t>:</a:t>
            </a:r>
          </a:p>
          <a:p>
            <a:pPr lvl="1"/>
            <a:r>
              <a:rPr lang="en-US" err="1"/>
              <a:t>Emulsão</a:t>
            </a:r>
            <a:r>
              <a:rPr lang="en-US"/>
              <a:t> de A/O.</a:t>
            </a:r>
          </a:p>
        </p:txBody>
      </p:sp>
    </p:spTree>
    <p:extLst>
      <p:ext uri="{BB962C8B-B14F-4D97-AF65-F5344CB8AC3E}">
        <p14:creationId xmlns:p14="http://schemas.microsoft.com/office/powerpoint/2010/main" val="3787636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55185833-50A1-4075-9C90-F6E7B153A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8F57D9-4797-4D7F-B4C3-17628994F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2A12AD4-CA8C-4D31-A411-9BDA4018B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4774FF72-5CF9-4E15-8BBA-CEFD6B858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61FF0E7C-6E01-4FEF-A4C4-0F262CE1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7439" y="957486"/>
            <a:ext cx="6005039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-2" b="12937"/>
          <a:stretch/>
        </p:blipFill>
        <p:spPr>
          <a:xfrm>
            <a:off x="1371420" y="1420328"/>
            <a:ext cx="2435260" cy="4008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4550" r="29911" b="-3"/>
          <a:stretch/>
        </p:blipFill>
        <p:spPr>
          <a:xfrm>
            <a:off x="3970405" y="1420328"/>
            <a:ext cx="2433957" cy="40087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B11581-F041-4756-B61B-534635AEB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7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70382" y="957486"/>
            <a:ext cx="3707844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Manteiga</a:t>
            </a:r>
          </a:p>
        </p:txBody>
      </p:sp>
    </p:spTree>
    <p:extLst>
      <p:ext uri="{BB962C8B-B14F-4D97-AF65-F5344CB8AC3E}">
        <p14:creationId xmlns:p14="http://schemas.microsoft.com/office/powerpoint/2010/main" val="1094046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1AA009-40AD-4098-8AE7-680CA35C6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595E478-612A-42ED-816A-0DD5B5C89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4" y="955040"/>
            <a:ext cx="7216098" cy="36169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600"/>
              <a:t>Boa semana!!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13774" y="4572001"/>
            <a:ext cx="7216098" cy="13112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cris.bogsan@usp.br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226365-E8CD-4F1B-B318-7598AA28A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50925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6F8589D-19E8-4616-A2D6-95125B452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>
            <a:off x="7586661" y="3142319"/>
            <a:ext cx="4605339" cy="37156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9D2829-9A1B-41D9-A712-382721D3A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7586661" y="815472"/>
            <a:ext cx="4817288" cy="29414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276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291" y="795868"/>
            <a:ext cx="8282160" cy="5215466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870" y="742430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dirty="0" err="1"/>
              <a:t>Leite</a:t>
            </a:r>
            <a:r>
              <a:rPr lang="en-US" dirty="0"/>
              <a:t> Longa Vida (UHT)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15829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12491" y="167983"/>
            <a:ext cx="7756263" cy="1054250"/>
          </a:xfrm>
        </p:spPr>
        <p:txBody>
          <a:bodyPr/>
          <a:lstStyle/>
          <a:p>
            <a:r>
              <a:rPr lang="en-US" dirty="0" err="1"/>
              <a:t>Leite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pó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14" y="1332970"/>
            <a:ext cx="7619239" cy="480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1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1CA2540-FD07-4286-91E4-8D0DE4E50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4924F5-CDC2-4DFA-82F3-4843ADD67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5" t="89389" r="26987" b="24"/>
          <a:stretch/>
        </p:blipFill>
        <p:spPr>
          <a:xfrm>
            <a:off x="9595556" y="-1"/>
            <a:ext cx="2596444" cy="8727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49" y="677333"/>
            <a:ext cx="7162561" cy="538480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D59812-6820-446C-B994-0D059C97D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50925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844ED7C-1917-40D8-8B42-1B1C27BC5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>
            <a:off x="7586661" y="3142319"/>
            <a:ext cx="4605339" cy="371568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86658" y="1244213"/>
            <a:ext cx="4328819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Evaporação</a:t>
            </a:r>
            <a:r>
              <a:rPr lang="en-US" sz="4800" dirty="0"/>
              <a:t>:</a:t>
            </a:r>
            <a:br>
              <a:rPr lang="en-US" sz="4800" dirty="0"/>
            </a:br>
            <a:r>
              <a:rPr lang="en-US" sz="4800" dirty="0" err="1"/>
              <a:t>Tambor</a:t>
            </a:r>
            <a:r>
              <a:rPr lang="en-US" sz="4800" dirty="0"/>
              <a:t> </a:t>
            </a:r>
            <a:r>
              <a:rPr lang="en-US" sz="4800" dirty="0" err="1"/>
              <a:t>ou</a:t>
            </a:r>
            <a:r>
              <a:rPr lang="en-US" sz="4800" dirty="0"/>
              <a:t> </a:t>
            </a:r>
            <a:r>
              <a:rPr lang="en-US" sz="4800" dirty="0" err="1"/>
              <a:t>rolos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8329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8" name="Rectangle 12">
            <a:extLst>
              <a:ext uri="{FF2B5EF4-FFF2-40B4-BE49-F238E27FC236}">
                <a16:creationId xmlns:a16="http://schemas.microsoft.com/office/drawing/2014/main" id="{7E2BA2D5-46A3-46C0-98C9-A072D543B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90" y="1134532"/>
            <a:ext cx="7398987" cy="4605867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9" name="Picture 14">
            <a:extLst>
              <a:ext uri="{FF2B5EF4-FFF2-40B4-BE49-F238E27FC236}">
                <a16:creationId xmlns:a16="http://schemas.microsoft.com/office/drawing/2014/main" id="{3573895B-DA42-4260-AE1E-182BA4123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51" y="957486"/>
            <a:ext cx="3707844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/>
              <a:t>Secagem</a:t>
            </a:r>
            <a:r>
              <a:rPr lang="en-US" sz="4400" dirty="0"/>
              <a:t> </a:t>
            </a:r>
            <a:r>
              <a:rPr lang="en-US" sz="4400" dirty="0" err="1"/>
              <a:t>por</a:t>
            </a:r>
            <a:r>
              <a:rPr lang="en-US" sz="4400" dirty="0"/>
              <a:t> </a:t>
            </a:r>
            <a:r>
              <a:rPr lang="en-US" sz="4400" dirty="0" err="1"/>
              <a:t>Atomização</a:t>
            </a:r>
            <a:r>
              <a:rPr lang="en-US" sz="4400" dirty="0"/>
              <a:t>:</a:t>
            </a:r>
            <a:br>
              <a:rPr lang="en-US" sz="4400" dirty="0"/>
            </a:br>
            <a:r>
              <a:rPr lang="en-US" sz="4400" dirty="0"/>
              <a:t>Spray-Dryer</a:t>
            </a:r>
          </a:p>
        </p:txBody>
      </p:sp>
    </p:spTree>
    <p:extLst>
      <p:ext uri="{BB962C8B-B14F-4D97-AF65-F5344CB8AC3E}">
        <p14:creationId xmlns:p14="http://schemas.microsoft.com/office/powerpoint/2010/main" val="40944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Freeform: Shape 24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4" name="Picture 26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239" y="1011073"/>
            <a:ext cx="7413522" cy="482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00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35250F-9475-4A7C-BD20-F3DD2BCA3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">
            <a:extLst>
              <a:ext uri="{FF2B5EF4-FFF2-40B4-BE49-F238E27FC236}">
                <a16:creationId xmlns:a16="http://schemas.microsoft.com/office/drawing/2014/main" id="{CCE9F723-9A0F-4D08-A318-9BECBA07D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1" cy="6214534"/>
          </a:xfrm>
          <a:prstGeom prst="roundRect">
            <a:avLst>
              <a:gd name="adj" fmla="val 8642"/>
            </a:avLst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751CDD-D58E-46E4-9537-5DD051D62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600" y="545020"/>
            <a:ext cx="7586133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1035"/>
      </p:ext>
    </p:extLst>
  </p:cSld>
  <p:clrMapOvr>
    <a:masterClrMapping/>
  </p:clrMapOvr>
</p:sld>
</file>

<file path=ppt/theme/theme1.xml><?xml version="1.0" encoding="utf-8"?>
<a:theme xmlns:a="http://schemas.openxmlformats.org/drawingml/2006/main" name="Gotícula">
  <a:themeElements>
    <a:clrScheme name="Gotícu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ícu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ícu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{9D97BC51-8B1F-B14C-9757-6DFF82A93734}tf10001073</Template>
  <TotalTime>46</TotalTime>
  <Words>1030</Words>
  <Application>Microsoft Macintosh PowerPoint</Application>
  <PresentationFormat>Widescreen</PresentationFormat>
  <Paragraphs>144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0" baseType="lpstr">
      <vt:lpstr>Arial</vt:lpstr>
      <vt:lpstr>Courier New</vt:lpstr>
      <vt:lpstr>Lucida Grande</vt:lpstr>
      <vt:lpstr>Tw Cen MT</vt:lpstr>
      <vt:lpstr>Gotícula</vt:lpstr>
      <vt:lpstr>Derivados Lácteos</vt:lpstr>
      <vt:lpstr>Principais derivados LÁCTEOS</vt:lpstr>
      <vt:lpstr>Leite Longa Vida (UHT)</vt:lpstr>
      <vt:lpstr>Leite Longa Vida (UHT)</vt:lpstr>
      <vt:lpstr>Leite em pó</vt:lpstr>
      <vt:lpstr>Evaporação: Tambor ou rolos</vt:lpstr>
      <vt:lpstr>Secagem por Atomização: Spray-Dryer</vt:lpstr>
      <vt:lpstr>Apresentação do PowerPoint</vt:lpstr>
      <vt:lpstr>Apresentação do PowerPoint</vt:lpstr>
      <vt:lpstr>Leites Fermentados</vt:lpstr>
      <vt:lpstr>Produção de iogurte</vt:lpstr>
      <vt:lpstr>Valor nutricional Iogurte</vt:lpstr>
      <vt:lpstr>Processamento  do Iogurte</vt:lpstr>
      <vt:lpstr>Interações Metabólicas de S. thermophilus e L. delbruecki ssp. bulgaricus</vt:lpstr>
      <vt:lpstr>Kefir</vt:lpstr>
      <vt:lpstr>KUMIS</vt:lpstr>
      <vt:lpstr>Queijo </vt:lpstr>
      <vt:lpstr>Classificação - queijos</vt:lpstr>
      <vt:lpstr>Classificação - queijos</vt:lpstr>
      <vt:lpstr>Fluxograma </vt:lpstr>
      <vt:lpstr>Coagulação do leite</vt:lpstr>
      <vt:lpstr>Coagulação</vt:lpstr>
      <vt:lpstr>Coalho</vt:lpstr>
      <vt:lpstr>Coalho</vt:lpstr>
      <vt:lpstr>Coalho</vt:lpstr>
      <vt:lpstr>Coalho</vt:lpstr>
      <vt:lpstr>Quimosina produzida por organismos OGM</vt:lpstr>
      <vt:lpstr>Quimosina produzida por organismos OGM</vt:lpstr>
      <vt:lpstr>Corte  </vt:lpstr>
      <vt:lpstr>Salga</vt:lpstr>
      <vt:lpstr>Cura ou Maturação</vt:lpstr>
      <vt:lpstr>Cura ou Maturação</vt:lpstr>
      <vt:lpstr>Manteiga</vt:lpstr>
      <vt:lpstr>Manteiga</vt:lpstr>
      <vt:lpstr>Boa semana!!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Derivados Lácteos</dc:title>
  <dc:creator>cristina stewart bogsan</dc:creator>
  <cp:lastModifiedBy>cristina stewart bogsan</cp:lastModifiedBy>
  <cp:revision>5</cp:revision>
  <dcterms:created xsi:type="dcterms:W3CDTF">2018-11-11T22:28:48Z</dcterms:created>
  <dcterms:modified xsi:type="dcterms:W3CDTF">2018-11-11T23:15:36Z</dcterms:modified>
</cp:coreProperties>
</file>