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5"/>
  </p:notesMasterIdLst>
  <p:handoutMasterIdLst>
    <p:handoutMasterId r:id="rId36"/>
  </p:handoutMasterIdLst>
  <p:sldIdLst>
    <p:sldId id="446" r:id="rId13"/>
    <p:sldId id="620" r:id="rId14"/>
    <p:sldId id="602" r:id="rId15"/>
    <p:sldId id="621" r:id="rId16"/>
    <p:sldId id="627" r:id="rId17"/>
    <p:sldId id="629" r:id="rId18"/>
    <p:sldId id="633" r:id="rId19"/>
    <p:sldId id="634" r:id="rId20"/>
    <p:sldId id="635" r:id="rId21"/>
    <p:sldId id="636" r:id="rId22"/>
    <p:sldId id="638" r:id="rId23"/>
    <p:sldId id="651" r:id="rId24"/>
    <p:sldId id="662" r:id="rId25"/>
    <p:sldId id="656" r:id="rId26"/>
    <p:sldId id="658" r:id="rId27"/>
    <p:sldId id="639" r:id="rId28"/>
    <p:sldId id="667" r:id="rId29"/>
    <p:sldId id="668" r:id="rId30"/>
    <p:sldId id="640" r:id="rId31"/>
    <p:sldId id="643" r:id="rId32"/>
    <p:sldId id="646" r:id="rId33"/>
    <p:sldId id="59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90272A"/>
    <a:srgbClr val="000000"/>
    <a:srgbClr val="7B2629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30"/>
  </p:normalViewPr>
  <p:slideViewPr>
    <p:cSldViewPr snapToGrid="0" snapToObjects="1">
      <p:cViewPr varScale="1">
        <p:scale>
          <a:sx n="91" d="100"/>
          <a:sy n="91" d="100"/>
        </p:scale>
        <p:origin x="712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0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700.png"/><Relationship Id="rId9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0.png"/><Relationship Id="rId7" Type="http://schemas.openxmlformats.org/officeDocument/2006/relationships/image" Target="../media/image10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9.png"/><Relationship Id="rId18" Type="http://schemas.openxmlformats.org/officeDocument/2006/relationships/image" Target="../media/image16.png"/><Relationship Id="rId26" Type="http://schemas.openxmlformats.org/officeDocument/2006/relationships/image" Target="../media/image58.png"/><Relationship Id="rId21" Type="http://schemas.openxmlformats.org/officeDocument/2006/relationships/image" Target="../media/image21.png"/><Relationship Id="rId7" Type="http://schemas.openxmlformats.org/officeDocument/2006/relationships/image" Target="../media/image121.png"/><Relationship Id="rId12" Type="http://schemas.openxmlformats.org/officeDocument/2006/relationships/image" Target="../media/image128.png"/><Relationship Id="rId17" Type="http://schemas.openxmlformats.org/officeDocument/2006/relationships/image" Target="../media/image15.png"/><Relationship Id="rId25" Type="http://schemas.openxmlformats.org/officeDocument/2006/relationships/image" Target="../media/image48.png"/><Relationship Id="rId2" Type="http://schemas.openxmlformats.org/officeDocument/2006/relationships/image" Target="../media/image13.png"/><Relationship Id="rId16" Type="http://schemas.openxmlformats.org/officeDocument/2006/relationships/image" Target="../media/image14.png"/><Relationship Id="rId20" Type="http://schemas.openxmlformats.org/officeDocument/2006/relationships/image" Target="../media/image20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24" Type="http://schemas.openxmlformats.org/officeDocument/2006/relationships/image" Target="../media/image29.png"/><Relationship Id="rId15" Type="http://schemas.openxmlformats.org/officeDocument/2006/relationships/image" Target="../media/image132.png"/><Relationship Id="rId23" Type="http://schemas.openxmlformats.org/officeDocument/2006/relationships/image" Target="../media/image23.png"/><Relationship Id="rId28" Type="http://schemas.openxmlformats.org/officeDocument/2006/relationships/image" Target="../media/image60.png"/><Relationship Id="rId10" Type="http://schemas.openxmlformats.org/officeDocument/2006/relationships/image" Target="../media/image126.png"/><Relationship Id="rId19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31.png"/><Relationship Id="rId22" Type="http://schemas.openxmlformats.org/officeDocument/2006/relationships/image" Target="../media/image22.png"/><Relationship Id="rId27" Type="http://schemas.openxmlformats.org/officeDocument/2006/relationships/image" Target="../media/image59.png"/><Relationship Id="rId30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9.png"/><Relationship Id="rId18" Type="http://schemas.openxmlformats.org/officeDocument/2006/relationships/image" Target="../media/image72.png"/><Relationship Id="rId3" Type="http://schemas.openxmlformats.org/officeDocument/2006/relationships/image" Target="../media/image64.png"/><Relationship Id="rId21" Type="http://schemas.openxmlformats.org/officeDocument/2006/relationships/image" Target="../media/image76.png"/><Relationship Id="rId7" Type="http://schemas.openxmlformats.org/officeDocument/2006/relationships/image" Target="../media/image121.png"/><Relationship Id="rId12" Type="http://schemas.openxmlformats.org/officeDocument/2006/relationships/image" Target="../media/image128.png"/><Relationship Id="rId17" Type="http://schemas.openxmlformats.org/officeDocument/2006/relationships/image" Target="../media/image71.png"/><Relationship Id="rId2" Type="http://schemas.openxmlformats.org/officeDocument/2006/relationships/image" Target="../media/image13.png"/><Relationship Id="rId16" Type="http://schemas.openxmlformats.org/officeDocument/2006/relationships/image" Target="../media/image68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18.png"/><Relationship Id="rId24" Type="http://schemas.openxmlformats.org/officeDocument/2006/relationships/image" Target="../media/image79.png"/><Relationship Id="rId5" Type="http://schemas.openxmlformats.org/officeDocument/2006/relationships/image" Target="../media/image66.png"/><Relationship Id="rId15" Type="http://schemas.openxmlformats.org/officeDocument/2006/relationships/image" Target="../media/image132.png"/><Relationship Id="rId23" Type="http://schemas.openxmlformats.org/officeDocument/2006/relationships/image" Target="../media/image78.png"/><Relationship Id="rId10" Type="http://schemas.openxmlformats.org/officeDocument/2006/relationships/image" Target="../media/image126.png"/><Relationship Id="rId19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12.png"/><Relationship Id="rId14" Type="http://schemas.openxmlformats.org/officeDocument/2006/relationships/image" Target="../media/image131.png"/><Relationship Id="rId22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image" Target="../media/image175.png"/><Relationship Id="rId21" Type="http://schemas.openxmlformats.org/officeDocument/2006/relationships/image" Target="../media/image193.png"/><Relationship Id="rId7" Type="http://schemas.openxmlformats.org/officeDocument/2006/relationships/image" Target="../media/image179.png"/><Relationship Id="rId12" Type="http://schemas.openxmlformats.org/officeDocument/2006/relationships/image" Target="../media/image600.png"/><Relationship Id="rId17" Type="http://schemas.openxmlformats.org/officeDocument/2006/relationships/image" Target="../media/image189.png"/><Relationship Id="rId2" Type="http://schemas.openxmlformats.org/officeDocument/2006/relationships/image" Target="../media/image174.png"/><Relationship Id="rId16" Type="http://schemas.openxmlformats.org/officeDocument/2006/relationships/image" Target="../media/image630.png"/><Relationship Id="rId20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1.png"/><Relationship Id="rId11" Type="http://schemas.openxmlformats.org/officeDocument/2006/relationships/image" Target="../media/image590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591.png"/><Relationship Id="rId9" Type="http://schemas.openxmlformats.org/officeDocument/2006/relationships/image" Target="../media/image181.png"/><Relationship Id="rId14" Type="http://schemas.openxmlformats.org/officeDocument/2006/relationships/image" Target="../media/image610.png"/><Relationship Id="rId22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0" Type="http://schemas.openxmlformats.org/officeDocument/2006/relationships/image" Target="../media/image1120.png"/><Relationship Id="rId4" Type="http://schemas.openxmlformats.org/officeDocument/2006/relationships/image" Target="../media/image81.png"/><Relationship Id="rId9" Type="http://schemas.openxmlformats.org/officeDocument/2006/relationships/image" Target="../media/image1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9.png"/><Relationship Id="rId18" Type="http://schemas.openxmlformats.org/officeDocument/2006/relationships/image" Target="../media/image72.png"/><Relationship Id="rId3" Type="http://schemas.openxmlformats.org/officeDocument/2006/relationships/image" Target="../media/image64.png"/><Relationship Id="rId21" Type="http://schemas.openxmlformats.org/officeDocument/2006/relationships/image" Target="../media/image76.png"/><Relationship Id="rId7" Type="http://schemas.openxmlformats.org/officeDocument/2006/relationships/image" Target="../media/image121.png"/><Relationship Id="rId12" Type="http://schemas.openxmlformats.org/officeDocument/2006/relationships/image" Target="../media/image128.png"/><Relationship Id="rId17" Type="http://schemas.openxmlformats.org/officeDocument/2006/relationships/image" Target="../media/image71.png"/><Relationship Id="rId2" Type="http://schemas.openxmlformats.org/officeDocument/2006/relationships/image" Target="../media/image13.png"/><Relationship Id="rId16" Type="http://schemas.openxmlformats.org/officeDocument/2006/relationships/image" Target="../media/image68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18.png"/><Relationship Id="rId24" Type="http://schemas.openxmlformats.org/officeDocument/2006/relationships/image" Target="../media/image79.png"/><Relationship Id="rId5" Type="http://schemas.openxmlformats.org/officeDocument/2006/relationships/image" Target="../media/image66.png"/><Relationship Id="rId15" Type="http://schemas.openxmlformats.org/officeDocument/2006/relationships/image" Target="../media/image132.png"/><Relationship Id="rId23" Type="http://schemas.openxmlformats.org/officeDocument/2006/relationships/image" Target="../media/image78.png"/><Relationship Id="rId10" Type="http://schemas.openxmlformats.org/officeDocument/2006/relationships/image" Target="../media/image126.png"/><Relationship Id="rId19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12.png"/><Relationship Id="rId14" Type="http://schemas.openxmlformats.org/officeDocument/2006/relationships/image" Target="../media/image131.png"/><Relationship Id="rId22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9.png"/><Relationship Id="rId18" Type="http://schemas.openxmlformats.org/officeDocument/2006/relationships/image" Target="../media/image114.png"/><Relationship Id="rId3" Type="http://schemas.openxmlformats.org/officeDocument/2006/relationships/image" Target="../media/image88.png"/><Relationship Id="rId21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8.png"/><Relationship Id="rId17" Type="http://schemas.openxmlformats.org/officeDocument/2006/relationships/image" Target="../media/image113.png"/><Relationship Id="rId2" Type="http://schemas.openxmlformats.org/officeDocument/2006/relationships/image" Target="../media/image830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24" Type="http://schemas.openxmlformats.org/officeDocument/2006/relationships/image" Target="../media/image120.png"/><Relationship Id="rId15" Type="http://schemas.openxmlformats.org/officeDocument/2006/relationships/image" Target="../media/image132.png"/><Relationship Id="rId23" Type="http://schemas.openxmlformats.org/officeDocument/2006/relationships/image" Target="../media/image119.png"/><Relationship Id="rId10" Type="http://schemas.openxmlformats.org/officeDocument/2006/relationships/image" Target="../media/image126.png"/><Relationship Id="rId19" Type="http://schemas.openxmlformats.org/officeDocument/2006/relationships/image" Target="../media/image115.png"/><Relationship Id="rId4" Type="http://schemas.openxmlformats.org/officeDocument/2006/relationships/image" Target="../media/image94.png"/><Relationship Id="rId9" Type="http://schemas.openxmlformats.org/officeDocument/2006/relationships/image" Target="../media/image12.png"/><Relationship Id="rId14" Type="http://schemas.openxmlformats.org/officeDocument/2006/relationships/image" Target="../media/image131.png"/><Relationship Id="rId22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99.png"/><Relationship Id="rId18" Type="http://schemas.openxmlformats.org/officeDocument/2006/relationships/image" Target="../media/image124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12" Type="http://schemas.openxmlformats.org/officeDocument/2006/relationships/image" Target="../media/image198.png"/><Relationship Id="rId17" Type="http://schemas.openxmlformats.org/officeDocument/2006/relationships/image" Target="../media/image123.png"/><Relationship Id="rId2" Type="http://schemas.openxmlformats.org/officeDocument/2006/relationships/image" Target="../media/image1150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201.png"/><Relationship Id="rId10" Type="http://schemas.openxmlformats.org/officeDocument/2006/relationships/image" Target="../media/image197.png"/><Relationship Id="rId4" Type="http://schemas.openxmlformats.org/officeDocument/2006/relationships/image" Target="../media/image1170.png"/><Relationship Id="rId9" Type="http://schemas.openxmlformats.org/officeDocument/2006/relationships/image" Target="../media/image196.png"/><Relationship Id="rId1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image" Target="../media/image1430.png"/><Relationship Id="rId3" Type="http://schemas.openxmlformats.org/officeDocument/2006/relationships/image" Target="../media/image206.png"/><Relationship Id="rId7" Type="http://schemas.openxmlformats.org/officeDocument/2006/relationships/image" Target="../media/image1370.png"/><Relationship Id="rId12" Type="http://schemas.openxmlformats.org/officeDocument/2006/relationships/image" Target="../media/image1420.png"/><Relationship Id="rId17" Type="http://schemas.openxmlformats.org/officeDocument/2006/relationships/image" Target="../media/image1470.png"/><Relationship Id="rId2" Type="http://schemas.openxmlformats.org/officeDocument/2006/relationships/image" Target="../media/image205.png"/><Relationship Id="rId16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1410.png"/><Relationship Id="rId5" Type="http://schemas.openxmlformats.org/officeDocument/2006/relationships/image" Target="../media/image1350.png"/><Relationship Id="rId15" Type="http://schemas.openxmlformats.org/officeDocument/2006/relationships/image" Target="../media/image1450.png"/><Relationship Id="rId10" Type="http://schemas.openxmlformats.org/officeDocument/2006/relationships/image" Target="../media/image127.png"/><Relationship Id="rId4" Type="http://schemas.openxmlformats.org/officeDocument/2006/relationships/image" Target="../media/image1340.png"/><Relationship Id="rId9" Type="http://schemas.openxmlformats.org/officeDocument/2006/relationships/image" Target="../media/image208.png"/><Relationship Id="rId14" Type="http://schemas.openxmlformats.org/officeDocument/2006/relationships/image" Target="../media/image14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0.png"/><Relationship Id="rId5" Type="http://schemas.openxmlformats.org/officeDocument/2006/relationships/image" Target="../media/image1510.png"/><Relationship Id="rId4" Type="http://schemas.openxmlformats.org/officeDocument/2006/relationships/image" Target="../media/image15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70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5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690.png"/><Relationship Id="rId7" Type="http://schemas.openxmlformats.org/officeDocument/2006/relationships/image" Target="../media/image8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20.png"/><Relationship Id="rId4" Type="http://schemas.openxmlformats.org/officeDocument/2006/relationships/image" Target="../media/image11.png"/><Relationship Id="rId9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5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</a:t>
            </a:r>
            <a:r>
              <a:rPr lang="pt-BR" b="1" dirty="0">
                <a:solidFill>
                  <a:srgbClr val="FF0000"/>
                </a:solidFill>
              </a:rPr>
              <a:t>Conservação da quantidade de movimento (momento linear)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smtClean="0">
                <a:solidFill>
                  <a:srgbClr val="002060"/>
                </a:solidFill>
              </a:rPr>
              <a:t>01/09/2020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9402" y="67218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Colisão entre dois corpos – Caso Geral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02730" y="608379"/>
                <a:ext cx="1034257" cy="4522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0" y="608379"/>
                <a:ext cx="1034257" cy="452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421300" y="680493"/>
                <a:ext cx="343780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00" y="680493"/>
                <a:ext cx="3437801" cy="299249"/>
              </a:xfrm>
              <a:prstGeom prst="rect">
                <a:avLst/>
              </a:prstGeom>
              <a:blipFill>
                <a:blip r:embed="rId3"/>
                <a:stretch>
                  <a:fillRect t="-42857" r="-283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10271" y="1313119"/>
                <a:ext cx="30473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1" y="1313119"/>
                <a:ext cx="3047308" cy="299249"/>
              </a:xfrm>
              <a:prstGeom prst="rect">
                <a:avLst/>
              </a:prstGeom>
              <a:blipFill>
                <a:blip r:embed="rId4"/>
                <a:stretch>
                  <a:fillRect l="-400" t="-40816" r="-24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655284" y="1304562"/>
                <a:ext cx="32608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84" y="1304562"/>
                <a:ext cx="3260829" cy="299249"/>
              </a:xfrm>
              <a:prstGeom prst="rect">
                <a:avLst/>
              </a:prstGeom>
              <a:blipFill>
                <a:blip r:embed="rId5"/>
                <a:stretch>
                  <a:fillRect t="-40816" r="-149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56544" y="1298887"/>
                <a:ext cx="125938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544" y="1298887"/>
                <a:ext cx="1259383" cy="310598"/>
              </a:xfrm>
              <a:prstGeom prst="rect">
                <a:avLst/>
              </a:prstGeom>
              <a:blipFill>
                <a:blip r:embed="rId6"/>
                <a:stretch>
                  <a:fillRect l="-485" r="-1456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93134" y="1968150"/>
            <a:ext cx="370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variações da quantidade de movimento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3862616" y="2074509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563945" y="1845039"/>
            <a:ext cx="451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Têm mesma intensidade, mas sentidos opostos 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(Segue a 3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6268" y="2489229"/>
            <a:ext cx="494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o Teorema: Impulso-Quantidade de Movimento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046203" y="2424852"/>
                <a:ext cx="928972" cy="4029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203" y="2424852"/>
                <a:ext cx="928972" cy="402931"/>
              </a:xfrm>
              <a:prstGeom prst="rect">
                <a:avLst/>
              </a:prstGeom>
              <a:blipFill>
                <a:blip r:embed="rId7"/>
                <a:stretch>
                  <a:fillRect t="-21212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86268" y="3053883"/>
            <a:ext cx="625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que as variações das quantidades de movimento dos dois corpos são iguais aos impulsos da força de interação que age entre os corpos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7098554" y="3053883"/>
                <a:ext cx="1081899" cy="4029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554" y="3053883"/>
                <a:ext cx="1081899" cy="402931"/>
              </a:xfrm>
              <a:prstGeom prst="rect">
                <a:avLst/>
              </a:prstGeom>
              <a:blipFill>
                <a:blip r:embed="rId8"/>
                <a:stretch>
                  <a:fillRect t="-21212" r="-17416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524002" y="3623692"/>
                <a:ext cx="5418666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𝑖𝑚𝑝𝑢𝑙𝑠𝑜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𝑠𝑜𝑏𝑟𝑒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𝑑𝑒𝑣𝑖𝑑𝑜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pt-BR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𝑖𝑚𝑝𝑢𝑙𝑠𝑜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𝑠𝑜𝑏𝑟𝑒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𝑑𝑒𝑣𝑖𝑑𝑜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3623692"/>
                <a:ext cx="5418666" cy="644664"/>
              </a:xfrm>
              <a:prstGeom prst="rect">
                <a:avLst/>
              </a:prstGeom>
              <a:blipFill>
                <a:blip r:embed="rId9"/>
                <a:stretch>
                  <a:fillRect t="-7547"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0" y="4280231"/>
                <a:ext cx="9144000" cy="39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igualdade segue diretamente a definição do impulso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2(1)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acordo com a 3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ª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Newton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0231"/>
                <a:ext cx="9144000" cy="397866"/>
              </a:xfrm>
              <a:prstGeom prst="rect">
                <a:avLst/>
              </a:prstGeom>
              <a:blipFill rotWithShape="0">
                <a:blip r:embed="rId10"/>
                <a:stretch>
                  <a:fillRect l="-333" t="-12308" b="-1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3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  <p:bldP spid="10" grpId="0" animBg="1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4972" y="60263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Sistemas particulares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65587" r="50570" b="28667"/>
          <a:stretch/>
        </p:blipFill>
        <p:spPr>
          <a:xfrm>
            <a:off x="5867388" y="1767992"/>
            <a:ext cx="3260612" cy="787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678502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Após a colisão os dois corpos grudam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5812" y="2161692"/>
                <a:ext cx="312835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2" y="2161692"/>
                <a:ext cx="3128357" cy="299249"/>
              </a:xfrm>
              <a:prstGeom prst="rect">
                <a:avLst/>
              </a:prstGeom>
              <a:blipFill>
                <a:blip r:embed="rId3"/>
                <a:stretch>
                  <a:fillRect t="-42857" r="-662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75697" y="80175"/>
                <a:ext cx="776943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97" y="80175"/>
                <a:ext cx="776943" cy="339195"/>
              </a:xfrm>
              <a:prstGeom prst="rect">
                <a:avLst/>
              </a:prstGeom>
              <a:blipFill>
                <a:blip r:embed="rId4"/>
                <a:stretch>
                  <a:fillRect l="-5469" r="-3906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3745" y="1678502"/>
                <a:ext cx="17413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745" y="1678502"/>
                <a:ext cx="1741310" cy="391582"/>
              </a:xfrm>
              <a:prstGeom prst="rect">
                <a:avLst/>
              </a:prstGeom>
              <a:blipFill>
                <a:blip r:embed="rId5"/>
                <a:stretch>
                  <a:fillRect t="-20000" r="-9091"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0" y="390691"/>
            <a:ext cx="789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equações são vetoriais. Isso implica que a conservação da quantidade de movimento deve ser válida para cada uma das suas componentes.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88027" y="932320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7" y="932320"/>
                <a:ext cx="3757439" cy="299249"/>
              </a:xfrm>
              <a:prstGeom prst="rect">
                <a:avLst/>
              </a:prstGeom>
              <a:blipFill>
                <a:blip r:embed="rId6"/>
                <a:stretch>
                  <a:fillRect l="-325" r="-649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8026" y="1234617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6" y="1234617"/>
                <a:ext cx="3757439" cy="299249"/>
              </a:xfrm>
              <a:prstGeom prst="rect">
                <a:avLst/>
              </a:prstGeom>
              <a:blipFill>
                <a:blip r:embed="rId7"/>
                <a:stretch>
                  <a:fillRect l="-649" r="-974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4207933" y="1081944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870093" y="946493"/>
                <a:ext cx="3805336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𝐸𝑥𝑒𝑚𝑝𝑙𝑜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𝑀𝑜𝑣𝑖𝑚𝑒𝑛𝑡𝑜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𝐵𝑖𝑑𝑖𝑚𝑒𝑛𝑠𝑖𝑜𝑛𝑎𝑙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𝑑𝑎𝑑𝑜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obt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93" y="946493"/>
                <a:ext cx="3805336" cy="576248"/>
              </a:xfrm>
              <a:prstGeom prst="rect">
                <a:avLst/>
              </a:prstGeom>
              <a:blipFill rotWithShape="0">
                <a:blip r:embed="rId8"/>
                <a:stretch>
                  <a:fillRect l="-1763" r="-1122" b="-1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0" y="2804660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Colisão frontal  (unidimensional)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163208" y="2839702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208" y="2839702"/>
                <a:ext cx="3757439" cy="299249"/>
              </a:xfrm>
              <a:prstGeom prst="rect">
                <a:avLst/>
              </a:prstGeom>
              <a:blipFill>
                <a:blip r:embed="rId9"/>
                <a:stretch>
                  <a:fillRect l="-325" r="-649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0" y="3472664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 os corpos se unirem após 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193902" y="3507706"/>
                <a:ext cx="34122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02" y="3507706"/>
                <a:ext cx="3412216" cy="299249"/>
              </a:xfrm>
              <a:prstGeom prst="rect">
                <a:avLst/>
              </a:prstGeom>
              <a:blipFill>
                <a:blip r:embed="rId10"/>
                <a:stretch>
                  <a:fillRect l="-357" r="-536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813886" y="3841996"/>
                <a:ext cx="190609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86" y="3841996"/>
                <a:ext cx="1906099" cy="299249"/>
              </a:xfrm>
              <a:prstGeom prst="rect">
                <a:avLst/>
              </a:prstGeom>
              <a:blipFill>
                <a:blip r:embed="rId11"/>
                <a:stretch>
                  <a:fillRect r="-32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36302" y="4175710"/>
            <a:ext cx="658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componentes x das velocidades podem ser positivas ou negativas, dependendo como se define o sentido positivo do eixo x</a:t>
            </a:r>
          </a:p>
        </p:txBody>
      </p:sp>
    </p:spTree>
    <p:extLst>
      <p:ext uri="{BB962C8B-B14F-4D97-AF65-F5344CB8AC3E}">
        <p14:creationId xmlns:p14="http://schemas.microsoft.com/office/powerpoint/2010/main" val="8425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 animBg="1"/>
      <p:bldP spid="14" grpId="0"/>
      <p:bldP spid="15" grpId="0"/>
      <p:bldP spid="17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6782"/>
            <a:ext cx="24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3, exercício 1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72835"/>
            <a:ext cx="762930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homem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75,2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dirigindo um carrinho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38,6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viaja à velocidade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2,33 m/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Ele salta do carrinho e ao interagir com o chão, a componente horizontal da sua velocidade é nula. </a:t>
            </a: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variação da velocidade do carrinho.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335717" y="1796149"/>
                <a:ext cx="776943" cy="3391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7" y="1796149"/>
                <a:ext cx="776943" cy="339195"/>
              </a:xfrm>
              <a:prstGeom prst="rect">
                <a:avLst/>
              </a:prstGeom>
              <a:blipFill>
                <a:blip r:embed="rId2"/>
                <a:stretch>
                  <a:fillRect l="-5469" r="-3906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0" y="1764225"/>
            <a:ext cx="420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isolado, sem forças externas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405215" y="1814599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181085" y="1754278"/>
                <a:ext cx="101450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85" y="1754278"/>
                <a:ext cx="1014508" cy="402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5454996" y="1833047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83136" y="2199646"/>
                <a:ext cx="346748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2199646"/>
                <a:ext cx="3467488" cy="299249"/>
              </a:xfrm>
              <a:prstGeom prst="rect">
                <a:avLst/>
              </a:prstGeom>
              <a:blipFill>
                <a:blip r:embed="rId4"/>
                <a:stretch>
                  <a:fillRect l="-352" t="-42857" r="-422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3136" y="2708033"/>
                <a:ext cx="869346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𝑐𝑜𝑛𝑠𝑖𝑑𝑒𝑟𝑎𝑛𝑑𝑜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𝑎𝑝𝑒𝑛𝑎𝑠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𝑚𝑜𝑣𝑖𝑚𝑒𝑛𝑡𝑜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𝑒𝑖𝑥𝑜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2708033"/>
                <a:ext cx="8693469" cy="299249"/>
              </a:xfrm>
              <a:prstGeom prst="rect">
                <a:avLst/>
              </a:prstGeom>
              <a:blipFill>
                <a:blip r:embed="rId5"/>
                <a:stretch>
                  <a:fillRect l="-421" r="-28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3136" y="3157571"/>
                <a:ext cx="3233193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3157571"/>
                <a:ext cx="3233193" cy="299249"/>
              </a:xfrm>
              <a:prstGeom prst="rect">
                <a:avLst/>
              </a:prstGeom>
              <a:blipFill>
                <a:blip r:embed="rId6"/>
                <a:stretch>
                  <a:fillRect l="-1887" r="-75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606465" y="3092178"/>
                <a:ext cx="217809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65" y="3092178"/>
                <a:ext cx="2178097" cy="622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971463" y="3098819"/>
                <a:ext cx="261212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75,2+38,6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38,6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2,33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63" y="3098819"/>
                <a:ext cx="2612125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047625" y="3780307"/>
                <a:ext cx="1769843" cy="3323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=6,87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25" y="3780307"/>
                <a:ext cx="1769843" cy="332399"/>
              </a:xfrm>
              <a:prstGeom prst="rect">
                <a:avLst/>
              </a:prstGeom>
              <a:blipFill>
                <a:blip r:embed="rId9"/>
                <a:stretch>
                  <a:fillRect l="-1379" r="-1034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11571" y="4386060"/>
                <a:ext cx="30382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=6,87−2,33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71" y="4386060"/>
                <a:ext cx="3038268" cy="299249"/>
              </a:xfrm>
              <a:prstGeom prst="rect">
                <a:avLst/>
              </a:prstGeom>
              <a:blipFill>
                <a:blip r:embed="rId10"/>
                <a:stretch>
                  <a:fillRect l="-1205" r="-1205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921682" y="4386060"/>
                <a:ext cx="1622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=4,54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82" y="4386060"/>
                <a:ext cx="1622688" cy="276999"/>
              </a:xfrm>
              <a:prstGeom prst="rect">
                <a:avLst/>
              </a:prstGeom>
              <a:blipFill>
                <a:blip r:embed="rId11"/>
                <a:stretch>
                  <a:fillRect l="-2622" r="-1124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6054590" y="3839340"/>
            <a:ext cx="280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isso significa que o homem saltou a -6,87 m/s em relação ao carrinho! </a:t>
            </a:r>
          </a:p>
        </p:txBody>
      </p:sp>
    </p:spTree>
    <p:extLst>
      <p:ext uri="{BB962C8B-B14F-4D97-AF65-F5344CB8AC3E}">
        <p14:creationId xmlns:p14="http://schemas.microsoft.com/office/powerpoint/2010/main" val="21793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4530" y="365865"/>
                <a:ext cx="6579062" cy="1179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partícula A, de massa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colide com outra partícula B, em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repouso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 massa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 primeira partícula é desviada de um ângulo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tal que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muda a magnitude de sua velocidade para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magnitude da velocidade da partícula B após a colisão.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" y="365865"/>
                <a:ext cx="6579062" cy="1179875"/>
              </a:xfrm>
              <a:prstGeom prst="rect">
                <a:avLst/>
              </a:prstGeom>
              <a:blipFill>
                <a:blip r:embed="rId2"/>
                <a:stretch>
                  <a:fillRect l="-463" t="-3608" r="-556" b="-56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36458"/>
            <a:ext cx="27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3, exercício 5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7171077" y="601975"/>
            <a:ext cx="1631225" cy="515925"/>
            <a:chOff x="7159964" y="1285986"/>
            <a:chExt cx="1631225" cy="515925"/>
          </a:xfrm>
        </p:grpSpPr>
        <p:grpSp>
          <p:nvGrpSpPr>
            <p:cNvPr id="10" name="Agrupar 9"/>
            <p:cNvGrpSpPr/>
            <p:nvPr/>
          </p:nvGrpSpPr>
          <p:grpSpPr>
            <a:xfrm>
              <a:off x="8532956" y="1524911"/>
              <a:ext cx="258233" cy="276999"/>
              <a:chOff x="8532956" y="1524911"/>
              <a:chExt cx="258233" cy="276999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8532956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622" r="-1891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Agrupar 10"/>
            <p:cNvGrpSpPr/>
            <p:nvPr/>
          </p:nvGrpSpPr>
          <p:grpSpPr>
            <a:xfrm>
              <a:off x="7159964" y="1285986"/>
              <a:ext cx="1071033" cy="515925"/>
              <a:chOff x="5155180" y="1285986"/>
              <a:chExt cx="1071033" cy="515925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857" r="-2285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de Seta Reta 13"/>
              <p:cNvCxnSpPr/>
              <p:nvPr/>
            </p:nvCxnSpPr>
            <p:spPr>
              <a:xfrm flipV="1">
                <a:off x="5413413" y="1665004"/>
                <a:ext cx="812800" cy="3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367" t="-46667" r="-6530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Agrupar 17"/>
          <p:cNvGrpSpPr/>
          <p:nvPr/>
        </p:nvGrpSpPr>
        <p:grpSpPr>
          <a:xfrm>
            <a:off x="7189919" y="1355497"/>
            <a:ext cx="1810185" cy="1204776"/>
            <a:chOff x="7222052" y="1871024"/>
            <a:chExt cx="1810185" cy="1204776"/>
          </a:xfrm>
        </p:grpSpPr>
        <p:grpSp>
          <p:nvGrpSpPr>
            <p:cNvPr id="19" name="Agrupar 18"/>
            <p:cNvGrpSpPr/>
            <p:nvPr/>
          </p:nvGrpSpPr>
          <p:grpSpPr>
            <a:xfrm>
              <a:off x="7222052" y="1871024"/>
              <a:ext cx="996207" cy="586188"/>
              <a:chOff x="5155180" y="1211825"/>
              <a:chExt cx="996207" cy="586188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r="-2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Conector de Seta Reta 32"/>
              <p:cNvCxnSpPr/>
              <p:nvPr/>
            </p:nvCxnSpPr>
            <p:spPr>
              <a:xfrm flipV="1">
                <a:off x="5413413" y="1298686"/>
                <a:ext cx="737974" cy="3701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804" r="-3922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Agrupar 19"/>
            <p:cNvGrpSpPr/>
            <p:nvPr/>
          </p:nvGrpSpPr>
          <p:grpSpPr>
            <a:xfrm>
              <a:off x="7222052" y="2425405"/>
              <a:ext cx="914687" cy="650395"/>
              <a:chOff x="5155180" y="1530300"/>
              <a:chExt cx="914687" cy="650395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5155180" y="1554500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CaixaDeTexto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622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ector de Seta Reta 28"/>
              <p:cNvCxnSpPr/>
              <p:nvPr/>
            </p:nvCxnSpPr>
            <p:spPr>
              <a:xfrm>
                <a:off x="5413413" y="1727151"/>
                <a:ext cx="656454" cy="3370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434" r="-377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Conector reto 20"/>
            <p:cNvCxnSpPr/>
            <p:nvPr/>
          </p:nvCxnSpPr>
          <p:spPr>
            <a:xfrm flipV="1">
              <a:off x="7241241" y="2437979"/>
              <a:ext cx="1790996" cy="898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/>
            <p:cNvSpPr/>
            <p:nvPr/>
          </p:nvSpPr>
          <p:spPr>
            <a:xfrm rot="1728321">
              <a:off x="7491980" y="2232635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co 22"/>
            <p:cNvSpPr/>
            <p:nvPr/>
          </p:nvSpPr>
          <p:spPr>
            <a:xfrm rot="2653884">
              <a:off x="7430363" y="2432134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727" r="-13636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/>
            <p:cNvSpPr txBox="1"/>
            <p:nvPr/>
          </p:nvSpPr>
          <p:spPr>
            <a:xfrm>
              <a:off x="8802302" y="2370428"/>
              <a:ext cx="12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x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730513" y="459252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671246" y="1219018"/>
            <a:ext cx="82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cxnSp>
        <p:nvCxnSpPr>
          <p:cNvPr id="49" name="Conector de Seta Reta 48"/>
          <p:cNvCxnSpPr>
            <a:endCxn id="36" idx="2"/>
          </p:cNvCxnSpPr>
          <p:nvPr/>
        </p:nvCxnSpPr>
        <p:spPr>
          <a:xfrm flipH="1" flipV="1">
            <a:off x="7096549" y="1557572"/>
            <a:ext cx="11265" cy="36613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6845720" y="1432860"/>
            <a:ext cx="30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y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3175" y="3625540"/>
                <a:ext cx="1973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" y="3625540"/>
                <a:ext cx="1973232" cy="276999"/>
              </a:xfrm>
              <a:prstGeom prst="rect">
                <a:avLst/>
              </a:prstGeom>
              <a:blipFill>
                <a:blip r:embed="rId16"/>
                <a:stretch>
                  <a:fillRect l="-926" t="-2222" r="-216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44"/>
          <p:cNvSpPr txBox="1"/>
          <p:nvPr/>
        </p:nvSpPr>
        <p:spPr>
          <a:xfrm>
            <a:off x="91725" y="1479125"/>
            <a:ext cx="388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pouco de trigonometria</a:t>
            </a:r>
            <a:endParaRPr lang="pt-B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203667" y="1860470"/>
                <a:ext cx="2167260" cy="494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𝑠𝑒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7" y="1860470"/>
                <a:ext cx="2167260" cy="4941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4821067" y="2006275"/>
                <a:ext cx="17449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67" y="2006275"/>
                <a:ext cx="1744965" cy="246221"/>
              </a:xfrm>
              <a:prstGeom prst="rect">
                <a:avLst/>
              </a:prstGeom>
              <a:blipFill>
                <a:blip r:embed="rId18"/>
                <a:stretch>
                  <a:fillRect l="-1748" r="-1748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43175" y="2550115"/>
                <a:ext cx="1962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" y="2550115"/>
                <a:ext cx="1962910" cy="276999"/>
              </a:xfrm>
              <a:prstGeom prst="rect">
                <a:avLst/>
              </a:prstGeom>
              <a:blipFill>
                <a:blip r:embed="rId19"/>
                <a:stretch>
                  <a:fillRect l="-1553" t="-2174" r="-217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116840" y="2540069"/>
                <a:ext cx="2408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𝑠𝑢𝑏𝑠𝑡𝑖𝑡𝑢𝑖𝑛𝑑𝑜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40" y="2540069"/>
                <a:ext cx="2408288" cy="276999"/>
              </a:xfrm>
              <a:prstGeom prst="rect">
                <a:avLst/>
              </a:prstGeom>
              <a:blipFill>
                <a:blip r:embed="rId20"/>
                <a:stretch>
                  <a:fillRect l="-1772" r="-177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993783" y="2418336"/>
                <a:ext cx="149425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4+1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783" y="2418336"/>
                <a:ext cx="1494255" cy="5204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43175" y="2965316"/>
                <a:ext cx="109029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" y="2965316"/>
                <a:ext cx="1090298" cy="5204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1840531" y="2927101"/>
                <a:ext cx="1118511" cy="5722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31" y="2927101"/>
                <a:ext cx="1118511" cy="57227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601544" y="3497579"/>
                <a:ext cx="150489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544" y="3497579"/>
                <a:ext cx="1504899" cy="5204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821067" y="3477902"/>
                <a:ext cx="150489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67" y="3477902"/>
                <a:ext cx="1504899" cy="52046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654121" y="4106603"/>
                <a:ext cx="1100942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121" y="4106603"/>
                <a:ext cx="1100942" cy="5194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43175" y="4125913"/>
                <a:ext cx="1504899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" y="4125913"/>
                <a:ext cx="1504899" cy="526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780727" y="3944901"/>
                <a:ext cx="116108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27" y="3944901"/>
                <a:ext cx="1161087" cy="818366"/>
              </a:xfrm>
              <a:prstGeom prst="rect">
                <a:avLst/>
              </a:prstGeom>
              <a:blipFill>
                <a:blip r:embed="rId28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6488038" y="4106603"/>
                <a:ext cx="1136145" cy="5722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038" y="4106603"/>
                <a:ext cx="1136145" cy="57227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43175" y="1947736"/>
                <a:ext cx="17521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" y="1947736"/>
                <a:ext cx="1752146" cy="246221"/>
              </a:xfrm>
              <a:prstGeom prst="rect">
                <a:avLst/>
              </a:prstGeom>
              <a:blipFill>
                <a:blip r:embed="rId30"/>
                <a:stretch>
                  <a:fillRect l="-694" r="-1736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1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5" grpId="0" animBg="1"/>
      <p:bldP spid="56" grpId="0"/>
      <p:bldP spid="58" grpId="0"/>
      <p:bldP spid="59" grpId="0"/>
      <p:bldP spid="61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4530" y="365865"/>
                <a:ext cx="6579062" cy="1179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partícula A, de massa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colide com outra partícula B, em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repouso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 massa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 primeira partícula é desviada de um ângulo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tal que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muda a magnitude de sua velocidade para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magnitude da velocidade da partícula B após a colisão.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" y="365865"/>
                <a:ext cx="6579062" cy="1179875"/>
              </a:xfrm>
              <a:prstGeom prst="rect">
                <a:avLst/>
              </a:prstGeom>
              <a:blipFill>
                <a:blip r:embed="rId2"/>
                <a:stretch>
                  <a:fillRect l="-463" t="-3608" r="-556" b="-56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36458"/>
            <a:ext cx="27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3, exercício 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798" y="1522298"/>
            <a:ext cx="4069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915572" y="1854647"/>
                <a:ext cx="1442831" cy="30078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𝑑𝑒𝑝𝑜𝑖𝑠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72" y="1854647"/>
                <a:ext cx="1442831" cy="300788"/>
              </a:xfrm>
              <a:prstGeom prst="rect">
                <a:avLst/>
              </a:prstGeom>
              <a:blipFill>
                <a:blip r:embed="rId3"/>
                <a:stretch>
                  <a:fillRect l="-2532" t="-30000" r="-1688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36493" y="1849184"/>
                <a:ext cx="1606144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3" y="1849184"/>
                <a:ext cx="1606144" cy="303160"/>
              </a:xfrm>
              <a:prstGeom prst="rect">
                <a:avLst/>
              </a:prstGeom>
              <a:blipFill>
                <a:blip r:embed="rId4"/>
                <a:stretch>
                  <a:fillRect l="-2273" t="-16000" r="-2273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36493" y="2319730"/>
                <a:ext cx="27960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3" y="2319730"/>
                <a:ext cx="2796086" cy="246221"/>
              </a:xfrm>
              <a:prstGeom prst="rect">
                <a:avLst/>
              </a:prstGeom>
              <a:blipFill>
                <a:blip r:embed="rId5"/>
                <a:stretch>
                  <a:fillRect l="-436" t="-37500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176656" y="2134578"/>
                <a:ext cx="32499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velocidades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iniciais</m:t>
                      </m:r>
                    </m:oMath>
                  </m:oMathPara>
                </a14:m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finais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56" y="2134578"/>
                <a:ext cx="324999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7171077" y="601975"/>
            <a:ext cx="1631225" cy="515925"/>
            <a:chOff x="7159964" y="1285986"/>
            <a:chExt cx="1631225" cy="515925"/>
          </a:xfrm>
        </p:grpSpPr>
        <p:grpSp>
          <p:nvGrpSpPr>
            <p:cNvPr id="10" name="Agrupar 9"/>
            <p:cNvGrpSpPr/>
            <p:nvPr/>
          </p:nvGrpSpPr>
          <p:grpSpPr>
            <a:xfrm>
              <a:off x="8532956" y="1524911"/>
              <a:ext cx="258233" cy="276999"/>
              <a:chOff x="8532956" y="1524911"/>
              <a:chExt cx="258233" cy="276999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8532956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622" r="-1891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Agrupar 10"/>
            <p:cNvGrpSpPr/>
            <p:nvPr/>
          </p:nvGrpSpPr>
          <p:grpSpPr>
            <a:xfrm>
              <a:off x="7159964" y="1285986"/>
              <a:ext cx="1071033" cy="515925"/>
              <a:chOff x="5155180" y="1285986"/>
              <a:chExt cx="1071033" cy="515925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857" r="-2285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de Seta Reta 13"/>
              <p:cNvCxnSpPr/>
              <p:nvPr/>
            </p:nvCxnSpPr>
            <p:spPr>
              <a:xfrm flipV="1">
                <a:off x="5413413" y="1665004"/>
                <a:ext cx="812800" cy="3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367" t="-46667" r="-6530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Agrupar 17"/>
          <p:cNvGrpSpPr/>
          <p:nvPr/>
        </p:nvGrpSpPr>
        <p:grpSpPr>
          <a:xfrm>
            <a:off x="7189919" y="1355497"/>
            <a:ext cx="1810185" cy="1204776"/>
            <a:chOff x="7222052" y="1871024"/>
            <a:chExt cx="1810185" cy="1204776"/>
          </a:xfrm>
        </p:grpSpPr>
        <p:grpSp>
          <p:nvGrpSpPr>
            <p:cNvPr id="19" name="Agrupar 18"/>
            <p:cNvGrpSpPr/>
            <p:nvPr/>
          </p:nvGrpSpPr>
          <p:grpSpPr>
            <a:xfrm>
              <a:off x="7222052" y="1871024"/>
              <a:ext cx="996207" cy="586188"/>
              <a:chOff x="5155180" y="1211825"/>
              <a:chExt cx="996207" cy="586188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r="-2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Conector de Seta Reta 32"/>
              <p:cNvCxnSpPr/>
              <p:nvPr/>
            </p:nvCxnSpPr>
            <p:spPr>
              <a:xfrm flipV="1">
                <a:off x="5413413" y="1298686"/>
                <a:ext cx="737974" cy="3701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804" r="-3922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Agrupar 19"/>
            <p:cNvGrpSpPr/>
            <p:nvPr/>
          </p:nvGrpSpPr>
          <p:grpSpPr>
            <a:xfrm>
              <a:off x="7222052" y="2425405"/>
              <a:ext cx="914687" cy="650395"/>
              <a:chOff x="5155180" y="1530300"/>
              <a:chExt cx="914687" cy="650395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5155180" y="1554500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CaixaDeTexto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622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ector de Seta Reta 28"/>
              <p:cNvCxnSpPr/>
              <p:nvPr/>
            </p:nvCxnSpPr>
            <p:spPr>
              <a:xfrm>
                <a:off x="5413413" y="1727151"/>
                <a:ext cx="656454" cy="3370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434" r="-377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Conector reto 20"/>
            <p:cNvCxnSpPr/>
            <p:nvPr/>
          </p:nvCxnSpPr>
          <p:spPr>
            <a:xfrm flipV="1">
              <a:off x="7241241" y="2437979"/>
              <a:ext cx="1790996" cy="898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/>
            <p:cNvSpPr/>
            <p:nvPr/>
          </p:nvSpPr>
          <p:spPr>
            <a:xfrm rot="1728321">
              <a:off x="7491980" y="2232635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co 22"/>
            <p:cNvSpPr/>
            <p:nvPr/>
          </p:nvSpPr>
          <p:spPr>
            <a:xfrm rot="2653884">
              <a:off x="7430363" y="2432134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727" r="-13636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/>
            <p:cNvSpPr txBox="1"/>
            <p:nvPr/>
          </p:nvSpPr>
          <p:spPr>
            <a:xfrm>
              <a:off x="8802302" y="2370428"/>
              <a:ext cx="12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x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730513" y="459252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671246" y="1219018"/>
            <a:ext cx="82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2010" y="2979559"/>
                <a:ext cx="117615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0" y="2979559"/>
                <a:ext cx="1176155" cy="277768"/>
              </a:xfrm>
              <a:prstGeom prst="rect">
                <a:avLst/>
              </a:prstGeom>
              <a:blipFill>
                <a:blip r:embed="rId16"/>
                <a:stretch>
                  <a:fillRect l="-1554" t="-20000" r="-362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813258" y="2995333"/>
                <a:ext cx="2042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58" y="2995333"/>
                <a:ext cx="2042161" cy="246221"/>
              </a:xfrm>
              <a:prstGeom prst="rect">
                <a:avLst/>
              </a:prstGeom>
              <a:blipFill>
                <a:blip r:embed="rId17"/>
                <a:stretch>
                  <a:fillRect l="-896" t="-34146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473904" y="2809192"/>
                <a:ext cx="3229987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04" y="2809192"/>
                <a:ext cx="3229987" cy="6185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FC2C7C81-CF5E-4F73-A1B8-5F2F9E119CA1}"/>
              </a:ext>
            </a:extLst>
          </p:cNvPr>
          <p:cNvSpPr/>
          <p:nvPr/>
        </p:nvSpPr>
        <p:spPr>
          <a:xfrm>
            <a:off x="4084728" y="3038571"/>
            <a:ext cx="360755" cy="159744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BFD2B033-4B82-48E8-A590-1A27B53F36BE}"/>
              </a:ext>
            </a:extLst>
          </p:cNvPr>
          <p:cNvSpPr/>
          <p:nvPr/>
        </p:nvSpPr>
        <p:spPr>
          <a:xfrm>
            <a:off x="1303464" y="3038571"/>
            <a:ext cx="360755" cy="159744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de Seta Reta 48"/>
          <p:cNvCxnSpPr>
            <a:endCxn id="36" idx="2"/>
          </p:cNvCxnSpPr>
          <p:nvPr/>
        </p:nvCxnSpPr>
        <p:spPr>
          <a:xfrm flipH="1" flipV="1">
            <a:off x="7096549" y="1557572"/>
            <a:ext cx="11265" cy="36613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6845720" y="1432860"/>
            <a:ext cx="30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y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24530" y="4235219"/>
                <a:ext cx="2662267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" y="4235219"/>
                <a:ext cx="2662267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ipse 54"/>
          <p:cNvSpPr/>
          <p:nvPr/>
        </p:nvSpPr>
        <p:spPr>
          <a:xfrm>
            <a:off x="4514981" y="3456455"/>
            <a:ext cx="865001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6" name="Elipse 55"/>
          <p:cNvSpPr/>
          <p:nvPr/>
        </p:nvSpPr>
        <p:spPr>
          <a:xfrm>
            <a:off x="5830207" y="3469909"/>
            <a:ext cx="1015133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841145" y="3965044"/>
                <a:ext cx="3886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45" y="3965044"/>
                <a:ext cx="388609" cy="246221"/>
              </a:xfrm>
              <a:prstGeom prst="rect">
                <a:avLst/>
              </a:prstGeom>
              <a:blipFill>
                <a:blip r:embed="rId20"/>
                <a:stretch>
                  <a:fillRect l="-1563" r="-1563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6179877" y="3940277"/>
                <a:ext cx="315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77" y="3940277"/>
                <a:ext cx="315792" cy="246221"/>
              </a:xfrm>
              <a:prstGeom prst="rect">
                <a:avLst/>
              </a:prstGeom>
              <a:blipFill>
                <a:blip r:embed="rId21"/>
                <a:stretch>
                  <a:fillRect l="-15385" r="-11538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3075628" y="4351944"/>
                <a:ext cx="1522166" cy="3446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28" y="4351944"/>
                <a:ext cx="1522166" cy="344657"/>
              </a:xfrm>
              <a:prstGeom prst="rect">
                <a:avLst/>
              </a:prstGeom>
              <a:blipFill>
                <a:blip r:embed="rId22"/>
                <a:stretch>
                  <a:fillRect t="-12500" r="-15663"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5153387" y="4209732"/>
                <a:ext cx="3737438" cy="594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87" y="4209732"/>
                <a:ext cx="3737438" cy="5941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/>
              <p:nvPr/>
            </p:nvSpPr>
            <p:spPr>
              <a:xfrm>
                <a:off x="932308" y="3492003"/>
                <a:ext cx="7330972" cy="364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08" y="3492003"/>
                <a:ext cx="7330972" cy="364267"/>
              </a:xfrm>
              <a:prstGeom prst="rect">
                <a:avLst/>
              </a:prstGeom>
              <a:blipFill>
                <a:blip r:embed="rId24"/>
                <a:stretch>
                  <a:fillRect t="-3333" r="-133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>
            <a:extLst>
              <a:ext uri="{FF2B5EF4-FFF2-40B4-BE49-F238E27FC236}">
                <a16:creationId xmlns:a16="http://schemas.microsoft.com/office/drawing/2014/main" id="{64F88CF5-7628-4094-9CF8-A6278B48DBD0}"/>
              </a:ext>
            </a:extLst>
          </p:cNvPr>
          <p:cNvSpPr txBox="1"/>
          <p:nvPr/>
        </p:nvSpPr>
        <p:spPr>
          <a:xfrm>
            <a:off x="24530" y="3536993"/>
            <a:ext cx="7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Dado:</a:t>
            </a:r>
          </a:p>
        </p:txBody>
      </p:sp>
    </p:spTree>
    <p:extLst>
      <p:ext uri="{BB962C8B-B14F-4D97-AF65-F5344CB8AC3E}">
        <p14:creationId xmlns:p14="http://schemas.microsoft.com/office/powerpoint/2010/main" val="33199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35" grpId="0"/>
      <p:bldP spid="36" grpId="0"/>
      <p:bldP spid="37" grpId="0"/>
      <p:bldP spid="38" grpId="0"/>
      <p:bldP spid="39" grpId="0"/>
      <p:bldP spid="48" grpId="0" animBg="1"/>
      <p:bldP spid="50" grpId="0" animBg="1"/>
      <p:bldP spid="113" grpId="0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/>
          <p:cNvGrpSpPr/>
          <p:nvPr/>
        </p:nvGrpSpPr>
        <p:grpSpPr>
          <a:xfrm>
            <a:off x="6746398" y="544329"/>
            <a:ext cx="2326299" cy="1903547"/>
            <a:chOff x="6746398" y="544329"/>
            <a:chExt cx="2326299" cy="1903547"/>
          </a:xfrm>
        </p:grpSpPr>
        <p:grpSp>
          <p:nvGrpSpPr>
            <p:cNvPr id="2" name="Agrupar 1"/>
            <p:cNvGrpSpPr/>
            <p:nvPr/>
          </p:nvGrpSpPr>
          <p:grpSpPr>
            <a:xfrm>
              <a:off x="7200424" y="658062"/>
              <a:ext cx="1631225" cy="515925"/>
              <a:chOff x="7159964" y="1285986"/>
              <a:chExt cx="1631225" cy="515925"/>
            </a:xfrm>
          </p:grpSpPr>
          <p:grpSp>
            <p:nvGrpSpPr>
              <p:cNvPr id="3" name="Agrupar 2"/>
              <p:cNvGrpSpPr/>
              <p:nvPr/>
            </p:nvGrpSpPr>
            <p:grpSpPr>
              <a:xfrm>
                <a:off x="8532956" y="1524911"/>
                <a:ext cx="258233" cy="276999"/>
                <a:chOff x="8532956" y="1524911"/>
                <a:chExt cx="258233" cy="276999"/>
              </a:xfrm>
            </p:grpSpPr>
            <p:sp>
              <p:nvSpPr>
                <p:cNvPr id="9" name="Elipse 8"/>
                <p:cNvSpPr/>
                <p:nvPr/>
              </p:nvSpPr>
              <p:spPr>
                <a:xfrm>
                  <a:off x="8532956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8565892" y="1524911"/>
                      <a:ext cx="2226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5892" y="1524911"/>
                      <a:ext cx="222625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19444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Agrupar 3"/>
              <p:cNvGrpSpPr/>
              <p:nvPr/>
            </p:nvGrpSpPr>
            <p:grpSpPr>
              <a:xfrm>
                <a:off x="7159964" y="1285986"/>
                <a:ext cx="1071033" cy="515925"/>
                <a:chOff x="5155180" y="1285986"/>
                <a:chExt cx="1071033" cy="515925"/>
              </a:xfrm>
            </p:grpSpPr>
            <p:sp>
              <p:nvSpPr>
                <p:cNvPr id="5" name="Elipse 4"/>
                <p:cNvSpPr/>
                <p:nvPr/>
              </p:nvSpPr>
              <p:spPr>
                <a:xfrm>
                  <a:off x="5155180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CaixaDeTexto 5"/>
                    <p:cNvSpPr txBox="1"/>
                    <p:nvPr/>
                  </p:nvSpPr>
                  <p:spPr>
                    <a:xfrm>
                      <a:off x="5195640" y="1524912"/>
                      <a:ext cx="2122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CaixaDeTexto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5640" y="1524912"/>
                      <a:ext cx="21223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714" r="-20000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5413413" y="1665004"/>
                  <a:ext cx="812800" cy="3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5675350" y="1285986"/>
                      <a:ext cx="29886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5350" y="1285986"/>
                      <a:ext cx="29886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8367" t="-46667" r="-65306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1" name="Agrupar 10"/>
            <p:cNvGrpSpPr/>
            <p:nvPr/>
          </p:nvGrpSpPr>
          <p:grpSpPr>
            <a:xfrm>
              <a:off x="7262512" y="1243100"/>
              <a:ext cx="1810185" cy="1204776"/>
              <a:chOff x="7222052" y="1871024"/>
              <a:chExt cx="1810185" cy="1204776"/>
            </a:xfrm>
          </p:grpSpPr>
          <p:grpSp>
            <p:nvGrpSpPr>
              <p:cNvPr id="12" name="Agrupar 11"/>
              <p:cNvGrpSpPr/>
              <p:nvPr/>
            </p:nvGrpSpPr>
            <p:grpSpPr>
              <a:xfrm>
                <a:off x="7222052" y="1871024"/>
                <a:ext cx="996207" cy="586188"/>
                <a:chOff x="5155180" y="1211825"/>
                <a:chExt cx="996207" cy="586188"/>
              </a:xfrm>
            </p:grpSpPr>
            <p:sp>
              <p:nvSpPr>
                <p:cNvPr id="24" name="Elipse 23"/>
                <p:cNvSpPr/>
                <p:nvPr/>
              </p:nvSpPr>
              <p:spPr>
                <a:xfrm>
                  <a:off x="5155180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5186125" y="1521014"/>
                      <a:ext cx="2122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6125" y="1521014"/>
                      <a:ext cx="21223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r="-22857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Conector de Seta Reta 25"/>
                <p:cNvCxnSpPr/>
                <p:nvPr/>
              </p:nvCxnSpPr>
              <p:spPr>
                <a:xfrm flipV="1">
                  <a:off x="5413413" y="1298686"/>
                  <a:ext cx="737974" cy="3701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5468799" y="1211825"/>
                      <a:ext cx="3091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8799" y="1211825"/>
                      <a:ext cx="309123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9804" r="-3922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Agrupar 12"/>
              <p:cNvGrpSpPr/>
              <p:nvPr/>
            </p:nvGrpSpPr>
            <p:grpSpPr>
              <a:xfrm>
                <a:off x="7222052" y="2425405"/>
                <a:ext cx="914687" cy="650395"/>
                <a:chOff x="5155180" y="1530300"/>
                <a:chExt cx="914687" cy="650395"/>
              </a:xfrm>
            </p:grpSpPr>
            <p:sp>
              <p:nvSpPr>
                <p:cNvPr id="20" name="Elipse 19"/>
                <p:cNvSpPr/>
                <p:nvPr/>
              </p:nvSpPr>
              <p:spPr>
                <a:xfrm>
                  <a:off x="5155180" y="1554500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CaixaDeTexto 20"/>
                    <p:cNvSpPr txBox="1"/>
                    <p:nvPr/>
                  </p:nvSpPr>
                  <p:spPr>
                    <a:xfrm>
                      <a:off x="5175286" y="1530300"/>
                      <a:ext cx="2226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CaixaDeTexto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5286" y="1530300"/>
                      <a:ext cx="22262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1944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Conector de Seta Reta 21"/>
                <p:cNvCxnSpPr/>
                <p:nvPr/>
              </p:nvCxnSpPr>
              <p:spPr>
                <a:xfrm>
                  <a:off x="5413413" y="1727151"/>
                  <a:ext cx="656454" cy="3370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5524168" y="1903696"/>
                      <a:ext cx="3250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168" y="1903696"/>
                      <a:ext cx="325024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9434" r="-3774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" name="Conector reto 13"/>
              <p:cNvCxnSpPr/>
              <p:nvPr/>
            </p:nvCxnSpPr>
            <p:spPr>
              <a:xfrm flipV="1">
                <a:off x="7241241" y="2437979"/>
                <a:ext cx="1790996" cy="89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o 14"/>
              <p:cNvSpPr/>
              <p:nvPr/>
            </p:nvSpPr>
            <p:spPr>
              <a:xfrm rot="1728321">
                <a:off x="7491980" y="2232635"/>
                <a:ext cx="198120" cy="228600"/>
              </a:xfrm>
              <a:prstGeom prst="arc">
                <a:avLst>
                  <a:gd name="adj1" fmla="val 16200000"/>
                  <a:gd name="adj2" fmla="val 1743267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Arco 15"/>
              <p:cNvSpPr/>
              <p:nvPr/>
            </p:nvSpPr>
            <p:spPr>
              <a:xfrm rot="2653884">
                <a:off x="7430363" y="2432134"/>
                <a:ext cx="198120" cy="228600"/>
              </a:xfrm>
              <a:prstGeom prst="arc">
                <a:avLst>
                  <a:gd name="adj1" fmla="val 16200000"/>
                  <a:gd name="adj2" fmla="val 1743267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7680134" y="2444013"/>
                    <a:ext cx="20069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0134" y="2444013"/>
                    <a:ext cx="20069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3750" r="-5000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7778845" y="2142899"/>
                    <a:ext cx="26704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8845" y="2142899"/>
                    <a:ext cx="26704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000" r="-1136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CaixaDeTexto 18"/>
              <p:cNvSpPr txBox="1"/>
              <p:nvPr/>
            </p:nvSpPr>
            <p:spPr>
              <a:xfrm>
                <a:off x="8802302" y="2370428"/>
                <a:ext cx="121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6875658" y="544329"/>
              <a:ext cx="71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746398" y="1247234"/>
              <a:ext cx="829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72652"/>
            <a:ext cx="618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ângulo </a:t>
            </a:r>
            <a:r>
              <a:rPr lang="pt-BR" sz="2000" i="1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2000" baseline="-25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 em que a partícula B emerge.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65100" y="658061"/>
                <a:ext cx="35263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arc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658061"/>
                <a:ext cx="3526350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066949" y="830736"/>
                <a:ext cx="114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49" y="830736"/>
                <a:ext cx="1146083" cy="276999"/>
              </a:xfrm>
              <a:prstGeom prst="rect">
                <a:avLst/>
              </a:prstGeom>
              <a:blipFill>
                <a:blip r:embed="rId12"/>
                <a:stretch>
                  <a:fillRect l="-4255" r="-532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0" y="359386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 impulso recebido pela partícula B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9116" y="139943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 impulso recebido pela partícula A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41670" y="1801020"/>
                <a:ext cx="94404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1801020"/>
                <a:ext cx="944040" cy="310598"/>
              </a:xfrm>
              <a:prstGeom prst="rect">
                <a:avLst/>
              </a:prstGeom>
              <a:blipFill>
                <a:blip r:embed="rId13"/>
                <a:stretch>
                  <a:fillRect l="-7097" t="-41176" r="-25806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41670" y="2153460"/>
                <a:ext cx="6166945" cy="337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2153460"/>
                <a:ext cx="6166945" cy="337465"/>
              </a:xfrm>
              <a:prstGeom prst="rect">
                <a:avLst/>
              </a:prstGeom>
              <a:blipFill>
                <a:blip r:embed="rId14"/>
                <a:stretch>
                  <a:fillRect l="-889" t="-35714" r="-415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623337" y="1774999"/>
                <a:ext cx="193084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37" y="1774999"/>
                <a:ext cx="1930849" cy="310598"/>
              </a:xfrm>
              <a:prstGeom prst="rect">
                <a:avLst/>
              </a:prstGeom>
              <a:blipFill>
                <a:blip r:embed="rId15"/>
                <a:stretch>
                  <a:fillRect l="-3155" t="-41176" r="-1230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95109" y="2603167"/>
                <a:ext cx="4600875" cy="337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9" y="2603167"/>
                <a:ext cx="4600875" cy="337465"/>
              </a:xfrm>
              <a:prstGeom prst="rect">
                <a:avLst/>
              </a:prstGeom>
              <a:blipFill>
                <a:blip r:embed="rId16"/>
                <a:stretch>
                  <a:fillRect l="-1061" t="-36364" r="-5305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789866" y="2714538"/>
                <a:ext cx="2056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66" y="2714538"/>
                <a:ext cx="2056332" cy="276999"/>
              </a:xfrm>
              <a:prstGeom prst="rect">
                <a:avLst/>
              </a:prstGeom>
              <a:blipFill>
                <a:blip r:embed="rId17"/>
                <a:stretch>
                  <a:fillRect l="-593" t="-43478" r="-12760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141670" y="3099343"/>
                <a:ext cx="2190280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3099343"/>
                <a:ext cx="2190280" cy="310598"/>
              </a:xfrm>
              <a:prstGeom prst="rect">
                <a:avLst/>
              </a:prstGeom>
              <a:blipFill rotWithShape="0">
                <a:blip r:embed="rId18"/>
                <a:stretch>
                  <a:fillRect l="-2778" t="-41176" r="-11944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150286" y="4019827"/>
                <a:ext cx="2732608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6" y="4019827"/>
                <a:ext cx="2732608" cy="310598"/>
              </a:xfrm>
              <a:prstGeom prst="rect">
                <a:avLst/>
              </a:prstGeom>
              <a:blipFill>
                <a:blip r:embed="rId19"/>
                <a:stretch>
                  <a:fillRect l="-1339" t="-41176" r="-714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103725" y="4346977"/>
                <a:ext cx="261020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−0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5" y="4346977"/>
                <a:ext cx="2610202" cy="402931"/>
              </a:xfrm>
              <a:prstGeom prst="rect">
                <a:avLst/>
              </a:prstGeom>
              <a:blipFill>
                <a:blip r:embed="rId20"/>
                <a:stretch>
                  <a:fillRect t="-21212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312591" y="4346977"/>
                <a:ext cx="2206245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91" y="4346977"/>
                <a:ext cx="2206245" cy="402931"/>
              </a:xfrm>
              <a:prstGeom prst="rect">
                <a:avLst/>
              </a:prstGeom>
              <a:blipFill rotWithShape="0">
                <a:blip r:embed="rId21"/>
                <a:stretch>
                  <a:fillRect t="-21212" r="-5525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de Seta Reta 44"/>
          <p:cNvCxnSpPr/>
          <p:nvPr/>
        </p:nvCxnSpPr>
        <p:spPr>
          <a:xfrm flipH="1" flipV="1">
            <a:off x="7096549" y="1557572"/>
            <a:ext cx="11265" cy="36613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6840048" y="1452413"/>
            <a:ext cx="42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y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7149648" y="4013919"/>
                <a:ext cx="1247457" cy="41408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8" y="4013919"/>
                <a:ext cx="1247457" cy="4140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2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503" y="20940"/>
            <a:ext cx="29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Centro de Massa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7869" y="614253"/>
            <a:ext cx="22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Centro de equilíbrio</a:t>
            </a:r>
          </a:p>
        </p:txBody>
      </p:sp>
      <p:pic>
        <p:nvPicPr>
          <p:cNvPr id="5" name="Picture 2" descr="Bola multicolor verde realista, brilhar a esfera com remen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8255" r="11765" b="12660"/>
          <a:stretch/>
        </p:blipFill>
        <p:spPr bwMode="auto">
          <a:xfrm>
            <a:off x="5396045" y="787272"/>
            <a:ext cx="1612416" cy="1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7847695" y="1489683"/>
            <a:ext cx="146583" cy="1326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171267" y="1489683"/>
            <a:ext cx="330200" cy="1421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582211" y="482605"/>
                <a:ext cx="341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Ex. Esfera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/>
                  <a:t> Centro da esfera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11" y="482605"/>
                <a:ext cx="3412067" cy="369332"/>
              </a:xfrm>
              <a:prstGeom prst="rect">
                <a:avLst/>
              </a:prstGeom>
              <a:blipFill>
                <a:blip r:embed="rId3"/>
                <a:stretch>
                  <a:fillRect l="-161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alter Sextavado Emborrachado 16Kg Para Academia E Clínica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 b="30311"/>
          <a:stretch/>
        </p:blipFill>
        <p:spPr bwMode="auto">
          <a:xfrm>
            <a:off x="1518183" y="1250077"/>
            <a:ext cx="2723092" cy="9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blipFill>
                <a:blip r:embed="rId5"/>
                <a:stretch>
                  <a:fillRect l="-8333" r="-333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blipFill>
                <a:blip r:embed="rId6"/>
                <a:stretch>
                  <a:fillRect l="-8333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1822804" y="2847930"/>
            <a:ext cx="253530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blipFill>
                <a:blip r:embed="rId7"/>
                <a:stretch>
                  <a:fillRect l="-2532" r="-126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2806437" y="1649121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2788816" y="993808"/>
            <a:ext cx="553530" cy="417543"/>
          </a:xfrm>
          <a:prstGeom prst="bentConnector3">
            <a:avLst>
              <a:gd name="adj1" fmla="val -353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38029" y="580596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2023521" y="2446805"/>
            <a:ext cx="1768527" cy="302655"/>
            <a:chOff x="2954050" y="3445933"/>
            <a:chExt cx="2547921" cy="436034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086747" y="3659717"/>
              <a:ext cx="1963619" cy="8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5032070" y="3445933"/>
              <a:ext cx="469901" cy="4360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2954050" y="3522133"/>
              <a:ext cx="303775" cy="2836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598251" y="2888440"/>
            <a:ext cx="41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162042" y="2749460"/>
            <a:ext cx="8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3633212" y="2783124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128959" y="2749460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blipFill>
                <a:blip r:embed="rId8"/>
                <a:stretch>
                  <a:fillRect l="-5682" r="-397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blipFill>
                <a:blip r:embed="rId9"/>
                <a:stretch>
                  <a:fillRect l="-8475" r="-339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068236" y="2856460"/>
            <a:ext cx="26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0</a:t>
            </a:r>
          </a:p>
        </p:txBody>
      </p:sp>
      <p:sp>
        <p:nvSpPr>
          <p:cNvPr id="36" name="Elipse 35"/>
          <p:cNvSpPr/>
          <p:nvPr/>
        </p:nvSpPr>
        <p:spPr>
          <a:xfrm>
            <a:off x="2981466" y="2534193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Angulado 36"/>
          <p:cNvCxnSpPr/>
          <p:nvPr/>
        </p:nvCxnSpPr>
        <p:spPr>
          <a:xfrm>
            <a:off x="2598715" y="2332800"/>
            <a:ext cx="443343" cy="16964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456178" y="2030401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𝑎𝑐𝑖𝑚𝑎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Laboratório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Mesa de bilhar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Centro de Massa (Abstrato mas muito útil)</a:t>
                </a: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blipFill>
                <a:blip r:embed="rId12"/>
                <a:stretch>
                  <a:fillRect l="-83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2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  <p:bldP spid="16" grpId="0"/>
      <p:bldP spid="17" grpId="0" animBg="1"/>
      <p:bldP spid="19" grpId="0"/>
      <p:bldP spid="26" grpId="0"/>
      <p:bldP spid="27" grpId="0"/>
      <p:bldP spid="33" grpId="0"/>
      <p:bldP spid="34" grpId="0"/>
      <p:bldP spid="30" grpId="0"/>
      <p:bldP spid="36" grpId="0" animBg="1"/>
      <p:bldP spid="38" grpId="0"/>
      <p:bldP spid="43" grpId="0" animBg="1"/>
      <p:bldP spid="46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4530" y="365865"/>
                <a:ext cx="6579062" cy="1179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partícula A, de massa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colide com outra partícula B, em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repouso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 massa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 primeira partícula é desviada de um ângulo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tal que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muda a magnitude de sua velocidade para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magnitude da velocidade da partícula B após a colisão.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" y="365865"/>
                <a:ext cx="6579062" cy="1179875"/>
              </a:xfrm>
              <a:prstGeom prst="rect">
                <a:avLst/>
              </a:prstGeom>
              <a:blipFill>
                <a:blip r:embed="rId2"/>
                <a:stretch>
                  <a:fillRect l="-463" t="-3608" r="-556" b="-56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36458"/>
            <a:ext cx="427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70C0"/>
                </a:solidFill>
              </a:rPr>
              <a:t>Retomando o exercício 5 da Lista 3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798" y="1522298"/>
            <a:ext cx="4069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915572" y="1854647"/>
                <a:ext cx="1442831" cy="30078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𝑑𝑒𝑝𝑜𝑖𝑠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72" y="1854647"/>
                <a:ext cx="1442831" cy="300788"/>
              </a:xfrm>
              <a:prstGeom prst="rect">
                <a:avLst/>
              </a:prstGeom>
              <a:blipFill>
                <a:blip r:embed="rId3"/>
                <a:stretch>
                  <a:fillRect l="-2532" t="-30000" r="-1688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36493" y="1849184"/>
                <a:ext cx="1606144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3" y="1849184"/>
                <a:ext cx="1606144" cy="303160"/>
              </a:xfrm>
              <a:prstGeom prst="rect">
                <a:avLst/>
              </a:prstGeom>
              <a:blipFill>
                <a:blip r:embed="rId4"/>
                <a:stretch>
                  <a:fillRect l="-2273" t="-16000" r="-2273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36493" y="2319730"/>
                <a:ext cx="27960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3" y="2319730"/>
                <a:ext cx="2796086" cy="246221"/>
              </a:xfrm>
              <a:prstGeom prst="rect">
                <a:avLst/>
              </a:prstGeom>
              <a:blipFill>
                <a:blip r:embed="rId5"/>
                <a:stretch>
                  <a:fillRect l="-436" t="-37500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176656" y="2134578"/>
                <a:ext cx="32499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velocidades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iniciais</m:t>
                      </m:r>
                    </m:oMath>
                  </m:oMathPara>
                </a14:m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finais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56" y="2134578"/>
                <a:ext cx="324999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7171077" y="601975"/>
            <a:ext cx="1631225" cy="515925"/>
            <a:chOff x="7159964" y="1285986"/>
            <a:chExt cx="1631225" cy="515925"/>
          </a:xfrm>
        </p:grpSpPr>
        <p:grpSp>
          <p:nvGrpSpPr>
            <p:cNvPr id="10" name="Agrupar 9"/>
            <p:cNvGrpSpPr/>
            <p:nvPr/>
          </p:nvGrpSpPr>
          <p:grpSpPr>
            <a:xfrm>
              <a:off x="8532956" y="1524911"/>
              <a:ext cx="258233" cy="276999"/>
              <a:chOff x="8532956" y="1524911"/>
              <a:chExt cx="258233" cy="276999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8532956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622" r="-1891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Agrupar 10"/>
            <p:cNvGrpSpPr/>
            <p:nvPr/>
          </p:nvGrpSpPr>
          <p:grpSpPr>
            <a:xfrm>
              <a:off x="7159964" y="1285986"/>
              <a:ext cx="1071033" cy="515925"/>
              <a:chOff x="5155180" y="1285986"/>
              <a:chExt cx="1071033" cy="515925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857" r="-2285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de Seta Reta 13"/>
              <p:cNvCxnSpPr/>
              <p:nvPr/>
            </p:nvCxnSpPr>
            <p:spPr>
              <a:xfrm flipV="1">
                <a:off x="5413413" y="1665004"/>
                <a:ext cx="812800" cy="3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367" t="-46667" r="-6530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Agrupar 17"/>
          <p:cNvGrpSpPr/>
          <p:nvPr/>
        </p:nvGrpSpPr>
        <p:grpSpPr>
          <a:xfrm>
            <a:off x="7189919" y="1355497"/>
            <a:ext cx="1810185" cy="1204776"/>
            <a:chOff x="7222052" y="1871024"/>
            <a:chExt cx="1810185" cy="1204776"/>
          </a:xfrm>
        </p:grpSpPr>
        <p:grpSp>
          <p:nvGrpSpPr>
            <p:cNvPr id="19" name="Agrupar 18"/>
            <p:cNvGrpSpPr/>
            <p:nvPr/>
          </p:nvGrpSpPr>
          <p:grpSpPr>
            <a:xfrm>
              <a:off x="7222052" y="1871024"/>
              <a:ext cx="996207" cy="586188"/>
              <a:chOff x="5155180" y="1211825"/>
              <a:chExt cx="996207" cy="586188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r="-2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Conector de Seta Reta 32"/>
              <p:cNvCxnSpPr/>
              <p:nvPr/>
            </p:nvCxnSpPr>
            <p:spPr>
              <a:xfrm flipV="1">
                <a:off x="5413413" y="1298686"/>
                <a:ext cx="737974" cy="3701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804" r="-3922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Agrupar 19"/>
            <p:cNvGrpSpPr/>
            <p:nvPr/>
          </p:nvGrpSpPr>
          <p:grpSpPr>
            <a:xfrm>
              <a:off x="7222052" y="2425405"/>
              <a:ext cx="914687" cy="650395"/>
              <a:chOff x="5155180" y="1530300"/>
              <a:chExt cx="914687" cy="650395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5155180" y="1554500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CaixaDeTexto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622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ector de Seta Reta 28"/>
              <p:cNvCxnSpPr/>
              <p:nvPr/>
            </p:nvCxnSpPr>
            <p:spPr>
              <a:xfrm>
                <a:off x="5413413" y="1727151"/>
                <a:ext cx="656454" cy="3370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434" r="-377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Conector reto 20"/>
            <p:cNvCxnSpPr/>
            <p:nvPr/>
          </p:nvCxnSpPr>
          <p:spPr>
            <a:xfrm flipV="1">
              <a:off x="7241241" y="2437979"/>
              <a:ext cx="1790996" cy="898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/>
            <p:cNvSpPr/>
            <p:nvPr/>
          </p:nvSpPr>
          <p:spPr>
            <a:xfrm rot="1728321">
              <a:off x="7491980" y="2232635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co 22"/>
            <p:cNvSpPr/>
            <p:nvPr/>
          </p:nvSpPr>
          <p:spPr>
            <a:xfrm rot="2653884">
              <a:off x="7430363" y="2432134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727" r="-13636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/>
            <p:cNvSpPr txBox="1"/>
            <p:nvPr/>
          </p:nvSpPr>
          <p:spPr>
            <a:xfrm>
              <a:off x="8802302" y="2370428"/>
              <a:ext cx="12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x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730513" y="459252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671246" y="1219018"/>
            <a:ext cx="82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2010" y="2979559"/>
                <a:ext cx="117615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0" y="2979559"/>
                <a:ext cx="1176155" cy="277768"/>
              </a:xfrm>
              <a:prstGeom prst="rect">
                <a:avLst/>
              </a:prstGeom>
              <a:blipFill>
                <a:blip r:embed="rId16"/>
                <a:stretch>
                  <a:fillRect l="-1554" t="-20000" r="-362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813258" y="2995333"/>
                <a:ext cx="2042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58" y="2995333"/>
                <a:ext cx="2042161" cy="246221"/>
              </a:xfrm>
              <a:prstGeom prst="rect">
                <a:avLst/>
              </a:prstGeom>
              <a:blipFill>
                <a:blip r:embed="rId17"/>
                <a:stretch>
                  <a:fillRect l="-896" t="-34146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473904" y="2809192"/>
                <a:ext cx="3229987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04" y="2809192"/>
                <a:ext cx="3229987" cy="6185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FC2C7C81-CF5E-4F73-A1B8-5F2F9E119CA1}"/>
              </a:ext>
            </a:extLst>
          </p:cNvPr>
          <p:cNvSpPr/>
          <p:nvPr/>
        </p:nvSpPr>
        <p:spPr>
          <a:xfrm>
            <a:off x="4084728" y="3038571"/>
            <a:ext cx="360755" cy="159744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BFD2B033-4B82-48E8-A590-1A27B53F36BE}"/>
              </a:ext>
            </a:extLst>
          </p:cNvPr>
          <p:cNvSpPr/>
          <p:nvPr/>
        </p:nvSpPr>
        <p:spPr>
          <a:xfrm>
            <a:off x="1303464" y="3038571"/>
            <a:ext cx="360755" cy="159744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de Seta Reta 48"/>
          <p:cNvCxnSpPr>
            <a:endCxn id="36" idx="2"/>
          </p:cNvCxnSpPr>
          <p:nvPr/>
        </p:nvCxnSpPr>
        <p:spPr>
          <a:xfrm flipH="1" flipV="1">
            <a:off x="7096549" y="1557572"/>
            <a:ext cx="11265" cy="36613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6845720" y="1432860"/>
            <a:ext cx="30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y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24530" y="4235219"/>
                <a:ext cx="2662267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" y="4235219"/>
                <a:ext cx="2662267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ipse 54"/>
          <p:cNvSpPr/>
          <p:nvPr/>
        </p:nvSpPr>
        <p:spPr>
          <a:xfrm>
            <a:off x="4514981" y="3456455"/>
            <a:ext cx="865001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6" name="Elipse 55"/>
          <p:cNvSpPr/>
          <p:nvPr/>
        </p:nvSpPr>
        <p:spPr>
          <a:xfrm>
            <a:off x="5830207" y="3469909"/>
            <a:ext cx="1015133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841145" y="3965044"/>
                <a:ext cx="3886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45" y="3965044"/>
                <a:ext cx="388609" cy="246221"/>
              </a:xfrm>
              <a:prstGeom prst="rect">
                <a:avLst/>
              </a:prstGeom>
              <a:blipFill>
                <a:blip r:embed="rId20"/>
                <a:stretch>
                  <a:fillRect l="-1563" r="-1563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6179877" y="3940277"/>
                <a:ext cx="315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77" y="3940277"/>
                <a:ext cx="315792" cy="246221"/>
              </a:xfrm>
              <a:prstGeom prst="rect">
                <a:avLst/>
              </a:prstGeom>
              <a:blipFill>
                <a:blip r:embed="rId21"/>
                <a:stretch>
                  <a:fillRect l="-15385" r="-11538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3075628" y="4351944"/>
                <a:ext cx="1522166" cy="3446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28" y="4351944"/>
                <a:ext cx="1522166" cy="344657"/>
              </a:xfrm>
              <a:prstGeom prst="rect">
                <a:avLst/>
              </a:prstGeom>
              <a:blipFill>
                <a:blip r:embed="rId22"/>
                <a:stretch>
                  <a:fillRect t="-12500" r="-15663"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5153387" y="4209732"/>
                <a:ext cx="3737438" cy="594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87" y="4209732"/>
                <a:ext cx="3737438" cy="5941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/>
              <p:nvPr/>
            </p:nvSpPr>
            <p:spPr>
              <a:xfrm>
                <a:off x="932308" y="3492003"/>
                <a:ext cx="7330972" cy="364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08" y="3492003"/>
                <a:ext cx="7330972" cy="364267"/>
              </a:xfrm>
              <a:prstGeom prst="rect">
                <a:avLst/>
              </a:prstGeom>
              <a:blipFill>
                <a:blip r:embed="rId24"/>
                <a:stretch>
                  <a:fillRect t="-3333" r="-133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>
            <a:extLst>
              <a:ext uri="{FF2B5EF4-FFF2-40B4-BE49-F238E27FC236}">
                <a16:creationId xmlns:a16="http://schemas.microsoft.com/office/drawing/2014/main" id="{64F88CF5-7628-4094-9CF8-A6278B48DBD0}"/>
              </a:ext>
            </a:extLst>
          </p:cNvPr>
          <p:cNvSpPr txBox="1"/>
          <p:nvPr/>
        </p:nvSpPr>
        <p:spPr>
          <a:xfrm>
            <a:off x="24530" y="3536993"/>
            <a:ext cx="7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Dado:</a:t>
            </a:r>
          </a:p>
        </p:txBody>
      </p:sp>
    </p:spTree>
    <p:extLst>
      <p:ext uri="{BB962C8B-B14F-4D97-AF65-F5344CB8AC3E}">
        <p14:creationId xmlns:p14="http://schemas.microsoft.com/office/powerpoint/2010/main" val="10973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35" grpId="0"/>
      <p:bldP spid="36" grpId="0"/>
      <p:bldP spid="37" grpId="0"/>
      <p:bldP spid="38" grpId="0"/>
      <p:bldP spid="39" grpId="0"/>
      <p:bldP spid="48" grpId="0" animBg="1"/>
      <p:bldP spid="50" grpId="0" animBg="1"/>
      <p:bldP spid="113" grpId="0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/>
              <p:nvPr/>
            </p:nvSpPr>
            <p:spPr>
              <a:xfrm>
                <a:off x="130315" y="1948853"/>
                <a:ext cx="3470053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5" y="1948853"/>
                <a:ext cx="3470053" cy="5261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0" y="36458"/>
            <a:ext cx="27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3, exercício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986819" y="1448887"/>
                <a:ext cx="15221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19" y="1448887"/>
                <a:ext cx="1522166" cy="338554"/>
              </a:xfrm>
              <a:prstGeom prst="rect">
                <a:avLst/>
              </a:prstGeom>
              <a:blipFill>
                <a:blip r:embed="rId3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/>
              <p:nvPr/>
            </p:nvSpPr>
            <p:spPr>
              <a:xfrm>
                <a:off x="70105" y="1417898"/>
                <a:ext cx="16315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" y="1417898"/>
                <a:ext cx="1631571" cy="338554"/>
              </a:xfrm>
              <a:prstGeom prst="rect">
                <a:avLst/>
              </a:prstGeom>
              <a:blipFill>
                <a:blip r:embed="rId4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/>
          <p:cNvGrpSpPr/>
          <p:nvPr/>
        </p:nvGrpSpPr>
        <p:grpSpPr>
          <a:xfrm>
            <a:off x="7171077" y="601975"/>
            <a:ext cx="1631225" cy="515925"/>
            <a:chOff x="7159964" y="1285986"/>
            <a:chExt cx="1631225" cy="515925"/>
          </a:xfrm>
        </p:grpSpPr>
        <p:grpSp>
          <p:nvGrpSpPr>
            <p:cNvPr id="8" name="Agrupar 7"/>
            <p:cNvGrpSpPr/>
            <p:nvPr/>
          </p:nvGrpSpPr>
          <p:grpSpPr>
            <a:xfrm>
              <a:off x="8532956" y="1524911"/>
              <a:ext cx="258233" cy="276999"/>
              <a:chOff x="8532956" y="1524911"/>
              <a:chExt cx="258233" cy="276999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8532956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622" r="-1891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Agrupar 8"/>
            <p:cNvGrpSpPr/>
            <p:nvPr/>
          </p:nvGrpSpPr>
          <p:grpSpPr>
            <a:xfrm>
              <a:off x="7159964" y="1285986"/>
              <a:ext cx="1071033" cy="515925"/>
              <a:chOff x="5155180" y="1285986"/>
              <a:chExt cx="1071033" cy="515925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857" r="-2285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Conector de Seta Reta 11"/>
              <p:cNvCxnSpPr/>
              <p:nvPr/>
            </p:nvCxnSpPr>
            <p:spPr>
              <a:xfrm flipV="1">
                <a:off x="5413413" y="1665004"/>
                <a:ext cx="812800" cy="3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5350" y="1285986"/>
                    <a:ext cx="29886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367" t="-46667" r="-6530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" name="Agrupar 15"/>
          <p:cNvGrpSpPr/>
          <p:nvPr/>
        </p:nvGrpSpPr>
        <p:grpSpPr>
          <a:xfrm>
            <a:off x="7189919" y="1355497"/>
            <a:ext cx="1810185" cy="1204776"/>
            <a:chOff x="7222052" y="1871024"/>
            <a:chExt cx="1810185" cy="1204776"/>
          </a:xfrm>
        </p:grpSpPr>
        <p:grpSp>
          <p:nvGrpSpPr>
            <p:cNvPr id="17" name="Agrupar 16"/>
            <p:cNvGrpSpPr/>
            <p:nvPr/>
          </p:nvGrpSpPr>
          <p:grpSpPr>
            <a:xfrm>
              <a:off x="7222052" y="1871024"/>
              <a:ext cx="996207" cy="586188"/>
              <a:chOff x="5155180" y="1211825"/>
              <a:chExt cx="996207" cy="586188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r="-2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Conector de Seta Reta 30"/>
              <p:cNvCxnSpPr/>
              <p:nvPr/>
            </p:nvCxnSpPr>
            <p:spPr>
              <a:xfrm flipV="1">
                <a:off x="5413413" y="1298686"/>
                <a:ext cx="737974" cy="3701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8799" y="1211825"/>
                    <a:ext cx="309123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804" r="-3922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Agrupar 17"/>
            <p:cNvGrpSpPr/>
            <p:nvPr/>
          </p:nvGrpSpPr>
          <p:grpSpPr>
            <a:xfrm>
              <a:off x="7222052" y="2425405"/>
              <a:ext cx="914687" cy="650395"/>
              <a:chOff x="5155180" y="1530300"/>
              <a:chExt cx="914687" cy="650395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5155180" y="1554500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CaixaDeTexto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622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Conector de Seta Reta 26"/>
              <p:cNvCxnSpPr/>
              <p:nvPr/>
            </p:nvCxnSpPr>
            <p:spPr>
              <a:xfrm>
                <a:off x="5413413" y="1727151"/>
                <a:ext cx="656454" cy="3370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168" y="1903696"/>
                    <a:ext cx="32502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434" r="-377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Conector reto 18"/>
            <p:cNvCxnSpPr/>
            <p:nvPr/>
          </p:nvCxnSpPr>
          <p:spPr>
            <a:xfrm flipV="1">
              <a:off x="7241241" y="2437979"/>
              <a:ext cx="1790996" cy="898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728321">
              <a:off x="7491980" y="2232635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Arco 20"/>
            <p:cNvSpPr/>
            <p:nvPr/>
          </p:nvSpPr>
          <p:spPr>
            <a:xfrm rot="2653884">
              <a:off x="7430363" y="2432134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727" r="-13636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CaixaDeTexto 23"/>
            <p:cNvSpPr txBox="1"/>
            <p:nvPr/>
          </p:nvSpPr>
          <p:spPr>
            <a:xfrm>
              <a:off x="8802302" y="2370428"/>
              <a:ext cx="12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x</a:t>
              </a:r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6730513" y="459252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671246" y="1219018"/>
            <a:ext cx="82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cxnSp>
        <p:nvCxnSpPr>
          <p:cNvPr id="35" name="Conector de Seta Reta 34"/>
          <p:cNvCxnSpPr>
            <a:endCxn id="34" idx="2"/>
          </p:cNvCxnSpPr>
          <p:nvPr/>
        </p:nvCxnSpPr>
        <p:spPr>
          <a:xfrm flipH="1" flipV="1">
            <a:off x="7096549" y="1557572"/>
            <a:ext cx="11265" cy="36613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6845720" y="1432860"/>
            <a:ext cx="30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y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/>
              <p:nvPr/>
            </p:nvSpPr>
            <p:spPr>
              <a:xfrm>
                <a:off x="238115" y="3241283"/>
                <a:ext cx="5505866" cy="591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)+2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5" y="3241283"/>
                <a:ext cx="5505866" cy="5917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130788" y="2661813"/>
                <a:ext cx="1522166" cy="344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88" y="2661813"/>
                <a:ext cx="1522166" cy="344657"/>
              </a:xfrm>
              <a:prstGeom prst="rect">
                <a:avLst/>
              </a:prstGeom>
              <a:blipFill>
                <a:blip r:embed="rId17"/>
                <a:stretch>
                  <a:fillRect t="-12500" r="-15663"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/>
              <p:nvPr/>
            </p:nvSpPr>
            <p:spPr>
              <a:xfrm>
                <a:off x="183386" y="2660194"/>
                <a:ext cx="16315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BE2F675B-EDAF-474B-80D6-7B3A07AA5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6" y="2660194"/>
                <a:ext cx="1631571" cy="338554"/>
              </a:xfrm>
              <a:prstGeom prst="rect">
                <a:avLst/>
              </a:prstGeom>
              <a:blipFill>
                <a:blip r:embed="rId18"/>
                <a:stretch>
                  <a:fillRect t="-12500" r="-14552" b="-5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689970" y="3178957"/>
                <a:ext cx="1915973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70" y="3178957"/>
                <a:ext cx="1915973" cy="6387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/>
              <p:nvPr/>
            </p:nvSpPr>
            <p:spPr>
              <a:xfrm>
                <a:off x="4061104" y="2027282"/>
                <a:ext cx="105702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04" y="2027282"/>
                <a:ext cx="1057021" cy="276999"/>
              </a:xfrm>
              <a:prstGeom prst="rect">
                <a:avLst/>
              </a:prstGeom>
              <a:blipFill>
                <a:blip r:embed="rId20"/>
                <a:stretch>
                  <a:fillRect l="-4023" t="-46667" r="-3448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/>
              <p:nvPr/>
            </p:nvSpPr>
            <p:spPr>
              <a:xfrm>
                <a:off x="7854615" y="3334718"/>
                <a:ext cx="105702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615" y="3334718"/>
                <a:ext cx="1057021" cy="276999"/>
              </a:xfrm>
              <a:prstGeom prst="rect">
                <a:avLst/>
              </a:prstGeom>
              <a:blipFill>
                <a:blip r:embed="rId21"/>
                <a:stretch>
                  <a:fillRect l="-2874" t="-44444" r="-3448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/>
              <p:nvPr/>
            </p:nvSpPr>
            <p:spPr>
              <a:xfrm>
                <a:off x="1767921" y="4032646"/>
                <a:ext cx="1176091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21" y="4032646"/>
                <a:ext cx="1176091" cy="307777"/>
              </a:xfrm>
              <a:prstGeom prst="rect">
                <a:avLst/>
              </a:prstGeom>
              <a:blipFill>
                <a:blip r:embed="rId22"/>
                <a:stretch>
                  <a:fillRect l="-3109" t="-36000" r="-34197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/>
              <p:nvPr/>
            </p:nvSpPr>
            <p:spPr>
              <a:xfrm>
                <a:off x="3425010" y="4032647"/>
                <a:ext cx="1186607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E9605E3-55EA-43D3-9094-17CE3EC1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10" y="4032647"/>
                <a:ext cx="1186607" cy="307777"/>
              </a:xfrm>
              <a:prstGeom prst="rect">
                <a:avLst/>
              </a:prstGeom>
              <a:blipFill>
                <a:blip r:embed="rId23"/>
                <a:stretch>
                  <a:fillRect l="-2062" t="-36000" r="-3402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768000" y="3987798"/>
                <a:ext cx="2737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𝑖𝑔𝑢𝑎𝑖𝑠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‼!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00" y="3987798"/>
                <a:ext cx="2737481" cy="307777"/>
              </a:xfrm>
              <a:prstGeom prst="rect">
                <a:avLst/>
              </a:prstGeom>
              <a:blipFill>
                <a:blip r:embed="rId24"/>
                <a:stretch>
                  <a:fillRect l="-1114" t="-33333" r="-1782" b="-35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0" y="417308"/>
            <a:ext cx="625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são as velocidades </a:t>
            </a:r>
            <a:r>
              <a:rPr lang="pt-B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centro de massa antes e após a colisão ?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33" grpId="0"/>
      <p:bldP spid="34" grpId="0"/>
      <p:bldP spid="36" grpId="0"/>
      <p:bldP spid="37" grpId="0"/>
      <p:bldP spid="38" grpId="0"/>
      <p:bldP spid="39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58377" y="529442"/>
                <a:ext cx="2515037" cy="609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7" y="529442"/>
                <a:ext cx="2515037" cy="609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74503" y="20940"/>
            <a:ext cx="493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Referencial do Centro de Massa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26107" y="575867"/>
            <a:ext cx="14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8624" y="1258699"/>
                <a:ext cx="5929508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" y="1258699"/>
                <a:ext cx="5929508" cy="899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822190" y="1303474"/>
                <a:ext cx="2123145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0" y="1303474"/>
                <a:ext cx="2123145" cy="548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6166927" y="1433752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533571" y="2816286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1401589" y="2187045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33571" y="4446304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408570" y="3631295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33572" y="2336144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1423815" y="2356701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33572" y="3631295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 l="-8889" r="-4444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blipFill>
                <a:blip r:embed="rId8"/>
                <a:stretch>
                  <a:fillRect l="-1250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blipFill rotWithShape="0">
                <a:blip r:embed="rId9"/>
                <a:stretch>
                  <a:fillRect l="-8491" t="-42000" r="-660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blipFill rotWithShape="0">
                <a:blip r:embed="rId10"/>
                <a:stretch>
                  <a:fillRect l="-8411" t="-40000" r="-65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214997" y="4439734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434089" y="363778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946634" y="2121409"/>
            <a:ext cx="35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630937" y="1934837"/>
                <a:ext cx="2527423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1934837"/>
                <a:ext cx="2527423" cy="377476"/>
              </a:xfrm>
              <a:prstGeom prst="rect">
                <a:avLst/>
              </a:prstGeom>
              <a:blipFill rotWithShape="0">
                <a:blip r:embed="rId12"/>
                <a:stretch>
                  <a:fillRect l="-1932" t="-29032" r="-1691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630937" y="2384094"/>
                <a:ext cx="2650726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2384094"/>
                <a:ext cx="2650726" cy="5587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2548123" y="4090192"/>
            <a:ext cx="4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é o ref. do Laboratório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é o referencial de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3630937" y="2949725"/>
                <a:ext cx="2657266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2949725"/>
                <a:ext cx="2657266" cy="377476"/>
              </a:xfrm>
              <a:prstGeom prst="rect">
                <a:avLst/>
              </a:prstGeom>
              <a:blipFill rotWithShape="0">
                <a:blip r:embed="rId14"/>
                <a:stretch>
                  <a:fillRect l="-1376" t="-30645" r="-1376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3576047" y="3398470"/>
                <a:ext cx="2657266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47" y="3398470"/>
                <a:ext cx="2657266" cy="377476"/>
              </a:xfrm>
              <a:prstGeom prst="rect">
                <a:avLst/>
              </a:prstGeom>
              <a:blipFill rotWithShape="0">
                <a:blip r:embed="rId15"/>
                <a:stretch>
                  <a:fillRect l="-1376" t="-29032" r="-1376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6822190" y="3376230"/>
                <a:ext cx="1518556" cy="381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0" y="3376230"/>
                <a:ext cx="1518556" cy="381836"/>
              </a:xfrm>
              <a:prstGeom prst="rect">
                <a:avLst/>
              </a:prstGeom>
              <a:blipFill rotWithShape="0">
                <a:blip r:embed="rId16"/>
                <a:stretch>
                  <a:fillRect l="-2410" t="-19355" r="-803" b="-258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562237" y="3872132"/>
                <a:ext cx="2384820" cy="4219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3872132"/>
                <a:ext cx="2384820" cy="421975"/>
              </a:xfrm>
              <a:prstGeom prst="rect">
                <a:avLst/>
              </a:prstGeom>
              <a:blipFill>
                <a:blip r:embed="rId17"/>
                <a:stretch>
                  <a:fillRect l="-1276" t="-15942" r="-255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6588167" y="4348812"/>
                <a:ext cx="2396745" cy="4219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67" y="4348812"/>
                <a:ext cx="2396745" cy="421975"/>
              </a:xfrm>
              <a:prstGeom prst="rect">
                <a:avLst/>
              </a:prstGeom>
              <a:blipFill>
                <a:blip r:embed="rId18"/>
                <a:stretch>
                  <a:fillRect l="-1527" t="-15714" r="-254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/>
          <p:cNvSpPr/>
          <p:nvPr/>
        </p:nvSpPr>
        <p:spPr>
          <a:xfrm>
            <a:off x="1836750" y="2336143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43" grpId="0"/>
      <p:bldP spid="44" grpId="0"/>
      <p:bldP spid="45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65" grpId="0"/>
      <p:bldP spid="66" grpId="0"/>
      <p:bldP spid="67" grpId="0" animBg="1"/>
      <p:bldP spid="68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45958" y="1054003"/>
            <a:ext cx="6271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Terminar os exercícios da lista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os exercícios da Lista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do texto de matemática (CMB)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Acessar o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e-aulas com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seu e-mail </a:t>
            </a:r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60" y="48861"/>
            <a:ext cx="728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Quantidade de movimento no referencial do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8932" y="491292"/>
                <a:ext cx="2634631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491292"/>
                <a:ext cx="2634631" cy="421975"/>
              </a:xfrm>
              <a:prstGeom prst="rect">
                <a:avLst/>
              </a:prstGeom>
              <a:blipFill rotWithShape="0">
                <a:blip r:embed="rId2"/>
                <a:stretch>
                  <a:fillRect l="-1157" t="-17391" r="-231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233616" y="471939"/>
                <a:ext cx="2646557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16" y="471939"/>
                <a:ext cx="2646557" cy="421975"/>
              </a:xfrm>
              <a:prstGeom prst="rect">
                <a:avLst/>
              </a:prstGeom>
              <a:blipFill rotWithShape="0">
                <a:blip r:embed="rId3"/>
                <a:stretch>
                  <a:fillRect l="-1149" t="-15714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-13608" y="836182"/>
            <a:ext cx="919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compactar a notação, no referencial do CM as velocidades são marcadas com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´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no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fica sem nada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04868" y="1189112"/>
                <a:ext cx="1662635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68" y="1189112"/>
                <a:ext cx="1662635" cy="337785"/>
              </a:xfrm>
              <a:prstGeom prst="rect">
                <a:avLst/>
              </a:prstGeom>
              <a:blipFill>
                <a:blip r:embed="rId4"/>
                <a:stretch>
                  <a:fillRect l="-3297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39149" y="1189112"/>
                <a:ext cx="1674561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49" y="1189112"/>
                <a:ext cx="1674561" cy="337785"/>
              </a:xfrm>
              <a:prstGeom prst="rect">
                <a:avLst/>
              </a:prstGeom>
              <a:blipFill>
                <a:blip r:embed="rId5"/>
                <a:stretch>
                  <a:fillRect l="-3273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/>
          <p:cNvGrpSpPr/>
          <p:nvPr/>
        </p:nvGrpSpPr>
        <p:grpSpPr>
          <a:xfrm>
            <a:off x="5610167" y="1155982"/>
            <a:ext cx="3276995" cy="1284277"/>
            <a:chOff x="5610167" y="1155982"/>
            <a:chExt cx="3276995" cy="1284277"/>
          </a:xfrm>
        </p:grpSpPr>
        <p:grpSp>
          <p:nvGrpSpPr>
            <p:cNvPr id="11" name="Agrupar 10"/>
            <p:cNvGrpSpPr/>
            <p:nvPr/>
          </p:nvGrpSpPr>
          <p:grpSpPr>
            <a:xfrm>
              <a:off x="5610167" y="1155982"/>
              <a:ext cx="3276995" cy="673454"/>
              <a:chOff x="763" y="2291978"/>
              <a:chExt cx="3276995" cy="673454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1000" r="6344" b="24044"/>
              <a:stretch/>
            </p:blipFill>
            <p:spPr>
              <a:xfrm>
                <a:off x="763" y="2291978"/>
                <a:ext cx="3112552" cy="673454"/>
              </a:xfrm>
              <a:prstGeom prst="rect">
                <a:avLst/>
              </a:prstGeom>
            </p:spPr>
          </p:pic>
          <p:cxnSp>
            <p:nvCxnSpPr>
              <p:cNvPr id="13" name="Conector reto 12"/>
              <p:cNvCxnSpPr/>
              <p:nvPr/>
            </p:nvCxnSpPr>
            <p:spPr>
              <a:xfrm>
                <a:off x="2878615" y="2738893"/>
                <a:ext cx="399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Agrupar 18"/>
            <p:cNvGrpSpPr/>
            <p:nvPr/>
          </p:nvGrpSpPr>
          <p:grpSpPr>
            <a:xfrm>
              <a:off x="5614515" y="1581329"/>
              <a:ext cx="3272647" cy="858930"/>
              <a:chOff x="5610167" y="1807868"/>
              <a:chExt cx="3272647" cy="858930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9455" r="6344" b="16539"/>
              <a:stretch/>
            </p:blipFill>
            <p:spPr>
              <a:xfrm>
                <a:off x="5610167" y="2094076"/>
                <a:ext cx="3112552" cy="544452"/>
              </a:xfrm>
              <a:prstGeom prst="rect">
                <a:avLst/>
              </a:prstGeom>
            </p:spPr>
          </p:pic>
          <p:sp>
            <p:nvSpPr>
              <p:cNvPr id="14" name="Retângulo 13"/>
              <p:cNvSpPr/>
              <p:nvPr/>
            </p:nvSpPr>
            <p:spPr>
              <a:xfrm>
                <a:off x="8284099" y="2208375"/>
                <a:ext cx="598715" cy="2945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" name="Conector reto 14"/>
              <p:cNvCxnSpPr/>
              <p:nvPr/>
            </p:nvCxnSpPr>
            <p:spPr>
              <a:xfrm>
                <a:off x="8083550" y="2390989"/>
                <a:ext cx="7992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/>
              <p:cNvSpPr txBox="1"/>
              <p:nvPr/>
            </p:nvSpPr>
            <p:spPr>
              <a:xfrm>
                <a:off x="8655050" y="1807868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8645596" y="2359021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8932" y="1598972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1598972"/>
                <a:ext cx="2228110" cy="276999"/>
              </a:xfrm>
              <a:prstGeom prst="rect">
                <a:avLst/>
              </a:prstGeom>
              <a:blipFill>
                <a:blip r:embed="rId7"/>
                <a:stretch>
                  <a:fillRect l="-3005" t="-2174" r="-546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357042" y="1598972"/>
                <a:ext cx="2753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42" y="1598972"/>
                <a:ext cx="2753959" cy="276999"/>
              </a:xfrm>
              <a:prstGeom prst="rect">
                <a:avLst/>
              </a:prstGeom>
              <a:blipFill>
                <a:blip r:embed="rId8"/>
                <a:stretch>
                  <a:fillRect l="-443" r="-266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93871" y="2024125"/>
                <a:ext cx="5149797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</a:rPr>
                  <a:t>No Referencial do Centro de Massa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1" y="2024125"/>
                <a:ext cx="5149797" cy="368499"/>
              </a:xfrm>
              <a:prstGeom prst="rect">
                <a:avLst/>
              </a:prstGeom>
              <a:blipFill rotWithShape="0">
                <a:blip r:embed="rId9"/>
                <a:stretch>
                  <a:fillRect l="-592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32420" y="2540778"/>
                <a:ext cx="4192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𝑃𝑟𝑜𝑣𝑎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0" y="2540778"/>
                <a:ext cx="4192686" cy="276999"/>
              </a:xfrm>
              <a:prstGeom prst="rect">
                <a:avLst/>
              </a:prstGeom>
              <a:blipFill>
                <a:blip r:embed="rId10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172896" y="2929019"/>
                <a:ext cx="3543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96" y="2929019"/>
                <a:ext cx="3543855" cy="276999"/>
              </a:xfrm>
              <a:prstGeom prst="rect">
                <a:avLst/>
              </a:prstGeom>
              <a:blipFill>
                <a:blip r:embed="rId11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242987" y="3317260"/>
                <a:ext cx="3122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87" y="3317260"/>
                <a:ext cx="3122521" cy="276999"/>
              </a:xfrm>
              <a:prstGeom prst="rect">
                <a:avLst/>
              </a:prstGeom>
              <a:blipFill>
                <a:blip r:embed="rId12"/>
                <a:stretch>
                  <a:fillRect r="-195" b="-19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4727201" y="3298144"/>
            <a:ext cx="516467" cy="3022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687418" y="3175051"/>
                <a:ext cx="2057936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18" y="3175051"/>
                <a:ext cx="2057936" cy="5484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784718" y="3126127"/>
            <a:ext cx="139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Velocidade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09961" y="3764753"/>
                <a:ext cx="2303644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1" y="3764753"/>
                <a:ext cx="2303644" cy="339195"/>
              </a:xfrm>
              <a:prstGeom prst="rect">
                <a:avLst/>
              </a:prstGeom>
              <a:blipFill>
                <a:blip r:embed="rId14"/>
                <a:stretch>
                  <a:fillRect l="-1852" r="-1323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780380" y="3785286"/>
            <a:ext cx="593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qualquer sistema isolado em um referencial inercial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20701" y="4198803"/>
                <a:ext cx="4585807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𝑟𝑒𝑓𝑒𝑟𝑒𝑛𝑐𝑖𝑎𝑙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𝐶𝑒𝑛𝑡𝑟𝑜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𝑀𝑎𝑠𝑠𝑎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1" y="4198803"/>
                <a:ext cx="4585807" cy="301557"/>
              </a:xfrm>
              <a:prstGeom prst="rect">
                <a:avLst/>
              </a:prstGeom>
              <a:blipFill>
                <a:blip r:embed="rId15"/>
                <a:stretch>
                  <a:fillRect l="-532" t="-32653" r="-133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257463" y="4500360"/>
                <a:ext cx="1856021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63" y="4500360"/>
                <a:ext cx="1856021" cy="339195"/>
              </a:xfrm>
              <a:prstGeom prst="rect">
                <a:avLst/>
              </a:prstGeom>
              <a:blipFill>
                <a:blip r:embed="rId16"/>
                <a:stretch>
                  <a:fillRect l="-1967" r="-1311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993926" y="4493085"/>
                <a:ext cx="1386983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926" y="4493085"/>
                <a:ext cx="1386983" cy="339195"/>
              </a:xfrm>
              <a:prstGeom prst="rect">
                <a:avLst/>
              </a:prstGeom>
              <a:blipFill>
                <a:blip r:embed="rId17"/>
                <a:stretch>
                  <a:fillRect l="-3070" r="-2193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8900" r="21240" b="15254"/>
          <a:stretch/>
        </p:blipFill>
        <p:spPr>
          <a:xfrm>
            <a:off x="-52443" y="1279276"/>
            <a:ext cx="9280339" cy="3419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06313" y="591875"/>
                <a:ext cx="122514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3" y="591875"/>
                <a:ext cx="1225144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68982" y="591875"/>
                <a:ext cx="1260923" cy="544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82" y="591875"/>
                <a:ext cx="1260923" cy="544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8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4003" y="488611"/>
            <a:ext cx="72174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6.1 Estudo de Colisões</a:t>
            </a:r>
          </a:p>
          <a:p>
            <a:r>
              <a:rPr lang="pt-BR" sz="2000" b="1" dirty="0"/>
              <a:t>	Forças impulsivas</a:t>
            </a:r>
          </a:p>
          <a:p>
            <a:endParaRPr lang="pt-BR" sz="2000" b="1" dirty="0"/>
          </a:p>
          <a:p>
            <a:r>
              <a:rPr lang="pt-BR" sz="2000" b="1" dirty="0"/>
              <a:t>6.2 Quantidade de movimento linear (momento linear)</a:t>
            </a:r>
          </a:p>
          <a:p>
            <a:endParaRPr lang="pt-BR" sz="2000" b="1" dirty="0"/>
          </a:p>
          <a:p>
            <a:r>
              <a:rPr lang="pt-BR" sz="2000" b="1" dirty="0"/>
              <a:t>6.3 Impulso e Quantidade de Movimento</a:t>
            </a:r>
          </a:p>
          <a:p>
            <a:endParaRPr lang="pt-BR" sz="2000" b="1" dirty="0"/>
          </a:p>
          <a:p>
            <a:r>
              <a:rPr lang="pt-BR" sz="2000" b="1" dirty="0"/>
              <a:t>6.4 Conservação da Quantidade de Movimento</a:t>
            </a:r>
          </a:p>
          <a:p>
            <a:endParaRPr lang="pt-BR" sz="2000" b="1" dirty="0"/>
          </a:p>
          <a:p>
            <a:r>
              <a:rPr lang="pt-BR" sz="2000" b="1" dirty="0"/>
              <a:t>6.5 Colisões entre dois corpos</a:t>
            </a:r>
          </a:p>
          <a:p>
            <a:r>
              <a:rPr lang="pt-BR" sz="2000" b="1" dirty="0"/>
              <a:t>	Colisões unidimensionais e </a:t>
            </a:r>
          </a:p>
          <a:p>
            <a:r>
              <a:rPr lang="pt-BR" sz="2000" b="1" dirty="0"/>
              <a:t>	Sistema de Ref. do Centro de Massa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3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5789" y="1070283"/>
            <a:ext cx="77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colisão pode ser separada em 3 instantes distintos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1631" y="-97722"/>
            <a:ext cx="228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Colisão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7023" y="1557190"/>
            <a:ext cx="51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– Os corpos estão bem afastados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49514" y="1550826"/>
            <a:ext cx="241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externa </a:t>
            </a:r>
            <a:r>
              <a:rPr lang="pt-BR" dirty="0">
                <a:solidFill>
                  <a:srgbClr val="FF0000"/>
                </a:solidFill>
              </a:rPr>
              <a:t>NULA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83038" y="3266164"/>
            <a:ext cx="51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– Os corpos estão bem afastados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85529" y="3259800"/>
            <a:ext cx="241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externa </a:t>
            </a:r>
            <a:r>
              <a:rPr lang="pt-BR" dirty="0">
                <a:solidFill>
                  <a:srgbClr val="FF0000"/>
                </a:solidFill>
              </a:rPr>
              <a:t>NULA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83038" y="2287122"/>
            <a:ext cx="510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 – Forças opostas de mesma intensidade e intervalo muito curto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5789" y="599694"/>
            <a:ext cx="77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uma colisão o movimento é alterado bruscamente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9862" y="4047067"/>
            <a:ext cx="73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Numa colisão, em geral, os tempos envolvidos são muito curtos e a força é muito intensa e complexa</a:t>
            </a:r>
          </a:p>
        </p:txBody>
      </p:sp>
      <p:pic>
        <p:nvPicPr>
          <p:cNvPr id="12" name="Picture 12" descr="PROCESSO SELETIVO UNIFI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29" y="2056216"/>
            <a:ext cx="1493753" cy="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5133" y="-84667"/>
            <a:ext cx="471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uma colisão</a:t>
            </a:r>
          </a:p>
        </p:txBody>
      </p:sp>
      <p:sp>
        <p:nvSpPr>
          <p:cNvPr id="3" name="Elipse 2"/>
          <p:cNvSpPr/>
          <p:nvPr/>
        </p:nvSpPr>
        <p:spPr>
          <a:xfrm>
            <a:off x="2629978" y="819905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07754" y="819905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4275" y="569565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569565"/>
                <a:ext cx="192360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52372" y="56577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565770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 flipV="1">
            <a:off x="2888211" y="932088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164908" y="935884"/>
            <a:ext cx="85936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50148" y="553070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48" y="553070"/>
                <a:ext cx="288925" cy="276999"/>
              </a:xfrm>
              <a:prstGeom prst="rect">
                <a:avLst/>
              </a:prstGeom>
              <a:blipFill>
                <a:blip r:embed="rId4"/>
                <a:stretch>
                  <a:fillRect l="-19149" t="-46667" r="-6808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413413" y="582265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13" y="582265"/>
                <a:ext cx="294247" cy="276999"/>
              </a:xfrm>
              <a:prstGeom prst="rect">
                <a:avLst/>
              </a:prstGeom>
              <a:blipFill>
                <a:blip r:embed="rId5"/>
                <a:stretch>
                  <a:fillRect l="-16667" t="-46667" r="-6875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7566" y="661898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1729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629978" y="817657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624856" y="2884598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002632" y="2884598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07754" y="817657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68035" y="1456772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35" y="1456772"/>
                <a:ext cx="192360" cy="276999"/>
              </a:xfrm>
              <a:prstGeom prst="rect">
                <a:avLst/>
              </a:prstGeom>
              <a:blipFill>
                <a:blip r:embed="rId2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4275" y="567317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567317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24275" y="1440407"/>
                <a:ext cx="2251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1440407"/>
                <a:ext cx="225190" cy="553998"/>
              </a:xfrm>
              <a:prstGeom prst="rect">
                <a:avLst/>
              </a:prstGeom>
              <a:blipFill>
                <a:blip r:embed="rId4"/>
                <a:stretch>
                  <a:fillRect l="-13514" r="-16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52372" y="563522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563522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2629978" y="1759692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007754" y="1759692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652372" y="249329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2493299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07754" y="249329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54" y="2493299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 flipV="1">
            <a:off x="2888211" y="929840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265987" y="2994641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164908" y="933636"/>
            <a:ext cx="85936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1824756" y="2998437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50148" y="550822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48" y="550822"/>
                <a:ext cx="288925" cy="276999"/>
              </a:xfrm>
              <a:prstGeom prst="rect">
                <a:avLst/>
              </a:prstGeom>
              <a:blipFill>
                <a:blip r:embed="rId8"/>
                <a:stretch>
                  <a:fillRect l="-19149" t="-43478" r="-6808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413413" y="580017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13" y="580017"/>
                <a:ext cx="294247" cy="276999"/>
              </a:xfrm>
              <a:prstGeom prst="rect">
                <a:avLst/>
              </a:prstGeom>
              <a:blipFill>
                <a:blip r:embed="rId9"/>
                <a:stretch>
                  <a:fillRect l="-16667" t="-43478" r="-6875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080343" y="2526019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43" y="2526019"/>
                <a:ext cx="288925" cy="276999"/>
              </a:xfrm>
              <a:prstGeom prst="rect">
                <a:avLst/>
              </a:prstGeom>
              <a:blipFill>
                <a:blip r:embed="rId10"/>
                <a:stretch>
                  <a:fillRect l="-16667" t="-43478" r="-6666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464489" y="2614067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89" y="2614067"/>
                <a:ext cx="294247" cy="276999"/>
              </a:xfrm>
              <a:prstGeom prst="rect">
                <a:avLst/>
              </a:prstGeom>
              <a:blipFill>
                <a:blip r:embed="rId11"/>
                <a:stretch>
                  <a:fillRect l="-16327" t="-46667" r="-6530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7566" y="659650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39314" y="2813771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7129" y="1730377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945891" y="1595271"/>
                <a:ext cx="1718163" cy="6155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𝑖𝑛𝑡𝑒𝑛𝑠𝑎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91" y="1595271"/>
                <a:ext cx="1718163" cy="615553"/>
              </a:xfrm>
              <a:prstGeom prst="rect">
                <a:avLst/>
              </a:prstGeom>
              <a:blipFill>
                <a:blip r:embed="rId12"/>
                <a:stretch>
                  <a:fillRect l="-4610" b="-39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55133" y="3561032"/>
            <a:ext cx="741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As forças externas (gravidade e atrito) podem ser ignoradas durante a colisão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57128" y="4110394"/>
            <a:ext cx="845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Conhecendo os movimentos iniciais é possível determinar os movimentos finais, mesmo sem saber exatamente como é a força que age promovendo a alteração nos movimentos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55133" y="-84667"/>
            <a:ext cx="471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uma colisão</a:t>
            </a:r>
          </a:p>
        </p:txBody>
      </p:sp>
    </p:spTree>
    <p:extLst>
      <p:ext uri="{BB962C8B-B14F-4D97-AF65-F5344CB8AC3E}">
        <p14:creationId xmlns:p14="http://schemas.microsoft.com/office/powerpoint/2010/main" val="3411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14E-6 L 0.15156 0.002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6914E-6 L -0.1875 0.0040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6" grpId="0"/>
      <p:bldP spid="17" grpId="0"/>
      <p:bldP spid="28" grpId="0"/>
      <p:bldP spid="29" grpId="0"/>
      <p:bldP spid="24" grpId="0"/>
      <p:bldP spid="14" grpId="0" animBg="1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25048"/>
            <a:ext cx="5554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6.4 Conservação da Quantidade de Movimento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1447" y="420102"/>
            <a:ext cx="347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 em qualquer instante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Colisão destes dois corpos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282841" y="1396427"/>
            <a:ext cx="7726902" cy="613865"/>
            <a:chOff x="1282841" y="1396427"/>
            <a:chExt cx="7726902" cy="613865"/>
          </a:xfrm>
        </p:grpSpPr>
        <p:sp>
          <p:nvSpPr>
            <p:cNvPr id="6" name="CaixaDeTexto 5"/>
            <p:cNvSpPr txBox="1"/>
            <p:nvPr/>
          </p:nvSpPr>
          <p:spPr>
            <a:xfrm>
              <a:off x="1282841" y="1513875"/>
              <a:ext cx="2106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Pela 2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lei de Newton: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upo 52"/>
          <p:cNvGrpSpPr/>
          <p:nvPr/>
        </p:nvGrpSpPr>
        <p:grpSpPr>
          <a:xfrm>
            <a:off x="119665" y="2549289"/>
            <a:ext cx="7434175" cy="790471"/>
            <a:chOff x="119665" y="2549289"/>
            <a:chExt cx="7434175" cy="790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Antes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depois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5133720" y="2549289"/>
              <a:ext cx="2420120" cy="790471"/>
              <a:chOff x="6500816" y="3347442"/>
              <a:chExt cx="1987017" cy="887816"/>
            </a:xfrm>
          </p:grpSpPr>
          <p:sp>
            <p:nvSpPr>
              <p:cNvPr id="13" name="Retângulo com Único Canto Aparado e Arredondado 12"/>
              <p:cNvSpPr/>
              <p:nvPr/>
            </p:nvSpPr>
            <p:spPr>
              <a:xfrm>
                <a:off x="6500816" y="3347442"/>
                <a:ext cx="1987017" cy="790471"/>
              </a:xfrm>
              <a:prstGeom prst="snipRoundRect">
                <a:avLst/>
              </a:prstGeom>
              <a:solidFill>
                <a:srgbClr val="FFFF00"/>
              </a:solidFill>
              <a:ln>
                <a:solidFill>
                  <a:srgbClr val="4D4D4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547383" y="3404261"/>
                <a:ext cx="1893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Nenhuma força externa age nos dois corpos</a:t>
                </a: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185027" y="4001364"/>
            <a:ext cx="8669275" cy="524759"/>
            <a:chOff x="185027" y="4001364"/>
            <a:chExt cx="8669275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𝐿𝑒𝑖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𝑁𝑒𝑤𝑡𝑜𝑛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78" r="-1751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30" t="-30000" r="-188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62" t="-30000" r="-271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portanto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movimento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sistema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isolado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blipFill rotWithShape="0">
                <a:blip r:embed="rId10"/>
                <a:stretch>
                  <a:fillRect l="-328" r="-87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>
            <a:off x="4552865" y="3294704"/>
            <a:ext cx="3944955" cy="616131"/>
            <a:chOff x="4552865" y="3294704"/>
            <a:chExt cx="3944955" cy="616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1(2)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65" t="-29412" r="-965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63" t="-29412" r="-771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4552865" y="3622001"/>
              <a:ext cx="488731" cy="125836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Elipse 11"/>
          <p:cNvSpPr/>
          <p:nvPr/>
        </p:nvSpPr>
        <p:spPr>
          <a:xfrm>
            <a:off x="369792" y="438904"/>
            <a:ext cx="295818" cy="317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6" name="Elipse 25"/>
          <p:cNvSpPr/>
          <p:nvPr/>
        </p:nvSpPr>
        <p:spPr>
          <a:xfrm>
            <a:off x="362744" y="1072266"/>
            <a:ext cx="295818" cy="31786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8" name="Conector de seta reta 27"/>
          <p:cNvCxnSpPr>
            <a:stCxn id="12" idx="5"/>
          </p:cNvCxnSpPr>
          <p:nvPr/>
        </p:nvCxnSpPr>
        <p:spPr>
          <a:xfrm>
            <a:off x="622288" y="710222"/>
            <a:ext cx="434352" cy="25483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6" idx="6"/>
          </p:cNvCxnSpPr>
          <p:nvPr/>
        </p:nvCxnSpPr>
        <p:spPr>
          <a:xfrm flipV="1">
            <a:off x="658562" y="1117454"/>
            <a:ext cx="398078" cy="113747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21311" r="-23077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21311" r="-2564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76358" y="1598873"/>
            <a:ext cx="1206484" cy="746316"/>
            <a:chOff x="76358" y="1598873"/>
            <a:chExt cx="1206484" cy="74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/>
                <p:cNvSpPr/>
                <p:nvPr/>
              </p:nvSpPr>
              <p:spPr>
                <a:xfrm>
                  <a:off x="76358" y="1598873"/>
                  <a:ext cx="1195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Retângulo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598873"/>
                  <a:ext cx="119584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1311" r="-12755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76358" y="1975857"/>
                  <a:ext cx="1206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975857"/>
                  <a:ext cx="1206484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21311" r="-12690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o 54"/>
          <p:cNvGrpSpPr/>
          <p:nvPr/>
        </p:nvGrpSpPr>
        <p:grpSpPr>
          <a:xfrm>
            <a:off x="267962" y="3121143"/>
            <a:ext cx="3576786" cy="1100613"/>
            <a:chOff x="267962" y="3121143"/>
            <a:chExt cx="3576786" cy="1100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urante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317" r="-2317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upo 53"/>
            <p:cNvGrpSpPr/>
            <p:nvPr/>
          </p:nvGrpSpPr>
          <p:grpSpPr>
            <a:xfrm>
              <a:off x="1971675" y="3121143"/>
              <a:ext cx="1873073" cy="1100613"/>
              <a:chOff x="1971675" y="3121143"/>
              <a:chExt cx="1873073" cy="1100613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822015" y="3377455"/>
                <a:ext cx="295818" cy="3178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667058" y="3633767"/>
                <a:ext cx="295818" cy="31786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2</a:t>
                </a:r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 flipV="1">
                <a:off x="3063173" y="3121143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/>
              <p:cNvCxnSpPr/>
              <p:nvPr/>
            </p:nvCxnSpPr>
            <p:spPr>
              <a:xfrm flipH="1">
                <a:off x="2363108" y="3852144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tângulo 42"/>
                  <p:cNvSpPr/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1(2)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3" name="Retângulo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tângulo 43"/>
                  <p:cNvSpPr/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Retângulo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upo 51"/>
          <p:cNvGrpSpPr/>
          <p:nvPr/>
        </p:nvGrpSpPr>
        <p:grpSpPr>
          <a:xfrm>
            <a:off x="1657390" y="1933807"/>
            <a:ext cx="4276114" cy="647485"/>
            <a:chOff x="1657390" y="1933807"/>
            <a:chExt cx="4276114" cy="64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1657390" y="2082800"/>
              <a:ext cx="2122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Substituindo em (1) 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198586" y="922064"/>
            <a:ext cx="7329589" cy="524759"/>
            <a:chOff x="1198586" y="922064"/>
            <a:chExt cx="7329589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/>
            <p:cNvSpPr txBox="1"/>
            <p:nvPr/>
          </p:nvSpPr>
          <p:spPr>
            <a:xfrm>
              <a:off x="1198586" y="1086942"/>
              <a:ext cx="5251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fim de saber como ela muda no tempo, calculamos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983426" y="1004561"/>
              <a:ext cx="544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(2)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406810" y="505485"/>
            <a:ext cx="4737190" cy="374057"/>
            <a:chOff x="4406810" y="505485"/>
            <a:chExt cx="4737190" cy="37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762" t="-35556" r="-20442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4406810" y="540988"/>
              <a:ext cx="3344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quantidade de movimento total é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687321" y="505485"/>
              <a:ext cx="45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0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0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Lei da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55366" y="563296"/>
                <a:ext cx="779893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6" y="563296"/>
                <a:ext cx="779893" cy="310598"/>
              </a:xfrm>
              <a:prstGeom prst="rect">
                <a:avLst/>
              </a:prstGeom>
              <a:blipFill>
                <a:blip r:embed="rId2"/>
                <a:stretch>
                  <a:fillRect l="-5469" r="-625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1506507" y="655677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70664" y="563296"/>
                <a:ext cx="776944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4" y="563296"/>
                <a:ext cx="776944" cy="339195"/>
              </a:xfrm>
              <a:prstGeom prst="rect">
                <a:avLst/>
              </a:prstGeom>
              <a:blipFill>
                <a:blip r:embed="rId3"/>
                <a:stretch>
                  <a:fillRect l="-6299" r="-4724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4604" r="62518" b="64350"/>
          <a:stretch/>
        </p:blipFill>
        <p:spPr>
          <a:xfrm>
            <a:off x="4941231" y="418813"/>
            <a:ext cx="2819360" cy="223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04279" y="967989"/>
                <a:ext cx="141506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79" y="967989"/>
                <a:ext cx="1415067" cy="310598"/>
              </a:xfrm>
              <a:prstGeom prst="rect">
                <a:avLst/>
              </a:prstGeom>
              <a:blipFill>
                <a:blip r:embed="rId5"/>
                <a:stretch>
                  <a:fillRect l="-3017" t="-29412" r="-13362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304279" y="2065854"/>
                <a:ext cx="1522340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79" y="2065854"/>
                <a:ext cx="1522340" cy="339195"/>
              </a:xfrm>
              <a:prstGeom prst="rect">
                <a:avLst/>
              </a:prstGeom>
              <a:blipFill>
                <a:blip r:embed="rId6"/>
                <a:stretch>
                  <a:fillRect l="-2800" t="-26786" r="-960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70118" y="2811835"/>
            <a:ext cx="307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Geral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2390664" y="2919940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50642" y="2663299"/>
            <a:ext cx="48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da natureza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de translação 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ESPACIAL 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854" y="3369709"/>
            <a:ext cx="89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resultante das forças externas for nula, a quantidade de movimento total do sistema permanecerá constante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20399" y="4476897"/>
            <a:ext cx="52981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Válida em qualquer sistema de referência INERCIAL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91585" y="3968786"/>
                <a:ext cx="8298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85" y="3968786"/>
                <a:ext cx="829843" cy="310598"/>
              </a:xfrm>
              <a:prstGeom prst="rect">
                <a:avLst/>
              </a:prstGeom>
              <a:blipFill rotWithShape="0">
                <a:blip r:embed="rId7"/>
                <a:stretch>
                  <a:fillRect l="-5147" r="-5147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52998" y="3968786"/>
                <a:ext cx="156055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vetor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98" y="3968786"/>
                <a:ext cx="1560555" cy="310598"/>
              </a:xfrm>
              <a:prstGeom prst="rect">
                <a:avLst/>
              </a:prstGeom>
              <a:blipFill>
                <a:blip r:embed="rId8"/>
                <a:stretch>
                  <a:fillRect l="-2734" r="-1563" b="-31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84661" y="3980456"/>
                <a:ext cx="327685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61" y="3980456"/>
                <a:ext cx="3276859" cy="298928"/>
              </a:xfrm>
              <a:prstGeom prst="rect">
                <a:avLst/>
              </a:prstGeom>
              <a:blipFill rotWithShape="0">
                <a:blip r:embed="rId9"/>
                <a:stretch>
                  <a:fillRect l="-743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6.5 Colisão entre dois corpos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51930" y="698762"/>
                <a:ext cx="1034257" cy="4522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0" y="698762"/>
                <a:ext cx="1034257" cy="452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56300" r="44056" b="11685"/>
          <a:stretch/>
        </p:blipFill>
        <p:spPr>
          <a:xfrm>
            <a:off x="2057901" y="431800"/>
            <a:ext cx="4460289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17154</TotalTime>
  <Words>876</Words>
  <Application>Microsoft Office PowerPoint</Application>
  <PresentationFormat>Apresentação na tela (16:9)</PresentationFormat>
  <Paragraphs>376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22</vt:i4>
      </vt:variant>
    </vt:vector>
  </HeadingPairs>
  <TitlesOfParts>
    <vt:vector size="44" baseType="lpstr">
      <vt:lpstr>Arial</vt:lpstr>
      <vt:lpstr>Calibri</vt:lpstr>
      <vt:lpstr>Cambria Math</vt:lpstr>
      <vt:lpstr>CG Times (W1)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medina</cp:lastModifiedBy>
  <cp:revision>859</cp:revision>
  <dcterms:created xsi:type="dcterms:W3CDTF">2016-03-09T00:36:12Z</dcterms:created>
  <dcterms:modified xsi:type="dcterms:W3CDTF">2020-09-04T15:52:47Z</dcterms:modified>
</cp:coreProperties>
</file>