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48" r:id="rId2"/>
    <p:sldMasterId id="2147483672" r:id="rId3"/>
    <p:sldMasterId id="2147483760" r:id="rId4"/>
    <p:sldMasterId id="2147483724" r:id="rId5"/>
    <p:sldMasterId id="2147483772" r:id="rId6"/>
    <p:sldMasterId id="2147483736" r:id="rId7"/>
    <p:sldMasterId id="2147483784" r:id="rId8"/>
    <p:sldMasterId id="2147483720" r:id="rId9"/>
    <p:sldMasterId id="2147483721" r:id="rId10"/>
    <p:sldMasterId id="2147483722" r:id="rId11"/>
    <p:sldMasterId id="2147483723" r:id="rId12"/>
  </p:sldMasterIdLst>
  <p:handoutMasterIdLst>
    <p:handoutMasterId r:id="rId28"/>
  </p:handoutMasterIdLst>
  <p:sldIdLst>
    <p:sldId id="256" r:id="rId13"/>
    <p:sldId id="257" r:id="rId14"/>
    <p:sldId id="569" r:id="rId15"/>
    <p:sldId id="258" r:id="rId16"/>
    <p:sldId id="262" r:id="rId17"/>
    <p:sldId id="574" r:id="rId18"/>
    <p:sldId id="261" r:id="rId19"/>
    <p:sldId id="268" r:id="rId20"/>
    <p:sldId id="562" r:id="rId21"/>
    <p:sldId id="575" r:id="rId22"/>
    <p:sldId id="576" r:id="rId23"/>
    <p:sldId id="577" r:id="rId24"/>
    <p:sldId id="578" r:id="rId25"/>
    <p:sldId id="563" r:id="rId26"/>
    <p:sldId id="267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to Vanin" initials="VV" lastIdx="1" clrIdx="0">
    <p:extLst>
      <p:ext uri="{19B8F6BF-5375-455C-9EA6-DF929625EA0E}">
        <p15:presenceInfo xmlns:p15="http://schemas.microsoft.com/office/powerpoint/2012/main" userId="ab049b3e1bfdcd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77B1"/>
    <a:srgbClr val="000000"/>
    <a:srgbClr val="C0C1BF"/>
    <a:srgbClr val="0F6688"/>
    <a:srgbClr val="226A8A"/>
    <a:srgbClr val="4D4D4F"/>
    <a:srgbClr val="505150"/>
    <a:srgbClr val="90272A"/>
    <a:srgbClr val="7B2629"/>
    <a:srgbClr val="205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/>
    <p:restoredTop sz="94630"/>
  </p:normalViewPr>
  <p:slideViewPr>
    <p:cSldViewPr snapToGrid="0" snapToObjects="1">
      <p:cViewPr varScale="1">
        <p:scale>
          <a:sx n="144" d="100"/>
          <a:sy n="144" d="100"/>
        </p:scale>
        <p:origin x="660" y="1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98DBC-2730-EC4E-A6BF-C4B5EDCC639A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F5C5-C41C-0542-A366-1F8DC1FCB3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8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759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80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71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496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9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94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29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131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494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9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288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91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903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189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79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165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802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961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8980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213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73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74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570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13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310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420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30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947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411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923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016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52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480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699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0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579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275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636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2606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949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7961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981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53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257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167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820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157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271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769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0826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83373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214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1896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28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8299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08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1560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933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2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02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46371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01447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9703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526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4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9597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8411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3871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0447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60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148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9849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876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9950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91626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85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8381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308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1918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1354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136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2788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4955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1058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8021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6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3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01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141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3413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314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92717"/>
            <a:ext cx="9142096" cy="350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2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0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0F6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9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80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7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77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82207"/>
            <a:ext cx="9144000" cy="36129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7143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mp"/><Relationship Id="rId3" Type="http://schemas.openxmlformats.org/officeDocument/2006/relationships/image" Target="../media/image10.tmp"/><Relationship Id="rId7" Type="http://schemas.openxmlformats.org/officeDocument/2006/relationships/image" Target="../media/image14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tmp"/><Relationship Id="rId11" Type="http://schemas.openxmlformats.org/officeDocument/2006/relationships/image" Target="../media/image18.tmp"/><Relationship Id="rId5" Type="http://schemas.openxmlformats.org/officeDocument/2006/relationships/image" Target="../media/image12.tmp"/><Relationship Id="rId10" Type="http://schemas.openxmlformats.org/officeDocument/2006/relationships/image" Target="../media/image17.tmp"/><Relationship Id="rId4" Type="http://schemas.openxmlformats.org/officeDocument/2006/relationships/image" Target="../media/image11.tmp"/><Relationship Id="rId9" Type="http://schemas.openxmlformats.org/officeDocument/2006/relationships/image" Target="../media/image16.tm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tmp"/><Relationship Id="rId4" Type="http://schemas.openxmlformats.org/officeDocument/2006/relationships/image" Target="../media/image28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1.tmp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5.tmp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4.tm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8054" y="283334"/>
            <a:ext cx="7262949" cy="983467"/>
          </a:xfrm>
        </p:spPr>
        <p:txBody>
          <a:bodyPr>
            <a:noAutofit/>
          </a:bodyPr>
          <a:lstStyle/>
          <a:p>
            <a:r>
              <a:rPr lang="pt-BR" sz="2400" dirty="0"/>
              <a:t>Tópicos Avançados em Tratamento Estatístico de Dados em Ciências Experimentais - PGF5103</a:t>
            </a:r>
            <a:endParaRPr lang="en-US" sz="2400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FABE3C22-B5F8-CA8B-C9FC-B8AE4B7FD78B}"/>
              </a:ext>
            </a:extLst>
          </p:cNvPr>
          <p:cNvSpPr txBox="1">
            <a:spLocks/>
          </p:cNvSpPr>
          <p:nvPr/>
        </p:nvSpPr>
        <p:spPr>
          <a:xfrm>
            <a:off x="7396280" y="723259"/>
            <a:ext cx="1698032" cy="761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b="0" i="0" kern="1200">
                <a:solidFill>
                  <a:schemeClr val="tx1">
                    <a:tint val="75000"/>
                  </a:schemeClr>
                </a:solidFill>
                <a:latin typeface="Eau Sans Bold"/>
                <a:ea typeface="+mn-ea"/>
                <a:cs typeface="Eau Sans Bold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Eau Sans Bold"/>
                <a:ea typeface="+mn-ea"/>
                <a:cs typeface="Eau Sans Bold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Eau Sans Bold"/>
                <a:ea typeface="+mn-ea"/>
                <a:cs typeface="Eau Sans Bold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Eau Sans Bold"/>
                <a:ea typeface="+mn-ea"/>
                <a:cs typeface="Eau Sans Bold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Eau Sans Bold"/>
                <a:ea typeface="+mn-ea"/>
                <a:cs typeface="Eau Sans Bold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/>
              <a:t>1º semestre </a:t>
            </a:r>
          </a:p>
          <a:p>
            <a:r>
              <a:rPr lang="pt-BR" sz="1600" dirty="0"/>
              <a:t>de 2023</a:t>
            </a:r>
          </a:p>
          <a:p>
            <a:r>
              <a:rPr lang="pt-BR" sz="1600" dirty="0"/>
              <a:t>Vito R. Vanin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37F36684-72E7-6D66-8254-93197A3B5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6740" y="4273892"/>
            <a:ext cx="8469086" cy="636037"/>
          </a:xfrm>
        </p:spPr>
        <p:txBody>
          <a:bodyPr>
            <a:noAutofit/>
          </a:bodyPr>
          <a:lstStyle/>
          <a:p>
            <a:r>
              <a:rPr lang="pt-BR" sz="1600" dirty="0"/>
              <a:t>Aula 13 – 9/5: Teoria dos estimadores.</a:t>
            </a: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D327D862-EDC0-CA63-B45D-892FF68A9A8A}"/>
              </a:ext>
            </a:extLst>
          </p:cNvPr>
          <p:cNvGrpSpPr/>
          <p:nvPr/>
        </p:nvGrpSpPr>
        <p:grpSpPr>
          <a:xfrm>
            <a:off x="1202629" y="1119980"/>
            <a:ext cx="6213798" cy="3153912"/>
            <a:chOff x="1963270" y="1192306"/>
            <a:chExt cx="9063317" cy="4903694"/>
          </a:xfrm>
          <a:effectLst>
            <a:glow rad="127000">
              <a:srgbClr val="4472C4">
                <a:alpha val="10000"/>
              </a:srgbClr>
            </a:glow>
          </a:effectLst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BE32AE71-903A-FE81-2016-6845A578AB18}"/>
                </a:ext>
              </a:extLst>
            </p:cNvPr>
            <p:cNvSpPr/>
            <p:nvPr/>
          </p:nvSpPr>
          <p:spPr>
            <a:xfrm>
              <a:off x="1963270" y="1192306"/>
              <a:ext cx="9063317" cy="4903694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47429BF2-EDB1-4F9E-3DCC-0D2076406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507" y="2857571"/>
              <a:ext cx="2768471" cy="3062097"/>
            </a:xfrm>
            <a:prstGeom prst="rect">
              <a:avLst/>
            </a:prstGeom>
          </p:spPr>
        </p:pic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2C3D7570-06C1-BB91-25BF-6FB1EB51A6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93"/>
            <a:stretch/>
          </p:blipFill>
          <p:spPr>
            <a:xfrm>
              <a:off x="8440976" y="2051168"/>
              <a:ext cx="2476715" cy="3899147"/>
            </a:xfrm>
            <a:prstGeom prst="rect">
              <a:avLst/>
            </a:prstGeom>
          </p:spPr>
        </p:pic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30B229FD-9F99-075F-CBA8-7A219BA44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6728" y="3953538"/>
              <a:ext cx="2118544" cy="1966130"/>
            </a:xfrm>
            <a:prstGeom prst="rect">
              <a:avLst/>
            </a:prstGeom>
          </p:spPr>
        </p:pic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D3C5F902-6040-A2B7-062A-7200A2E4A6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71"/>
            <a:stretch/>
          </p:blipFill>
          <p:spPr>
            <a:xfrm>
              <a:off x="5002306" y="1264022"/>
              <a:ext cx="3438670" cy="2616265"/>
            </a:xfrm>
            <a:prstGeom prst="rect">
              <a:avLst/>
            </a:prstGeom>
          </p:spPr>
        </p:pic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006A4B5A-12FE-FE56-88D7-C79B94A4A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507" y="1270190"/>
              <a:ext cx="2731699" cy="852567"/>
            </a:xfrm>
            <a:prstGeom prst="rect">
              <a:avLst/>
            </a:prstGeom>
          </p:spPr>
        </p:pic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7754B3D2-3B02-88AA-A889-7050AE198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4431" y="3743031"/>
              <a:ext cx="1251280" cy="728593"/>
            </a:xfrm>
            <a:prstGeom prst="rect">
              <a:avLst/>
            </a:prstGeom>
          </p:spPr>
        </p:pic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561A4180-0E27-264B-A4E3-AAF444174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9672" y="4417038"/>
              <a:ext cx="1772912" cy="596342"/>
            </a:xfrm>
            <a:prstGeom prst="rect">
              <a:avLst/>
            </a:prstGeom>
          </p:spPr>
        </p:pic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1ED060A6-0E45-1594-63B2-AAB476AEF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507" y="2078854"/>
              <a:ext cx="2992589" cy="602385"/>
            </a:xfrm>
            <a:prstGeom prst="rect">
              <a:avLst/>
            </a:prstGeom>
          </p:spPr>
        </p:pic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id="{05938E60-3E7E-1F5F-7E04-74395325E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8076" y="1288560"/>
              <a:ext cx="2265291" cy="617807"/>
            </a:xfrm>
            <a:prstGeom prst="rect">
              <a:avLst/>
            </a:prstGeom>
          </p:spPr>
        </p:pic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0C5BA71C-0097-6C62-D24A-66D50A5AC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9672" y="5129328"/>
              <a:ext cx="1816829" cy="3525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4479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6651"/>
            <a:ext cx="6679096" cy="284532"/>
          </a:xfrm>
        </p:spPr>
        <p:txBody>
          <a:bodyPr>
            <a:normAutofit fontScale="90000"/>
          </a:bodyPr>
          <a:lstStyle/>
          <a:p>
            <a:r>
              <a:rPr lang="pt-BR" sz="2400" dirty="0" smtClean="0"/>
              <a:t>Escolha do parâmetro de localização</a:t>
            </a:r>
            <a:endParaRPr lang="pt-B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198781" y="443948"/>
                <a:ext cx="73947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Não existe nenhuma estatística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pt-BR" dirty="0" smtClean="0"/>
                  <a:t> que determine o valor da grandeza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pt-BR" dirty="0" smtClean="0"/>
                  <a:t> </a:t>
                </a:r>
              </a:p>
              <a:p>
                <a:r>
                  <a:rPr lang="pt-BR" dirty="0" smtClean="0"/>
                  <a:t>em todos os casos (na verdade, só dará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pt-BR" dirty="0"/>
                  <a:t> </a:t>
                </a:r>
                <a:r>
                  <a:rPr lang="pt-BR" dirty="0" smtClean="0"/>
                  <a:t>por muita sorte).</a:t>
                </a:r>
                <a:endParaRPr lang="pt-BR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81" y="443948"/>
                <a:ext cx="7394713" cy="646331"/>
              </a:xfrm>
              <a:prstGeom prst="rect">
                <a:avLst/>
              </a:prstGeom>
              <a:blipFill>
                <a:blip r:embed="rId2"/>
                <a:stretch>
                  <a:fillRect l="-742" t="-5660" b="-141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284920" y="1245704"/>
                <a:ext cx="7161897" cy="935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É preciso escolher qual propriedade estatística da grandeza será buscada pelo resultado. Aqui,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pt-BR" dirty="0" smtClean="0"/>
                  <a:t> é o valor verdadeiro da grandeza. Simbolize a estimativa por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pt-BR" dirty="0" smtClean="0"/>
                  <a:t>.  Considere as escolhas:</a:t>
                </a:r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20" y="1245704"/>
                <a:ext cx="7161897" cy="935064"/>
              </a:xfrm>
              <a:prstGeom prst="rect">
                <a:avLst/>
              </a:prstGeom>
              <a:blipFill>
                <a:blip r:embed="rId3"/>
                <a:stretch>
                  <a:fillRect l="-766" t="-3247" b="-90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el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2434381"/>
                  </p:ext>
                </p:extLst>
              </p:nvPr>
            </p:nvGraphicFramePr>
            <p:xfrm>
              <a:off x="198781" y="2343079"/>
              <a:ext cx="8856067" cy="21266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84655">
                      <a:extLst>
                        <a:ext uri="{9D8B030D-6E8A-4147-A177-3AD203B41FA5}">
                          <a16:colId xmlns:a16="http://schemas.microsoft.com/office/drawing/2014/main" val="45359217"/>
                        </a:ext>
                      </a:extLst>
                    </a:gridCol>
                    <a:gridCol w="2371412">
                      <a:extLst>
                        <a:ext uri="{9D8B030D-6E8A-4147-A177-3AD203B41FA5}">
                          <a16:colId xmlns:a16="http://schemas.microsoft.com/office/drawing/2014/main" val="367527374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baseline="0" dirty="0" smtClean="0"/>
                            <a:t>O estimador fornece estimativas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oMath>
                          </a14:m>
                          <a:r>
                            <a:rPr lang="pt-BR" dirty="0" smtClean="0"/>
                            <a:t> </a:t>
                          </a:r>
                          <a:r>
                            <a:rPr lang="pt-BR" baseline="0" dirty="0" smtClean="0"/>
                            <a:t>tais que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estimativa</a:t>
                          </a:r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26995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dirty="0" smtClean="0"/>
                            <a:t>a estimativa mais provável corresponde ao valor verdadeiro </a:t>
                          </a:r>
                          <a14:m>
                            <m:oMath xmlns:m="http://schemas.openxmlformats.org/officeDocument/2006/math"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lang="pt-BR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pt-BR" dirty="0" smtClean="0"/>
                            <a:t> moda de </a:t>
                          </a:r>
                          <a14:m>
                            <m:oMath xmlns:m="http://schemas.openxmlformats.org/officeDocument/2006/math"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</m:d>
                            </m:oMath>
                          </a14:m>
                          <a:r>
                            <a:rPr lang="pt-BR" dirty="0" smtClean="0"/>
                            <a:t> </a:t>
                          </a:r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55571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dirty="0" smtClean="0"/>
                            <a:t>a probabilidade de subestimar </a:t>
                          </a:r>
                          <a14:m>
                            <m:oMath xmlns:m="http://schemas.openxmlformats.org/officeDocument/2006/math"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lang="pt-BR" dirty="0"/>
                            <a:t> </a:t>
                          </a:r>
                          <a:r>
                            <a:rPr lang="pt-BR" dirty="0" smtClean="0"/>
                            <a:t>é a mesma de superestimar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pt-BR" dirty="0" smtClean="0"/>
                            <a:t> mediana de </a:t>
                          </a:r>
                          <a14:m>
                            <m:oMath xmlns:m="http://schemas.openxmlformats.org/officeDocument/2006/math"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</m:d>
                            </m:oMath>
                          </a14:m>
                          <a:r>
                            <a:rPr lang="pt-BR" dirty="0" smtClean="0"/>
                            <a:t> </a:t>
                          </a:r>
                          <a:endParaRPr lang="pt-BR" dirty="0"/>
                        </a:p>
                        <a:p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6219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dirty="0" smtClean="0"/>
                            <a:t>a média das estimativas tende a </a:t>
                          </a:r>
                          <a14:m>
                            <m:oMath xmlns:m="http://schemas.openxmlformats.org/officeDocument/2006/math"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lang="pt-BR" dirty="0" smtClean="0"/>
                            <a:t> quando </a:t>
                          </a:r>
                          <a14:m>
                            <m:oMath xmlns:m="http://schemas.openxmlformats.org/officeDocument/2006/math"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oMath>
                          </a14:m>
                          <a:r>
                            <a:rPr lang="pt-BR" dirty="0" smtClean="0"/>
                            <a:t>  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pt-BR" dirty="0" smtClean="0"/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</m:d>
                            </m:oMath>
                          </a14:m>
                          <a:endParaRPr lang="pt-BR" dirty="0"/>
                        </a:p>
                        <a:p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024499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el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2434381"/>
                  </p:ext>
                </p:extLst>
              </p:nvPr>
            </p:nvGraphicFramePr>
            <p:xfrm>
              <a:off x="198781" y="2343079"/>
              <a:ext cx="8856067" cy="21266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84655">
                      <a:extLst>
                        <a:ext uri="{9D8B030D-6E8A-4147-A177-3AD203B41FA5}">
                          <a16:colId xmlns:a16="http://schemas.microsoft.com/office/drawing/2014/main" val="45359217"/>
                        </a:ext>
                      </a:extLst>
                    </a:gridCol>
                    <a:gridCol w="2371412">
                      <a:extLst>
                        <a:ext uri="{9D8B030D-6E8A-4147-A177-3AD203B41FA5}">
                          <a16:colId xmlns:a16="http://schemas.microsoft.com/office/drawing/2014/main" val="3675273747"/>
                        </a:ext>
                      </a:extLst>
                    </a:gridCol>
                  </a:tblGrid>
                  <a:tr h="377381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4"/>
                          <a:stretch>
                            <a:fillRect l="-94" t="-8065" r="-36901" b="-467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estimativa</a:t>
                          </a:r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2699573"/>
                      </a:ext>
                    </a:extLst>
                  </a:tr>
                  <a:tr h="401066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4"/>
                          <a:stretch>
                            <a:fillRect l="-94" t="-101515" r="-36901" b="-3393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4"/>
                          <a:stretch>
                            <a:fillRect l="-274036" t="-101515" r="-1028" b="-3393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35557194"/>
                      </a:ext>
                    </a:extLst>
                  </a:tr>
                  <a:tr h="675386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4"/>
                          <a:stretch>
                            <a:fillRect l="-94" t="-119820" r="-36901" b="-1018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4"/>
                          <a:stretch>
                            <a:fillRect l="-274036" t="-119820" r="-1028" b="-1018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621993"/>
                      </a:ext>
                    </a:extLst>
                  </a:tr>
                  <a:tr h="672783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4"/>
                          <a:stretch>
                            <a:fillRect l="-94" t="-219820" r="-36901" b="-18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4"/>
                          <a:stretch>
                            <a:fillRect l="-274036" t="-219820" r="-1028" b="-18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244990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40844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6363" y="83216"/>
            <a:ext cx="7183582" cy="325493"/>
          </a:xfrm>
        </p:spPr>
        <p:txBody>
          <a:bodyPr>
            <a:noAutofit/>
          </a:bodyPr>
          <a:lstStyle/>
          <a:p>
            <a:r>
              <a:rPr lang="pt-BR" sz="2400" dirty="0" smtClean="0"/>
              <a:t>Consistência</a:t>
            </a:r>
            <a:endParaRPr lang="pt-B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96984" y="454117"/>
                <a:ext cx="36714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Um estimador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pt-BR" dirty="0" smtClean="0"/>
                  <a:t> é consistente se,</a:t>
                </a:r>
                <a:endParaRPr lang="pt-BR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84" y="454117"/>
                <a:ext cx="3671456" cy="369332"/>
              </a:xfrm>
              <a:prstGeom prst="rect">
                <a:avLst/>
              </a:prstGeom>
              <a:blipFill>
                <a:blip r:embed="rId2"/>
                <a:stretch>
                  <a:fillRect l="-1495" t="-8197" r="-831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 descr="Recorte de Tel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82" b="10306"/>
          <a:stretch/>
        </p:blipFill>
        <p:spPr>
          <a:xfrm>
            <a:off x="145476" y="889898"/>
            <a:ext cx="3858488" cy="239247"/>
          </a:xfrm>
          <a:prstGeom prst="rect">
            <a:avLst/>
          </a:prstGeom>
        </p:spPr>
      </p:pic>
      <p:pic>
        <p:nvPicPr>
          <p:cNvPr id="5" name="Imagem 4" descr="Recorte de Te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4" y="1707942"/>
            <a:ext cx="4620270" cy="352474"/>
          </a:xfrm>
          <a:prstGeom prst="rect">
            <a:avLst/>
          </a:prstGeom>
        </p:spPr>
      </p:pic>
      <p:sp>
        <p:nvSpPr>
          <p:cNvPr id="7" name="Texto Explicativo Retangular 6"/>
          <p:cNvSpPr/>
          <p:nvPr/>
        </p:nvSpPr>
        <p:spPr>
          <a:xfrm>
            <a:off x="2336906" y="2435306"/>
            <a:ext cx="2081535" cy="602673"/>
          </a:xfrm>
          <a:prstGeom prst="wedgeRectCallout">
            <a:avLst>
              <a:gd name="adj1" fmla="val 55258"/>
              <a:gd name="adj2" fmla="val -124810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</a:t>
            </a:r>
            <a:r>
              <a:rPr lang="pt-BR" dirty="0" smtClean="0"/>
              <a:t>úmero de dados na medida</a:t>
            </a:r>
            <a:endParaRPr lang="pt-BR" dirty="0"/>
          </a:p>
        </p:txBody>
      </p:sp>
      <p:sp>
        <p:nvSpPr>
          <p:cNvPr id="8" name="Texto Explicativo Retangular 7"/>
          <p:cNvSpPr/>
          <p:nvPr/>
        </p:nvSpPr>
        <p:spPr>
          <a:xfrm>
            <a:off x="96984" y="2593586"/>
            <a:ext cx="1734375" cy="408710"/>
          </a:xfrm>
          <a:prstGeom prst="wedgeRectCallout">
            <a:avLst>
              <a:gd name="adj1" fmla="val -41319"/>
              <a:gd name="adj2" fmla="val -201334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probabilidade</a:t>
            </a:r>
            <a:endParaRPr lang="pt-BR" dirty="0"/>
          </a:p>
        </p:txBody>
      </p:sp>
      <p:pic>
        <p:nvPicPr>
          <p:cNvPr id="9" name="Imagem 8" descr="Recorte de Te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718" y="1073728"/>
            <a:ext cx="4377788" cy="3448426"/>
          </a:xfrm>
          <a:prstGeom prst="rect">
            <a:avLst/>
          </a:prstGeom>
        </p:spPr>
      </p:pic>
      <p:pic>
        <p:nvPicPr>
          <p:cNvPr id="10" name="Imagem 9" descr="Recorte de Tel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51" t="-22339"/>
          <a:stretch/>
        </p:blipFill>
        <p:spPr>
          <a:xfrm>
            <a:off x="96984" y="1220365"/>
            <a:ext cx="1388781" cy="326324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556642" y="3113547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(a) e (b) consistentes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56642" y="3482879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(c) e (d) inconsistentes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56642" y="3852211"/>
            <a:ext cx="3167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(a) e (c) não-tendenciosos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56642" y="4245159"/>
            <a:ext cx="3167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(b) e (d) tendenciosos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3267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9546" y="83216"/>
            <a:ext cx="6546273" cy="325493"/>
          </a:xfrm>
        </p:spPr>
        <p:txBody>
          <a:bodyPr>
            <a:noAutofit/>
          </a:bodyPr>
          <a:lstStyle/>
          <a:p>
            <a:r>
              <a:rPr lang="pt-BR" sz="2400" dirty="0" smtClean="0"/>
              <a:t>Tendenciosidade</a:t>
            </a:r>
            <a:endParaRPr lang="pt-B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304799" y="498764"/>
                <a:ext cx="7398327" cy="968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Um estimador é não-tendencioso quando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∀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pt-BR" dirty="0" smtClean="0"/>
              </a:p>
              <a:p>
                <a:r>
                  <a:rPr lang="pt-BR" dirty="0" smtClean="0"/>
                  <a:t>Consistência é mais importante que não-tendenciosidade</a:t>
                </a:r>
              </a:p>
              <a:p>
                <a:r>
                  <a:rPr lang="pt-BR" dirty="0" smtClean="0"/>
                  <a:t>Note a diferença em relação à consistência: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quando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" y="498764"/>
                <a:ext cx="7398327" cy="968086"/>
              </a:xfrm>
              <a:prstGeom prst="rect">
                <a:avLst/>
              </a:prstGeom>
              <a:blipFill>
                <a:blip r:embed="rId2"/>
                <a:stretch>
                  <a:fillRect l="-659" t="-1887" b="-94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 descr="Recorte de Te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741538"/>
            <a:ext cx="7409102" cy="290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97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3509" y="97071"/>
            <a:ext cx="6206836" cy="242366"/>
          </a:xfrm>
        </p:spPr>
        <p:txBody>
          <a:bodyPr>
            <a:noAutofit/>
          </a:bodyPr>
          <a:lstStyle/>
          <a:p>
            <a:r>
              <a:rPr lang="pt-BR" sz="2800" dirty="0" smtClean="0"/>
              <a:t>Eficiência</a:t>
            </a:r>
            <a:endParaRPr lang="pt-B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211131" y="407899"/>
                <a:ext cx="82157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Se um </a:t>
                </a:r>
                <a:r>
                  <a:rPr lang="pt-BR" b="1" dirty="0" smtClean="0">
                    <a:solidFill>
                      <a:srgbClr val="FF0000"/>
                    </a:solidFill>
                  </a:rPr>
                  <a:t>estimador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pt-B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pt-BR" dirty="0" smtClean="0"/>
                  <a:t> é consistente, há infinitos estimadores consistentes,</a:t>
                </a:r>
              </a:p>
              <a:p>
                <a:r>
                  <a:rPr lang="pt-BR" dirty="0"/>
                  <a:t>q</a:t>
                </a:r>
                <a:r>
                  <a:rPr lang="pt-BR" dirty="0" smtClean="0"/>
                  <a:t>ue aproveitam do caráter assintótico da consistência:</a:t>
                </a:r>
                <a:endParaRPr lang="pt-BR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31" y="407899"/>
                <a:ext cx="8215746" cy="646331"/>
              </a:xfrm>
              <a:prstGeom prst="rect">
                <a:avLst/>
              </a:prstGeom>
              <a:blipFill>
                <a:blip r:embed="rId2"/>
                <a:stretch>
                  <a:fillRect l="-668" t="-5660" b="-141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 descr="Recorte de Te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965" y="1040107"/>
            <a:ext cx="3353268" cy="5525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192156" y="1594206"/>
                <a:ext cx="769288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Muitas vezes, há vários estimadores consistentes e não-tendenciosos.</a:t>
                </a:r>
              </a:p>
              <a:p>
                <a:r>
                  <a:rPr lang="pt-BR" dirty="0" smtClean="0"/>
                  <a:t>Exemplo: para um medida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=1..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pt-BR" dirty="0" smtClean="0">
                    <a:solidFill>
                      <a:srgbClr val="FF0000"/>
                    </a:solidFill>
                  </a:rPr>
                  <a:t> </a:t>
                </a:r>
                <a:r>
                  <a:rPr lang="pt-BR" dirty="0" smtClean="0"/>
                  <a:t>de dados normais, </a:t>
                </a:r>
              </a:p>
              <a:p>
                <a:r>
                  <a:rPr lang="pt-BR" dirty="0" smtClean="0"/>
                  <a:t>a média, </a:t>
                </a:r>
                <a:r>
                  <a:rPr lang="pt-BR" dirty="0" smtClean="0">
                    <a:solidFill>
                      <a:srgbClr val="0070C0"/>
                    </a:solidFill>
                  </a:rPr>
                  <a:t>a mediana </a:t>
                </a:r>
                <a:r>
                  <a:rPr lang="pt-BR" dirty="0" smtClean="0"/>
                  <a:t>e a </a:t>
                </a:r>
                <a:r>
                  <a:rPr lang="pt-BR" dirty="0" smtClean="0">
                    <a:solidFill>
                      <a:srgbClr val="FF0000"/>
                    </a:solidFill>
                  </a:rPr>
                  <a:t>média dos extremos </a:t>
                </a:r>
                <a:r>
                  <a:rPr lang="pt-BR" dirty="0" smtClean="0"/>
                  <a:t>são não-tendenciosos.</a:t>
                </a:r>
                <a:endParaRPr lang="pt-BR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56" y="1594206"/>
                <a:ext cx="7692887" cy="923330"/>
              </a:xfrm>
              <a:prstGeom prst="rect">
                <a:avLst/>
              </a:prstGeom>
              <a:blipFill>
                <a:blip r:embed="rId4"/>
                <a:stretch>
                  <a:fillRect l="-714" t="-3974" b="-99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251897" y="2451881"/>
                <a:ext cx="1211678" cy="670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97" y="2451881"/>
                <a:ext cx="1211678" cy="6707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1241038" y="3057512"/>
                <a:ext cx="1243802" cy="4283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pt-B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pt-BR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pt-BR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038" y="3057512"/>
                <a:ext cx="1243802" cy="428387"/>
              </a:xfrm>
              <a:prstGeom prst="rect">
                <a:avLst/>
              </a:prstGeom>
              <a:blipFill>
                <a:blip r:embed="rId6"/>
                <a:stretch>
                  <a:fillRect l="-1961" b="-1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2785456" y="2501595"/>
                <a:ext cx="1467646" cy="5141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𝜁</m:t>
                      </m:r>
                      <m:r>
                        <a:rPr lang="pt-B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[1]</m:t>
                              </m:r>
                            </m:sub>
                          </m:sSub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pt-B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456" y="2501595"/>
                <a:ext cx="1467646" cy="5141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1080641" y="4334233"/>
                <a:ext cx="2985817" cy="3041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[1]</m:t>
                        </m:r>
                      </m:sub>
                    </m:sSub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b>
                    </m:sSub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pt-BR" dirty="0"/>
                  <a:t>...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</m:sSub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641" y="4334233"/>
                <a:ext cx="2985817" cy="304186"/>
              </a:xfrm>
              <a:prstGeom prst="rect">
                <a:avLst/>
              </a:prstGeom>
              <a:blipFill>
                <a:blip r:embed="rId8"/>
                <a:stretch>
                  <a:fillRect l="-2041" t="-26000" r="-1837" b="-36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ixaDeTexto 16"/>
          <p:cNvSpPr txBox="1"/>
          <p:nvPr/>
        </p:nvSpPr>
        <p:spPr>
          <a:xfrm>
            <a:off x="356441" y="3964901"/>
            <a:ext cx="4434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As chaves [ ] designam a ordem do dado: 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ela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4237777"/>
                  </p:ext>
                </p:extLst>
              </p:nvPr>
            </p:nvGraphicFramePr>
            <p:xfrm>
              <a:off x="5274367" y="2975888"/>
              <a:ext cx="3750364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6178">
                      <a:extLst>
                        <a:ext uri="{9D8B030D-6E8A-4147-A177-3AD203B41FA5}">
                          <a16:colId xmlns:a16="http://schemas.microsoft.com/office/drawing/2014/main" val="3996596783"/>
                        </a:ext>
                      </a:extLst>
                    </a:gridCol>
                    <a:gridCol w="1055594">
                      <a:extLst>
                        <a:ext uri="{9D8B030D-6E8A-4147-A177-3AD203B41FA5}">
                          <a16:colId xmlns:a16="http://schemas.microsoft.com/office/drawing/2014/main" val="758544852"/>
                        </a:ext>
                      </a:extLst>
                    </a:gridCol>
                    <a:gridCol w="616227">
                      <a:extLst>
                        <a:ext uri="{9D8B030D-6E8A-4147-A177-3AD203B41FA5}">
                          <a16:colId xmlns:a16="http://schemas.microsoft.com/office/drawing/2014/main" val="1542641849"/>
                        </a:ext>
                      </a:extLst>
                    </a:gridCol>
                    <a:gridCol w="702365">
                      <a:extLst>
                        <a:ext uri="{9D8B030D-6E8A-4147-A177-3AD203B41FA5}">
                          <a16:colId xmlns:a16="http://schemas.microsoft.com/office/drawing/2014/main" val="130309059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Estatística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𝜁</m:t>
                                </m:r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13611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distribuição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378727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Normal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0,64/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1/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0</a:t>
                          </a:r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225531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Uniforme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0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0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1/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11484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dirty="0" err="1" smtClean="0"/>
                            <a:t>Cauchy</a:t>
                          </a:r>
                          <a:r>
                            <a:rPr lang="pt-BR" dirty="0" smtClean="0"/>
                            <a:t> 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0,81/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0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0</a:t>
                          </a:r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07094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ela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4237777"/>
                  </p:ext>
                </p:extLst>
              </p:nvPr>
            </p:nvGraphicFramePr>
            <p:xfrm>
              <a:off x="5274367" y="2975888"/>
              <a:ext cx="3750364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6178">
                      <a:extLst>
                        <a:ext uri="{9D8B030D-6E8A-4147-A177-3AD203B41FA5}">
                          <a16:colId xmlns:a16="http://schemas.microsoft.com/office/drawing/2014/main" val="3996596783"/>
                        </a:ext>
                      </a:extLst>
                    </a:gridCol>
                    <a:gridCol w="1055594">
                      <a:extLst>
                        <a:ext uri="{9D8B030D-6E8A-4147-A177-3AD203B41FA5}">
                          <a16:colId xmlns:a16="http://schemas.microsoft.com/office/drawing/2014/main" val="758544852"/>
                        </a:ext>
                      </a:extLst>
                    </a:gridCol>
                    <a:gridCol w="616227">
                      <a:extLst>
                        <a:ext uri="{9D8B030D-6E8A-4147-A177-3AD203B41FA5}">
                          <a16:colId xmlns:a16="http://schemas.microsoft.com/office/drawing/2014/main" val="1542641849"/>
                        </a:ext>
                      </a:extLst>
                    </a:gridCol>
                    <a:gridCol w="702365">
                      <a:extLst>
                        <a:ext uri="{9D8B030D-6E8A-4147-A177-3AD203B41FA5}">
                          <a16:colId xmlns:a16="http://schemas.microsoft.com/office/drawing/2014/main" val="130309059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Estatística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9"/>
                          <a:stretch>
                            <a:fillRect l="-131214" t="-8197" r="-127746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9"/>
                          <a:stretch>
                            <a:fillRect l="-392157" t="-8197" r="-116667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9"/>
                          <a:stretch>
                            <a:fillRect l="-436522" t="-8197" r="-3478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13611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distribuição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378727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Normal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9"/>
                          <a:stretch>
                            <a:fillRect l="-131214" t="-208197" r="-127746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9"/>
                          <a:stretch>
                            <a:fillRect l="-392157" t="-208197" r="-116667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0</a:t>
                          </a:r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225531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Uniforme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0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0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9"/>
                          <a:stretch>
                            <a:fillRect l="-436522" t="-308197" r="-3478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711484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dirty="0" err="1" smtClean="0"/>
                            <a:t>Cauchy</a:t>
                          </a:r>
                          <a:r>
                            <a:rPr lang="pt-BR" dirty="0" smtClean="0"/>
                            <a:t> 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9"/>
                          <a:stretch>
                            <a:fillRect l="-131214" t="-408197" r="-127746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0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0</a:t>
                          </a:r>
                          <a:endParaRPr lang="pt-B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07094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5274367" y="2469820"/>
                <a:ext cx="3750364" cy="540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Tabela: eficiência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𝑣𝑎𝑟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𝐿𝑀𝑉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367" y="2469820"/>
                <a:ext cx="3750364" cy="540661"/>
              </a:xfrm>
              <a:prstGeom prst="rect">
                <a:avLst/>
              </a:prstGeom>
              <a:blipFill>
                <a:blip r:embed="rId10"/>
                <a:stretch>
                  <a:fillRect l="-1301" b="-56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luxograma: Processo 20"/>
          <p:cNvSpPr/>
          <p:nvPr/>
        </p:nvSpPr>
        <p:spPr>
          <a:xfrm>
            <a:off x="7195930" y="792789"/>
            <a:ext cx="1948070" cy="1605854"/>
          </a:xfrm>
          <a:prstGeom prst="flowChartProcess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O limite mínimo da variância (LMV) é </a:t>
            </a:r>
          </a:p>
          <a:p>
            <a:pPr algn="ctr"/>
            <a:r>
              <a:rPr lang="pt-BR" sz="1600" dirty="0" smtClean="0"/>
              <a:t>o menor valor possível para a estimativa da variância.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4139552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0"/>
            <a:ext cx="7800974" cy="410427"/>
          </a:xfrm>
        </p:spPr>
        <p:txBody>
          <a:bodyPr>
            <a:noAutofit/>
          </a:bodyPr>
          <a:lstStyle/>
          <a:p>
            <a:r>
              <a:rPr lang="pt-BR" sz="2000" dirty="0"/>
              <a:t>Atividade </a:t>
            </a:r>
            <a:r>
              <a:rPr lang="pt-BR" sz="2000" dirty="0" smtClean="0"/>
              <a:t>passad</a:t>
            </a:r>
            <a:r>
              <a:rPr lang="pt-BR" sz="2000" dirty="0" smtClean="0"/>
              <a:t>a </a:t>
            </a:r>
            <a:r>
              <a:rPr lang="pt-BR" sz="2000" dirty="0" smtClean="0"/>
              <a:t>– soma de um numero Poisson de </a:t>
            </a:r>
            <a:r>
              <a:rPr lang="pt-BR" sz="2000" dirty="0" err="1" smtClean="0"/>
              <a:t>poissons</a:t>
            </a:r>
            <a:r>
              <a:rPr lang="pt-BR" sz="2000" dirty="0" smtClean="0"/>
              <a:t>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241243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93781"/>
            <a:ext cx="8229600" cy="857250"/>
          </a:xfrm>
        </p:spPr>
        <p:txBody>
          <a:bodyPr/>
          <a:lstStyle/>
          <a:p>
            <a:r>
              <a:rPr lang="pt-BR" dirty="0"/>
              <a:t>Avisos</a:t>
            </a:r>
          </a:p>
        </p:txBody>
      </p:sp>
    </p:spTree>
    <p:extLst>
      <p:ext uri="{BB962C8B-B14F-4D97-AF65-F5344CB8AC3E}">
        <p14:creationId xmlns:p14="http://schemas.microsoft.com/office/powerpoint/2010/main" val="840434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034" y="13642"/>
            <a:ext cx="8229600" cy="330914"/>
          </a:xfrm>
        </p:spPr>
        <p:txBody>
          <a:bodyPr>
            <a:noAutofit/>
          </a:bodyPr>
          <a:lstStyle/>
          <a:p>
            <a:r>
              <a:rPr lang="pt-BR" sz="2800" dirty="0"/>
              <a:t>Objetivos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53783" y="509647"/>
            <a:ext cx="8422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Definições de probabilidade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Teorema de </a:t>
            </a:r>
            <a:r>
              <a:rPr lang="pt-BR" sz="1600" dirty="0" err="1"/>
              <a:t>Bayes</a:t>
            </a:r>
            <a:r>
              <a:rPr lang="pt-BR" sz="1600" dirty="0"/>
              <a:t> formatado para inferência estatística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t-BR" sz="1600" dirty="0"/>
              <a:t>Inclusão da hipótese como variável aleatória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t-BR" sz="1600" dirty="0"/>
              <a:t>Interpretação bayesiana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Estimadores </a:t>
            </a:r>
            <a:r>
              <a:rPr lang="pt-BR" sz="1600" dirty="0"/>
              <a:t>e estimativas – interpretação desses termos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Propriedades do bom estimador: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t-BR" sz="1600" dirty="0"/>
              <a:t>consistência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t-BR" sz="1600" dirty="0"/>
              <a:t>não-tendenciosidade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t-BR" sz="1600" dirty="0"/>
              <a:t>eficiência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37292" y="3280939"/>
            <a:ext cx="8339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</a:rPr>
              <a:t>Atividade:</a:t>
            </a:r>
          </a:p>
          <a:p>
            <a:endParaRPr lang="pt-BR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27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829653-450F-8FEC-AA2D-5F8F2AE21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96" y="72386"/>
            <a:ext cx="7450931" cy="290640"/>
          </a:xfrm>
        </p:spPr>
        <p:txBody>
          <a:bodyPr>
            <a:noAutofit/>
          </a:bodyPr>
          <a:lstStyle/>
          <a:p>
            <a:r>
              <a:rPr lang="pt-BR" sz="2400" dirty="0"/>
              <a:t>O problema da inferência estatística</a:t>
            </a:r>
          </a:p>
        </p:txBody>
      </p:sp>
      <p:sp>
        <p:nvSpPr>
          <p:cNvPr id="3" name="Elipse 2"/>
          <p:cNvSpPr/>
          <p:nvPr/>
        </p:nvSpPr>
        <p:spPr>
          <a:xfrm>
            <a:off x="234986" y="1344058"/>
            <a:ext cx="2520000" cy="2520000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Natureza</a:t>
            </a:r>
          </a:p>
        </p:txBody>
      </p:sp>
      <p:grpSp>
        <p:nvGrpSpPr>
          <p:cNvPr id="7" name="Agrupar 6"/>
          <p:cNvGrpSpPr/>
          <p:nvPr/>
        </p:nvGrpSpPr>
        <p:grpSpPr>
          <a:xfrm>
            <a:off x="3622896" y="1613983"/>
            <a:ext cx="2016000" cy="2016000"/>
            <a:chOff x="5927075" y="1553377"/>
            <a:chExt cx="2016000" cy="2016000"/>
          </a:xfrm>
        </p:grpSpPr>
        <p:sp>
          <p:nvSpPr>
            <p:cNvPr id="5" name="Elipse 4"/>
            <p:cNvSpPr/>
            <p:nvPr/>
          </p:nvSpPr>
          <p:spPr>
            <a:xfrm>
              <a:off x="5927075" y="1553377"/>
              <a:ext cx="2016000" cy="201600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Elipse 5"/>
            <p:cNvSpPr/>
            <p:nvPr/>
          </p:nvSpPr>
          <p:spPr>
            <a:xfrm>
              <a:off x="6414655" y="2043545"/>
              <a:ext cx="69272" cy="90055"/>
            </a:xfrm>
            <a:prstGeom prst="ellipse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Elipse 29"/>
            <p:cNvSpPr/>
            <p:nvPr/>
          </p:nvSpPr>
          <p:spPr>
            <a:xfrm>
              <a:off x="6345383" y="2875325"/>
              <a:ext cx="69272" cy="90055"/>
            </a:xfrm>
            <a:prstGeom prst="ellipse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Elipse 32"/>
            <p:cNvSpPr/>
            <p:nvPr/>
          </p:nvSpPr>
          <p:spPr>
            <a:xfrm>
              <a:off x="6733309" y="2195945"/>
              <a:ext cx="69272" cy="90055"/>
            </a:xfrm>
            <a:prstGeom prst="ellipse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Elipse 34"/>
            <p:cNvSpPr/>
            <p:nvPr/>
          </p:nvSpPr>
          <p:spPr>
            <a:xfrm>
              <a:off x="6733309" y="2743200"/>
              <a:ext cx="69272" cy="90055"/>
            </a:xfrm>
            <a:prstGeom prst="ellipse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Elipse 36"/>
            <p:cNvSpPr/>
            <p:nvPr/>
          </p:nvSpPr>
          <p:spPr>
            <a:xfrm>
              <a:off x="7232073" y="1984662"/>
              <a:ext cx="69272" cy="90055"/>
            </a:xfrm>
            <a:prstGeom prst="ellipse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Elipse 37"/>
            <p:cNvSpPr/>
            <p:nvPr/>
          </p:nvSpPr>
          <p:spPr>
            <a:xfrm>
              <a:off x="7176655" y="2805545"/>
              <a:ext cx="69272" cy="90055"/>
            </a:xfrm>
            <a:prstGeom prst="ellipse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Elipse 39"/>
            <p:cNvSpPr/>
            <p:nvPr/>
          </p:nvSpPr>
          <p:spPr>
            <a:xfrm>
              <a:off x="7329055" y="2957945"/>
              <a:ext cx="69272" cy="90055"/>
            </a:xfrm>
            <a:prstGeom prst="ellipse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Texto Explicativo em Elipse 7"/>
          <p:cNvSpPr/>
          <p:nvPr/>
        </p:nvSpPr>
        <p:spPr>
          <a:xfrm>
            <a:off x="4997166" y="512441"/>
            <a:ext cx="1452456" cy="813954"/>
          </a:xfrm>
          <a:prstGeom prst="wedgeEllipseCallout">
            <a:avLst>
              <a:gd name="adj1" fmla="val -77494"/>
              <a:gd name="adj2" fmla="val 84036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medida</a:t>
            </a:r>
          </a:p>
        </p:txBody>
      </p:sp>
      <p:cxnSp>
        <p:nvCxnSpPr>
          <p:cNvPr id="10" name="Conector em Curva 9"/>
          <p:cNvCxnSpPr/>
          <p:nvPr/>
        </p:nvCxnSpPr>
        <p:spPr>
          <a:xfrm>
            <a:off x="1780940" y="1370562"/>
            <a:ext cx="2353738" cy="366497"/>
          </a:xfrm>
          <a:prstGeom prst="curvedConnector3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2313436" y="421872"/>
            <a:ext cx="2184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Probabilidade: </a:t>
            </a:r>
            <a:endParaRPr lang="pt-BR" sz="1600" dirty="0" smtClean="0"/>
          </a:p>
          <a:p>
            <a:r>
              <a:rPr lang="pt-BR" sz="1600" dirty="0" smtClean="0"/>
              <a:t>Cálculo</a:t>
            </a:r>
            <a:r>
              <a:rPr lang="pt-BR" sz="1600" dirty="0" smtClean="0"/>
              <a:t> d</a:t>
            </a:r>
            <a:r>
              <a:rPr lang="pt-BR" sz="1600" dirty="0" smtClean="0"/>
              <a:t>epende dos </a:t>
            </a:r>
          </a:p>
          <a:p>
            <a:r>
              <a:rPr lang="pt-BR" sz="1600" dirty="0" smtClean="0"/>
              <a:t>parâmetros </a:t>
            </a:r>
            <a:r>
              <a:rPr lang="pt-BR" sz="1600" dirty="0"/>
              <a:t>e </a:t>
            </a:r>
            <a:r>
              <a:rPr lang="pt-BR" sz="1600" dirty="0" err="1"/>
              <a:t>f.p.s</a:t>
            </a:r>
            <a:r>
              <a:rPr lang="pt-BR" sz="1600" dirty="0"/>
              <a:t>.</a:t>
            </a:r>
          </a:p>
        </p:txBody>
      </p:sp>
      <p:cxnSp>
        <p:nvCxnSpPr>
          <p:cNvPr id="41" name="Conector em Curva 40"/>
          <p:cNvCxnSpPr/>
          <p:nvPr/>
        </p:nvCxnSpPr>
        <p:spPr>
          <a:xfrm rot="10800000" flipV="1">
            <a:off x="1780944" y="3511826"/>
            <a:ext cx="2353735" cy="352232"/>
          </a:xfrm>
          <a:prstGeom prst="curvedConnector3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CaixaDeTexto 42"/>
          <p:cNvSpPr txBox="1"/>
          <p:nvPr/>
        </p:nvSpPr>
        <p:spPr>
          <a:xfrm>
            <a:off x="2313436" y="3810154"/>
            <a:ext cx="28136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Inferência: não é possível testar a qualidade por comparação com os parâmetros verdadeiros.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5888063" y="1737198"/>
            <a:ext cx="3295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Requisitos da inferência: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uso repetido tem que melhorar o conhecimento das grandezas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racionalidade dos </a:t>
            </a:r>
            <a:r>
              <a:rPr lang="pt-BR" dirty="0" smtClean="0"/>
              <a:t>procedimentos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Uniformidade</a:t>
            </a:r>
            <a:r>
              <a:rPr lang="pt-BR" dirty="0" smtClean="0"/>
              <a:t>: </a:t>
            </a:r>
            <a:r>
              <a:rPr lang="pt-BR" dirty="0" smtClean="0"/>
              <a:t>possibilita avaliar </a:t>
            </a:r>
            <a:r>
              <a:rPr lang="pt-BR" dirty="0" smtClean="0"/>
              <a:t>resultados de experimentos diferentes</a:t>
            </a: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praticidade</a:t>
            </a:r>
            <a:endParaRPr lang="pt-BR" dirty="0"/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56FE52A7-6867-394B-406E-A1B25A389E99}"/>
              </a:ext>
            </a:extLst>
          </p:cNvPr>
          <p:cNvSpPr/>
          <p:nvPr/>
        </p:nvSpPr>
        <p:spPr>
          <a:xfrm>
            <a:off x="1988371" y="2121396"/>
            <a:ext cx="2318819" cy="1001173"/>
          </a:xfrm>
          <a:prstGeom prst="right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modelo(s)</a:t>
            </a:r>
            <a:endParaRPr lang="pt-BR" sz="1600" dirty="0"/>
          </a:p>
          <a:p>
            <a:pPr algn="ctr"/>
            <a:r>
              <a:rPr lang="pt-BR" sz="1600" dirty="0"/>
              <a:t>e</a:t>
            </a:r>
            <a:r>
              <a:rPr lang="pt-BR" sz="1600" dirty="0" smtClean="0"/>
              <a:t>statística </a:t>
            </a:r>
            <a:r>
              <a:rPr lang="pt-BR" sz="1600" dirty="0"/>
              <a:t>descritiva</a:t>
            </a:r>
          </a:p>
        </p:txBody>
      </p:sp>
    </p:spTree>
    <p:extLst>
      <p:ext uri="{BB962C8B-B14F-4D97-AF65-F5344CB8AC3E}">
        <p14:creationId xmlns:p14="http://schemas.microsoft.com/office/powerpoint/2010/main" val="3650717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93155"/>
            <a:ext cx="7474226" cy="264654"/>
          </a:xfrm>
        </p:spPr>
        <p:txBody>
          <a:bodyPr>
            <a:noAutofit/>
          </a:bodyPr>
          <a:lstStyle/>
          <a:p>
            <a:r>
              <a:rPr lang="pt-BR" sz="2400" dirty="0"/>
              <a:t>Definições </a:t>
            </a:r>
            <a:r>
              <a:rPr lang="pt-BR" sz="2400"/>
              <a:t>de probabilidade</a:t>
            </a:r>
            <a:endParaRPr lang="pt-BR" sz="24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882869D-D50B-0667-3FD8-ADB1587481B4}"/>
              </a:ext>
            </a:extLst>
          </p:cNvPr>
          <p:cNvSpPr txBox="1"/>
          <p:nvPr/>
        </p:nvSpPr>
        <p:spPr>
          <a:xfrm>
            <a:off x="301902" y="357809"/>
            <a:ext cx="77355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“probabilidade” não tem definição única:</a:t>
            </a:r>
          </a:p>
          <a:p>
            <a:r>
              <a:rPr lang="pt-BR" dirty="0"/>
              <a:t>Toda grandeza aleatória que conforma com os axiomas é probabilidade e</a:t>
            </a:r>
          </a:p>
          <a:p>
            <a:r>
              <a:rPr lang="pt-BR" dirty="0"/>
              <a:t>tem as propriedades da teoria (matemática) formal da probabilidade.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7AC5ACF-5172-73DB-A6C2-96C6630FDCF1}"/>
              </a:ext>
            </a:extLst>
          </p:cNvPr>
          <p:cNvSpPr txBox="1"/>
          <p:nvPr/>
        </p:nvSpPr>
        <p:spPr>
          <a:xfrm>
            <a:off x="301902" y="1435894"/>
            <a:ext cx="8398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Uma primeira possibilidade é considerar todos os eventos equiprováveis</a:t>
            </a:r>
            <a:r>
              <a:rPr lang="pt-BR" dirty="0"/>
              <a:t>.</a:t>
            </a:r>
          </a:p>
          <a:p>
            <a:r>
              <a:rPr lang="pt-BR" dirty="0"/>
              <a:t>Aplica-se bem a muitos jogos e várias situações físicas</a:t>
            </a:r>
          </a:p>
          <a:p>
            <a:r>
              <a:rPr lang="pt-BR" dirty="0" smtClean="0"/>
              <a:t>(exemplo: todas </a:t>
            </a:r>
            <a:r>
              <a:rPr lang="pt-BR" dirty="0"/>
              <a:t>as direções de emissão de um fóton por uma fonte </a:t>
            </a:r>
            <a:endParaRPr lang="pt-BR" dirty="0" smtClean="0"/>
          </a:p>
          <a:p>
            <a:r>
              <a:rPr lang="pt-BR" dirty="0" smtClean="0"/>
              <a:t>são </a:t>
            </a:r>
            <a:r>
              <a:rPr lang="pt-BR" dirty="0"/>
              <a:t>igualmente </a:t>
            </a:r>
            <a:r>
              <a:rPr lang="pt-BR" dirty="0" smtClean="0"/>
              <a:t>prováveis).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679E5F4-CAA4-DABF-65FC-52D0F8DB3F33}"/>
              </a:ext>
            </a:extLst>
          </p:cNvPr>
          <p:cNvSpPr txBox="1"/>
          <p:nvPr/>
        </p:nvSpPr>
        <p:spPr>
          <a:xfrm>
            <a:off x="301902" y="2579376"/>
            <a:ext cx="83153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Se os eventos de interesse são </a:t>
            </a:r>
            <a:r>
              <a:rPr lang="pt-BR" b="1" i="1" dirty="0" smtClean="0"/>
              <a:t>compostos</a:t>
            </a:r>
            <a:r>
              <a:rPr lang="pt-BR" dirty="0" smtClean="0"/>
              <a:t> de eventos equiprováveis,</a:t>
            </a:r>
          </a:p>
          <a:p>
            <a:r>
              <a:rPr lang="pt-BR" dirty="0"/>
              <a:t>a</a:t>
            </a:r>
            <a:r>
              <a:rPr lang="pt-BR" dirty="0" smtClean="0"/>
              <a:t>s probabilidades desse evento algumas vezes </a:t>
            </a:r>
            <a:r>
              <a:rPr lang="pt-BR" dirty="0"/>
              <a:t>são dedutíveis, </a:t>
            </a:r>
            <a:r>
              <a:rPr lang="pt-BR" dirty="0" smtClean="0"/>
              <a:t>noutras </a:t>
            </a:r>
            <a:r>
              <a:rPr lang="pt-BR" dirty="0"/>
              <a:t>não: </a:t>
            </a:r>
          </a:p>
          <a:p>
            <a:r>
              <a:rPr lang="pt-BR" dirty="0">
                <a:solidFill>
                  <a:srgbClr val="0070C0"/>
                </a:solidFill>
              </a:rPr>
              <a:t>I. Associando um número diferente a cada face de um dado, </a:t>
            </a:r>
          </a:p>
          <a:p>
            <a:r>
              <a:rPr lang="pt-BR" dirty="0">
                <a:solidFill>
                  <a:srgbClr val="0070C0"/>
                </a:solidFill>
              </a:rPr>
              <a:t>	os diferentes totais no lançamento de </a:t>
            </a:r>
            <a:r>
              <a:rPr lang="pt-BR" b="1" i="1" dirty="0">
                <a:solidFill>
                  <a:srgbClr val="0070C0"/>
                </a:solidFill>
              </a:rPr>
              <a:t>n</a:t>
            </a:r>
            <a:r>
              <a:rPr lang="pt-BR" dirty="0">
                <a:solidFill>
                  <a:srgbClr val="0070C0"/>
                </a:solidFill>
              </a:rPr>
              <a:t> dados não são equiprováveis, </a:t>
            </a:r>
          </a:p>
          <a:p>
            <a:r>
              <a:rPr lang="pt-BR" dirty="0">
                <a:solidFill>
                  <a:srgbClr val="0070C0"/>
                </a:solidFill>
              </a:rPr>
              <a:t>	mas as probabilidades desses eventos compostos são dedutíveis </a:t>
            </a:r>
          </a:p>
          <a:p>
            <a:r>
              <a:rPr lang="pt-BR" dirty="0">
                <a:solidFill>
                  <a:srgbClr val="0070C0"/>
                </a:solidFill>
              </a:rPr>
              <a:t>	das probabilidades dos eventos elementares</a:t>
            </a:r>
            <a:r>
              <a:rPr lang="pt-BR" dirty="0"/>
              <a:t>.</a:t>
            </a:r>
          </a:p>
          <a:p>
            <a:r>
              <a:rPr lang="pt-BR" dirty="0"/>
              <a:t>II. A correlação angular entre dois fótons no decaimento </a:t>
            </a:r>
            <a:r>
              <a:rPr lang="pt-BR" dirty="0" smtClean="0"/>
              <a:t>nuclear/atômico  </a:t>
            </a:r>
            <a:endParaRPr lang="pt-BR" dirty="0"/>
          </a:p>
          <a:p>
            <a:r>
              <a:rPr lang="pt-BR" dirty="0"/>
              <a:t>	não é dedutível da isotropia da emissão de um deles.</a:t>
            </a:r>
          </a:p>
        </p:txBody>
      </p:sp>
    </p:spTree>
    <p:extLst>
      <p:ext uri="{BB962C8B-B14F-4D97-AF65-F5344CB8AC3E}">
        <p14:creationId xmlns:p14="http://schemas.microsoft.com/office/powerpoint/2010/main" val="4145861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08" y="66260"/>
            <a:ext cx="7612236" cy="327553"/>
          </a:xfrm>
        </p:spPr>
        <p:txBody>
          <a:bodyPr>
            <a:noAutofit/>
          </a:bodyPr>
          <a:lstStyle/>
          <a:p>
            <a:r>
              <a:rPr lang="pt-BR" sz="2400" dirty="0"/>
              <a:t>Probabilidade como frequência relativa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114800" y="2087217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BBD64F8-92DB-8A55-129D-A287C82FE5B3}"/>
              </a:ext>
            </a:extLst>
          </p:cNvPr>
          <p:cNvSpPr txBox="1"/>
          <p:nvPr/>
        </p:nvSpPr>
        <p:spPr>
          <a:xfrm>
            <a:off x="299905" y="359602"/>
            <a:ext cx="8265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Limite da frequência relativa do evento numa série infinita de repetições: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96BA925C-1B71-0AF3-D34F-5B1B0B086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121" y="1052545"/>
            <a:ext cx="1574273" cy="556755"/>
          </a:xfrm>
          <a:prstGeom prst="rect">
            <a:avLst/>
          </a:prstGeom>
        </p:spPr>
      </p:pic>
      <p:sp>
        <p:nvSpPr>
          <p:cNvPr id="11" name="Balão de Fala: Retângulo 10">
            <a:extLst>
              <a:ext uri="{FF2B5EF4-FFF2-40B4-BE49-F238E27FC236}">
                <a16:creationId xmlns:a16="http://schemas.microsoft.com/office/drawing/2014/main" id="{BF7A967B-3706-95E5-D6B4-620A6FD8B078}"/>
              </a:ext>
            </a:extLst>
          </p:cNvPr>
          <p:cNvSpPr/>
          <p:nvPr/>
        </p:nvSpPr>
        <p:spPr>
          <a:xfrm>
            <a:off x="4031015" y="1347977"/>
            <a:ext cx="2471673" cy="544167"/>
          </a:xfrm>
          <a:prstGeom prst="wedgeRectCallout">
            <a:avLst>
              <a:gd name="adj1" fmla="val -73735"/>
              <a:gd name="adj2" fmla="val -26770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número de eventos</a:t>
            </a:r>
          </a:p>
          <a:p>
            <a:pPr algn="ctr"/>
            <a:r>
              <a:rPr lang="pt-BR" dirty="0"/>
              <a:t>medidos</a:t>
            </a:r>
          </a:p>
        </p:txBody>
      </p:sp>
      <p:sp>
        <p:nvSpPr>
          <p:cNvPr id="13" name="Balão de Fala: Retângulo 12">
            <a:extLst>
              <a:ext uri="{FF2B5EF4-FFF2-40B4-BE49-F238E27FC236}">
                <a16:creationId xmlns:a16="http://schemas.microsoft.com/office/drawing/2014/main" id="{349EC531-5E56-C936-820E-19744C372DDB}"/>
              </a:ext>
            </a:extLst>
          </p:cNvPr>
          <p:cNvSpPr/>
          <p:nvPr/>
        </p:nvSpPr>
        <p:spPr>
          <a:xfrm>
            <a:off x="4031015" y="730012"/>
            <a:ext cx="2471673" cy="544167"/>
          </a:xfrm>
          <a:prstGeom prst="wedgeRectCallout">
            <a:avLst>
              <a:gd name="adj1" fmla="val -76166"/>
              <a:gd name="adj2" fmla="val 36244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número de eventos </a:t>
            </a:r>
          </a:p>
          <a:p>
            <a:pPr algn="ctr"/>
            <a:r>
              <a:rPr lang="pt-BR" dirty="0"/>
              <a:t>de interesse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D626C33-AD44-C3D2-643A-8F9A7594F240}"/>
              </a:ext>
            </a:extLst>
          </p:cNvPr>
          <p:cNvSpPr txBox="1"/>
          <p:nvPr/>
        </p:nvSpPr>
        <p:spPr>
          <a:xfrm>
            <a:off x="297835" y="1908041"/>
            <a:ext cx="6665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Essa definição não serve para eventos que não se repetem.</a:t>
            </a:r>
          </a:p>
        </p:txBody>
      </p:sp>
      <p:sp>
        <p:nvSpPr>
          <p:cNvPr id="15" name="Balão de Pensamento: Nuvem 14">
            <a:extLst>
              <a:ext uri="{FF2B5EF4-FFF2-40B4-BE49-F238E27FC236}">
                <a16:creationId xmlns:a16="http://schemas.microsoft.com/office/drawing/2014/main" id="{5A9154D6-B0B4-FDE8-E6D3-CBF8FD20687F}"/>
              </a:ext>
            </a:extLst>
          </p:cNvPr>
          <p:cNvSpPr/>
          <p:nvPr/>
        </p:nvSpPr>
        <p:spPr>
          <a:xfrm>
            <a:off x="6464846" y="1973703"/>
            <a:ext cx="2679154" cy="1443724"/>
          </a:xfrm>
          <a:prstGeom prst="cloudCallout">
            <a:avLst>
              <a:gd name="adj1" fmla="val -88136"/>
              <a:gd name="adj2" fmla="val -2913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 a maior parte das </a:t>
            </a:r>
            <a:r>
              <a:rPr lang="pt-BR" b="1" dirty="0"/>
              <a:t>decisões</a:t>
            </a:r>
            <a:r>
              <a:rPr lang="pt-BR" dirty="0"/>
              <a:t> </a:t>
            </a:r>
            <a:endParaRPr lang="pt-BR" dirty="0" smtClean="0"/>
          </a:p>
          <a:p>
            <a:pPr algn="ctr"/>
            <a:r>
              <a:rPr lang="pt-BR" dirty="0" smtClean="0"/>
              <a:t>não </a:t>
            </a:r>
            <a:r>
              <a:rPr lang="pt-BR" dirty="0"/>
              <a:t>se repete!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356449F-2E49-47E9-FEB0-B8E28935B696}"/>
              </a:ext>
            </a:extLst>
          </p:cNvPr>
          <p:cNvSpPr txBox="1"/>
          <p:nvPr/>
        </p:nvSpPr>
        <p:spPr>
          <a:xfrm>
            <a:off x="299906" y="2311950"/>
            <a:ext cx="62222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Dado um intervalo de confiança para uma grandeza,</a:t>
            </a:r>
          </a:p>
          <a:p>
            <a:r>
              <a:rPr lang="pt-BR" dirty="0"/>
              <a:t>a grandeza </a:t>
            </a:r>
            <a:r>
              <a:rPr lang="pt-BR" dirty="0" smtClean="0">
                <a:solidFill>
                  <a:srgbClr val="2B77B1"/>
                </a:solidFill>
              </a:rPr>
              <a:t>está </a:t>
            </a:r>
            <a:r>
              <a:rPr lang="pt-BR" dirty="0">
                <a:solidFill>
                  <a:srgbClr val="2B77B1"/>
                </a:solidFill>
              </a:rPr>
              <a:t>no intervalo </a:t>
            </a:r>
            <a:r>
              <a:rPr lang="pt-BR" dirty="0"/>
              <a:t>OU </a:t>
            </a:r>
            <a:r>
              <a:rPr lang="pt-BR" dirty="0">
                <a:solidFill>
                  <a:srgbClr val="2B77B1"/>
                </a:solidFill>
              </a:rPr>
              <a:t>não está</a:t>
            </a:r>
            <a:r>
              <a:rPr lang="pt-BR" dirty="0"/>
              <a:t>.</a:t>
            </a:r>
          </a:p>
          <a:p>
            <a:r>
              <a:rPr lang="pt-BR" dirty="0"/>
              <a:t>Como esse </a:t>
            </a:r>
            <a:r>
              <a:rPr lang="pt-BR" dirty="0" smtClean="0">
                <a:solidFill>
                  <a:srgbClr val="FF0000"/>
                </a:solidFill>
              </a:rPr>
              <a:t>detalhe (?!)</a:t>
            </a:r>
            <a:r>
              <a:rPr lang="pt-BR" dirty="0" smtClean="0"/>
              <a:t> </a:t>
            </a:r>
            <a:r>
              <a:rPr lang="pt-BR" dirty="0"/>
              <a:t>permanecerá incógnito, </a:t>
            </a:r>
          </a:p>
          <a:p>
            <a:r>
              <a:rPr lang="pt-BR" dirty="0"/>
              <a:t>o “nível de confiança” do intervalo corresponde à </a:t>
            </a:r>
          </a:p>
          <a:p>
            <a:r>
              <a:rPr lang="pt-BR" dirty="0"/>
              <a:t>frequência com que </a:t>
            </a:r>
            <a:r>
              <a:rPr lang="pt-BR" dirty="0" smtClean="0"/>
              <a:t>intervalos </a:t>
            </a:r>
            <a:r>
              <a:rPr lang="pt-BR" dirty="0"/>
              <a:t>construídos analogamente </a:t>
            </a:r>
            <a:r>
              <a:rPr lang="pt-BR" dirty="0" smtClean="0"/>
              <a:t>conterão </a:t>
            </a:r>
            <a:r>
              <a:rPr lang="pt-BR" dirty="0"/>
              <a:t>os respectivos valores verdadeiros, </a:t>
            </a:r>
          </a:p>
          <a:p>
            <a:r>
              <a:rPr lang="pt-BR" i="1" dirty="0"/>
              <a:t>desde que todas as hipóteses </a:t>
            </a:r>
            <a:r>
              <a:rPr lang="pt-BR" i="1" dirty="0" smtClean="0"/>
              <a:t>adotadas </a:t>
            </a:r>
            <a:r>
              <a:rPr lang="pt-BR" i="1" dirty="0"/>
              <a:t>sejam verdadeiras</a:t>
            </a:r>
            <a:r>
              <a:rPr lang="pt-BR" dirty="0"/>
              <a:t>.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9EC924FF-AA98-6B5D-3756-DA398BF9C9F1}"/>
              </a:ext>
            </a:extLst>
          </p:cNvPr>
          <p:cNvSpPr txBox="1"/>
          <p:nvPr/>
        </p:nvSpPr>
        <p:spPr>
          <a:xfrm>
            <a:off x="299906" y="4278581"/>
            <a:ext cx="72151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Para </a:t>
            </a:r>
            <a:r>
              <a:rPr lang="pt-BR" b="1" dirty="0">
                <a:solidFill>
                  <a:srgbClr val="FF0000"/>
                </a:solidFill>
              </a:rPr>
              <a:t>um</a:t>
            </a:r>
            <a:r>
              <a:rPr lang="pt-BR" dirty="0">
                <a:solidFill>
                  <a:srgbClr val="0070C0"/>
                </a:solidFill>
              </a:rPr>
              <a:t> caso, o nível de confiança representa o grau de crença</a:t>
            </a:r>
          </a:p>
          <a:p>
            <a:r>
              <a:rPr lang="pt-BR" dirty="0">
                <a:solidFill>
                  <a:srgbClr val="0070C0"/>
                </a:solidFill>
              </a:rPr>
              <a:t>e</a:t>
            </a:r>
            <a:r>
              <a:rPr lang="pt-BR" dirty="0" smtClean="0">
                <a:solidFill>
                  <a:srgbClr val="0070C0"/>
                </a:solidFill>
              </a:rPr>
              <a:t>m </a:t>
            </a:r>
            <a:r>
              <a:rPr lang="pt-BR" dirty="0">
                <a:solidFill>
                  <a:srgbClr val="0070C0"/>
                </a:solidFill>
              </a:rPr>
              <a:t>que o valor verdadeiro esteja contido no intervalo.</a:t>
            </a:r>
          </a:p>
        </p:txBody>
      </p:sp>
    </p:spTree>
    <p:extLst>
      <p:ext uri="{BB962C8B-B14F-4D97-AF65-F5344CB8AC3E}">
        <p14:creationId xmlns:p14="http://schemas.microsoft.com/office/powerpoint/2010/main" val="3594614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93155"/>
            <a:ext cx="7474226" cy="264654"/>
          </a:xfrm>
        </p:spPr>
        <p:txBody>
          <a:bodyPr>
            <a:noAutofit/>
          </a:bodyPr>
          <a:lstStyle/>
          <a:p>
            <a:r>
              <a:rPr lang="pt-BR" sz="2400" dirty="0"/>
              <a:t>Probabilidade como grau de crença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091608" y="208390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FF0E619C-B7D9-3D3D-4490-B66782EEE46A}"/>
                  </a:ext>
                </a:extLst>
              </p:cNvPr>
              <p:cNvSpPr txBox="1"/>
              <p:nvPr/>
            </p:nvSpPr>
            <p:spPr>
              <a:xfrm>
                <a:off x="285749" y="471488"/>
                <a:ext cx="79937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Considere uma medida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pt-BR" dirty="0"/>
                  <a:t>, e que o modelo usado decorra da hipótese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pt-BR" dirty="0"/>
                  <a:t>.</a:t>
                </a: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FF0E619C-B7D9-3D3D-4490-B66782EEE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49" y="471488"/>
                <a:ext cx="7993791" cy="369332"/>
              </a:xfrm>
              <a:prstGeom prst="rect">
                <a:avLst/>
              </a:prstGeom>
              <a:blipFill>
                <a:blip r:embed="rId2"/>
                <a:stretch>
                  <a:fillRect l="-686" t="-8197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>
            <a:extLst>
              <a:ext uri="{FF2B5EF4-FFF2-40B4-BE49-F238E27FC236}">
                <a16:creationId xmlns:a16="http://schemas.microsoft.com/office/drawing/2014/main" id="{5368AEAC-AEB7-EF2E-E3A0-6660A5C6F951}"/>
              </a:ext>
            </a:extLst>
          </p:cNvPr>
          <p:cNvSpPr txBox="1"/>
          <p:nvPr/>
        </p:nvSpPr>
        <p:spPr>
          <a:xfrm>
            <a:off x="407194" y="1057275"/>
            <a:ext cx="4907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nível de confiança é a probabilidade de que </a:t>
            </a:r>
          </a:p>
          <a:p>
            <a:r>
              <a:rPr lang="pt-BR" dirty="0"/>
              <a:t>a hipótese leve à observação efetuada: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62BE1088-C356-B286-0FB2-B4B43A559304}"/>
                  </a:ext>
                </a:extLst>
              </p:cNvPr>
              <p:cNvSpPr txBox="1"/>
              <p:nvPr/>
            </p:nvSpPr>
            <p:spPr>
              <a:xfrm>
                <a:off x="4919713" y="1381624"/>
                <a:ext cx="8016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pt-B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62BE1088-C356-B286-0FB2-B4B43A5593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9713" y="1381624"/>
                <a:ext cx="801693" cy="276999"/>
              </a:xfrm>
              <a:prstGeom prst="rect">
                <a:avLst/>
              </a:prstGeom>
              <a:blipFill>
                <a:blip r:embed="rId3"/>
                <a:stretch>
                  <a:fillRect l="-5303" t="-2222" r="-9091" b="-3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F8784146-C436-582B-10B4-F0C3C24693C0}"/>
                  </a:ext>
                </a:extLst>
              </p:cNvPr>
              <p:cNvSpPr txBox="1"/>
              <p:nvPr/>
            </p:nvSpPr>
            <p:spPr>
              <a:xfrm>
                <a:off x="407193" y="1871663"/>
                <a:ext cx="84916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Embora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ou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⇏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pt-BR" dirty="0"/>
                  <a:t>, ao não haver maneira </a:t>
                </a:r>
                <a:r>
                  <a:rPr lang="pt-BR" dirty="0" smtClean="0"/>
                  <a:t>de decidir </a:t>
                </a:r>
                <a:r>
                  <a:rPr lang="pt-BR" dirty="0"/>
                  <a:t>por uma ou outra</a:t>
                </a:r>
                <a:r>
                  <a:rPr lang="pt-BR" dirty="0" smtClean="0"/>
                  <a:t>,</a:t>
                </a:r>
              </a:p>
              <a:p>
                <a:r>
                  <a:rPr lang="pt-BR" dirty="0" smtClean="0"/>
                  <a:t>decide-se </a:t>
                </a:r>
                <a:r>
                  <a:rPr lang="pt-BR" dirty="0"/>
                  <a:t>rejeitar (ou não</a:t>
                </a:r>
                <a:r>
                  <a:rPr lang="pt-BR" dirty="0" smtClean="0"/>
                  <a:t>) a </a:t>
                </a:r>
                <a:r>
                  <a:rPr lang="pt-BR" dirty="0"/>
                  <a:t>hipótese com nível de confiança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pt-BR" dirty="0"/>
                  <a:t>.</a:t>
                </a:r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F8784146-C436-582B-10B4-F0C3C2469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93" y="1871663"/>
                <a:ext cx="8491641" cy="646331"/>
              </a:xfrm>
              <a:prstGeom prst="rect">
                <a:avLst/>
              </a:prstGeom>
              <a:blipFill>
                <a:blip r:embed="rId4"/>
                <a:stretch>
                  <a:fillRect l="-646" t="-4717" b="-141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6A293B80-FA6C-A1D4-F8AE-8E9FBFD4DB28}"/>
                  </a:ext>
                </a:extLst>
              </p:cNvPr>
              <p:cNvSpPr txBox="1"/>
              <p:nvPr/>
            </p:nvSpPr>
            <p:spPr>
              <a:xfrm>
                <a:off x="407193" y="2730235"/>
                <a:ext cx="727244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Nessa construção, tanto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pt-BR" dirty="0"/>
                  <a:t> como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1−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pt-BR" dirty="0"/>
                  <a:t> são grandezas aleatórias,</a:t>
                </a:r>
              </a:p>
              <a:p>
                <a:r>
                  <a:rPr lang="pt-BR" dirty="0" err="1"/>
                  <a:t>semi-definidas</a:t>
                </a:r>
                <a:r>
                  <a:rPr lang="pt-BR" dirty="0"/>
                  <a:t> positivas e, quando se referem a intervalos </a:t>
                </a:r>
                <a:r>
                  <a:rPr lang="pt-BR" dirty="0" smtClean="0"/>
                  <a:t>disjuntos</a:t>
                </a:r>
                <a:r>
                  <a:rPr lang="pt-BR" dirty="0"/>
                  <a:t>, </a:t>
                </a:r>
                <a:endParaRPr lang="pt-BR" dirty="0" smtClean="0"/>
              </a:p>
              <a:p>
                <a:r>
                  <a:rPr lang="pt-BR" dirty="0" smtClean="0"/>
                  <a:t>são </a:t>
                </a:r>
                <a:r>
                  <a:rPr lang="pt-BR" dirty="0"/>
                  <a:t>aditivas </a:t>
                </a:r>
                <a:r>
                  <a:rPr lang="pt-BR" dirty="0">
                    <a:sym typeface="Wingdings" panose="05000000000000000000" pitchFamily="2" charset="2"/>
                  </a:rPr>
                  <a:t> são probabilidades, uma vez que </a:t>
                </a:r>
                <a:endParaRPr lang="pt-BR" dirty="0" smtClean="0">
                  <a:sym typeface="Wingdings" panose="05000000000000000000" pitchFamily="2" charset="2"/>
                </a:endParaRPr>
              </a:p>
              <a:p>
                <a:r>
                  <a:rPr lang="pt-BR" dirty="0" smtClean="0">
                    <a:sym typeface="Wingdings" panose="05000000000000000000" pitchFamily="2" charset="2"/>
                  </a:rPr>
                  <a:t>respeitam </a:t>
                </a:r>
                <a:r>
                  <a:rPr lang="pt-BR" dirty="0">
                    <a:sym typeface="Wingdings" panose="05000000000000000000" pitchFamily="2" charset="2"/>
                  </a:rPr>
                  <a:t>todos os axiomas da teoria da probabilidade.</a:t>
                </a:r>
                <a:endParaRPr lang="pt-BR" dirty="0"/>
              </a:p>
            </p:txBody>
          </p:sp>
        </mc:Choice>
        <mc:Fallback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6A293B80-FA6C-A1D4-F8AE-8E9FBFD4D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93" y="2730235"/>
                <a:ext cx="7272442" cy="1200329"/>
              </a:xfrm>
              <a:prstGeom prst="rect">
                <a:avLst/>
              </a:prstGeom>
              <a:blipFill>
                <a:blip r:embed="rId5"/>
                <a:stretch>
                  <a:fillRect l="-754" t="-3046" b="-71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7929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14678"/>
            <a:ext cx="7886700" cy="397175"/>
          </a:xfrm>
        </p:spPr>
        <p:txBody>
          <a:bodyPr>
            <a:noAutofit/>
          </a:bodyPr>
          <a:lstStyle/>
          <a:p>
            <a:r>
              <a:rPr lang="pt-BR" sz="2200" dirty="0" smtClean="0"/>
              <a:t>Teorema de </a:t>
            </a:r>
            <a:r>
              <a:rPr lang="pt-BR" sz="2200" dirty="0" err="1" smtClean="0"/>
              <a:t>Bayes</a:t>
            </a:r>
            <a:r>
              <a:rPr lang="pt-BR" sz="2200" dirty="0" smtClean="0"/>
              <a:t> incluindo a hipótese</a:t>
            </a:r>
            <a:endParaRPr lang="pt-BR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318052" y="549965"/>
                <a:ext cx="7639878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Defina um espaço amostral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pt-BR" dirty="0" smtClean="0"/>
                  <a:t> cujos eventos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…,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dirty="0" smtClean="0"/>
                  <a:t> correspondam a todos os valores possíveis da grandeza de interesse.</a:t>
                </a:r>
              </a:p>
              <a:p>
                <a:r>
                  <a:rPr lang="pt-BR" dirty="0"/>
                  <a:t>C</a:t>
                </a:r>
                <a:r>
                  <a:rPr lang="pt-BR" dirty="0" smtClean="0"/>
                  <a:t>onsidere que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pt-BR" dirty="0" smtClean="0"/>
                  <a:t> é a medida, e </a:t>
                </a:r>
                <a:r>
                  <a:rPr lang="pt-BR" dirty="0"/>
                  <a:t>o modelo usado </a:t>
                </a:r>
                <a:r>
                  <a:rPr lang="pt-BR" dirty="0" smtClean="0"/>
                  <a:t>decorre </a:t>
                </a:r>
                <a:r>
                  <a:rPr lang="pt-BR" dirty="0"/>
                  <a:t>da hipótese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pt-BR" dirty="0" smtClean="0"/>
                  <a:t>.</a:t>
                </a:r>
              </a:p>
              <a:p>
                <a:r>
                  <a:rPr lang="pt-BR" dirty="0" smtClean="0"/>
                  <a:t>A partir da análise do que acontece com dois eventos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pt-BR" dirty="0" smtClean="0"/>
                  <a:t>,</a:t>
                </a:r>
              </a:p>
              <a:p>
                <a:r>
                  <a:rPr lang="pt-BR" dirty="0"/>
                  <a:t>d</a:t>
                </a:r>
                <a:r>
                  <a:rPr lang="pt-BR" dirty="0" smtClean="0"/>
                  <a:t>eduz-se que, para cada evento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52" y="549965"/>
                <a:ext cx="7639878" cy="1477328"/>
              </a:xfrm>
              <a:prstGeom prst="rect">
                <a:avLst/>
              </a:prstGeom>
              <a:blipFill>
                <a:blip r:embed="rId2"/>
                <a:stretch>
                  <a:fillRect l="-638" t="-2058" b="-53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 descr="Recorte de Te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838" y="2165405"/>
            <a:ext cx="3162741" cy="45726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70452" y="2816087"/>
            <a:ext cx="8090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Essa é a versão do teorema de </a:t>
            </a:r>
            <a:r>
              <a:rPr lang="pt-BR" dirty="0" err="1" smtClean="0"/>
              <a:t>Bayes</a:t>
            </a:r>
            <a:r>
              <a:rPr lang="pt-BR" dirty="0" smtClean="0"/>
              <a:t> que permite atribuir uma probabilidade</a:t>
            </a:r>
          </a:p>
          <a:p>
            <a:r>
              <a:rPr lang="pt-BR" dirty="0" smtClean="0"/>
              <a:t>ao valor de uma grandeza física a partir de uma medida e </a:t>
            </a:r>
          </a:p>
          <a:p>
            <a:r>
              <a:rPr lang="pt-BR" dirty="0" smtClean="0"/>
              <a:t>de uma função de probabilidade </a:t>
            </a:r>
            <a:r>
              <a:rPr lang="pt-BR" i="1" dirty="0" smtClean="0"/>
              <a:t>a priori </a:t>
            </a:r>
            <a:r>
              <a:rPr lang="pt-BR" dirty="0" smtClean="0"/>
              <a:t>dessa grandeza.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7543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0945" y="90144"/>
            <a:ext cx="7419109" cy="277002"/>
          </a:xfrm>
        </p:spPr>
        <p:txBody>
          <a:bodyPr>
            <a:noAutofit/>
          </a:bodyPr>
          <a:lstStyle/>
          <a:p>
            <a:r>
              <a:rPr lang="pt-BR" sz="2000" dirty="0" smtClean="0"/>
              <a:t>Interpretação bayesiana</a:t>
            </a:r>
            <a:endParaRPr lang="pt-B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470452" y="569843"/>
                <a:ext cx="65266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A adaptação desse teorema para uma variável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pt-BR" dirty="0" smtClean="0"/>
                  <a:t> contínua é</a:t>
                </a:r>
                <a:endParaRPr lang="pt-BR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52" y="569843"/>
                <a:ext cx="6526696" cy="369332"/>
              </a:xfrm>
              <a:prstGeom prst="rect">
                <a:avLst/>
              </a:prstGeom>
              <a:blipFill>
                <a:blip r:embed="rId2"/>
                <a:stretch>
                  <a:fillRect l="-747" t="-8197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 descr="Recorte de Te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624" y="998977"/>
            <a:ext cx="3143689" cy="285790"/>
          </a:xfrm>
          <a:prstGeom prst="rect">
            <a:avLst/>
          </a:prstGeom>
        </p:spPr>
      </p:pic>
      <p:pic>
        <p:nvPicPr>
          <p:cNvPr id="7" name="Imagem 6" descr="Recorte de Te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72" y="1523213"/>
            <a:ext cx="3162741" cy="457264"/>
          </a:xfrm>
          <a:prstGeom prst="rect">
            <a:avLst/>
          </a:prstGeom>
        </p:spPr>
      </p:pic>
      <p:cxnSp>
        <p:nvCxnSpPr>
          <p:cNvPr id="9" name="Conector de Seta Reta 8"/>
          <p:cNvCxnSpPr/>
          <p:nvPr/>
        </p:nvCxnSpPr>
        <p:spPr>
          <a:xfrm flipV="1">
            <a:off x="2372139" y="1284767"/>
            <a:ext cx="53009" cy="301255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H="1" flipV="1">
            <a:off x="3740727" y="1270341"/>
            <a:ext cx="1115291" cy="240343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2837438" y="1992209"/>
                <a:ext cx="4872616" cy="672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)∆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438" y="1992209"/>
                <a:ext cx="4872616" cy="6722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ector de Seta Reta 15"/>
          <p:cNvCxnSpPr/>
          <p:nvPr/>
        </p:nvCxnSpPr>
        <p:spPr>
          <a:xfrm flipH="1">
            <a:off x="3325091" y="1735116"/>
            <a:ext cx="289852" cy="396619"/>
          </a:xfrm>
          <a:prstGeom prst="straightConnector1">
            <a:avLst/>
          </a:prstGeom>
          <a:ln>
            <a:prstDash val="dash"/>
            <a:tailEnd type="arrow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 flipH="1">
            <a:off x="3624468" y="1731710"/>
            <a:ext cx="264331" cy="460670"/>
          </a:xfrm>
          <a:prstGeom prst="straightConnector1">
            <a:avLst/>
          </a:prstGeom>
          <a:ln>
            <a:prstDash val="dash"/>
            <a:tailEnd type="arrow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470452" y="2503504"/>
                <a:ext cx="41702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 smtClean="0"/>
                  <a:t> é a </a:t>
                </a:r>
                <a:r>
                  <a:rPr lang="pt-BR" dirty="0" err="1" smtClean="0"/>
                  <a:t>f.d.p</a:t>
                </a:r>
                <a:r>
                  <a:rPr lang="pt-BR" dirty="0" smtClean="0"/>
                  <a:t>. de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pt-BR" dirty="0" smtClean="0"/>
                  <a:t> a posteriori</a:t>
                </a:r>
                <a:endParaRPr lang="pt-BR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52" y="2503504"/>
                <a:ext cx="4170218" cy="369332"/>
              </a:xfrm>
              <a:prstGeom prst="rect">
                <a:avLst/>
              </a:prstGeom>
              <a:blipFill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470452" y="2864832"/>
                <a:ext cx="41702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 smtClean="0"/>
                  <a:t> é a </a:t>
                </a:r>
                <a:r>
                  <a:rPr lang="pt-BR" dirty="0" err="1" smtClean="0"/>
                  <a:t>f.d.p</a:t>
                </a:r>
                <a:r>
                  <a:rPr lang="pt-BR" dirty="0" smtClean="0"/>
                  <a:t>. de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pt-BR" dirty="0" smtClean="0"/>
                  <a:t> a priori</a:t>
                </a:r>
                <a:endParaRPr lang="pt-BR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52" y="2864832"/>
                <a:ext cx="4170218" cy="369332"/>
              </a:xfrm>
              <a:prstGeom prst="rect">
                <a:avLst/>
              </a:prstGeom>
              <a:blipFill>
                <a:blip r:embed="rId7"/>
                <a:stretch>
                  <a:fillRect l="-439" t="-9836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/>
              <p:cNvSpPr txBox="1"/>
              <p:nvPr/>
            </p:nvSpPr>
            <p:spPr>
              <a:xfrm>
                <a:off x="470452" y="3299889"/>
                <a:ext cx="7959985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Usar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𝑐𝑜𝑛𝑠𝑡𝑎𝑛𝑡𝑒</m:t>
                    </m:r>
                  </m:oMath>
                </a14:m>
                <a:r>
                  <a:rPr lang="pt-BR" dirty="0" smtClean="0"/>
                  <a:t> leva a interpretar a função verossimilhança</a:t>
                </a:r>
              </a:p>
              <a:p>
                <a:r>
                  <a:rPr lang="pt-BR" dirty="0" smtClean="0"/>
                  <a:t>como a </a:t>
                </a:r>
                <a:r>
                  <a:rPr lang="pt-BR" dirty="0" err="1" smtClean="0"/>
                  <a:t>f.d.p</a:t>
                </a:r>
                <a:r>
                  <a:rPr lang="pt-BR" dirty="0" smtClean="0"/>
                  <a:t>. da grandeza de interesse.</a:t>
                </a:r>
              </a:p>
              <a:p>
                <a:r>
                  <a:rPr lang="pt-BR" dirty="0" smtClean="0"/>
                  <a:t>A fim de normalizar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pt-BR" dirty="0" smtClean="0"/>
                  <a:t>, em geral definem-se limites finitos para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pt-BR" dirty="0" smtClean="0"/>
                  <a:t>; </a:t>
                </a:r>
              </a:p>
              <a:p>
                <a:r>
                  <a:rPr lang="pt-BR" dirty="0" smtClean="0"/>
                  <a:t>não se usam funções a priori não normalizáveis,</a:t>
                </a:r>
              </a:p>
              <a:p>
                <a:r>
                  <a:rPr lang="pt-BR" dirty="0"/>
                  <a:t>p</a:t>
                </a:r>
                <a:r>
                  <a:rPr lang="pt-BR" dirty="0" smtClean="0"/>
                  <a:t>orque elas violam os axiomas da Teoria da Probabilidade. </a:t>
                </a:r>
                <a:endParaRPr lang="pt-BR" dirty="0"/>
              </a:p>
            </p:txBody>
          </p:sp>
        </mc:Choice>
        <mc:Fallback xmlns=""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52" y="3299889"/>
                <a:ext cx="7959985" cy="1477328"/>
              </a:xfrm>
              <a:prstGeom prst="rect">
                <a:avLst/>
              </a:prstGeom>
              <a:blipFill>
                <a:blip r:embed="rId8"/>
                <a:stretch>
                  <a:fillRect l="-613" t="-2058" b="-53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406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0945" y="90144"/>
            <a:ext cx="7419109" cy="277002"/>
          </a:xfrm>
        </p:spPr>
        <p:txBody>
          <a:bodyPr>
            <a:noAutofit/>
          </a:bodyPr>
          <a:lstStyle/>
          <a:p>
            <a:r>
              <a:rPr lang="pt-BR" sz="2000" dirty="0" smtClean="0"/>
              <a:t>Estimadores e estimativas</a:t>
            </a:r>
            <a:endParaRPr lang="pt-BR" sz="2000" dirty="0"/>
          </a:p>
        </p:txBody>
      </p:sp>
      <p:pic>
        <p:nvPicPr>
          <p:cNvPr id="3" name="Imagem 2" descr="Recorte de Te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70" y="1237142"/>
            <a:ext cx="4758004" cy="2116679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1250373" y="995197"/>
            <a:ext cx="4710545" cy="1039091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exto Explicativo Retangular 4"/>
          <p:cNvSpPr/>
          <p:nvPr/>
        </p:nvSpPr>
        <p:spPr>
          <a:xfrm>
            <a:off x="27707" y="238014"/>
            <a:ext cx="2057400" cy="768927"/>
          </a:xfrm>
          <a:prstGeom prst="wedgeRectCallout">
            <a:avLst>
              <a:gd name="adj1" fmla="val 78632"/>
              <a:gd name="adj2" fmla="val 52590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Todos simbolizam derivada, mas </a:t>
            </a:r>
          </a:p>
          <a:p>
            <a:pPr algn="ctr"/>
            <a:r>
              <a:rPr lang="pt-BR" dirty="0" smtClean="0"/>
              <a:t>são diferentes</a:t>
            </a:r>
            <a:endParaRPr lang="pt-BR" dirty="0"/>
          </a:p>
        </p:txBody>
      </p:sp>
      <p:sp>
        <p:nvSpPr>
          <p:cNvPr id="6" name="Elipse 5"/>
          <p:cNvSpPr/>
          <p:nvPr/>
        </p:nvSpPr>
        <p:spPr>
          <a:xfrm>
            <a:off x="1056407" y="2405276"/>
            <a:ext cx="4710545" cy="131618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xto Explicativo Retangular 7"/>
          <p:cNvSpPr/>
          <p:nvPr/>
        </p:nvSpPr>
        <p:spPr>
          <a:xfrm>
            <a:off x="-1" y="3721459"/>
            <a:ext cx="2259497" cy="1100416"/>
          </a:xfrm>
          <a:prstGeom prst="wedgeRectCallout">
            <a:avLst>
              <a:gd name="adj1" fmla="val 90753"/>
              <a:gd name="adj2" fmla="val -54617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Todas operações destinadas a inferência, </a:t>
            </a:r>
            <a:endParaRPr lang="pt-BR" dirty="0" smtClean="0"/>
          </a:p>
          <a:p>
            <a:pPr algn="ctr"/>
            <a:r>
              <a:rPr lang="pt-BR" dirty="0" smtClean="0"/>
              <a:t>mas são </a:t>
            </a:r>
            <a:r>
              <a:rPr lang="pt-BR" dirty="0" smtClean="0"/>
              <a:t>diferentes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874818" y="3799607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 qualidade de um </a:t>
            </a:r>
            <a:r>
              <a:rPr lang="pt-BR" dirty="0" smtClean="0">
                <a:solidFill>
                  <a:srgbClr val="FF0000"/>
                </a:solidFill>
              </a:rPr>
              <a:t>estimador</a:t>
            </a:r>
            <a:r>
              <a:rPr lang="pt-BR" dirty="0" smtClean="0"/>
              <a:t> deve ser avaliada </a:t>
            </a:r>
          </a:p>
          <a:p>
            <a:r>
              <a:rPr lang="pt-BR" dirty="0" smtClean="0"/>
              <a:t>pela diferença entre as </a:t>
            </a:r>
            <a:r>
              <a:rPr lang="pt-BR" dirty="0" smtClean="0">
                <a:solidFill>
                  <a:srgbClr val="FF0000"/>
                </a:solidFill>
              </a:rPr>
              <a:t>estimativas</a:t>
            </a:r>
            <a:r>
              <a:rPr lang="pt-BR" dirty="0" smtClean="0"/>
              <a:t> e o valor da grandeza.</a:t>
            </a:r>
          </a:p>
          <a:p>
            <a:r>
              <a:rPr lang="pt-BR" dirty="0" smtClean="0"/>
              <a:t>Isso é feito com a </a:t>
            </a:r>
            <a:r>
              <a:rPr lang="pt-BR" dirty="0" smtClean="0">
                <a:solidFill>
                  <a:srgbClr val="FF0000"/>
                </a:solidFill>
              </a:rPr>
              <a:t>estatística</a:t>
            </a:r>
            <a:r>
              <a:rPr lang="pt-BR" dirty="0" smtClean="0"/>
              <a:t> deduzida do estimador.</a:t>
            </a:r>
            <a:endParaRPr lang="pt-BR" dirty="0"/>
          </a:p>
        </p:txBody>
      </p:sp>
      <p:sp>
        <p:nvSpPr>
          <p:cNvPr id="10" name="Fluxograma: Processo 9"/>
          <p:cNvSpPr/>
          <p:nvPr/>
        </p:nvSpPr>
        <p:spPr>
          <a:xfrm>
            <a:off x="6261221" y="1385455"/>
            <a:ext cx="2785797" cy="1482436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Dois </a:t>
            </a:r>
            <a:r>
              <a:rPr lang="pt-BR" b="1" dirty="0" smtClean="0"/>
              <a:t>estimadores</a:t>
            </a:r>
            <a:r>
              <a:rPr lang="pt-BR" dirty="0" smtClean="0"/>
              <a:t> darão conta </a:t>
            </a:r>
            <a:r>
              <a:rPr lang="pt-BR" dirty="0" smtClean="0"/>
              <a:t>da </a:t>
            </a:r>
            <a:r>
              <a:rPr lang="pt-BR" b="1" dirty="0" smtClean="0"/>
              <a:t>maior parte</a:t>
            </a:r>
          </a:p>
          <a:p>
            <a:pPr algn="ctr"/>
            <a:r>
              <a:rPr lang="pt-BR" dirty="0" smtClean="0"/>
              <a:t> da </a:t>
            </a:r>
            <a:r>
              <a:rPr lang="pt-BR" dirty="0" smtClean="0"/>
              <a:t>tarefa.</a:t>
            </a:r>
          </a:p>
          <a:p>
            <a:pPr algn="ctr"/>
            <a:r>
              <a:rPr lang="pt-BR" dirty="0" smtClean="0"/>
              <a:t>Já as estatísticas </a:t>
            </a:r>
          </a:p>
          <a:p>
            <a:pPr algn="ctr"/>
            <a:r>
              <a:rPr lang="pt-BR" dirty="0" smtClean="0"/>
              <a:t>serão diferentes.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8936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8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9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1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4022</TotalTime>
  <Words>877</Words>
  <Application>Microsoft Office PowerPoint</Application>
  <PresentationFormat>Apresentação na tela (16:9)</PresentationFormat>
  <Paragraphs>161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12</vt:i4>
      </vt:variant>
      <vt:variant>
        <vt:lpstr>Títulos de slides</vt:lpstr>
      </vt:variant>
      <vt:variant>
        <vt:i4>15</vt:i4>
      </vt:variant>
    </vt:vector>
  </HeadingPairs>
  <TitlesOfParts>
    <vt:vector size="34" baseType="lpstr">
      <vt:lpstr>Arial</vt:lpstr>
      <vt:lpstr>Calibri</vt:lpstr>
      <vt:lpstr>Cambria Math</vt:lpstr>
      <vt:lpstr>Eau</vt:lpstr>
      <vt:lpstr>Eau Sans Bold</vt:lpstr>
      <vt:lpstr>Eau Sans Bold Lining</vt:lpstr>
      <vt:lpstr>Wingdings</vt:lpstr>
      <vt:lpstr>Office Theme</vt:lpstr>
      <vt:lpstr>1_Office Theme</vt:lpstr>
      <vt:lpstr>2_Office Theme</vt:lpstr>
      <vt:lpstr>5_Office Theme</vt:lpstr>
      <vt:lpstr>3_Office Theme</vt:lpstr>
      <vt:lpstr>10_Office Theme</vt:lpstr>
      <vt:lpstr>4_Office Theme</vt:lpstr>
      <vt:lpstr>11_Office Theme</vt:lpstr>
      <vt:lpstr>6_Office Theme</vt:lpstr>
      <vt:lpstr>7_Office Theme</vt:lpstr>
      <vt:lpstr>8_Office Theme</vt:lpstr>
      <vt:lpstr>9_Office Theme</vt:lpstr>
      <vt:lpstr>Tópicos Avançados em Tratamento Estatístico de Dados em Ciências Experimentais - PGF5103</vt:lpstr>
      <vt:lpstr>Objetivos</vt:lpstr>
      <vt:lpstr>O problema da inferência estatística</vt:lpstr>
      <vt:lpstr>Definições de probabilidade</vt:lpstr>
      <vt:lpstr>Probabilidade como frequência relativa</vt:lpstr>
      <vt:lpstr>Probabilidade como grau de crença</vt:lpstr>
      <vt:lpstr>Teorema de Bayes incluindo a hipótese</vt:lpstr>
      <vt:lpstr>Interpretação bayesiana</vt:lpstr>
      <vt:lpstr>Estimadores e estimativas</vt:lpstr>
      <vt:lpstr>Escolha do parâmetro de localização</vt:lpstr>
      <vt:lpstr>Consistência</vt:lpstr>
      <vt:lpstr>Tendenciosidade</vt:lpstr>
      <vt:lpstr>Eficiência</vt:lpstr>
      <vt:lpstr>Atividade passada – soma de um numero Poisson de poissons </vt:lpstr>
      <vt:lpstr>Avisos</vt:lpstr>
    </vt:vector>
  </TitlesOfParts>
  <Company>Cisne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Motta</dc:creator>
  <cp:lastModifiedBy>Vito Vanin</cp:lastModifiedBy>
  <cp:revision>363</cp:revision>
  <dcterms:created xsi:type="dcterms:W3CDTF">2016-03-09T00:36:12Z</dcterms:created>
  <dcterms:modified xsi:type="dcterms:W3CDTF">2023-05-08T14:34:12Z</dcterms:modified>
</cp:coreProperties>
</file>