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620" r:id="rId2"/>
    <p:sldId id="297" r:id="rId3"/>
    <p:sldId id="645" r:id="rId4"/>
    <p:sldId id="621" r:id="rId5"/>
    <p:sldId id="628" r:id="rId6"/>
    <p:sldId id="629" r:id="rId7"/>
    <p:sldId id="630" r:id="rId8"/>
    <p:sldId id="632" r:id="rId9"/>
    <p:sldId id="631" r:id="rId10"/>
    <p:sldId id="618" r:id="rId11"/>
    <p:sldId id="619" r:id="rId12"/>
    <p:sldId id="468" r:id="rId13"/>
    <p:sldId id="333" r:id="rId14"/>
    <p:sldId id="322" r:id="rId15"/>
    <p:sldId id="276" r:id="rId16"/>
    <p:sldId id="313" r:id="rId17"/>
    <p:sldId id="274" r:id="rId18"/>
    <p:sldId id="275" r:id="rId19"/>
    <p:sldId id="280" r:id="rId20"/>
    <p:sldId id="281" r:id="rId21"/>
    <p:sldId id="633" r:id="rId22"/>
    <p:sldId id="634" r:id="rId23"/>
    <p:sldId id="636" r:id="rId24"/>
    <p:sldId id="354" r:id="rId25"/>
    <p:sldId id="643" r:id="rId26"/>
    <p:sldId id="345" r:id="rId27"/>
    <p:sldId id="635" r:id="rId28"/>
    <p:sldId id="283" r:id="rId29"/>
    <p:sldId id="284" r:id="rId30"/>
    <p:sldId id="638" r:id="rId31"/>
    <p:sldId id="285" r:id="rId32"/>
    <p:sldId id="286" r:id="rId33"/>
    <p:sldId id="637" r:id="rId34"/>
    <p:sldId id="639" r:id="rId35"/>
    <p:sldId id="640" r:id="rId36"/>
    <p:sldId id="641" r:id="rId37"/>
    <p:sldId id="642" r:id="rId38"/>
    <p:sldId id="321" r:id="rId39"/>
    <p:sldId id="609" r:id="rId40"/>
    <p:sldId id="287" r:id="rId41"/>
    <p:sldId id="288" r:id="rId42"/>
    <p:sldId id="291" r:id="rId43"/>
    <p:sldId id="292" r:id="rId44"/>
    <p:sldId id="293" r:id="rId45"/>
    <p:sldId id="295" r:id="rId46"/>
    <p:sldId id="347" r:id="rId47"/>
    <p:sldId id="644" r:id="rId48"/>
    <p:sldId id="485" r:id="rId49"/>
    <p:sldId id="487" r:id="rId50"/>
    <p:sldId id="508" r:id="rId51"/>
    <p:sldId id="509" r:id="rId52"/>
    <p:sldId id="661" r:id="rId53"/>
    <p:sldId id="646" r:id="rId54"/>
    <p:sldId id="647" r:id="rId55"/>
    <p:sldId id="648" r:id="rId56"/>
    <p:sldId id="649" r:id="rId57"/>
    <p:sldId id="650" r:id="rId58"/>
    <p:sldId id="651" r:id="rId59"/>
    <p:sldId id="652" r:id="rId60"/>
    <p:sldId id="653" r:id="rId61"/>
    <p:sldId id="655" r:id="rId62"/>
    <p:sldId id="656" r:id="rId63"/>
    <p:sldId id="657" r:id="rId64"/>
    <p:sldId id="658" r:id="rId65"/>
    <p:sldId id="659" r:id="rId66"/>
    <p:sldId id="660" r:id="rId67"/>
    <p:sldId id="303" r:id="rId68"/>
    <p:sldId id="306" r:id="rId69"/>
    <p:sldId id="316" r:id="rId70"/>
    <p:sldId id="308" r:id="rId71"/>
    <p:sldId id="317" r:id="rId7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00"/>
    <a:srgbClr val="FF3300"/>
    <a:srgbClr val="0000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01" autoAdjust="0"/>
    <p:restoredTop sz="91325" autoAdjust="0"/>
  </p:normalViewPr>
  <p:slideViewPr>
    <p:cSldViewPr>
      <p:cViewPr varScale="1">
        <p:scale>
          <a:sx n="91" d="100"/>
          <a:sy n="91" d="100"/>
        </p:scale>
        <p:origin x="101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0D6A06-2E88-47D5-B283-3AC580A5860D}" type="datetimeFigureOut">
              <a:rPr lang="en-US"/>
              <a:pPr>
                <a:defRPr/>
              </a:pPr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C33B96D-F635-49AB-AE5B-4370FB6C2B9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130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65B9B-55BB-4F13-8E6B-6E93D3DE4EDA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8687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A4684-FC41-4963-BC13-7AC7CFEB248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617755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D2851-D247-4AA6-84C2-60E04856E40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62984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791CE-BF9D-4345-886F-BD87D56F42CA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0841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9857B-C460-4440-B026-FF025F5E648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38307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57338-4B20-4124-A5C6-6DE5AFA70C1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86619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ED8B4-D2AB-430E-B04E-50942FB244F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27576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D15AB-2541-44B0-9C8A-B02E0811BEC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96879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C909B-F4BE-44AA-ACA5-5B1B1A7029A5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0691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AAF11-EF48-4193-BD55-BD2622010F42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5040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43AFB-AE48-40BE-9C49-550D489E8A0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870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385B-793D-4831-8CD3-6DECD72CE692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216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B0C58C7-E86B-4735-A270-C6EF9D99B508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Char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image" Target="../media/image9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image" Target="../media/image9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upo 9"/>
          <p:cNvGrpSpPr>
            <a:grpSpLocks/>
          </p:cNvGrpSpPr>
          <p:nvPr/>
        </p:nvGrpSpPr>
        <p:grpSpPr bwMode="auto">
          <a:xfrm>
            <a:off x="250825" y="1341438"/>
            <a:ext cx="8515350" cy="5443537"/>
            <a:chOff x="251520" y="1340768"/>
            <a:chExt cx="8515100" cy="5444781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1340768"/>
              <a:ext cx="4498843" cy="26644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094841" y="1345531"/>
              <a:ext cx="3600344" cy="26993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 flipV="1">
              <a:off x="6624036" y="4582626"/>
              <a:ext cx="2448484" cy="18366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4402386" y="4580252"/>
              <a:ext cx="2519938" cy="18906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-15494" y="4540553"/>
              <a:ext cx="2496120" cy="18731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2218847" y="4541346"/>
              <a:ext cx="2496120" cy="18716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Cultivo de alface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82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7231" y="1095376"/>
            <a:ext cx="7886700" cy="496064"/>
          </a:xfrm>
          <a:solidFill>
            <a:schemeClr val="accent2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2700" b="1" dirty="0">
                <a:latin typeface="+mn-lt"/>
              </a:rPr>
              <a:t>Valor de mercado das sementes</a:t>
            </a:r>
          </a:p>
        </p:txBody>
      </p:sp>
      <p:graphicFrame>
        <p:nvGraphicFramePr>
          <p:cNvPr id="12293" name="Espaço Reservado para Conteúdo 7"/>
          <p:cNvGraphicFramePr>
            <a:graphicFrameLocks noGrp="1"/>
          </p:cNvGraphicFramePr>
          <p:nvPr>
            <p:ph idx="1"/>
          </p:nvPr>
        </p:nvGraphicFramePr>
        <p:xfrm>
          <a:off x="655638" y="2514600"/>
          <a:ext cx="7712075" cy="392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Chart" r:id="rId3" imgW="7718205" imgH="3932261" progId="Excel.Chart.8">
                  <p:embed/>
                </p:oleObj>
              </mc:Choice>
              <mc:Fallback>
                <p:oleObj name="Chart" r:id="rId3" imgW="7718205" imgH="3932261" progId="Excel.Chart.8">
                  <p:embed/>
                  <p:pic>
                    <p:nvPicPr>
                      <p:cNvPr id="0" name="Espaço Reservado para Conteúdo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8" y="2514600"/>
                        <a:ext cx="7712075" cy="392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CaixaDeTexto 9"/>
          <p:cNvSpPr txBox="1">
            <a:spLocks noChangeArrowheads="1"/>
          </p:cNvSpPr>
          <p:nvPr/>
        </p:nvSpPr>
        <p:spPr bwMode="auto">
          <a:xfrm>
            <a:off x="706438" y="1858963"/>
            <a:ext cx="28860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500" b="1"/>
              <a:t>30 empresas de sementes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500" b="1"/>
              <a:t>70 espécies de hortaliças</a:t>
            </a:r>
          </a:p>
        </p:txBody>
      </p:sp>
      <p:sp>
        <p:nvSpPr>
          <p:cNvPr id="12295" name="CaixaDeTexto 10"/>
          <p:cNvSpPr txBox="1">
            <a:spLocks noChangeArrowheads="1"/>
          </p:cNvSpPr>
          <p:nvPr/>
        </p:nvSpPr>
        <p:spPr bwMode="auto">
          <a:xfrm>
            <a:off x="5940425" y="6005513"/>
            <a:ext cx="1163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/>
              <a:t>ABCSEM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886700" cy="864842"/>
          </a:xfrm>
          <a:solidFill>
            <a:schemeClr val="accent2"/>
          </a:solidFill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b="1" dirty="0"/>
              <a:t>MERCADO DE FOLHOSAS – 17% do comércio de sementes</a:t>
            </a:r>
          </a:p>
        </p:txBody>
      </p:sp>
      <p:graphicFrame>
        <p:nvGraphicFramePr>
          <p:cNvPr id="13317" name="Espaço Reservado para Conteúdo 6"/>
          <p:cNvGraphicFramePr>
            <a:graphicFrameLocks noGrp="1"/>
          </p:cNvGraphicFramePr>
          <p:nvPr>
            <p:ph idx="1"/>
          </p:nvPr>
        </p:nvGraphicFramePr>
        <p:xfrm>
          <a:off x="484188" y="2327275"/>
          <a:ext cx="7988300" cy="336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Chart" r:id="rId3" imgW="7992549" imgH="3371380" progId="Excel.Chart.8">
                  <p:embed/>
                </p:oleObj>
              </mc:Choice>
              <mc:Fallback>
                <p:oleObj name="Chart" r:id="rId3" imgW="7992549" imgH="3371380" progId="Excel.Chart.8">
                  <p:embed/>
                  <p:pic>
                    <p:nvPicPr>
                      <p:cNvPr id="0" name="Espaço Reservado para Conteúdo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2327275"/>
                        <a:ext cx="7988300" cy="336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Espaço Reservado para Conteúdo 5"/>
          <p:cNvGraphicFramePr>
            <a:graphicFrameLocks noGrp="1"/>
          </p:cNvGraphicFramePr>
          <p:nvPr>
            <p:ph idx="1"/>
          </p:nvPr>
        </p:nvGraphicFramePr>
        <p:xfrm>
          <a:off x="577850" y="2176463"/>
          <a:ext cx="7988300" cy="336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Chart" r:id="rId3" imgW="7998645" imgH="3371380" progId="Excel.Chart.8">
                  <p:embed/>
                </p:oleObj>
              </mc:Choice>
              <mc:Fallback>
                <p:oleObj name="Chart" r:id="rId3" imgW="7998645" imgH="3371380" progId="Excel.Chart.8">
                  <p:embed/>
                  <p:pic>
                    <p:nvPicPr>
                      <p:cNvPr id="0" name="Espaço Reservado para Conteúdo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" y="2176463"/>
                        <a:ext cx="7988300" cy="336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58169" y="964406"/>
            <a:ext cx="7860820" cy="80724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2400" b="1" dirty="0">
                <a:solidFill>
                  <a:schemeClr val="bg1"/>
                </a:solidFill>
              </a:rPr>
              <a:t>Valor da produção de alface no produtor (R$ bilhões)</a:t>
            </a:r>
          </a:p>
        </p:txBody>
      </p:sp>
      <p:pic>
        <p:nvPicPr>
          <p:cNvPr id="1434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2020888"/>
            <a:ext cx="1157288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tângulo 2"/>
          <p:cNvSpPr>
            <a:spLocks noChangeArrowheads="1"/>
          </p:cNvSpPr>
          <p:nvPr/>
        </p:nvSpPr>
        <p:spPr bwMode="auto">
          <a:xfrm>
            <a:off x="771525" y="5583238"/>
            <a:ext cx="1184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ABCSEM</a:t>
            </a:r>
          </a:p>
        </p:txBody>
      </p:sp>
      <p:sp>
        <p:nvSpPr>
          <p:cNvPr id="14344" name="TextBox 1"/>
          <p:cNvSpPr txBox="1">
            <a:spLocks noChangeArrowheads="1"/>
          </p:cNvSpPr>
          <p:nvPr/>
        </p:nvSpPr>
        <p:spPr bwMode="auto">
          <a:xfrm>
            <a:off x="5867400" y="2038350"/>
            <a:ext cx="29479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Varejo: R$ 8 bilhões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1,5 milhões t/ano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3600" b="1" smtClean="0"/>
              <a:t>Melhoramento genético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pt-BR" altLang="en-US" b="1" smtClean="0"/>
              <a:t>Objetivos:</a:t>
            </a:r>
          </a:p>
          <a:p>
            <a:pPr eaLnBrk="1" hangingPunct="1"/>
            <a:r>
              <a:rPr lang="pt-BR" altLang="en-US" smtClean="0"/>
              <a:t>Precocidade</a:t>
            </a:r>
          </a:p>
          <a:p>
            <a:pPr eaLnBrk="1" hangingPunct="1"/>
            <a:r>
              <a:rPr lang="pt-BR" altLang="en-US" smtClean="0"/>
              <a:t>Qualidade da cabeça</a:t>
            </a:r>
          </a:p>
          <a:p>
            <a:pPr eaLnBrk="1" hangingPunct="1"/>
            <a:r>
              <a:rPr lang="pt-BR" altLang="en-US" smtClean="0"/>
              <a:t>Adaptação às condições climáticas</a:t>
            </a:r>
          </a:p>
          <a:p>
            <a:pPr eaLnBrk="1" hangingPunct="1"/>
            <a:r>
              <a:rPr lang="pt-BR" altLang="en-US" smtClean="0"/>
              <a:t>Resistência às doenças (míldio e viroses)</a:t>
            </a:r>
          </a:p>
          <a:p>
            <a:pPr eaLnBrk="1" hangingPunct="1"/>
            <a:r>
              <a:rPr lang="pt-BR" altLang="en-US" smtClean="0"/>
              <a:t>Resistência ao pendoamento</a:t>
            </a:r>
          </a:p>
          <a:p>
            <a:pPr eaLnBrk="1" hangingPunct="1"/>
            <a:r>
              <a:rPr lang="pt-BR" altLang="en-US" smtClean="0"/>
              <a:t>Resistência ao tipburn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8569325" cy="57943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AGRONEGÓCIO DA ALFACE NO BRASIL</a:t>
            </a:r>
            <a:endParaRPr lang="pt-BR" altLang="en-US" b="1">
              <a:latin typeface="Times New Roman" panose="02020603050405020304" pitchFamily="18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79388" y="1268413"/>
            <a:ext cx="8569325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Área: 35.000 ha/ano;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Mão-de-obra = 5 pessoas/ha;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Agricultura familiar e pequenas propriedades (São Paulo = 3.700 pequenas propriedades);</a:t>
            </a:r>
          </a:p>
          <a:p>
            <a:pPr lvl="1" algn="just" eaLnBrk="1" hangingPunct="1">
              <a:buFont typeface="Wingdings" panose="05000000000000000000" pitchFamily="2" charset="2"/>
              <a:buAutoNum type="arabicPeriod"/>
            </a:pPr>
            <a:endParaRPr lang="en-US" altLang="en-US" sz="2800" b="1">
              <a:latin typeface="Times New Roman" panose="02020603050405020304" pitchFamily="18" charset="0"/>
            </a:endParaRPr>
          </a:p>
          <a:p>
            <a:pPr lvl="1" algn="just" eaLnBrk="1" hangingPunct="1">
              <a:buFont typeface="Wingdings" panose="05000000000000000000" pitchFamily="2" charset="2"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</a:t>
            </a:r>
            <a:endParaRPr lang="pt-BR" altLang="en-US" sz="2800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lfac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209675"/>
            <a:ext cx="73818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476375" y="333375"/>
            <a:ext cx="597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3600"/>
              <a:t>Estado de São Paulo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6934200" cy="57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55650" y="333375"/>
            <a:ext cx="7772400" cy="431800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3600" smtClean="0"/>
              <a:t>Tipos varietais</a:t>
            </a:r>
          </a:p>
        </p:txBody>
      </p:sp>
      <p:pic>
        <p:nvPicPr>
          <p:cNvPr id="19459" name="Picture 8" descr="DSC00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13213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DSC0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25538"/>
            <a:ext cx="3130550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fotografia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268413"/>
            <a:ext cx="22225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fotografia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2627313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3" descr="greentow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860800"/>
            <a:ext cx="23336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5" descr="alface roxa e da seminis 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860800"/>
            <a:ext cx="33115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lisa</a:t>
            </a:r>
          </a:p>
        </p:txBody>
      </p:sp>
      <p:pic>
        <p:nvPicPr>
          <p:cNvPr id="20483" name="Picture 11" descr="fotografia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52107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12"/>
          <p:cNvSpPr txBox="1">
            <a:spLocks noChangeArrowheads="1"/>
          </p:cNvSpPr>
          <p:nvPr/>
        </p:nvSpPr>
        <p:spPr bwMode="auto">
          <a:xfrm>
            <a:off x="611188" y="5516563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Regina, Elisa, Letícia</a:t>
            </a:r>
          </a:p>
        </p:txBody>
      </p:sp>
      <p:pic>
        <p:nvPicPr>
          <p:cNvPr id="20485" name="Picture 13" descr="Alface_lisacabe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900113" y="5084763"/>
            <a:ext cx="3095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Com formação de cabeça</a:t>
            </a:r>
          </a:p>
        </p:txBody>
      </p:sp>
      <p:sp>
        <p:nvSpPr>
          <p:cNvPr id="20487" name="Text Box 15"/>
          <p:cNvSpPr txBox="1">
            <a:spLocks noChangeArrowheads="1"/>
          </p:cNvSpPr>
          <p:nvPr/>
        </p:nvSpPr>
        <p:spPr bwMode="auto">
          <a:xfrm>
            <a:off x="5148263" y="5157788"/>
            <a:ext cx="3311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Sem formação de cabeça</a:t>
            </a:r>
          </a:p>
        </p:txBody>
      </p:sp>
      <p:sp>
        <p:nvSpPr>
          <p:cNvPr id="20488" name="Line 16"/>
          <p:cNvSpPr>
            <a:spLocks noChangeShapeType="1"/>
          </p:cNvSpPr>
          <p:nvPr/>
        </p:nvSpPr>
        <p:spPr bwMode="auto">
          <a:xfrm flipV="1">
            <a:off x="539750" y="5876925"/>
            <a:ext cx="3603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489" name="Text Box 17"/>
          <p:cNvSpPr txBox="1">
            <a:spLocks noChangeArrowheads="1"/>
          </p:cNvSpPr>
          <p:nvPr/>
        </p:nvSpPr>
        <p:spPr bwMode="auto">
          <a:xfrm>
            <a:off x="900113" y="6308725"/>
            <a:ext cx="29511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Resistente a Pythium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crespa</a:t>
            </a:r>
          </a:p>
        </p:txBody>
      </p:sp>
      <p:pic>
        <p:nvPicPr>
          <p:cNvPr id="21507" name="Picture 4" descr="DSC00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3881438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95288" y="5013325"/>
            <a:ext cx="4824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Vera, Verônica, Hortência, Mariane, Vanda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pt-BR" altLang="en-US" b="1" smtClean="0"/>
              <a:t>Origem: Mediterrâneo</a:t>
            </a:r>
          </a:p>
          <a:p>
            <a:pPr eaLnBrk="1" hangingPunct="1">
              <a:buFontTx/>
              <a:buNone/>
            </a:pPr>
            <a:r>
              <a:rPr lang="pt-BR" altLang="en-US" b="1" smtClean="0"/>
              <a:t>Domesticação: Egito e Roma</a:t>
            </a:r>
          </a:p>
        </p:txBody>
      </p: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539750" y="3716338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b="1"/>
              <a:t>Família: </a:t>
            </a:r>
            <a:r>
              <a:rPr lang="pt-BR" altLang="en-US" b="1" i="1"/>
              <a:t>Asteraceae</a:t>
            </a:r>
          </a:p>
          <a:p>
            <a:pPr eaLnBrk="1" hangingPunct="1">
              <a:buFontTx/>
              <a:buNone/>
            </a:pPr>
            <a:r>
              <a:rPr lang="pt-BR" altLang="en-US" b="1"/>
              <a:t>Gênero: </a:t>
            </a:r>
            <a:r>
              <a:rPr lang="pt-BR" altLang="en-US" b="1" i="1"/>
              <a:t>Lactuca</a:t>
            </a:r>
          </a:p>
          <a:p>
            <a:pPr eaLnBrk="1" hangingPunct="1">
              <a:buFontTx/>
              <a:buNone/>
            </a:pPr>
            <a:r>
              <a:rPr lang="pt-BR" altLang="en-US" b="1"/>
              <a:t>Espécie: </a:t>
            </a:r>
            <a:r>
              <a:rPr lang="pt-BR" altLang="en-US" b="1" i="1"/>
              <a:t>Lactuca sativa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Alface (</a:t>
            </a:r>
            <a:r>
              <a:rPr lang="pt-BR" altLang="en-US" b="1" dirty="0" err="1" smtClean="0">
                <a:solidFill>
                  <a:schemeClr val="tx2"/>
                </a:solidFill>
              </a:rPr>
              <a:t>Lactuca</a:t>
            </a:r>
            <a:r>
              <a:rPr lang="pt-BR" altLang="en-US" b="1" dirty="0" smtClean="0">
                <a:solidFill>
                  <a:schemeClr val="tx2"/>
                </a:solidFill>
              </a:rPr>
              <a:t> sativa L.)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"/>
    </mc:Choice>
    <mc:Fallback>
      <p:transition spd="slow" advTm="1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tipo americana</a:t>
            </a:r>
          </a:p>
        </p:txBody>
      </p:sp>
      <p:pic>
        <p:nvPicPr>
          <p:cNvPr id="22531" name="Picture 5" descr="salin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3115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755650" y="5084763"/>
            <a:ext cx="5111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Raider, Lucy Brown, Laurel, Gloriosa</a:t>
            </a:r>
          </a:p>
        </p:txBody>
      </p:sp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5148263" y="2565400"/>
            <a:ext cx="338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Formação de cabeça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altLang="en-US" smtClean="0"/>
              <a:t>Tipo roxa e vermelha</a:t>
            </a:r>
          </a:p>
        </p:txBody>
      </p:sp>
      <p:pic>
        <p:nvPicPr>
          <p:cNvPr id="23555" name="Picture 4" descr="alface roxa e da seminis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32766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DSC002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00438"/>
            <a:ext cx="32416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 descr="DSC002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 descr="DSC022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5"/>
            <a:ext cx="30607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539750" y="6021388"/>
            <a:ext cx="7507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Banchu New Red Fire, Rubra, Loretta, Rubi, PiraRoxa</a:t>
            </a:r>
            <a:endParaRPr lang="pt-BR" alt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Alface vermelha ou bicolor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158875"/>
            <a:ext cx="2384425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144588"/>
            <a:ext cx="23606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1158875"/>
            <a:ext cx="2360612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4559300"/>
            <a:ext cx="210026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DSC022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518025"/>
            <a:ext cx="2709862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DSC002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4548188"/>
            <a:ext cx="2630488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Alface roxa</a:t>
            </a:r>
          </a:p>
        </p:txBody>
      </p:sp>
      <p:pic>
        <p:nvPicPr>
          <p:cNvPr id="25603" name="Picture 6" descr="divulgaç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38163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4103688" y="1989138"/>
            <a:ext cx="50403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Elevado teor de antocianina - combate radicais livres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7" name="Picture 5" descr="Itapecerica 0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11138"/>
            <a:ext cx="8583612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Alface bicolor</a:t>
            </a:r>
          </a:p>
        </p:txBody>
      </p:sp>
      <p:pic>
        <p:nvPicPr>
          <p:cNvPr id="2765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213"/>
            <a:ext cx="384016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0213"/>
            <a:ext cx="3836987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620713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2800" smtClean="0"/>
              <a:t>Embalagens com duas cores de alface</a:t>
            </a:r>
          </a:p>
        </p:txBody>
      </p:sp>
      <p:pic>
        <p:nvPicPr>
          <p:cNvPr id="28675" name="Picture 7" descr="Alface_Bi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r="8858"/>
          <a:stretch>
            <a:fillRect/>
          </a:stretch>
        </p:blipFill>
        <p:spPr bwMode="auto">
          <a:xfrm>
            <a:off x="2627313" y="2565400"/>
            <a:ext cx="3744912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Mini alface</a:t>
            </a: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382713"/>
            <a:ext cx="2046288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49388"/>
            <a:ext cx="3017837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5250"/>
            <a:ext cx="2720975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Tipo romana</a:t>
            </a:r>
          </a:p>
        </p:txBody>
      </p:sp>
      <p:pic>
        <p:nvPicPr>
          <p:cNvPr id="30723" name="Picture 4" descr="greentow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29479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1187450" y="5013325"/>
            <a:ext cx="367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Mirella</a:t>
            </a:r>
          </a:p>
        </p:txBody>
      </p:sp>
      <p:pic>
        <p:nvPicPr>
          <p:cNvPr id="30725" name="Picture 7" descr="alface-roana-roxa-bels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319087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5292725" y="5084763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Belstar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Tipo mimosa</a:t>
            </a:r>
          </a:p>
        </p:txBody>
      </p:sp>
      <p:pic>
        <p:nvPicPr>
          <p:cNvPr id="31747" name="Picture 4" descr="DSC015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29146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900113" y="3933825"/>
            <a:ext cx="3529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Mimosa, Roxane</a:t>
            </a:r>
          </a:p>
        </p:txBody>
      </p:sp>
      <p:pic>
        <p:nvPicPr>
          <p:cNvPr id="31749" name="Picture 9" descr="alfrox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23558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Produção mundial de alface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766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632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Área (ha)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Produção</a:t>
                      </a:r>
                      <a:r>
                        <a:rPr lang="pt-BR" sz="1800" baseline="0" dirty="0" smtClean="0">
                          <a:solidFill>
                            <a:schemeClr val="tx1"/>
                          </a:solidFill>
                        </a:rPr>
                        <a:t> (t)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pt-BR" sz="1800" dirty="0" err="1" smtClean="0">
                          <a:solidFill>
                            <a:schemeClr val="tx1"/>
                          </a:solidFill>
                        </a:rPr>
                        <a:t>Produtiv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. (t/ha)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94" marB="45694"/>
                </a:tc>
              </a:tr>
              <a:tr h="396131"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1.227.358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0960" marR="60960" marT="60926" marB="60926"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26.866.557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94" marB="45694"/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21,9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694" marB="45694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008063"/>
          </a:xfrm>
        </p:spPr>
        <p:txBody>
          <a:bodyPr/>
          <a:lstStyle/>
          <a:p>
            <a:pPr algn="l" eaLnBrk="1" hangingPunct="1"/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/>
            </a:r>
            <a:br>
              <a:rPr lang="pt-BR" altLang="en-US" sz="2000" b="1" smtClean="0"/>
            </a:br>
            <a:r>
              <a:rPr lang="pt-BR" altLang="en-US" sz="2000" b="1" smtClean="0"/>
              <a:t>Percentual dos grupos de alface em função da quantidade de engradados comercializados na CEAGESP no quinqüênio 2000-2004. </a:t>
            </a:r>
            <a:r>
              <a:rPr lang="pt-BR" altLang="en-US" sz="2000" smtClean="0"/>
              <a:t/>
            </a:r>
            <a:br>
              <a:rPr lang="pt-BR" altLang="en-US" sz="2000" smtClean="0"/>
            </a:br>
            <a:r>
              <a:rPr lang="pt-BR" altLang="en-US" sz="4000" smtClean="0"/>
              <a:t/>
            </a:r>
            <a:br>
              <a:rPr lang="pt-BR" altLang="en-US" sz="4000" smtClean="0"/>
            </a:br>
            <a:endParaRPr lang="pt-BR" altLang="en-US" sz="4000" smtClean="0"/>
          </a:p>
        </p:txBody>
      </p:sp>
      <p:pic>
        <p:nvPicPr>
          <p:cNvPr id="32771" name="Picture 6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583247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1692275" y="5876925"/>
            <a:ext cx="3743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Trani et al. (4/10/2005)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260350"/>
            <a:ext cx="7772400" cy="647700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4000" smtClean="0"/>
              <a:t>Escolha da cultivar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1341438"/>
            <a:ext cx="7993062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pt-BR" altLang="en-US" smtClean="0"/>
              <a:t> Depende da época de plantio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pt-BR" altLang="en-US" smtClean="0"/>
              <a:t> Depende da região (condições climáticas)</a:t>
            </a:r>
          </a:p>
          <a:p>
            <a:pPr eaLnBrk="1" hangingPunct="1">
              <a:lnSpc>
                <a:spcPct val="90000"/>
              </a:lnSpc>
            </a:pPr>
            <a:endParaRPr lang="pt-BR" altLang="en-US" smtClean="0"/>
          </a:p>
          <a:p>
            <a:pPr eaLnBrk="1" hangingPunct="1">
              <a:lnSpc>
                <a:spcPct val="90000"/>
              </a:lnSpc>
            </a:pPr>
            <a:r>
              <a:rPr lang="pt-BR" altLang="en-US" smtClean="0"/>
              <a:t>Cultivares de verão: mais resistentes ao pendoamento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en-US" smtClean="0"/>
              <a:t>Pendoamento: sabor amargo (Produção de látex)</a:t>
            </a:r>
          </a:p>
          <a:p>
            <a:pPr eaLnBrk="1" hangingPunct="1">
              <a:lnSpc>
                <a:spcPct val="90000"/>
              </a:lnSpc>
            </a:pPr>
            <a:endParaRPr lang="pt-BR" altLang="en-US" smtClean="0"/>
          </a:p>
        </p:txBody>
      </p:sp>
      <p:pic>
        <p:nvPicPr>
          <p:cNvPr id="33796" name="Picture 5" descr="DSC001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" b="36909"/>
          <a:stretch>
            <a:fillRect/>
          </a:stretch>
        </p:blipFill>
        <p:spPr bwMode="auto">
          <a:xfrm>
            <a:off x="1547813" y="3500438"/>
            <a:ext cx="6300787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3600" smtClean="0"/>
              <a:t>Cultivo no verão: Gloriosa x Laurel</a:t>
            </a:r>
          </a:p>
        </p:txBody>
      </p:sp>
      <p:pic>
        <p:nvPicPr>
          <p:cNvPr id="34819" name="Picture 5" descr="GloriosaXLaurel120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03363"/>
            <a:ext cx="66246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00FF00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pt-BR" altLang="en-US" sz="3600" b="1" smtClean="0"/>
              <a:t>Alface Gloriosa</a:t>
            </a: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395288" y="1447800"/>
            <a:ext cx="82089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ea typeface="Times New Roman" panose="02020603050405020304" pitchFamily="18" charset="0"/>
                <a:cs typeface="Arial" panose="020B0604020202020204" pitchFamily="34" charset="0"/>
              </a:rPr>
              <a:t>Massa fresca total, massa fresca comercial da cabeça, circunferência da cabeça, comprimento do caule e compacidade da cabeça de alface.</a:t>
            </a:r>
          </a:p>
        </p:txBody>
      </p:sp>
      <p:graphicFrame>
        <p:nvGraphicFramePr>
          <p:cNvPr id="136380" name="Group 188"/>
          <p:cNvGraphicFramePr>
            <a:graphicFrameLocks noGrp="1"/>
          </p:cNvGraphicFramePr>
          <p:nvPr/>
        </p:nvGraphicFramePr>
        <p:xfrm>
          <a:off x="250825" y="2708275"/>
          <a:ext cx="8388350" cy="3600450"/>
        </p:xfrm>
        <a:graphic>
          <a:graphicData uri="http://schemas.openxmlformats.org/drawingml/2006/table">
            <a:tbl>
              <a:tblPr/>
              <a:tblGrid>
                <a:gridCol w="1616075"/>
                <a:gridCol w="1389063"/>
                <a:gridCol w="1550987"/>
                <a:gridCol w="1295400"/>
                <a:gridCol w="1204913"/>
                <a:gridCol w="1331912"/>
              </a:tblGrid>
              <a:tr h="4318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Cultivar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Variáveis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01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MFT (g)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MFC (g)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 (cm)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 (cm)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(notas)</a:t>
                      </a:r>
                      <a:endParaRPr kumimoji="0" lang="pt-BR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5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Gloriosa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416,75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305,45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44,99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3,99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3,95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51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Lucy Brown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392,03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282,17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43,23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3,82 A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3,45 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C.V.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10,82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13,49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10,43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20,01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15,45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mtClean="0"/>
              <a:t>Compacidade da cabeça</a:t>
            </a:r>
          </a:p>
        </p:txBody>
      </p:sp>
      <p:pic>
        <p:nvPicPr>
          <p:cNvPr id="36867" name="Picture 5" descr="fotografia1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11250"/>
            <a:ext cx="4176713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 descr="fotografia1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3559175"/>
            <a:ext cx="446563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Line 7"/>
          <p:cNvSpPr>
            <a:spLocks noChangeShapeType="1"/>
          </p:cNvSpPr>
          <p:nvPr/>
        </p:nvSpPr>
        <p:spPr bwMode="auto">
          <a:xfrm flipH="1">
            <a:off x="3563938" y="1412875"/>
            <a:ext cx="2087562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870" name="Text Box 8"/>
          <p:cNvSpPr txBox="1">
            <a:spLocks noChangeArrowheads="1"/>
          </p:cNvSpPr>
          <p:nvPr/>
        </p:nvSpPr>
        <p:spPr bwMode="auto">
          <a:xfrm>
            <a:off x="5940425" y="1125538"/>
            <a:ext cx="266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Cabeça menos compacta</a:t>
            </a:r>
          </a:p>
        </p:txBody>
      </p:sp>
      <p:sp>
        <p:nvSpPr>
          <p:cNvPr id="36871" name="Line 9"/>
          <p:cNvSpPr>
            <a:spLocks noChangeShapeType="1"/>
          </p:cNvSpPr>
          <p:nvPr/>
        </p:nvSpPr>
        <p:spPr bwMode="auto">
          <a:xfrm>
            <a:off x="2771775" y="5373688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6872" name="Text Box 10"/>
          <p:cNvSpPr txBox="1">
            <a:spLocks noChangeArrowheads="1"/>
          </p:cNvSpPr>
          <p:nvPr/>
        </p:nvSpPr>
        <p:spPr bwMode="auto">
          <a:xfrm>
            <a:off x="395288" y="4941888"/>
            <a:ext cx="2232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Cabeça compacta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Formação de cabeça</a:t>
            </a:r>
          </a:p>
        </p:txBody>
      </p:sp>
      <p:pic>
        <p:nvPicPr>
          <p:cNvPr id="37891" name="Picture 4" descr="alface g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60500"/>
            <a:ext cx="7189787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mtClean="0"/>
              <a:t>Efeito de temperatura elevada</a:t>
            </a:r>
          </a:p>
        </p:txBody>
      </p:sp>
      <p:pic>
        <p:nvPicPr>
          <p:cNvPr id="38915" name="Picture 4" descr="DSC02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020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2425"/>
            <a:ext cx="8675687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pPr eaLnBrk="1" hangingPunct="1"/>
            <a:r>
              <a:rPr lang="pt-BR" altLang="en-US" sz="3200" smtClean="0"/>
              <a:t>Cultivares de alface com folhas mais resistentes ao impacto das chuvas</a:t>
            </a:r>
          </a:p>
        </p:txBody>
      </p:sp>
      <p:pic>
        <p:nvPicPr>
          <p:cNvPr id="40963" name="Picture 4" descr="CrispLeaf 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697663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858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200" b="1" smtClean="0">
                <a:solidFill>
                  <a:srgbClr val="990000"/>
                </a:solidFill>
              </a:rPr>
              <a:t>Distúrbio fisiológico – Tip burn</a:t>
            </a:r>
            <a:endParaRPr lang="pt-BR" altLang="en-US" sz="3200" smtClean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14045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8" name="AutoShape 4"/>
          <p:cNvSpPr>
            <a:spLocks noChangeArrowheads="1"/>
          </p:cNvSpPr>
          <p:nvPr/>
        </p:nvSpPr>
        <p:spPr bwMode="auto">
          <a:xfrm rot="-3634400">
            <a:off x="1371600" y="2057400"/>
            <a:ext cx="609600" cy="2743200"/>
          </a:xfrm>
          <a:prstGeom prst="downArrow">
            <a:avLst>
              <a:gd name="adj1" fmla="val 50000"/>
              <a:gd name="adj2" fmla="val 112500"/>
            </a:avLst>
          </a:prstGeom>
          <a:solidFill>
            <a:srgbClr val="99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800" b="1">
                <a:latin typeface="Times New Roman" panose="02020603050405020304" pitchFamily="18" charset="0"/>
              </a:rPr>
              <a:t>- Ca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s://newfs.s3.amazonaws.com/taxon-images-1000s1000/Asteraceae/lactuca-sativa-fl-ahaines-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7788" y="1447800"/>
            <a:ext cx="2160587" cy="217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2" name="Picture 4" descr="200508299340 Canada Lettuce (Lactuca canadensis) - Oakland C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8550" y="1423988"/>
            <a:ext cx="2935288" cy="220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CaixaDeTexto 2"/>
          <p:cNvSpPr txBox="1">
            <a:spLocks noChangeArrowheads="1"/>
          </p:cNvSpPr>
          <p:nvPr/>
        </p:nvSpPr>
        <p:spPr bwMode="auto">
          <a:xfrm>
            <a:off x="0" y="1900238"/>
            <a:ext cx="3960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Inflorescência: capítulo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Autógama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Polinização cruzada: pode ocorrer</a:t>
            </a:r>
          </a:p>
        </p:txBody>
      </p:sp>
      <p:sp>
        <p:nvSpPr>
          <p:cNvPr id="6149" name="CaixaDeTexto 5"/>
          <p:cNvSpPr txBox="1">
            <a:spLocks noChangeArrowheads="1"/>
          </p:cNvSpPr>
          <p:nvPr/>
        </p:nvSpPr>
        <p:spPr bwMode="auto">
          <a:xfrm>
            <a:off x="107950" y="3933825"/>
            <a:ext cx="3311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Frutos: Aquênios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Autógama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/>
              <a:t>Polinização cruzada: pode ocorrer</a:t>
            </a:r>
          </a:p>
        </p:txBody>
      </p:sp>
      <p:pic>
        <p:nvPicPr>
          <p:cNvPr id="165894" name="Picture 6" descr="Resultado de imagem para lactuca sativa inflorescence see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5059363"/>
            <a:ext cx="1385888" cy="14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8" descr="https://upload.wikimedia.org/wikipedia/commons/3/35/Kropsla_vruchten_%28Lactuca_sativa_fruits%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9388" y="4060825"/>
            <a:ext cx="2447925" cy="26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Botânica</a:t>
            </a:r>
          </a:p>
        </p:txBody>
      </p:sp>
      <p:pic>
        <p:nvPicPr>
          <p:cNvPr id="5132" name="Picture 12" descr="http://www.hort.vt.edu/Welbaum/seedproduction/lettucepappu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6963" y="4051300"/>
            <a:ext cx="2662237" cy="2633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3300"/>
          </a:solidFill>
        </p:spPr>
        <p:txBody>
          <a:bodyPr/>
          <a:lstStyle/>
          <a:p>
            <a:pPr eaLnBrk="1" hangingPunct="1"/>
            <a:r>
              <a:rPr lang="pt-BR" altLang="en-US" sz="3600" b="1" smtClean="0"/>
              <a:t>Sistemas de produção de alface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124200"/>
          </a:xfrm>
          <a:solidFill>
            <a:srgbClr val="FFFF99"/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en-US" smtClean="0"/>
              <a:t>Cultivo em campo: limitações em função da época de cultivo e clima da região.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>
              <a:buFontTx/>
              <a:buNone/>
            </a:pPr>
            <a:r>
              <a:rPr lang="pt-BR" altLang="en-US" smtClean="0"/>
              <a:t>Cultivo protegido: permite o plantio em épocas inadequadas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Cultivo em campo</a:t>
            </a:r>
          </a:p>
        </p:txBody>
      </p:sp>
      <p:pic>
        <p:nvPicPr>
          <p:cNvPr id="44035" name="Picture 5" descr="alface-mog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44275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DSC02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05038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pt-BR" altLang="en-US" sz="3600" b="1" smtClean="0"/>
              <a:t>Produção em túneis cobertos com malhas</a:t>
            </a:r>
          </a:p>
        </p:txBody>
      </p:sp>
      <p:pic>
        <p:nvPicPr>
          <p:cNvPr id="45059" name="Picture 4" descr="DSC021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319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39243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Produção em telados</a:t>
            </a:r>
          </a:p>
        </p:txBody>
      </p:sp>
      <p:pic>
        <p:nvPicPr>
          <p:cNvPr id="46083" name="Picture 4" descr="Camil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27213"/>
            <a:ext cx="381635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Camil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000" b="1" smtClean="0"/>
              <a:t>Produção em estufa no sistema convencional</a:t>
            </a:r>
          </a:p>
        </p:txBody>
      </p:sp>
      <p:pic>
        <p:nvPicPr>
          <p:cNvPr id="47107" name="Picture 7" descr="Minhas fotos 3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44675"/>
            <a:ext cx="6237288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Produção hidropônica</a:t>
            </a:r>
          </a:p>
        </p:txBody>
      </p:sp>
      <p:pic>
        <p:nvPicPr>
          <p:cNvPr id="48131" name="Picture 9" descr="hidroponia 0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681163"/>
            <a:ext cx="6408737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10"/>
          <p:cNvSpPr txBox="1">
            <a:spLocks noChangeArrowheads="1"/>
          </p:cNvSpPr>
          <p:nvPr/>
        </p:nvSpPr>
        <p:spPr bwMode="auto">
          <a:xfrm>
            <a:off x="1476375" y="1125538"/>
            <a:ext cx="63357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800" b="1"/>
              <a:t>Hidroponia no campo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2800" b="1" smtClean="0"/>
              <a:t>Hidroponia em estufa</a:t>
            </a:r>
          </a:p>
        </p:txBody>
      </p:sp>
      <p:pic>
        <p:nvPicPr>
          <p:cNvPr id="49155" name="Picture 4" descr="hidroponia 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72024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DSC021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 noChangeAspect="1"/>
          </p:cNvGrpSpPr>
          <p:nvPr/>
        </p:nvGrpSpPr>
        <p:grpSpPr bwMode="auto">
          <a:xfrm>
            <a:off x="468313" y="1465263"/>
            <a:ext cx="8328025" cy="4124325"/>
            <a:chOff x="801" y="6844"/>
            <a:chExt cx="10490" cy="5197"/>
          </a:xfrm>
        </p:grpSpPr>
        <p:sp>
          <p:nvSpPr>
            <p:cNvPr id="51205" name="Rectangle 3"/>
            <p:cNvSpPr>
              <a:spLocks noChangeAspect="1" noChangeArrowheads="1"/>
            </p:cNvSpPr>
            <p:nvPr/>
          </p:nvSpPr>
          <p:spPr bwMode="auto">
            <a:xfrm>
              <a:off x="8085" y="6930"/>
              <a:ext cx="1980" cy="180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06" name="Line 4"/>
            <p:cNvSpPr>
              <a:spLocks noChangeAspect="1" noChangeShapeType="1"/>
            </p:cNvSpPr>
            <p:nvPr/>
          </p:nvSpPr>
          <p:spPr bwMode="auto">
            <a:xfrm flipH="1" flipV="1">
              <a:off x="8640" y="7242"/>
              <a:ext cx="180" cy="108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07" name="AutoShape 5"/>
            <p:cNvSpPr>
              <a:spLocks noChangeAspect="1" noChangeArrowheads="1"/>
            </p:cNvSpPr>
            <p:nvPr/>
          </p:nvSpPr>
          <p:spPr bwMode="auto">
            <a:xfrm>
              <a:off x="2058" y="7024"/>
              <a:ext cx="5340" cy="37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171 w 21600"/>
                <a:gd name="T13" fmla="*/ 3171 h 21600"/>
                <a:gd name="T14" fmla="*/ 18429 w 21600"/>
                <a:gd name="T15" fmla="*/ 184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745" y="21600"/>
                  </a:lnTo>
                  <a:lnTo>
                    <a:pt x="1885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DBDBDB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1208" name="Oval 6"/>
            <p:cNvSpPr>
              <a:spLocks noChangeAspect="1" noChangeArrowheads="1"/>
            </p:cNvSpPr>
            <p:nvPr/>
          </p:nvSpPr>
          <p:spPr bwMode="auto">
            <a:xfrm>
              <a:off x="2728" y="882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09" name="Rectangle 7"/>
            <p:cNvSpPr>
              <a:spLocks noChangeAspect="1" noChangeArrowheads="1"/>
            </p:cNvSpPr>
            <p:nvPr/>
          </p:nvSpPr>
          <p:spPr bwMode="auto">
            <a:xfrm>
              <a:off x="6738" y="10147"/>
              <a:ext cx="1011" cy="164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10" name="Rectangle 8" descr="Vertical clara"/>
            <p:cNvSpPr>
              <a:spLocks noChangeAspect="1" noChangeArrowheads="1"/>
            </p:cNvSpPr>
            <p:nvPr/>
          </p:nvSpPr>
          <p:spPr bwMode="auto">
            <a:xfrm>
              <a:off x="7749" y="9818"/>
              <a:ext cx="1012" cy="822"/>
            </a:xfrm>
            <a:prstGeom prst="rect">
              <a:avLst/>
            </a:prstGeom>
            <a:pattFill prst="ltVert">
              <a:fgClr>
                <a:srgbClr val="80808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11" name="Freeform 9"/>
            <p:cNvSpPr>
              <a:spLocks noChangeAspect="1"/>
            </p:cNvSpPr>
            <p:nvPr/>
          </p:nvSpPr>
          <p:spPr bwMode="auto">
            <a:xfrm>
              <a:off x="2421" y="8824"/>
              <a:ext cx="4654" cy="179"/>
            </a:xfrm>
            <a:custGeom>
              <a:avLst/>
              <a:gdLst>
                <a:gd name="T0" fmla="*/ 0 w 3891"/>
                <a:gd name="T1" fmla="*/ 385 h 153"/>
                <a:gd name="T2" fmla="*/ 687 w 3891"/>
                <a:gd name="T3" fmla="*/ 453 h 153"/>
                <a:gd name="T4" fmla="*/ 1373 w 3891"/>
                <a:gd name="T5" fmla="*/ 591 h 153"/>
                <a:gd name="T6" fmla="*/ 4209 w 3891"/>
                <a:gd name="T7" fmla="*/ 525 h 153"/>
                <a:gd name="T8" fmla="*/ 4466 w 3891"/>
                <a:gd name="T9" fmla="*/ 242 h 153"/>
                <a:gd name="T10" fmla="*/ 4725 w 3891"/>
                <a:gd name="T11" fmla="*/ 168 h 153"/>
                <a:gd name="T12" fmla="*/ 6616 w 3891"/>
                <a:gd name="T13" fmla="*/ 385 h 153"/>
                <a:gd name="T14" fmla="*/ 10139 w 3891"/>
                <a:gd name="T15" fmla="*/ 102 h 153"/>
                <a:gd name="T16" fmla="*/ 16146 w 3891"/>
                <a:gd name="T17" fmla="*/ 525 h 153"/>
                <a:gd name="T18" fmla="*/ 19499 w 3891"/>
                <a:gd name="T19" fmla="*/ 385 h 1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891" h="153">
                  <a:moveTo>
                    <a:pt x="0" y="93"/>
                  </a:moveTo>
                  <a:cubicBezTo>
                    <a:pt x="46" y="99"/>
                    <a:pt x="92" y="102"/>
                    <a:pt x="137" y="110"/>
                  </a:cubicBezTo>
                  <a:cubicBezTo>
                    <a:pt x="183" y="119"/>
                    <a:pt x="274" y="144"/>
                    <a:pt x="274" y="144"/>
                  </a:cubicBezTo>
                  <a:cubicBezTo>
                    <a:pt x="463" y="138"/>
                    <a:pt x="653" y="153"/>
                    <a:pt x="840" y="127"/>
                  </a:cubicBezTo>
                  <a:cubicBezTo>
                    <a:pt x="868" y="123"/>
                    <a:pt x="869" y="76"/>
                    <a:pt x="891" y="58"/>
                  </a:cubicBezTo>
                  <a:cubicBezTo>
                    <a:pt x="905" y="46"/>
                    <a:pt x="926" y="47"/>
                    <a:pt x="943" y="41"/>
                  </a:cubicBezTo>
                  <a:cubicBezTo>
                    <a:pt x="1066" y="53"/>
                    <a:pt x="1202" y="52"/>
                    <a:pt x="1320" y="93"/>
                  </a:cubicBezTo>
                  <a:cubicBezTo>
                    <a:pt x="1556" y="84"/>
                    <a:pt x="1796" y="98"/>
                    <a:pt x="2023" y="24"/>
                  </a:cubicBezTo>
                  <a:cubicBezTo>
                    <a:pt x="2428" y="61"/>
                    <a:pt x="2833" y="0"/>
                    <a:pt x="3223" y="127"/>
                  </a:cubicBezTo>
                  <a:cubicBezTo>
                    <a:pt x="3478" y="76"/>
                    <a:pt x="3527" y="93"/>
                    <a:pt x="3891" y="93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2" name="Line 10"/>
            <p:cNvSpPr>
              <a:spLocks noChangeAspect="1" noChangeShapeType="1"/>
            </p:cNvSpPr>
            <p:nvPr/>
          </p:nvSpPr>
          <p:spPr bwMode="auto">
            <a:xfrm>
              <a:off x="6921" y="10444"/>
              <a:ext cx="506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3" name="Text Box 11"/>
            <p:cNvSpPr txBox="1">
              <a:spLocks noChangeAspect="1" noChangeArrowheads="1"/>
            </p:cNvSpPr>
            <p:nvPr/>
          </p:nvSpPr>
          <p:spPr bwMode="auto">
            <a:xfrm>
              <a:off x="7918" y="10147"/>
              <a:ext cx="843" cy="27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Bomba</a:t>
              </a:r>
            </a:p>
          </p:txBody>
        </p:sp>
        <p:sp>
          <p:nvSpPr>
            <p:cNvPr id="51214" name="Line 12"/>
            <p:cNvSpPr>
              <a:spLocks noChangeAspect="1" noChangeShapeType="1"/>
            </p:cNvSpPr>
            <p:nvPr/>
          </p:nvSpPr>
          <p:spPr bwMode="auto">
            <a:xfrm flipV="1">
              <a:off x="7821" y="8824"/>
              <a:ext cx="0" cy="65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5" name="Line 13"/>
            <p:cNvSpPr>
              <a:spLocks noChangeAspect="1" noChangeShapeType="1"/>
            </p:cNvSpPr>
            <p:nvPr/>
          </p:nvSpPr>
          <p:spPr bwMode="auto">
            <a:xfrm>
              <a:off x="8541" y="6844"/>
              <a:ext cx="674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6" name="Line 14"/>
            <p:cNvSpPr>
              <a:spLocks noChangeAspect="1" noChangeShapeType="1"/>
            </p:cNvSpPr>
            <p:nvPr/>
          </p:nvSpPr>
          <p:spPr bwMode="auto">
            <a:xfrm flipH="1">
              <a:off x="6201" y="7924"/>
              <a:ext cx="675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7" name="Line 15"/>
            <p:cNvSpPr>
              <a:spLocks noChangeAspect="1" noChangeShapeType="1"/>
            </p:cNvSpPr>
            <p:nvPr/>
          </p:nvSpPr>
          <p:spPr bwMode="auto">
            <a:xfrm flipH="1">
              <a:off x="3871" y="7846"/>
              <a:ext cx="168" cy="1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8" name="Line 16"/>
            <p:cNvSpPr>
              <a:spLocks noChangeAspect="1" noChangeShapeType="1"/>
            </p:cNvSpPr>
            <p:nvPr/>
          </p:nvSpPr>
          <p:spPr bwMode="auto">
            <a:xfrm>
              <a:off x="4208" y="7846"/>
              <a:ext cx="169" cy="1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19" name="AutoShape 17"/>
            <p:cNvSpPr>
              <a:spLocks noChangeAspect="1"/>
            </p:cNvSpPr>
            <p:nvPr/>
          </p:nvSpPr>
          <p:spPr bwMode="auto">
            <a:xfrm>
              <a:off x="10110" y="8202"/>
              <a:ext cx="1181" cy="1109"/>
            </a:xfrm>
            <a:prstGeom prst="accentCallout1">
              <a:avLst>
                <a:gd name="adj1" fmla="val 16231"/>
                <a:gd name="adj2" fmla="val -9523"/>
                <a:gd name="adj3" fmla="val -81153"/>
                <a:gd name="adj4" fmla="val -64921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Entrada para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Perfis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pt-BR" altLang="en-US" sz="1400" b="1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1220" name="AutoShape 18"/>
            <p:cNvSpPr>
              <a:spLocks noChangeAspect="1"/>
            </p:cNvSpPr>
            <p:nvPr/>
          </p:nvSpPr>
          <p:spPr bwMode="auto">
            <a:xfrm>
              <a:off x="6437" y="11164"/>
              <a:ext cx="1256" cy="877"/>
            </a:xfrm>
            <a:prstGeom prst="accentCallout1">
              <a:avLst>
                <a:gd name="adj1" fmla="val 20523"/>
                <a:gd name="adj2" fmla="val -9556"/>
                <a:gd name="adj3" fmla="val -62370"/>
                <a:gd name="adj4" fmla="val -58838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Solução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nutritiva</a:t>
              </a:r>
            </a:p>
          </p:txBody>
        </p:sp>
        <p:sp>
          <p:nvSpPr>
            <p:cNvPr id="51221" name="AutoShape 19"/>
            <p:cNvSpPr>
              <a:spLocks noChangeAspect="1" noChangeArrowheads="1"/>
            </p:cNvSpPr>
            <p:nvPr/>
          </p:nvSpPr>
          <p:spPr bwMode="auto">
            <a:xfrm>
              <a:off x="7747" y="7430"/>
              <a:ext cx="169" cy="360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76767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2" name="Rectangle 20" descr="Quadriculado pequeno"/>
            <p:cNvSpPr>
              <a:spLocks noChangeAspect="1" noChangeArrowheads="1"/>
            </p:cNvSpPr>
            <p:nvPr/>
          </p:nvSpPr>
          <p:spPr bwMode="auto">
            <a:xfrm>
              <a:off x="6201" y="10084"/>
              <a:ext cx="540" cy="360"/>
            </a:xfrm>
            <a:prstGeom prst="rect">
              <a:avLst/>
            </a:prstGeom>
            <a:pattFill prst="smCheck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3" name="AutoShape 21"/>
            <p:cNvSpPr>
              <a:spLocks noChangeAspect="1"/>
            </p:cNvSpPr>
            <p:nvPr/>
          </p:nvSpPr>
          <p:spPr bwMode="auto">
            <a:xfrm>
              <a:off x="1260" y="10984"/>
              <a:ext cx="1101" cy="655"/>
            </a:xfrm>
            <a:prstGeom prst="accentCallout1">
              <a:avLst>
                <a:gd name="adj1" fmla="val 27481"/>
                <a:gd name="adj2" fmla="val 110898"/>
                <a:gd name="adj3" fmla="val -106718"/>
                <a:gd name="adj4" fmla="val 433153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Filtro</a:t>
              </a:r>
            </a:p>
          </p:txBody>
        </p:sp>
        <p:sp>
          <p:nvSpPr>
            <p:cNvPr id="51224" name="Rectangle 22"/>
            <p:cNvSpPr>
              <a:spLocks noChangeAspect="1" noChangeArrowheads="1"/>
            </p:cNvSpPr>
            <p:nvPr/>
          </p:nvSpPr>
          <p:spPr bwMode="auto">
            <a:xfrm>
              <a:off x="1881" y="7564"/>
              <a:ext cx="900" cy="360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5" name="AutoShape 23"/>
            <p:cNvSpPr>
              <a:spLocks noChangeAspect="1"/>
            </p:cNvSpPr>
            <p:nvPr/>
          </p:nvSpPr>
          <p:spPr bwMode="auto">
            <a:xfrm>
              <a:off x="801" y="8644"/>
              <a:ext cx="927" cy="494"/>
            </a:xfrm>
            <a:prstGeom prst="callout1">
              <a:avLst>
                <a:gd name="adj1" fmla="val 36435"/>
                <a:gd name="adj2" fmla="val 112944"/>
                <a:gd name="adj3" fmla="val -139472"/>
                <a:gd name="adj4" fmla="val 146926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Retorno</a:t>
              </a:r>
            </a:p>
          </p:txBody>
        </p:sp>
        <p:sp>
          <p:nvSpPr>
            <p:cNvPr id="51226" name="Oval 24"/>
            <p:cNvSpPr>
              <a:spLocks noChangeAspect="1" noChangeArrowheads="1"/>
            </p:cNvSpPr>
            <p:nvPr/>
          </p:nvSpPr>
          <p:spPr bwMode="auto">
            <a:xfrm>
              <a:off x="2824" y="936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7" name="Oval 25"/>
            <p:cNvSpPr>
              <a:spLocks noChangeAspect="1" noChangeArrowheads="1"/>
            </p:cNvSpPr>
            <p:nvPr/>
          </p:nvSpPr>
          <p:spPr bwMode="auto">
            <a:xfrm>
              <a:off x="3924" y="960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8" name="Oval 26"/>
            <p:cNvSpPr>
              <a:spLocks noChangeAspect="1" noChangeArrowheads="1"/>
            </p:cNvSpPr>
            <p:nvPr/>
          </p:nvSpPr>
          <p:spPr bwMode="auto">
            <a:xfrm>
              <a:off x="3861" y="990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29" name="Oval 27"/>
            <p:cNvSpPr>
              <a:spLocks noChangeAspect="1" noChangeArrowheads="1"/>
            </p:cNvSpPr>
            <p:nvPr/>
          </p:nvSpPr>
          <p:spPr bwMode="auto">
            <a:xfrm>
              <a:off x="3721" y="9544"/>
              <a:ext cx="26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0" name="Oval 28"/>
            <p:cNvSpPr>
              <a:spLocks noChangeAspect="1" noChangeArrowheads="1"/>
            </p:cNvSpPr>
            <p:nvPr/>
          </p:nvSpPr>
          <p:spPr bwMode="auto">
            <a:xfrm>
              <a:off x="3361" y="954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1" name="Oval 29"/>
            <p:cNvSpPr>
              <a:spLocks noChangeAspect="1" noChangeArrowheads="1"/>
            </p:cNvSpPr>
            <p:nvPr/>
          </p:nvSpPr>
          <p:spPr bwMode="auto">
            <a:xfrm>
              <a:off x="2641" y="9544"/>
              <a:ext cx="26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2" name="Oval 30"/>
            <p:cNvSpPr>
              <a:spLocks noChangeAspect="1" noChangeArrowheads="1"/>
            </p:cNvSpPr>
            <p:nvPr/>
          </p:nvSpPr>
          <p:spPr bwMode="auto">
            <a:xfrm>
              <a:off x="4041" y="9724"/>
              <a:ext cx="28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3" name="Oval 31"/>
            <p:cNvSpPr>
              <a:spLocks noChangeAspect="1" noChangeArrowheads="1"/>
            </p:cNvSpPr>
            <p:nvPr/>
          </p:nvSpPr>
          <p:spPr bwMode="auto">
            <a:xfrm>
              <a:off x="4461" y="97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4" name="Oval 32"/>
            <p:cNvSpPr>
              <a:spLocks noChangeAspect="1" noChangeArrowheads="1"/>
            </p:cNvSpPr>
            <p:nvPr/>
          </p:nvSpPr>
          <p:spPr bwMode="auto">
            <a:xfrm>
              <a:off x="3700" y="91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5" name="Oval 33"/>
            <p:cNvSpPr>
              <a:spLocks noChangeAspect="1" noChangeArrowheads="1"/>
            </p:cNvSpPr>
            <p:nvPr/>
          </p:nvSpPr>
          <p:spPr bwMode="auto">
            <a:xfrm>
              <a:off x="3880" y="9184"/>
              <a:ext cx="28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6" name="Oval 34"/>
            <p:cNvSpPr>
              <a:spLocks noChangeAspect="1" noChangeArrowheads="1"/>
            </p:cNvSpPr>
            <p:nvPr/>
          </p:nvSpPr>
          <p:spPr bwMode="auto">
            <a:xfrm>
              <a:off x="3520" y="91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7" name="Oval 35"/>
            <p:cNvSpPr>
              <a:spLocks noChangeAspect="1" noChangeArrowheads="1"/>
            </p:cNvSpPr>
            <p:nvPr/>
          </p:nvSpPr>
          <p:spPr bwMode="auto">
            <a:xfrm>
              <a:off x="3448" y="9004"/>
              <a:ext cx="289" cy="276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38" name="Arc 36"/>
            <p:cNvSpPr>
              <a:spLocks noChangeAspect="1"/>
            </p:cNvSpPr>
            <p:nvPr/>
          </p:nvSpPr>
          <p:spPr bwMode="auto">
            <a:xfrm>
              <a:off x="2778" y="7924"/>
              <a:ext cx="360" cy="10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39" name="Arc 37"/>
            <p:cNvSpPr>
              <a:spLocks noChangeAspect="1"/>
            </p:cNvSpPr>
            <p:nvPr/>
          </p:nvSpPr>
          <p:spPr bwMode="auto">
            <a:xfrm rot="-840000">
              <a:off x="2961" y="7744"/>
              <a:ext cx="364" cy="1318"/>
            </a:xfrm>
            <a:custGeom>
              <a:avLst/>
              <a:gdLst>
                <a:gd name="T0" fmla="*/ 0 w 21838"/>
                <a:gd name="T1" fmla="*/ 0 h 26349"/>
                <a:gd name="T2" fmla="*/ 0 w 21838"/>
                <a:gd name="T3" fmla="*/ 0 h 26349"/>
                <a:gd name="T4" fmla="*/ 0 w 21838"/>
                <a:gd name="T5" fmla="*/ 0 h 2634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838" h="26349" fill="none" extrusionOk="0">
                  <a:moveTo>
                    <a:pt x="0" y="1"/>
                  </a:moveTo>
                  <a:cubicBezTo>
                    <a:pt x="79" y="0"/>
                    <a:pt x="158" y="-1"/>
                    <a:pt x="238" y="0"/>
                  </a:cubicBezTo>
                  <a:cubicBezTo>
                    <a:pt x="12167" y="0"/>
                    <a:pt x="21838" y="9670"/>
                    <a:pt x="21838" y="21600"/>
                  </a:cubicBezTo>
                  <a:cubicBezTo>
                    <a:pt x="21838" y="23197"/>
                    <a:pt x="21660" y="24790"/>
                    <a:pt x="21309" y="26349"/>
                  </a:cubicBezTo>
                </a:path>
                <a:path w="21838" h="26349" stroke="0" extrusionOk="0">
                  <a:moveTo>
                    <a:pt x="0" y="1"/>
                  </a:moveTo>
                  <a:cubicBezTo>
                    <a:pt x="79" y="0"/>
                    <a:pt x="158" y="-1"/>
                    <a:pt x="238" y="0"/>
                  </a:cubicBezTo>
                  <a:cubicBezTo>
                    <a:pt x="12167" y="0"/>
                    <a:pt x="21838" y="9670"/>
                    <a:pt x="21838" y="21600"/>
                  </a:cubicBezTo>
                  <a:cubicBezTo>
                    <a:pt x="21838" y="23197"/>
                    <a:pt x="21660" y="24790"/>
                    <a:pt x="21309" y="26349"/>
                  </a:cubicBezTo>
                  <a:lnTo>
                    <a:pt x="238" y="21600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0" name="AutoShape 38" descr="Quadriculado pequeno"/>
            <p:cNvSpPr>
              <a:spLocks noChangeAspect="1" noChangeArrowheads="1"/>
            </p:cNvSpPr>
            <p:nvPr/>
          </p:nvSpPr>
          <p:spPr bwMode="auto">
            <a:xfrm rot="10800000">
              <a:off x="2610" y="7483"/>
              <a:ext cx="360" cy="540"/>
            </a:xfrm>
            <a:prstGeom prst="moon">
              <a:avLst>
                <a:gd name="adj" fmla="val 87500"/>
              </a:avLst>
            </a:prstGeom>
            <a:pattFill prst="smCheck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1" name="Oval 39"/>
            <p:cNvSpPr>
              <a:spLocks noChangeAspect="1" noChangeArrowheads="1"/>
            </p:cNvSpPr>
            <p:nvPr/>
          </p:nvSpPr>
          <p:spPr bwMode="auto">
            <a:xfrm>
              <a:off x="2800" y="918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2" name="Line 40"/>
            <p:cNvSpPr>
              <a:spLocks noChangeAspect="1" noChangeShapeType="1"/>
            </p:cNvSpPr>
            <p:nvPr/>
          </p:nvSpPr>
          <p:spPr bwMode="auto">
            <a:xfrm>
              <a:off x="1341" y="7744"/>
              <a:ext cx="900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3" name="Line 41"/>
            <p:cNvSpPr>
              <a:spLocks noChangeAspect="1" noChangeShapeType="1"/>
            </p:cNvSpPr>
            <p:nvPr/>
          </p:nvSpPr>
          <p:spPr bwMode="auto">
            <a:xfrm flipH="1">
              <a:off x="1881" y="8020"/>
              <a:ext cx="832" cy="27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4" name="Oval 42"/>
            <p:cNvSpPr>
              <a:spLocks noChangeAspect="1" noChangeArrowheads="1"/>
            </p:cNvSpPr>
            <p:nvPr/>
          </p:nvSpPr>
          <p:spPr bwMode="auto">
            <a:xfrm>
              <a:off x="4401" y="9364"/>
              <a:ext cx="179" cy="17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5" name="Line 43"/>
            <p:cNvSpPr>
              <a:spLocks noChangeAspect="1" noChangeShapeType="1"/>
            </p:cNvSpPr>
            <p:nvPr/>
          </p:nvSpPr>
          <p:spPr bwMode="auto">
            <a:xfrm flipH="1">
              <a:off x="4041" y="7937"/>
              <a:ext cx="45" cy="8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6" name="Line 44"/>
            <p:cNvSpPr>
              <a:spLocks noChangeAspect="1" noChangeShapeType="1"/>
            </p:cNvSpPr>
            <p:nvPr/>
          </p:nvSpPr>
          <p:spPr bwMode="auto">
            <a:xfrm>
              <a:off x="4160" y="8043"/>
              <a:ext cx="40" cy="8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51247" name="Rectangle 45"/>
            <p:cNvSpPr>
              <a:spLocks noChangeAspect="1" noChangeArrowheads="1"/>
            </p:cNvSpPr>
            <p:nvPr/>
          </p:nvSpPr>
          <p:spPr bwMode="auto">
            <a:xfrm>
              <a:off x="4035" y="7505"/>
              <a:ext cx="179" cy="394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8" name="Rectangle 46"/>
            <p:cNvSpPr>
              <a:spLocks noChangeAspect="1" noChangeArrowheads="1"/>
            </p:cNvSpPr>
            <p:nvPr/>
          </p:nvSpPr>
          <p:spPr bwMode="auto">
            <a:xfrm rot="5400000">
              <a:off x="7977" y="7470"/>
              <a:ext cx="179" cy="264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49" name="Rectangle 47"/>
            <p:cNvSpPr>
              <a:spLocks noChangeAspect="1" noChangeArrowheads="1"/>
            </p:cNvSpPr>
            <p:nvPr/>
          </p:nvSpPr>
          <p:spPr bwMode="auto">
            <a:xfrm>
              <a:off x="8090" y="7120"/>
              <a:ext cx="180" cy="2700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0" name="Rectangle 48"/>
            <p:cNvSpPr>
              <a:spLocks noChangeAspect="1" noChangeArrowheads="1"/>
            </p:cNvSpPr>
            <p:nvPr/>
          </p:nvSpPr>
          <p:spPr bwMode="auto">
            <a:xfrm>
              <a:off x="4041" y="7506"/>
              <a:ext cx="3697" cy="221"/>
            </a:xfrm>
            <a:prstGeom prst="rect">
              <a:avLst/>
            </a:prstGeom>
            <a:gradFill rotWithShape="0">
              <a:gsLst>
                <a:gs pos="0">
                  <a:srgbClr val="A9A9A9"/>
                </a:gs>
                <a:gs pos="50000">
                  <a:srgbClr val="FFFFFF"/>
                </a:gs>
                <a:gs pos="100000">
                  <a:srgbClr val="A9A9A9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1" name="AutoShape 49"/>
            <p:cNvSpPr>
              <a:spLocks noChangeAspect="1" noChangeArrowheads="1"/>
            </p:cNvSpPr>
            <p:nvPr/>
          </p:nvSpPr>
          <p:spPr bwMode="auto">
            <a:xfrm>
              <a:off x="8541" y="6844"/>
              <a:ext cx="169" cy="360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76767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2" name="AutoShape 50"/>
            <p:cNvSpPr>
              <a:spLocks noChangeAspect="1"/>
            </p:cNvSpPr>
            <p:nvPr/>
          </p:nvSpPr>
          <p:spPr bwMode="auto">
            <a:xfrm>
              <a:off x="8625" y="8169"/>
              <a:ext cx="1080" cy="354"/>
            </a:xfrm>
            <a:prstGeom prst="accentCallout1">
              <a:avLst>
                <a:gd name="adj1" fmla="val 50847"/>
                <a:gd name="adj2" fmla="val -11111"/>
                <a:gd name="adj3" fmla="val -91810"/>
                <a:gd name="adj4" fmla="val -65463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 type="arrow" w="med" len="med"/>
            </a:ln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Registro</a:t>
              </a:r>
            </a:p>
          </p:txBody>
        </p:sp>
        <p:sp>
          <p:nvSpPr>
            <p:cNvPr id="51253" name="Rectangle 51"/>
            <p:cNvSpPr>
              <a:spLocks noChangeAspect="1" noChangeArrowheads="1"/>
            </p:cNvSpPr>
            <p:nvPr/>
          </p:nvSpPr>
          <p:spPr bwMode="auto">
            <a:xfrm>
              <a:off x="8181" y="9004"/>
              <a:ext cx="1080" cy="180"/>
            </a:xfrm>
            <a:prstGeom prst="rect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4" name="AutoShape 52"/>
            <p:cNvSpPr>
              <a:spLocks noChangeAspect="1" noChangeArrowheads="1"/>
            </p:cNvSpPr>
            <p:nvPr/>
          </p:nvSpPr>
          <p:spPr bwMode="auto">
            <a:xfrm>
              <a:off x="8403" y="8888"/>
              <a:ext cx="169" cy="360"/>
            </a:xfrm>
            <a:prstGeom prst="plus">
              <a:avLst>
                <a:gd name="adj" fmla="val 25000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767676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55" name="AutoShape 53"/>
            <p:cNvSpPr>
              <a:spLocks noChangeAspect="1"/>
            </p:cNvSpPr>
            <p:nvPr/>
          </p:nvSpPr>
          <p:spPr bwMode="auto">
            <a:xfrm>
              <a:off x="9514" y="9724"/>
              <a:ext cx="1772" cy="1591"/>
            </a:xfrm>
            <a:prstGeom prst="accentCallout1">
              <a:avLst>
                <a:gd name="adj1" fmla="val 15463"/>
                <a:gd name="adj2" fmla="val -6773"/>
                <a:gd name="adj3" fmla="val -51116"/>
                <a:gd name="adj4" fmla="val -27597"/>
              </a:avLst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8000" tIns="0" rIns="1800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en-US" sz="1400" b="1">
                  <a:solidFill>
                    <a:srgbClr val="FF3300"/>
                  </a:solidFill>
                  <a:latin typeface="Comic Sans MS" panose="030F0702030302020204" pitchFamily="66" charset="0"/>
                </a:rPr>
                <a:t>Saída alternativa para esvaziamento do tanque</a:t>
              </a:r>
            </a:p>
          </p:txBody>
        </p:sp>
        <p:sp>
          <p:nvSpPr>
            <p:cNvPr id="51256" name="Line 54"/>
            <p:cNvSpPr>
              <a:spLocks noChangeAspect="1" noChangeShapeType="1"/>
            </p:cNvSpPr>
            <p:nvPr/>
          </p:nvSpPr>
          <p:spPr bwMode="auto">
            <a:xfrm flipH="1">
              <a:off x="8541" y="8644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1203" name="Text Box 55"/>
          <p:cNvSpPr txBox="1">
            <a:spLocks noChangeArrowheads="1"/>
          </p:cNvSpPr>
          <p:nvPr/>
        </p:nvSpPr>
        <p:spPr bwMode="auto">
          <a:xfrm>
            <a:off x="1331913" y="333375"/>
            <a:ext cx="650875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3300"/>
                </a:solidFill>
                <a:latin typeface="Comic Sans MS" panose="030F0702030302020204" pitchFamily="66" charset="0"/>
              </a:rPr>
              <a:t>ESQUEMA DE MONTAGEM DO SISTEMA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3300"/>
                </a:solidFill>
                <a:latin typeface="Comic Sans MS" panose="030F0702030302020204" pitchFamily="66" charset="0"/>
              </a:rPr>
              <a:t>HIDRÁULICO NO RESERVATÓRIO</a:t>
            </a:r>
          </a:p>
        </p:txBody>
      </p:sp>
      <p:sp>
        <p:nvSpPr>
          <p:cNvPr id="51204" name="CaixaDeTexto 2"/>
          <p:cNvSpPr txBox="1">
            <a:spLocks noChangeArrowheads="1"/>
          </p:cNvSpPr>
          <p:nvPr/>
        </p:nvSpPr>
        <p:spPr bwMode="auto">
          <a:xfrm>
            <a:off x="833438" y="5805488"/>
            <a:ext cx="2166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Furlani, P.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Sistema automatizado</a:t>
            </a:r>
          </a:p>
        </p:txBody>
      </p:sp>
      <p:pic>
        <p:nvPicPr>
          <p:cNvPr id="52227" name="Picture 5" descr="DSC016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Influência da luz</a:t>
            </a:r>
          </a:p>
          <a:p>
            <a:pPr eaLnBrk="1" hangingPunct="1"/>
            <a:r>
              <a:rPr lang="pt-BR" altLang="en-US" smtClean="0"/>
              <a:t>Influência da temperatura</a:t>
            </a:r>
          </a:p>
          <a:p>
            <a:pPr eaLnBrk="1" hangingPunct="1"/>
            <a:r>
              <a:rPr lang="pt-BR" altLang="en-US" smtClean="0"/>
              <a:t>Influência da luz e da temperatura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b="1" dirty="0" smtClean="0">
                <a:solidFill>
                  <a:schemeClr val="tx2"/>
                </a:solidFill>
              </a:rPr>
              <a:t>Fisiologia da germinação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DSC003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DSC003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pt-BR" altLang="pt-BR" sz="4000" b="1" dirty="0" smtClean="0">
                <a:solidFill>
                  <a:srgbClr val="FF3300"/>
                </a:solidFill>
              </a:rPr>
              <a:t>Doenças </a:t>
            </a:r>
            <a:r>
              <a:rPr lang="pt-BR" altLang="pt-BR" sz="4000" b="1" dirty="0" smtClean="0">
                <a:solidFill>
                  <a:srgbClr val="FF3300"/>
                </a:solidFill>
              </a:rPr>
              <a:t>em alface</a:t>
            </a:r>
            <a:endParaRPr lang="pt-BR" altLang="pt-BR" sz="4000" b="1" dirty="0" smtClean="0">
              <a:solidFill>
                <a:srgbClr val="FF3300"/>
              </a:solidFill>
            </a:endParaRPr>
          </a:p>
        </p:txBody>
      </p:sp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5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9"/>
    </mc:Choice>
    <mc:Fallback>
      <p:transition spd="slow" advTm="1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pt-BR" altLang="pt-BR" sz="4000" b="1" smtClean="0">
                <a:solidFill>
                  <a:srgbClr val="FF3300"/>
                </a:solidFill>
              </a:rPr>
              <a:t>Doenças causadas por vírus</a:t>
            </a:r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9"/>
    </mc:Choice>
    <mc:Fallback>
      <p:transition spd="slow" advTm="9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fig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48768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6" descr="fig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0"/>
            <a:ext cx="49530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468313" y="836613"/>
            <a:ext cx="259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VIRA CABEÇA</a:t>
            </a:r>
          </a:p>
        </p:txBody>
      </p:sp>
      <p:pic>
        <p:nvPicPr>
          <p:cNvPr id="9" name="Á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87"/>
    </mc:Choice>
    <mc:Fallback>
      <p:transition spd="slow" advTm="6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pt-BR" altLang="pt-BR" sz="4000" b="1" smtClean="0">
                <a:solidFill>
                  <a:srgbClr val="FF3300"/>
                </a:solidFill>
              </a:rPr>
              <a:t>Doenças causadas por bactérias</a:t>
            </a:r>
          </a:p>
        </p:txBody>
      </p:sp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7"/>
    </mc:Choice>
    <mc:Fallback>
      <p:transition spd="slow" advTm="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thielaviopsis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661150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468313" y="404813"/>
            <a:ext cx="82438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66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  <a:buFontTx/>
              <a:buNone/>
            </a:pPr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MURCHADEIRA-Thielaviopsis basicola</a:t>
            </a:r>
          </a:p>
        </p:txBody>
      </p:sp>
      <p:pic>
        <p:nvPicPr>
          <p:cNvPr id="58372" name="Picture 6" descr="alface thielaviops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00538"/>
            <a:ext cx="2590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35"/>
    </mc:Choice>
    <mc:Fallback>
      <p:transition spd="slow" advTm="67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0" y="304800"/>
            <a:ext cx="876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rgbClr val="FF3300"/>
                </a:solidFill>
                <a:latin typeface="Garamond" panose="02020404030301010803" pitchFamily="18" charset="0"/>
              </a:rPr>
              <a:t>MANCHA BACTERIANA – </a:t>
            </a:r>
            <a:r>
              <a:rPr lang="pt-BR" altLang="pt-BR" b="1" i="1">
                <a:solidFill>
                  <a:srgbClr val="FF3300"/>
                </a:solidFill>
                <a:latin typeface="Garamond" panose="02020404030301010803" pitchFamily="18" charset="0"/>
              </a:rPr>
              <a:t>Pseudomonas cichorii</a:t>
            </a:r>
            <a:endParaRPr lang="pt-BR" altLang="pt-BR" b="1">
              <a:solidFill>
                <a:srgbClr val="FF3300"/>
              </a:solidFill>
              <a:latin typeface="Garamond" panose="02020404030301010803" pitchFamily="18" charset="0"/>
            </a:endParaRPr>
          </a:p>
        </p:txBody>
      </p:sp>
      <p:pic>
        <p:nvPicPr>
          <p:cNvPr id="59395" name="Picture 5" descr="fig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4614863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 descr="fig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51288"/>
            <a:ext cx="44831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40"/>
    </mc:Choice>
    <mc:Fallback>
      <p:transition spd="slow" advTm="54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r>
              <a:rPr lang="pt-BR" altLang="pt-BR" sz="4000" b="1" smtClean="0">
                <a:solidFill>
                  <a:srgbClr val="FF3300"/>
                </a:solidFill>
              </a:rPr>
              <a:t>Doenças causadas por fungos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4"/>
    </mc:Choice>
    <mc:Fallback>
      <p:transition spd="slow" advTm="6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4"/>
          <p:cNvGrpSpPr>
            <a:grpSpLocks/>
          </p:cNvGrpSpPr>
          <p:nvPr/>
        </p:nvGrpSpPr>
        <p:grpSpPr bwMode="auto">
          <a:xfrm>
            <a:off x="4864100" y="1358900"/>
            <a:ext cx="4038600" cy="2819400"/>
            <a:chOff x="2736" y="1008"/>
            <a:chExt cx="2688" cy="1787"/>
          </a:xfrm>
        </p:grpSpPr>
        <p:pic>
          <p:nvPicPr>
            <p:cNvPr id="61449" name="Picture 5" descr="picnídi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008"/>
              <a:ext cx="2676" cy="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0" name="Rectangle 6"/>
            <p:cNvSpPr>
              <a:spLocks noChangeArrowheads="1"/>
            </p:cNvSpPr>
            <p:nvPr/>
          </p:nvSpPr>
          <p:spPr bwMode="auto">
            <a:xfrm>
              <a:off x="2736" y="1008"/>
              <a:ext cx="2688" cy="8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</p:grpSp>
      <p:sp>
        <p:nvSpPr>
          <p:cNvPr id="61443" name="Text Box 7"/>
          <p:cNvSpPr txBox="1">
            <a:spLocks noChangeArrowheads="1"/>
          </p:cNvSpPr>
          <p:nvPr/>
        </p:nvSpPr>
        <p:spPr bwMode="auto">
          <a:xfrm>
            <a:off x="1258888" y="11113"/>
            <a:ext cx="58404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pt-BR" altLang="pt-BR" b="1">
                <a:solidFill>
                  <a:srgbClr val="FF3300"/>
                </a:solidFill>
                <a:latin typeface="Garamond" panose="02020404030301010803" pitchFamily="18" charset="0"/>
              </a:rPr>
              <a:t>SEPTORIOSE – </a:t>
            </a:r>
            <a:r>
              <a:rPr lang="pt-BR" altLang="pt-BR" b="1" i="1">
                <a:solidFill>
                  <a:srgbClr val="FF3300"/>
                </a:solidFill>
                <a:latin typeface="Garamond" panose="02020404030301010803" pitchFamily="18" charset="0"/>
              </a:rPr>
              <a:t>Septoria lactucae</a:t>
            </a:r>
            <a:endParaRPr lang="pt-BR" altLang="pt-BR" b="1">
              <a:solidFill>
                <a:srgbClr val="FF3300"/>
              </a:solidFill>
              <a:latin typeface="Garamond" panose="02020404030301010803" pitchFamily="18" charset="0"/>
            </a:endParaRPr>
          </a:p>
        </p:txBody>
      </p:sp>
      <p:sp>
        <p:nvSpPr>
          <p:cNvPr id="61444" name="Text Box 8"/>
          <p:cNvSpPr txBox="1">
            <a:spLocks noChangeArrowheads="1"/>
          </p:cNvSpPr>
          <p:nvPr/>
        </p:nvSpPr>
        <p:spPr bwMode="auto">
          <a:xfrm>
            <a:off x="811213" y="836613"/>
            <a:ext cx="8194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None/>
            </a:pPr>
            <a:r>
              <a:rPr lang="pt-BR" altLang="pt-BR">
                <a:solidFill>
                  <a:srgbClr val="FF3300"/>
                </a:solidFill>
              </a:rPr>
              <a:t>Comum nas regiões de clima ameno (10 a 28 </a:t>
            </a:r>
            <a:r>
              <a:rPr lang="pt-BR" altLang="pt-BR" baseline="30000">
                <a:solidFill>
                  <a:srgbClr val="FF3300"/>
                </a:solidFill>
              </a:rPr>
              <a:t>o</a:t>
            </a:r>
            <a:r>
              <a:rPr lang="pt-BR" altLang="pt-BR">
                <a:solidFill>
                  <a:srgbClr val="FF3300"/>
                </a:solidFill>
              </a:rPr>
              <a:t>C)</a:t>
            </a:r>
          </a:p>
        </p:txBody>
      </p:sp>
      <p:pic>
        <p:nvPicPr>
          <p:cNvPr id="61445" name="Picture 9" descr="SEPTORACONID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4025900"/>
            <a:ext cx="40386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0" descr="septoriafo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167188"/>
            <a:ext cx="3200400" cy="269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11"/>
          <p:cNvSpPr txBox="1">
            <a:spLocks noChangeArrowheads="1"/>
          </p:cNvSpPr>
          <p:nvPr/>
        </p:nvSpPr>
        <p:spPr bwMode="auto">
          <a:xfrm>
            <a:off x="5278438" y="2197100"/>
            <a:ext cx="2786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>
                <a:solidFill>
                  <a:srgbClr val="FFFF00"/>
                </a:solidFill>
              </a:rPr>
              <a:t>Picnídio e conídio</a:t>
            </a:r>
          </a:p>
        </p:txBody>
      </p:sp>
      <p:pic>
        <p:nvPicPr>
          <p:cNvPr id="61448" name="Picture 12" descr="Septorios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35052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93"/>
    </mc:Choice>
    <mc:Fallback>
      <p:transition spd="slow" advTm="49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1458913"/>
            <a:ext cx="8229600" cy="2192337"/>
          </a:xfrm>
        </p:spPr>
        <p:txBody>
          <a:bodyPr/>
          <a:lstStyle/>
          <a:p>
            <a:pPr algn="l" eaLnBrk="1" hangingPunct="1"/>
            <a:r>
              <a:rPr lang="pt-BR" altLang="en-US" sz="2800" smtClean="0"/>
              <a:t>Termodormência: não germinação após redução da temperatura</a:t>
            </a:r>
            <a:br>
              <a:rPr lang="pt-BR" altLang="en-US" sz="2800" smtClean="0"/>
            </a:br>
            <a:r>
              <a:rPr lang="pt-BR" altLang="en-US" sz="2800" smtClean="0"/>
              <a:t/>
            </a:r>
            <a:br>
              <a:rPr lang="pt-BR" altLang="en-US" sz="2800" smtClean="0"/>
            </a:br>
            <a:r>
              <a:rPr lang="pt-BR" altLang="en-US" sz="2800" smtClean="0"/>
              <a:t>Termoinibição: processo reversível quando as sementes são submetidas em temperatura adequada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3157538"/>
            <a:ext cx="8229600" cy="749300"/>
          </a:xfrm>
        </p:spPr>
        <p:txBody>
          <a:bodyPr/>
          <a:lstStyle/>
          <a:p>
            <a:pPr eaLnBrk="1" hangingPunct="1"/>
            <a:endParaRPr lang="pt-BR" altLang="en-US" smtClean="0"/>
          </a:p>
          <a:p>
            <a:pPr eaLnBrk="1" hangingPunct="1"/>
            <a:endParaRPr lang="pt-BR" altLang="en-US" smtClean="0"/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01650" y="4129425"/>
            <a:ext cx="8207375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800" b="1" dirty="0" smtClean="0"/>
              <a:t>Quebra de dormência</a:t>
            </a:r>
          </a:p>
        </p:txBody>
      </p:sp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476250" y="5145088"/>
            <a:ext cx="7632700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/>
              <a:t>Câmara fria (4 </a:t>
            </a:r>
            <a:r>
              <a:rPr lang="en-US" altLang="en-US" sz="2800">
                <a:cs typeface="Arial" panose="020B0604020202020204" pitchFamily="34" charset="0"/>
              </a:rPr>
              <a:t>ºC) por 48 horas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cs typeface="Arial" panose="020B0604020202020204" pitchFamily="34" charset="0"/>
              </a:rPr>
              <a:t>Condicionamento osmótico (pré-germinadas)</a:t>
            </a:r>
          </a:p>
        </p:txBody>
      </p:sp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479425" y="333375"/>
            <a:ext cx="8229600" cy="63341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2800" b="1" dirty="0" smtClean="0">
                <a:solidFill>
                  <a:schemeClr val="tx2"/>
                </a:solidFill>
              </a:rPr>
              <a:t>Germinação das sementes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914400" y="304800"/>
            <a:ext cx="66405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>
                <a:solidFill>
                  <a:srgbClr val="FF3300"/>
                </a:solidFill>
                <a:latin typeface="Comic Sans MS" panose="030F0702030302020204" pitchFamily="66" charset="0"/>
              </a:rPr>
              <a:t>CERCOSPORIOSE</a:t>
            </a:r>
            <a:r>
              <a:rPr lang="pt-BR" altLang="pt-BR" sz="2400">
                <a:solidFill>
                  <a:srgbClr val="FF3300"/>
                </a:solidFill>
                <a:latin typeface="Comic Sans MS" panose="030F0702030302020204" pitchFamily="66" charset="0"/>
              </a:rPr>
              <a:t> - </a:t>
            </a:r>
            <a:r>
              <a:rPr lang="pt-BR" altLang="pt-BR" sz="2400" i="1">
                <a:solidFill>
                  <a:srgbClr val="FF3300"/>
                </a:solidFill>
                <a:latin typeface="Comic Sans MS" panose="030F0702030302020204" pitchFamily="66" charset="0"/>
              </a:rPr>
              <a:t>Cercospora longissima</a:t>
            </a:r>
            <a:endParaRPr lang="pt-BR" altLang="pt-BR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467" name="Picture 5" descr="cercospor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457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6" descr="cercospor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457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69" name="Group 7"/>
          <p:cNvGrpSpPr>
            <a:grpSpLocks/>
          </p:cNvGrpSpPr>
          <p:nvPr/>
        </p:nvGrpSpPr>
        <p:grpSpPr bwMode="auto">
          <a:xfrm>
            <a:off x="5257800" y="990600"/>
            <a:ext cx="3429000" cy="2590800"/>
            <a:chOff x="3360" y="900"/>
            <a:chExt cx="2064" cy="1548"/>
          </a:xfrm>
        </p:grpSpPr>
        <p:pic>
          <p:nvPicPr>
            <p:cNvPr id="62473" name="Picture 8" descr="condidióforocercospor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900"/>
              <a:ext cx="206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4" name="Text Box 9"/>
            <p:cNvSpPr txBox="1">
              <a:spLocks noChangeArrowheads="1"/>
            </p:cNvSpPr>
            <p:nvPr/>
          </p:nvSpPr>
          <p:spPr bwMode="auto">
            <a:xfrm>
              <a:off x="3384" y="912"/>
              <a:ext cx="1037" cy="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000" b="1"/>
                <a:t>conidióforos</a:t>
              </a:r>
            </a:p>
          </p:txBody>
        </p:sp>
      </p:grpSp>
      <p:grpSp>
        <p:nvGrpSpPr>
          <p:cNvPr id="62470" name="Group 10"/>
          <p:cNvGrpSpPr>
            <a:grpSpLocks/>
          </p:cNvGrpSpPr>
          <p:nvPr/>
        </p:nvGrpSpPr>
        <p:grpSpPr bwMode="auto">
          <a:xfrm>
            <a:off x="5257800" y="3657600"/>
            <a:ext cx="3505200" cy="2743200"/>
            <a:chOff x="3360" y="2436"/>
            <a:chExt cx="2064" cy="1548"/>
          </a:xfrm>
        </p:grpSpPr>
        <p:pic>
          <p:nvPicPr>
            <p:cNvPr id="62471" name="Picture 11" descr="conidiocercospo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0" y="2436"/>
              <a:ext cx="206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2" name="Text Box 12"/>
            <p:cNvSpPr txBox="1">
              <a:spLocks noChangeArrowheads="1"/>
            </p:cNvSpPr>
            <p:nvPr/>
          </p:nvSpPr>
          <p:spPr bwMode="auto">
            <a:xfrm>
              <a:off x="4761" y="3734"/>
              <a:ext cx="641" cy="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t-BR" altLang="pt-BR" sz="2000" b="1"/>
                <a:t>conídio</a:t>
              </a:r>
            </a:p>
          </p:txBody>
        </p:sp>
      </p:grp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36"/>
    </mc:Choice>
    <mc:Fallback>
      <p:transition spd="slow" advTm="5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2027238" y="228600"/>
            <a:ext cx="508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spcBef>
                <a:spcPct val="0"/>
              </a:spcBef>
              <a:buFontTx/>
              <a:buNone/>
            </a:pPr>
            <a:r>
              <a:rPr lang="pt-BR" altLang="pt-BR">
                <a:solidFill>
                  <a:srgbClr val="FF3300"/>
                </a:solidFill>
                <a:latin typeface="Comic Sans MS" panose="030F0702030302020204" pitchFamily="66" charset="0"/>
              </a:rPr>
              <a:t>MÍLDIO – </a:t>
            </a:r>
            <a:r>
              <a:rPr lang="pt-BR" altLang="pt-BR" i="1">
                <a:solidFill>
                  <a:srgbClr val="FF3300"/>
                </a:solidFill>
                <a:latin typeface="Comic Sans MS" panose="030F0702030302020204" pitchFamily="66" charset="0"/>
              </a:rPr>
              <a:t>Bremia lactucae</a:t>
            </a:r>
            <a:endParaRPr lang="pt-BR" altLang="pt-BR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4515" name="Picture 6" descr="míldio al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33600"/>
            <a:ext cx="5181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fig8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93236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06"/>
    </mc:Choice>
    <mc:Fallback>
      <p:transition spd="slow" advTm="55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2800" b="1" smtClean="0">
                <a:solidFill>
                  <a:srgbClr val="FF3300"/>
                </a:solidFill>
                <a:latin typeface="Garamond" panose="02020404030301010803" pitchFamily="18" charset="0"/>
              </a:rPr>
              <a:t>QUEIMA DA SAIA – Rizoctonia Solani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6985000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21"/>
    </mc:Choice>
    <mc:Fallback>
      <p:transition spd="slow" advTm="117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6488113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6"/>
          <p:cNvSpPr>
            <a:spLocks noChangeArrowheads="1"/>
          </p:cNvSpPr>
          <p:nvPr/>
        </p:nvSpPr>
        <p:spPr bwMode="auto">
          <a:xfrm>
            <a:off x="1619250" y="549275"/>
            <a:ext cx="6813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800" b="1">
                <a:solidFill>
                  <a:srgbClr val="FF3300"/>
                </a:solidFill>
                <a:latin typeface="Garamond" panose="02020404030301010803" pitchFamily="18" charset="0"/>
              </a:rPr>
              <a:t>QUEIMA DA SAIA – Rizoctonia Solani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2"/>
    </mc:Choice>
    <mc:Fallback>
      <p:transition spd="slow" advTm="3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solidFill>
                  <a:srgbClr val="FF3300"/>
                </a:solidFill>
              </a:rPr>
              <a:t>Pythium</a:t>
            </a: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412875"/>
            <a:ext cx="3217862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70"/>
    </mc:Choice>
    <mc:Fallback>
      <p:transition spd="slow" advTm="15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>
                <a:solidFill>
                  <a:srgbClr val="FF3300"/>
                </a:solidFill>
              </a:rPr>
              <a:t>Pythium</a:t>
            </a: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75"/>
    </mc:Choice>
    <mc:Fallback>
      <p:transition spd="slow" advTm="46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pt-BR" altLang="pt-BR" sz="4000" smtClean="0">
                <a:solidFill>
                  <a:srgbClr val="FF3300"/>
                </a:solidFill>
              </a:rPr>
              <a:t>Pythium</a:t>
            </a:r>
          </a:p>
        </p:txBody>
      </p:sp>
      <p:pic>
        <p:nvPicPr>
          <p:cNvPr id="69635" name="Picture 5" descr="alfaoidiotest"/>
          <p:cNvPicPr>
            <a:picLocks noChangeAspect="1" noChangeArrowheads="1"/>
          </p:cNvPicPr>
          <p:nvPr/>
        </p:nvPicPr>
        <p:blipFill>
          <a:blip r:embed="rId4">
            <a:lum bright="2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68770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8"/>
    </mc:Choice>
    <mc:Fallback>
      <p:transition spd="slow" advTm="4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7772400" cy="792163"/>
          </a:xfrm>
          <a:solidFill>
            <a:srgbClr val="FFFF00"/>
          </a:solidFill>
        </p:spPr>
        <p:txBody>
          <a:bodyPr anchor="ctr"/>
          <a:lstStyle/>
          <a:p>
            <a:pPr eaLnBrk="1" hangingPunct="1"/>
            <a:r>
              <a:rPr lang="pt-BR" altLang="en-US" sz="4000" b="1" smtClean="0"/>
              <a:t>Colheita e comercialização</a:t>
            </a:r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755650" y="1844675"/>
            <a:ext cx="7848600" cy="4537075"/>
          </a:xfrm>
        </p:spPr>
        <p:txBody>
          <a:bodyPr/>
          <a:lstStyle/>
          <a:p>
            <a:pPr eaLnBrk="1" hangingPunct="1"/>
            <a:r>
              <a:rPr lang="pt-BR" altLang="en-US" sz="3200" smtClean="0"/>
              <a:t>Colheita: depende da cultivar e da época de cultivo</a:t>
            </a:r>
          </a:p>
          <a:p>
            <a:pPr eaLnBrk="1" hangingPunct="1"/>
            <a:endParaRPr lang="pt-BR" altLang="en-US" sz="3200" smtClean="0"/>
          </a:p>
          <a:p>
            <a:pPr eaLnBrk="1" hangingPunct="1"/>
            <a:r>
              <a:rPr lang="pt-BR" altLang="en-US" sz="4000" b="1" smtClean="0">
                <a:solidFill>
                  <a:srgbClr val="008000"/>
                </a:solidFill>
              </a:rPr>
              <a:t>Fase vegetativa</a:t>
            </a:r>
          </a:p>
          <a:p>
            <a:pPr eaLnBrk="1" hangingPunct="1"/>
            <a:endParaRPr lang="pt-BR" altLang="en-US" sz="4000" b="1" smtClean="0">
              <a:solidFill>
                <a:srgbClr val="008000"/>
              </a:solidFill>
            </a:endParaRPr>
          </a:p>
          <a:p>
            <a:pPr eaLnBrk="1" hangingPunct="1"/>
            <a:r>
              <a:rPr lang="pt-BR" altLang="en-US" sz="3200" smtClean="0"/>
              <a:t>Alface americana: ciclo de 40 a 70 DAT</a:t>
            </a:r>
          </a:p>
          <a:p>
            <a:pPr eaLnBrk="1" hangingPunct="1"/>
            <a:r>
              <a:rPr lang="pt-BR" altLang="en-US" sz="3200" smtClean="0"/>
              <a:t>Alface lisa e crespa (35 a 40 DAT)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92"/>
    </mc:Choice>
    <mc:Fallback>
      <p:transition spd="slow" advTm="9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600" smtClean="0"/>
              <a:t>Comercialização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Alface produzida no campo:</a:t>
            </a:r>
          </a:p>
        </p:txBody>
      </p:sp>
      <p:pic>
        <p:nvPicPr>
          <p:cNvPr id="71684" name="Picture 4" descr="Camil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276475"/>
            <a:ext cx="5399087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54"/>
    </mc:Choice>
    <mc:Fallback>
      <p:transition spd="slow" advTm="61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mtClean="0"/>
              <a:t>Engradados de madeira</a:t>
            </a:r>
          </a:p>
        </p:txBody>
      </p:sp>
      <p:pic>
        <p:nvPicPr>
          <p:cNvPr id="72707" name="Picture 146" descr="DSC022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7200"/>
            <a:ext cx="42481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48" descr="DSC014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81300"/>
            <a:ext cx="396081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2"/>
    </mc:Choice>
    <mc:Fallback>
      <p:transition spd="slow" advTm="12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4000" b="1" smtClean="0"/>
              <a:t>Peletização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65413"/>
            <a:ext cx="8229600" cy="41925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pt-BR" altLang="en-US" sz="2800" b="1" smtClean="0"/>
              <a:t>Vantagens:</a:t>
            </a:r>
          </a:p>
          <a:p>
            <a:pPr eaLnBrk="1" hangingPunct="1"/>
            <a:endParaRPr lang="pt-BR" altLang="en-US" sz="2800" smtClean="0"/>
          </a:p>
          <a:p>
            <a:pPr eaLnBrk="1" hangingPunct="1"/>
            <a:r>
              <a:rPr lang="pt-BR" altLang="en-US" sz="2800" smtClean="0"/>
              <a:t>Favorece a semeadura</a:t>
            </a:r>
          </a:p>
          <a:p>
            <a:pPr eaLnBrk="1" hangingPunct="1"/>
            <a:r>
              <a:rPr lang="pt-BR" altLang="en-US" sz="2800" smtClean="0"/>
              <a:t>Elimina a prática de desbaste</a:t>
            </a:r>
          </a:p>
          <a:p>
            <a:pPr eaLnBrk="1" hangingPunct="1"/>
            <a:r>
              <a:rPr lang="pt-BR" altLang="en-US" sz="2800" smtClean="0"/>
              <a:t>Possibilita a incorporação de produtos no pelete.</a:t>
            </a:r>
          </a:p>
          <a:p>
            <a:pPr eaLnBrk="1" hangingPunct="1"/>
            <a:r>
              <a:rPr lang="pt-BR" altLang="en-US" sz="2800" smtClean="0"/>
              <a:t>Pode ser associada com outra técnica (Priming)</a:t>
            </a:r>
          </a:p>
          <a:p>
            <a:pPr eaLnBrk="1" hangingPunct="1"/>
            <a:endParaRPr lang="pt-BR" altLang="en-US" smtClean="0"/>
          </a:p>
        </p:txBody>
      </p:sp>
      <p:pic>
        <p:nvPicPr>
          <p:cNvPr id="183298" name="Picture 2" descr="best seed treatments for lettu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6475" y="1401763"/>
            <a:ext cx="2603500" cy="195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0" name="Picture 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1401763"/>
            <a:ext cx="2230438" cy="1951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mtClean="0"/>
              <a:t>Alface hidropônica</a:t>
            </a:r>
          </a:p>
        </p:txBody>
      </p:sp>
      <p:pic>
        <p:nvPicPr>
          <p:cNvPr id="73731" name="Picture 4" descr="Embalag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356393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 descr="2003_0731_105422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00213"/>
            <a:ext cx="34036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30"/>
    </mc:Choice>
    <mc:Fallback>
      <p:transition spd="slow" advTm="40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7778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600" smtClean="0"/>
              <a:t>Alface minimamente processada</a:t>
            </a:r>
          </a:p>
        </p:txBody>
      </p:sp>
      <p:pic>
        <p:nvPicPr>
          <p:cNvPr id="74755" name="Picture 6" descr="HidroSal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36838"/>
            <a:ext cx="3887787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7" descr="DSC019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36838"/>
            <a:ext cx="39608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55"/>
    </mc:Choice>
    <mc:Fallback>
      <p:transition spd="slow" advTm="123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10243" name="Picture 2" descr="https://germains.com/wp-content/uploads/2015/12/priming-ch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041525"/>
            <a:ext cx="9139237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647700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pt-BR" altLang="en-US" sz="3200" b="1" smtClean="0"/>
              <a:t>Desvantagens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Custo mais elevado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Perda de vigor das sementes</a:t>
            </a:r>
          </a:p>
          <a:p>
            <a:pPr eaLnBrk="1" hangingPunct="1">
              <a:buFontTx/>
              <a:buNone/>
            </a:pPr>
            <a:endParaRPr lang="pt-BR" altLang="en-US" smtClean="0"/>
          </a:p>
          <a:p>
            <a:pPr eaLnBrk="1" hangingPunct="1"/>
            <a:r>
              <a:rPr lang="pt-BR" altLang="en-US" smtClean="0"/>
              <a:t>Menor velocidade de emissão da raiz primária</a:t>
            </a:r>
          </a:p>
          <a:p>
            <a:pPr eaLnBrk="1" hangingPunct="1">
              <a:buFontTx/>
              <a:buNone/>
            </a:pPr>
            <a:endParaRPr lang="pt-BR" altLang="en-US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6138</TotalTime>
  <Words>714</Words>
  <Application>Microsoft Office PowerPoint</Application>
  <PresentationFormat>Apresentação na tela (4:3)</PresentationFormat>
  <Paragraphs>194</Paragraphs>
  <Slides>71</Slides>
  <Notes>0</Notes>
  <HiddenSlides>0</HiddenSlides>
  <MMClips>22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71</vt:i4>
      </vt:variant>
    </vt:vector>
  </HeadingPairs>
  <TitlesOfParts>
    <vt:vector size="79" baseType="lpstr">
      <vt:lpstr>Arial</vt:lpstr>
      <vt:lpstr>Calibri</vt:lpstr>
      <vt:lpstr>Times New Roman</vt:lpstr>
      <vt:lpstr>Wingdings</vt:lpstr>
      <vt:lpstr>Comic Sans MS</vt:lpstr>
      <vt:lpstr>Garamond</vt:lpstr>
      <vt:lpstr>Design padrão</vt:lpstr>
      <vt:lpstr>Microsoft Excel Chart</vt:lpstr>
      <vt:lpstr>Apresentação do PowerPoint</vt:lpstr>
      <vt:lpstr>Apresentação do PowerPoint</vt:lpstr>
      <vt:lpstr>Produção mundial de alface</vt:lpstr>
      <vt:lpstr>Apresentação do PowerPoint</vt:lpstr>
      <vt:lpstr>Apresentação do PowerPoint</vt:lpstr>
      <vt:lpstr>Termodormência: não germinação após redução da temperatura  Termoinibição: processo reversível quando as sementes são submetidas em temperatura adequada</vt:lpstr>
      <vt:lpstr>Peletização</vt:lpstr>
      <vt:lpstr>Apresentação do PowerPoint</vt:lpstr>
      <vt:lpstr>Desvantagens</vt:lpstr>
      <vt:lpstr>Valor de mercado das sementes</vt:lpstr>
      <vt:lpstr>MERCADO DE FOLHOSAS – 17% do comércio de sementes</vt:lpstr>
      <vt:lpstr>Apresentação do PowerPoint</vt:lpstr>
      <vt:lpstr>Melhoramento genético</vt:lpstr>
      <vt:lpstr>Apresentação do PowerPoint</vt:lpstr>
      <vt:lpstr>Apresentação do PowerPoint</vt:lpstr>
      <vt:lpstr>Apresentação do PowerPoint</vt:lpstr>
      <vt:lpstr>Tipos varietais</vt:lpstr>
      <vt:lpstr>Alface tipo lisa</vt:lpstr>
      <vt:lpstr>Alface tipo crespa</vt:lpstr>
      <vt:lpstr>Alface tipo americana</vt:lpstr>
      <vt:lpstr>Tipo roxa e vermelha</vt:lpstr>
      <vt:lpstr>Alface vermelha ou bicolor</vt:lpstr>
      <vt:lpstr>Alface roxa</vt:lpstr>
      <vt:lpstr>Apresentação do PowerPoint</vt:lpstr>
      <vt:lpstr>Alface bicolor</vt:lpstr>
      <vt:lpstr>Embalagens com duas cores de alface</vt:lpstr>
      <vt:lpstr>Mini alface</vt:lpstr>
      <vt:lpstr>Tipo romana</vt:lpstr>
      <vt:lpstr>Tipo mimosa</vt:lpstr>
      <vt:lpstr>   Percentual dos grupos de alface em função da quantidade de engradados comercializados na CEAGESP no quinqüênio 2000-2004.   </vt:lpstr>
      <vt:lpstr>Escolha da cultivar</vt:lpstr>
      <vt:lpstr>Cultivo no verão: Gloriosa x Laurel</vt:lpstr>
      <vt:lpstr>Alface Gloriosa</vt:lpstr>
      <vt:lpstr>Compacidade da cabeça</vt:lpstr>
      <vt:lpstr>Formação de cabeça</vt:lpstr>
      <vt:lpstr>Efeito de temperatura elevada</vt:lpstr>
      <vt:lpstr>Apresentação do PowerPoint</vt:lpstr>
      <vt:lpstr>Cultivares de alface com folhas mais resistentes ao impacto das chuvas</vt:lpstr>
      <vt:lpstr>Distúrbio fisiológico – Tip burn</vt:lpstr>
      <vt:lpstr>Sistemas de produção de alface</vt:lpstr>
      <vt:lpstr>Cultivo em campo</vt:lpstr>
      <vt:lpstr>Produção em túneis cobertos com malhas</vt:lpstr>
      <vt:lpstr>Produção em telados</vt:lpstr>
      <vt:lpstr>Produção em estufa no sistema convencional</vt:lpstr>
      <vt:lpstr>Produção hidropônica</vt:lpstr>
      <vt:lpstr>Hidroponia em estufa</vt:lpstr>
      <vt:lpstr>Apresentação do PowerPoint</vt:lpstr>
      <vt:lpstr>Apresentação do PowerPoint</vt:lpstr>
      <vt:lpstr>Sistema automatizado</vt:lpstr>
      <vt:lpstr>Apresentação do PowerPoint</vt:lpstr>
      <vt:lpstr>Apresentação do PowerPoint</vt:lpstr>
      <vt:lpstr>Doenças em alface</vt:lpstr>
      <vt:lpstr>Doenças causadas por vírus</vt:lpstr>
      <vt:lpstr>Apresentação do PowerPoint</vt:lpstr>
      <vt:lpstr>Doenças causadas por bactérias</vt:lpstr>
      <vt:lpstr>Apresentação do PowerPoint</vt:lpstr>
      <vt:lpstr>Apresentação do PowerPoint</vt:lpstr>
      <vt:lpstr>Doenças causadas por fungos</vt:lpstr>
      <vt:lpstr>Apresentação do PowerPoint</vt:lpstr>
      <vt:lpstr>Apresentação do PowerPoint</vt:lpstr>
      <vt:lpstr>Apresentação do PowerPoint</vt:lpstr>
      <vt:lpstr>QUEIMA DA SAIA – Rizoctonia Solani</vt:lpstr>
      <vt:lpstr>Apresentação do PowerPoint</vt:lpstr>
      <vt:lpstr>Pythium</vt:lpstr>
      <vt:lpstr>Pythium</vt:lpstr>
      <vt:lpstr>Pythium</vt:lpstr>
      <vt:lpstr>Colheita e comercialização</vt:lpstr>
      <vt:lpstr>Comercialização</vt:lpstr>
      <vt:lpstr>Engradados de madeira</vt:lpstr>
      <vt:lpstr>Alface hidropônica</vt:lpstr>
      <vt:lpstr>Alface minimamente processada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ALFACE</dc:title>
  <dc:creator>SIMONE</dc:creator>
  <cp:lastModifiedBy>Usuario</cp:lastModifiedBy>
  <cp:revision>156</cp:revision>
  <dcterms:created xsi:type="dcterms:W3CDTF">2002-12-09T02:56:13Z</dcterms:created>
  <dcterms:modified xsi:type="dcterms:W3CDTF">2020-03-25T13:59:54Z</dcterms:modified>
</cp:coreProperties>
</file>