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53C24-9D46-4C9C-AD43-A197F78818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Sistema de penas do Código Penal brasileiro</a:t>
            </a:r>
          </a:p>
        </p:txBody>
      </p:sp>
    </p:spTree>
    <p:extLst>
      <p:ext uri="{BB962C8B-B14F-4D97-AF65-F5344CB8AC3E}">
        <p14:creationId xmlns:p14="http://schemas.microsoft.com/office/powerpoint/2010/main" val="8684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A9895-4011-4F8F-9951-440C1272A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Livramento condicional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61F36B-CF7B-46C8-A6CA-56C213660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Art. 83 - O juiz poderá conceder livramento condicional ao condenado a pena privativa de liberdade igual ou superior a 2 (dois) anos, desde que:          </a:t>
            </a:r>
          </a:p>
          <a:p>
            <a:r>
              <a:rPr lang="pt-BR" dirty="0"/>
              <a:t>        I - cumprida mais de um terço da pena se o condenado não for reincidente em crime doloso e tiver bons antecedentes;     </a:t>
            </a:r>
          </a:p>
          <a:p>
            <a:r>
              <a:rPr lang="pt-BR" dirty="0"/>
              <a:t>        II - cumprida mais da metade se o condenado for reincidente em crime doloso;  </a:t>
            </a:r>
          </a:p>
          <a:p>
            <a:r>
              <a:rPr lang="pt-BR" dirty="0"/>
              <a:t>       III - comprovado:        </a:t>
            </a:r>
          </a:p>
          <a:p>
            <a:r>
              <a:rPr lang="pt-BR" dirty="0"/>
              <a:t>        a) bom comportamento durante a execução da pena;         </a:t>
            </a:r>
          </a:p>
          <a:p>
            <a:r>
              <a:rPr lang="pt-BR" dirty="0"/>
              <a:t>        b) não cometimento de falta grave nos últimos 12 (doze) meses;        </a:t>
            </a:r>
          </a:p>
          <a:p>
            <a:r>
              <a:rPr lang="pt-BR" dirty="0"/>
              <a:t>        c) bom desempenho no trabalho que lhe foi atribuído; e        </a:t>
            </a:r>
          </a:p>
          <a:p>
            <a:r>
              <a:rPr lang="pt-BR" dirty="0"/>
              <a:t>        d) aptidão para prover a própria subsistência mediante trabalho honesto;       </a:t>
            </a:r>
          </a:p>
          <a:p>
            <a:r>
              <a:rPr lang="pt-BR" dirty="0"/>
              <a:t>        IV - tenha reparado, salvo efetiva impossibilidade de fazê-lo, o dano causado pela infração;      </a:t>
            </a:r>
          </a:p>
          <a:p>
            <a:r>
              <a:rPr lang="pt-BR" dirty="0"/>
              <a:t>        V - cumpridos mais de dois terços da pena, nos casos de condenação por crime hediondo, prática de tortura, tráfico ilícito de entorpecentes e drogas afins, tráfico de pessoas e terrorismo, se o apenado não for reincidente específico em crimes dessa natureza.</a:t>
            </a:r>
            <a:r>
              <a:rPr lang="pt-BR" i="1" dirty="0"/>
              <a:t> </a:t>
            </a:r>
            <a:r>
              <a:rPr lang="pt-BR" dirty="0"/>
              <a:t>         </a:t>
            </a:r>
          </a:p>
          <a:p>
            <a:r>
              <a:rPr lang="pt-BR" b="1" dirty="0"/>
              <a:t>       </a:t>
            </a:r>
            <a:r>
              <a:rPr lang="pt-BR" dirty="0"/>
              <a:t>Parágrafo único - Para o condenado por crime doloso, cometido com violência ou grave ameaça à pessoa, a concessão do livramento ficará também subordinada à constatação de condições pessoais que façam presumir que o liberado não voltará a </a:t>
            </a:r>
            <a:r>
              <a:rPr lang="pt-BR" dirty="0" err="1"/>
              <a:t>delinqüir</a:t>
            </a:r>
            <a:r>
              <a:rPr lang="pt-BR" dirty="0"/>
              <a:t>.       </a:t>
            </a:r>
          </a:p>
          <a:p>
            <a:r>
              <a:rPr lang="pt-BR" b="1" dirty="0"/>
              <a:t>        Soma de penas </a:t>
            </a:r>
            <a:r>
              <a:rPr lang="pt-BR" dirty="0"/>
              <a:t>        Art. 84 - As penas que correspondem a infrações diversas devem somar-se para efeito do livramento.    </a:t>
            </a:r>
          </a:p>
          <a:p>
            <a:r>
              <a:rPr lang="pt-BR" b="1" dirty="0"/>
              <a:t>        Especificações das condições</a:t>
            </a:r>
            <a:r>
              <a:rPr lang="pt-BR" dirty="0"/>
              <a:t>        Art. 85 - A sentença especificará as condições a que fica subordinado o livramento.      </a:t>
            </a:r>
          </a:p>
        </p:txBody>
      </p:sp>
    </p:spTree>
    <p:extLst>
      <p:ext uri="{BB962C8B-B14F-4D97-AF65-F5344CB8AC3E}">
        <p14:creationId xmlns:p14="http://schemas.microsoft.com/office/powerpoint/2010/main" val="377366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A2BC7-566D-4820-B315-F60C4FF4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Livramento condicional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8F28E1-18B7-491D-B9EB-D99862846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   Revogação do livramento</a:t>
            </a:r>
            <a:endParaRPr lang="pt-BR" dirty="0"/>
          </a:p>
          <a:p>
            <a:r>
              <a:rPr lang="pt-BR" dirty="0"/>
              <a:t>        Art. 86 - Revoga-se o livramento, se o liberado vem a ser condenado a pena privativa de liberdade, em sentença irrecorrível: </a:t>
            </a:r>
          </a:p>
          <a:p>
            <a:r>
              <a:rPr lang="pt-BR" dirty="0"/>
              <a:t>        I - por crime cometido durante a vigência do benefício;</a:t>
            </a:r>
          </a:p>
          <a:p>
            <a:r>
              <a:rPr lang="pt-BR" dirty="0"/>
              <a:t>        II - por crime anterior, observado o disposto no art. 84 deste Código. </a:t>
            </a:r>
          </a:p>
          <a:p>
            <a:r>
              <a:rPr lang="pt-BR" b="1" dirty="0"/>
              <a:t>        Revogação facultativa</a:t>
            </a:r>
            <a:endParaRPr lang="pt-BR" dirty="0"/>
          </a:p>
          <a:p>
            <a:r>
              <a:rPr lang="pt-BR" dirty="0"/>
              <a:t>        Art. 87 - O juiz poderá, também, revogar o livramento, se o liberado deixar de cumprir qualquer das obrigações constantes da sentença, ou for irrecorrivelmente condenado, por crime ou contravenção, a pena que não seja privativa de liberdade.</a:t>
            </a:r>
          </a:p>
          <a:p>
            <a:r>
              <a:rPr lang="pt-BR" b="1" dirty="0"/>
              <a:t>        Efeitos da revogação</a:t>
            </a:r>
            <a:endParaRPr lang="pt-BR" dirty="0"/>
          </a:p>
          <a:p>
            <a:r>
              <a:rPr lang="pt-BR" dirty="0"/>
              <a:t>        Art. 88 - Revogado o livramento, não poderá ser novamente concedido, e, salvo quando a revogação resulta de condenação por outro crime anterior àquele benefício, não se desconta na pena o tempo em que esteve solto o condenado. </a:t>
            </a:r>
          </a:p>
          <a:p>
            <a:r>
              <a:rPr lang="pt-BR" b="1" dirty="0"/>
              <a:t>        Extinção</a:t>
            </a:r>
            <a:endParaRPr lang="pt-BR" dirty="0"/>
          </a:p>
          <a:p>
            <a:r>
              <a:rPr lang="pt-BR" dirty="0"/>
              <a:t>        Art. 89 - O juiz não poderá declarar extinta a pena, enquanto não passar em julgado a sentença em processo a que responde o liberado, por crime cometido na vigência do livramento.         Art. 90 - Se até o seu término o livramento não é revogado, considera-se extinta a pena privativa de liberdade. </a:t>
            </a:r>
          </a:p>
        </p:txBody>
      </p:sp>
    </p:spTree>
    <p:extLst>
      <p:ext uri="{BB962C8B-B14F-4D97-AF65-F5344CB8AC3E}">
        <p14:creationId xmlns:p14="http://schemas.microsoft.com/office/powerpoint/2010/main" val="187813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723F6-1957-4AAE-A9A4-508931F5F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Acordos – antes ou no início do processo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F8CE24-E27B-44BA-B2E5-F32F621C7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Transação penal: art. 76 da Lei n. 9.099/95 – pena máxima cominada até 2 anos + requisitos subjetivos</a:t>
            </a:r>
          </a:p>
          <a:p>
            <a:r>
              <a:rPr lang="pt-BR" dirty="0"/>
              <a:t>Suspensão condicional do processo </a:t>
            </a:r>
            <a:r>
              <a:rPr lang="pt-BR" i="1" dirty="0"/>
              <a:t>(sursis </a:t>
            </a:r>
            <a:r>
              <a:rPr lang="pt-BR" dirty="0"/>
              <a:t>processual</a:t>
            </a:r>
            <a:r>
              <a:rPr lang="pt-BR" i="1" dirty="0"/>
              <a:t>):</a:t>
            </a:r>
            <a:r>
              <a:rPr lang="pt-BR" dirty="0"/>
              <a:t> art. 89 da Lei n. 9.099/95 – pena mínima cominada até 1 ano + requisitos subjetivos</a:t>
            </a:r>
          </a:p>
          <a:p>
            <a:r>
              <a:rPr lang="pt-BR" dirty="0"/>
              <a:t>Acordo de não persecução penal: art. 28-A do CPP - infração penal sem violência ou grave ameaça e com pena mínima inferior a 4 anos + confissão + requisitos subjetivos</a:t>
            </a:r>
          </a:p>
        </p:txBody>
      </p:sp>
    </p:spTree>
    <p:extLst>
      <p:ext uri="{BB962C8B-B14F-4D97-AF65-F5344CB8AC3E}">
        <p14:creationId xmlns:p14="http://schemas.microsoft.com/office/powerpoint/2010/main" val="352421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23019-EFEA-4B9C-8CEF-9D7F83BF9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Pena de multa</a:t>
            </a:r>
            <a:br>
              <a:rPr lang="pt-BR" dirty="0"/>
            </a:br>
            <a:r>
              <a:rPr lang="pt-BR" dirty="0"/>
              <a:t>substitutiva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88F2BF-EDA3-4314-8675-3646AD8BD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Até um ano + art. 44, II e III, do CP</a:t>
            </a:r>
          </a:p>
        </p:txBody>
      </p:sp>
    </p:spTree>
    <p:extLst>
      <p:ext uri="{BB962C8B-B14F-4D97-AF65-F5344CB8AC3E}">
        <p14:creationId xmlns:p14="http://schemas.microsoft.com/office/powerpoint/2010/main" val="385105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6F125-4502-4306-B6D1-6B4D5854A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Penas restritivas de direitos - substitutivas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F2C92C-F4E8-4A56-9886-87E7DAA52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pena até quatro anos + crime não for cometido com violência ou grave ameaça à pessoa </a:t>
            </a:r>
            <a:r>
              <a:rPr lang="pt-BR" b="1" dirty="0"/>
              <a:t>ou</a:t>
            </a:r>
          </a:p>
          <a:p>
            <a:r>
              <a:rPr lang="pt-BR" dirty="0"/>
              <a:t>qualquer pena, se o crime for culposo</a:t>
            </a:r>
          </a:p>
          <a:p>
            <a:endParaRPr lang="pt-BR" dirty="0"/>
          </a:p>
          <a:p>
            <a:r>
              <a:rPr lang="pt-BR" dirty="0"/>
              <a:t> + o réu não for reincidente em crime doloso</a:t>
            </a:r>
          </a:p>
          <a:p>
            <a:r>
              <a:rPr lang="pt-BR" dirty="0"/>
              <a:t>+ a culpabilidade, os antecedentes, a conduta social e a personalidade do condenado, bem como os motivos e as circunstâncias indicarem que essa substituição seja suficiente</a:t>
            </a:r>
          </a:p>
        </p:txBody>
      </p:sp>
    </p:spTree>
    <p:extLst>
      <p:ext uri="{BB962C8B-B14F-4D97-AF65-F5344CB8AC3E}">
        <p14:creationId xmlns:p14="http://schemas.microsoft.com/office/powerpoint/2010/main" val="327845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DA68A-5D56-4E8F-9A34-CCB3911DB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Suspensão condicional da pena - </a:t>
            </a:r>
            <a:r>
              <a:rPr lang="pt-BR" i="1" dirty="0"/>
              <a:t>sursis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F29C63-A116-4517-9D7E-DC2A6F972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       Art. 77 - A execução da pena privativa de liberdade, não superior a 2 (dois) anos, poderá ser suspensa, por 2 (dois) a 4 (quatro) anos, desde que:    </a:t>
            </a:r>
          </a:p>
          <a:p>
            <a:r>
              <a:rPr lang="pt-BR" b="1" dirty="0"/>
              <a:t>        </a:t>
            </a:r>
            <a:r>
              <a:rPr lang="pt-BR" dirty="0"/>
              <a:t>I - o condenado não seja reincidente em crime doloso;        </a:t>
            </a:r>
          </a:p>
          <a:p>
            <a:r>
              <a:rPr lang="pt-BR" dirty="0"/>
              <a:t>        II - a culpabilidade, os antecedentes, a conduta social e personalidade do agente, bem como os motivos e as circunstâncias autorizem a concessão do benefício;   </a:t>
            </a:r>
          </a:p>
          <a:p>
            <a:r>
              <a:rPr lang="pt-BR" dirty="0"/>
              <a:t>        III - Não seja indicada ou cabível a substituição prevista no art. 44 deste Código.         </a:t>
            </a:r>
          </a:p>
          <a:p>
            <a:r>
              <a:rPr lang="pt-BR" dirty="0"/>
              <a:t>       § 1º - A condenação anterior a pena de multa não impede a concessão do benefício.   </a:t>
            </a:r>
          </a:p>
          <a:p>
            <a:r>
              <a:rPr lang="pt-BR" dirty="0"/>
              <a:t>        § 2</a:t>
            </a:r>
            <a:r>
              <a:rPr lang="pt-BR" u="sng" baseline="30000" dirty="0"/>
              <a:t>o</a:t>
            </a:r>
            <a:r>
              <a:rPr lang="pt-BR" dirty="0"/>
              <a:t> A execução da pena privativa de liberdade, não superior a quatro anos, poderá ser suspensa, por quatro a seis anos, desde que o condenado seja maior de setenta anos de idade, ou razões de saúde justifiquem a suspensão.  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340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2E3FD-3979-4CD7-AC3B-323EEF4F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Suspensão condicional da pena - </a:t>
            </a:r>
            <a:r>
              <a:rPr lang="pt-BR" i="1" dirty="0"/>
              <a:t>sursis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57B599-1C51-4557-82B0-8AD1A9751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Art. 78 - Durante o prazo da suspensão, o condenado ficará sujeito à observação e ao cumprimento das condições estabelecidas pelo juiz. </a:t>
            </a:r>
          </a:p>
          <a:p>
            <a:r>
              <a:rPr lang="pt-BR" dirty="0"/>
              <a:t>        § 1º - No primeiro ano do prazo, deverá o condenado prestar serviços à comunidade (art. 46) ou submeter-se à limitação de fim de semana (art. 48).</a:t>
            </a:r>
          </a:p>
          <a:p>
            <a:r>
              <a:rPr lang="pt-BR" dirty="0"/>
              <a:t>        § 2° Se o condenado houver reparado o dano, salvo impossibilidade de fazê-lo, e se as circunstâncias do art. 59 deste Código lhe forem inteiramente favoráveis, o juiz poderá substituir a exigência do parágrafo anterior pelas seguintes condições, aplicadas cumulativamente:</a:t>
            </a:r>
          </a:p>
          <a:p>
            <a:r>
              <a:rPr lang="pt-BR" dirty="0"/>
              <a:t>        a) proibição de </a:t>
            </a:r>
            <a:r>
              <a:rPr lang="pt-BR" dirty="0" err="1"/>
              <a:t>freqüentar</a:t>
            </a:r>
            <a:r>
              <a:rPr lang="pt-BR" dirty="0"/>
              <a:t> determinados lugares;</a:t>
            </a:r>
          </a:p>
          <a:p>
            <a:r>
              <a:rPr lang="pt-BR" dirty="0"/>
              <a:t>        b) proibição de ausentar-se da comarca onde reside, sem autorização do juiz;</a:t>
            </a:r>
          </a:p>
          <a:p>
            <a:r>
              <a:rPr lang="pt-BR" dirty="0"/>
              <a:t>        c) comparecimento pessoal e obrigatório a juízo, mensalmente, para informar e justificar suas atividades. </a:t>
            </a:r>
          </a:p>
          <a:p>
            <a:r>
              <a:rPr lang="pt-BR" dirty="0"/>
              <a:t>        Art. 79 - A sentença poderá especificar outras condições a que fica subordinada a suspensão, desde que adequadas ao fato e à situação pessoal do condenado.  </a:t>
            </a:r>
          </a:p>
          <a:p>
            <a:r>
              <a:rPr lang="pt-BR" dirty="0"/>
              <a:t>        Art. 80 - A suspensão não se estende às penas restritivas de direitos nem à multa.</a:t>
            </a:r>
          </a:p>
        </p:txBody>
      </p:sp>
    </p:spTree>
    <p:extLst>
      <p:ext uri="{BB962C8B-B14F-4D97-AF65-F5344CB8AC3E}">
        <p14:creationId xmlns:p14="http://schemas.microsoft.com/office/powerpoint/2010/main" val="146101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39E2E-BDA3-404F-90F9-687C6D0E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Suspensão condicional da pena - </a:t>
            </a:r>
            <a:r>
              <a:rPr lang="pt-BR" i="1" dirty="0"/>
              <a:t>sursis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686D69-12F4-4A34-BD6C-FCD130EF0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 Revogação obrigatória</a:t>
            </a:r>
            <a:endParaRPr lang="pt-BR" dirty="0"/>
          </a:p>
          <a:p>
            <a:r>
              <a:rPr lang="pt-BR" dirty="0"/>
              <a:t>        Art. 81 - A suspensão será revogada se, no curso do prazo, o beneficiário: </a:t>
            </a:r>
          </a:p>
          <a:p>
            <a:r>
              <a:rPr lang="pt-BR" dirty="0"/>
              <a:t>        I - é condenado, em sentença irrecorrível, por crime doloso; </a:t>
            </a:r>
          </a:p>
          <a:p>
            <a:r>
              <a:rPr lang="pt-BR" dirty="0"/>
              <a:t>        II - frustra, embora solvente, a execução de pena de multa ou não efetua, sem motivo justificado, a reparação do dano; </a:t>
            </a:r>
          </a:p>
          <a:p>
            <a:r>
              <a:rPr lang="pt-BR" dirty="0"/>
              <a:t>        III - descumpre a condição do § 1º do art. 78 deste Código.  </a:t>
            </a:r>
          </a:p>
          <a:p>
            <a:r>
              <a:rPr lang="pt-BR" b="1" dirty="0"/>
              <a:t>        Revogação facultativa</a:t>
            </a:r>
            <a:endParaRPr lang="pt-BR" dirty="0"/>
          </a:p>
          <a:p>
            <a:r>
              <a:rPr lang="pt-BR" b="1" dirty="0"/>
              <a:t>        </a:t>
            </a:r>
            <a:r>
              <a:rPr lang="pt-BR" dirty="0"/>
              <a:t>§ 1º - A suspensão poderá ser revogada se o condenado descumpre qualquer outra condição imposta ou é irrecorrivelmente condenado, por crime culposo ou por contravenção, a pena privativa de liberdade ou restritiva de direitos.  </a:t>
            </a:r>
          </a:p>
          <a:p>
            <a:r>
              <a:rPr lang="pt-BR" b="1" dirty="0"/>
              <a:t>        Prorrogação do período de prova</a:t>
            </a:r>
            <a:endParaRPr lang="pt-BR" dirty="0"/>
          </a:p>
          <a:p>
            <a:r>
              <a:rPr lang="pt-BR" b="1" dirty="0"/>
              <a:t>        </a:t>
            </a:r>
            <a:r>
              <a:rPr lang="pt-BR" dirty="0"/>
              <a:t>§ 2º - Se o beneficiário está sendo processado por outro crime ou contravenção, considera-se prorrogado o prazo da suspensão até o julgamento definitivo. </a:t>
            </a:r>
          </a:p>
          <a:p>
            <a:r>
              <a:rPr lang="pt-BR" dirty="0"/>
              <a:t>        § 3º - Quando facultativa a revogação, o juiz pode, ao invés de decretá-la, prorrogar o período de prova até o máximo, se este não foi o fixado. </a:t>
            </a:r>
          </a:p>
          <a:p>
            <a:r>
              <a:rPr lang="pt-BR" b="1" dirty="0"/>
              <a:t>        Cumprimento das condições</a:t>
            </a:r>
            <a:endParaRPr lang="pt-BR" dirty="0"/>
          </a:p>
          <a:p>
            <a:r>
              <a:rPr lang="pt-BR" dirty="0"/>
              <a:t>        Art. 82 - Expirado o prazo sem que tenha havido revogação, considera-se extinta a pena privativa de liberdade.   </a:t>
            </a:r>
          </a:p>
        </p:txBody>
      </p:sp>
    </p:spTree>
    <p:extLst>
      <p:ext uri="{BB962C8B-B14F-4D97-AF65-F5344CB8AC3E}">
        <p14:creationId xmlns:p14="http://schemas.microsoft.com/office/powerpoint/2010/main" val="1895837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EDD02-1600-4942-AA9A-00CA4AF39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Penas privativas de liberdade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82F015-34AA-4339-A7F9-A0064C63D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regime </a:t>
            </a:r>
            <a:r>
              <a:rPr lang="pt-BR" b="1" dirty="0"/>
              <a:t>aberto</a:t>
            </a:r>
            <a:r>
              <a:rPr lang="pt-BR" dirty="0"/>
              <a:t> é destinado a não reincidentes, condenados a penas de até 4 anos, e determina que o condenado recolha-se durante o período noturno e dias de folga. </a:t>
            </a:r>
          </a:p>
          <a:p>
            <a:r>
              <a:rPr lang="pt-BR" dirty="0"/>
              <a:t>O regime </a:t>
            </a:r>
            <a:r>
              <a:rPr lang="pt-BR" b="1" dirty="0"/>
              <a:t>semiaberto</a:t>
            </a:r>
            <a:r>
              <a:rPr lang="pt-BR" dirty="0"/>
              <a:t> pode ser aplicado a penas de até 8 anos, desde que o condenado não seja reincidente, e é cumprido em colônia agrícola ou industrial. </a:t>
            </a:r>
          </a:p>
          <a:p>
            <a:r>
              <a:rPr lang="pt-BR" dirty="0"/>
              <a:t>o regime </a:t>
            </a:r>
            <a:r>
              <a:rPr lang="pt-BR" b="1" dirty="0"/>
              <a:t>fechado</a:t>
            </a:r>
            <a:r>
              <a:rPr lang="pt-BR" dirty="0"/>
              <a:t> é cumprido em estabelecimento prisional de segurança máxima ou média, devendo o condenado trabalhar durante o dia. </a:t>
            </a:r>
          </a:p>
          <a:p>
            <a:r>
              <a:rPr lang="pt-BR" b="1" dirty="0"/>
              <a:t>Crime hediondo: independentemente da pena, regime inicial deve ser o fechado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432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329D2-567B-4DF0-98EA-93EDD7684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Regras para a progressão de regime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AD451CB-C0D6-4976-B4D7-62C5872E68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71391"/>
              </p:ext>
            </p:extLst>
          </p:nvPr>
        </p:nvGraphicFramePr>
        <p:xfrm>
          <a:off x="3480047" y="71023"/>
          <a:ext cx="8256232" cy="6813984"/>
        </p:xfrm>
        <a:graphic>
          <a:graphicData uri="http://schemas.openxmlformats.org/drawingml/2006/table">
            <a:tbl>
              <a:tblPr/>
              <a:tblGrid>
                <a:gridCol w="2854924">
                  <a:extLst>
                    <a:ext uri="{9D8B030D-6E8A-4147-A177-3AD203B41FA5}">
                      <a16:colId xmlns:a16="http://schemas.microsoft.com/office/drawing/2014/main" val="2136007609"/>
                    </a:ext>
                  </a:extLst>
                </a:gridCol>
                <a:gridCol w="2482062">
                  <a:extLst>
                    <a:ext uri="{9D8B030D-6E8A-4147-A177-3AD203B41FA5}">
                      <a16:colId xmlns:a16="http://schemas.microsoft.com/office/drawing/2014/main" val="139222646"/>
                    </a:ext>
                  </a:extLst>
                </a:gridCol>
                <a:gridCol w="2919246">
                  <a:extLst>
                    <a:ext uri="{9D8B030D-6E8A-4147-A177-3AD203B41FA5}">
                      <a16:colId xmlns:a16="http://schemas.microsoft.com/office/drawing/2014/main" val="364618440"/>
                    </a:ext>
                  </a:extLst>
                </a:gridCol>
              </a:tblGrid>
              <a:tr h="520023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effectLst/>
                        </a:rPr>
                        <a:t>Requisitos objetivos para progressão de regime de acordo com alterações do "Pacote Anticrime" - Lei 13.964/2019</a:t>
                      </a:r>
                      <a:endParaRPr lang="pt-BR" sz="1500" dirty="0">
                        <a:effectLst/>
                      </a:endParaRP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974353"/>
                  </a:ext>
                </a:extLst>
              </a:tr>
              <a:tr h="52002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 b="1">
                          <a:effectLst/>
                        </a:rPr>
                        <a:t>Sem </a:t>
                      </a:r>
                      <a:r>
                        <a:rPr lang="pt-BR" sz="1500">
                          <a:effectLst/>
                        </a:rPr>
                        <a:t>violência ou grave ameaça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</a:rPr>
                        <a:t>Primário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16% - Artigo 112, inciso I,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8542"/>
                  </a:ext>
                </a:extLst>
              </a:tr>
              <a:tr h="5200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</a:rPr>
                        <a:t>Reincidente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20% - Artigo 112, inciso II,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216640"/>
                  </a:ext>
                </a:extLst>
              </a:tr>
              <a:tr h="52002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 b="1">
                          <a:effectLst/>
                        </a:rPr>
                        <a:t>Com </a:t>
                      </a:r>
                      <a:r>
                        <a:rPr lang="pt-BR" sz="1500">
                          <a:effectLst/>
                        </a:rPr>
                        <a:t>violência ou grave ameaça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</a:rPr>
                        <a:t>Primário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25% - Artigo 112, inciso III,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007757"/>
                  </a:ext>
                </a:extLst>
              </a:tr>
              <a:tr h="5200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</a:rPr>
                        <a:t>Reincidente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30% Artigo 112, inciso IV,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47279"/>
                  </a:ext>
                </a:extLst>
              </a:tr>
              <a:tr h="520023">
                <a:tc rowSpan="4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</a:rPr>
                        <a:t>Crime hediondo ou equiparado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</a:rPr>
                        <a:t>Primário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40% Artigo 112, inciso V,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440017"/>
                  </a:ext>
                </a:extLst>
              </a:tr>
              <a:tr h="9052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Se houver morte: 50%, vedado o livramento condicional - Artigo 112, inciso VI, alínea "a",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42375"/>
                  </a:ext>
                </a:extLst>
              </a:tr>
              <a:tr h="3677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</a:rPr>
                        <a:t>Reincidente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60% - Artigo 112, inciso VII,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44906"/>
                  </a:ext>
                </a:extLst>
              </a:tr>
              <a:tr h="7092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Se houver morte: 70%, vedado o livramento condicional - - Artigo 112, inciso VIII,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913170"/>
                  </a:ext>
                </a:extLst>
              </a:tr>
              <a:tr h="524679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t-BR" sz="1500">
                          <a:effectLst/>
                        </a:rPr>
                        <a:t>Comando, individual ou coletivo, de organização criminosa estruturada para a prática de </a:t>
                      </a:r>
                      <a:r>
                        <a:rPr lang="pt-BR" sz="1500" b="1">
                          <a:effectLst/>
                        </a:rPr>
                        <a:t>crime hediondo ou equiparado</a:t>
                      </a:r>
                      <a:endParaRPr lang="pt-BR" sz="1500">
                        <a:effectLst/>
                      </a:endParaRP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50% - Artigo 112, inciso VI, alínea "b",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20836"/>
                  </a:ext>
                </a:extLst>
              </a:tr>
              <a:tr h="115993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Milícia privada</a:t>
                      </a:r>
                    </a:p>
                    <a:p>
                      <a:pPr algn="ctr" fontAlgn="t"/>
                      <a:endParaRPr lang="pt-BR" sz="1500" dirty="0">
                        <a:effectLst/>
                      </a:endParaRPr>
                    </a:p>
                    <a:p>
                      <a:pPr algn="ctr" fontAlgn="t"/>
                      <a:r>
                        <a:rPr lang="pt-BR" sz="1500" i="1" dirty="0">
                          <a:effectLst/>
                        </a:rPr>
                        <a:t>Fonte: Diego de Azevedo Simão. Inconstitucionalidade das novas regras para progressão de regime na lei "anticrime"</a:t>
                      </a:r>
                    </a:p>
                    <a:p>
                      <a:pPr algn="ctr" fontAlgn="t"/>
                      <a:r>
                        <a:rPr lang="pt-BR" sz="1500" i="1" dirty="0" err="1">
                          <a:effectLst/>
                        </a:rPr>
                        <a:t>Conjur</a:t>
                      </a:r>
                      <a:r>
                        <a:rPr lang="pt-BR" sz="1500" i="1" dirty="0">
                          <a:effectLst/>
                        </a:rPr>
                        <a:t>, 29 de janeiro de 2020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dirty="0">
                          <a:effectLst/>
                        </a:rPr>
                        <a:t>50% - Artigo 112, inciso VI, alínea "c", da LEP</a:t>
                      </a:r>
                    </a:p>
                  </a:txBody>
                  <a:tcPr marL="33693" marR="33693" marT="16846" marB="168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5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93361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440</TotalTime>
  <Words>1880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Corbel</vt:lpstr>
      <vt:lpstr>Wingdings 2</vt:lpstr>
      <vt:lpstr>Quadro</vt:lpstr>
      <vt:lpstr>Sistema de penas do Código Penal brasileiro</vt:lpstr>
      <vt:lpstr>Acordos – antes ou no início do processo</vt:lpstr>
      <vt:lpstr>Pena de multa substitutiva</vt:lpstr>
      <vt:lpstr>Penas restritivas de direitos - substitutivas</vt:lpstr>
      <vt:lpstr>Suspensão condicional da pena - sursis</vt:lpstr>
      <vt:lpstr>Suspensão condicional da pena - sursis</vt:lpstr>
      <vt:lpstr>Suspensão condicional da pena - sursis</vt:lpstr>
      <vt:lpstr>Penas privativas de liberdade</vt:lpstr>
      <vt:lpstr>Regras para a progressão de regime</vt:lpstr>
      <vt:lpstr>Livramento condicional</vt:lpstr>
      <vt:lpstr>Livramento condicional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penas do Código Penal brasileiro</dc:title>
  <dc:creator>Helena Regina Lobo da Costa</dc:creator>
  <cp:lastModifiedBy>Helena Regina Lobo da Costa</cp:lastModifiedBy>
  <cp:revision>5</cp:revision>
  <dcterms:created xsi:type="dcterms:W3CDTF">2020-10-08T11:42:33Z</dcterms:created>
  <dcterms:modified xsi:type="dcterms:W3CDTF">2020-10-08T19:03:28Z</dcterms:modified>
</cp:coreProperties>
</file>