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4F00A9-20B0-4F8A-BD59-189802D372CB}" type="datetimeFigureOut">
              <a:rPr lang="pt-BR" smtClean="0"/>
              <a:t>16/11/2020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5D98D3-9B55-495D-A0B1-EA0EBE907DA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F00A9-20B0-4F8A-BD59-189802D372CB}" type="datetimeFigureOut">
              <a:rPr lang="pt-BR" smtClean="0"/>
              <a:t>16/11/2020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D98D3-9B55-495D-A0B1-EA0EBE907DA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F00A9-20B0-4F8A-BD59-189802D372CB}" type="datetimeFigureOut">
              <a:rPr lang="pt-BR" smtClean="0"/>
              <a:t>16/11/2020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D98D3-9B55-495D-A0B1-EA0EBE907DA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F00A9-20B0-4F8A-BD59-189802D372CB}" type="datetimeFigureOut">
              <a:rPr lang="pt-BR" smtClean="0"/>
              <a:t>16/11/2020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D98D3-9B55-495D-A0B1-EA0EBE907DAE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F00A9-20B0-4F8A-BD59-189802D372CB}" type="datetimeFigureOut">
              <a:rPr lang="pt-BR" smtClean="0"/>
              <a:t>16/11/2020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D98D3-9B55-495D-A0B1-EA0EBE907DAE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F00A9-20B0-4F8A-BD59-189802D372CB}" type="datetimeFigureOut">
              <a:rPr lang="pt-BR" smtClean="0"/>
              <a:t>16/11/2020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D98D3-9B55-495D-A0B1-EA0EBE907DAE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F00A9-20B0-4F8A-BD59-189802D372CB}" type="datetimeFigureOut">
              <a:rPr lang="pt-BR" smtClean="0"/>
              <a:t>16/11/2020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D98D3-9B55-495D-A0B1-EA0EBE907DA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F00A9-20B0-4F8A-BD59-189802D372CB}" type="datetimeFigureOut">
              <a:rPr lang="pt-BR" smtClean="0"/>
              <a:t>16/11/2020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D98D3-9B55-495D-A0B1-EA0EBE907DAE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F00A9-20B0-4F8A-BD59-189802D372CB}" type="datetimeFigureOut">
              <a:rPr lang="pt-BR" smtClean="0"/>
              <a:t>16/11/2020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D98D3-9B55-495D-A0B1-EA0EBE907DA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64F00A9-20B0-4F8A-BD59-189802D372CB}" type="datetimeFigureOut">
              <a:rPr lang="pt-BR" smtClean="0"/>
              <a:t>16/11/2020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D98D3-9B55-495D-A0B1-EA0EBE907DA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4F00A9-20B0-4F8A-BD59-189802D372CB}" type="datetimeFigureOut">
              <a:rPr lang="pt-BR" smtClean="0"/>
              <a:t>16/11/2020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5D98D3-9B55-495D-A0B1-EA0EBE907DAE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64F00A9-20B0-4F8A-BD59-189802D372CB}" type="datetimeFigureOut">
              <a:rPr lang="pt-BR" smtClean="0"/>
              <a:t>16/11/2020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E5D98D3-9B55-495D-A0B1-EA0EBE907DA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Formação Econômica do Brasil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3789040"/>
            <a:ext cx="7772400" cy="1199704"/>
          </a:xfrm>
        </p:spPr>
        <p:txBody>
          <a:bodyPr/>
          <a:lstStyle/>
          <a:p>
            <a:r>
              <a:rPr lang="pt-BR" dirty="0" smtClean="0"/>
              <a:t>Celso Furtado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20. Gestação da economia cafeeira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Panorama de estagnação econômica: final do período colonial até meados do século XIX.</a:t>
            </a:r>
          </a:p>
          <a:p>
            <a:pPr lvl="2"/>
            <a:r>
              <a:rPr lang="pt-BR" dirty="0" smtClean="0"/>
              <a:t>Maranhão: efeitos locais;</a:t>
            </a:r>
          </a:p>
          <a:p>
            <a:pPr lvl="2"/>
            <a:r>
              <a:rPr lang="pt-BR" dirty="0" smtClean="0"/>
              <a:t>Consolidação do Império: rudimentar sistema administrativo, a criação de um banco nacional e a manutenção da unidade territorial;</a:t>
            </a:r>
          </a:p>
          <a:p>
            <a:pPr lvl="2"/>
            <a:r>
              <a:rPr lang="pt-BR" dirty="0" smtClean="0"/>
              <a:t>Efeitos da Revolução Industrial: não afetou a estrutura do sistema produtivo;</a:t>
            </a:r>
          </a:p>
          <a:p>
            <a:pPr lvl="2"/>
            <a:r>
              <a:rPr lang="pt-BR" dirty="0" smtClean="0"/>
              <a:t>Fim do tráfico de escravos africanos (1850);</a:t>
            </a:r>
          </a:p>
          <a:p>
            <a:pPr lvl="2"/>
            <a:r>
              <a:rPr lang="pt-BR" dirty="0" smtClean="0"/>
              <a:t>Crise nas principais lavouras tropicais: açúcar, algodão, cacau e fumo.</a:t>
            </a:r>
          </a:p>
          <a:p>
            <a:r>
              <a:rPr lang="pt-BR" dirty="0" smtClean="0"/>
              <a:t>“Brasil necessitava reintegrar-se nas linhas em expansão do comércio internacional” (p. 165).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4294967295"/>
          </p:nvPr>
        </p:nvSpPr>
        <p:spPr>
          <a:xfrm>
            <a:off x="467544" y="548680"/>
            <a:ext cx="8280920" cy="5904656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Encontrar produtos de exportação </a:t>
            </a:r>
            <a:endParaRPr lang="pt-BR" dirty="0" smtClean="0"/>
          </a:p>
          <a:p>
            <a:pPr lvl="2"/>
            <a:r>
              <a:rPr lang="pt-BR" dirty="0" smtClean="0"/>
              <a:t>Fator de produção</a:t>
            </a:r>
            <a:r>
              <a:rPr lang="pt-BR" dirty="0" smtClean="0"/>
              <a:t>: </a:t>
            </a:r>
            <a:r>
              <a:rPr lang="pt-BR" dirty="0" smtClean="0"/>
              <a:t>terra (abundância);</a:t>
            </a:r>
          </a:p>
          <a:p>
            <a:pPr lvl="2"/>
            <a:r>
              <a:rPr lang="pt-BR" dirty="0" smtClean="0"/>
              <a:t>Capitais para investimento: reduzido;</a:t>
            </a:r>
          </a:p>
          <a:p>
            <a:pPr lvl="2"/>
            <a:r>
              <a:rPr lang="pt-BR" dirty="0" smtClean="0"/>
              <a:t>Mão de obra: limitada pelo fim do tráfico atlântico de escravos.</a:t>
            </a:r>
            <a:endParaRPr lang="pt-BR" dirty="0" smtClean="0"/>
          </a:p>
          <a:p>
            <a:r>
              <a:rPr lang="pt-BR" dirty="0" smtClean="0"/>
              <a:t>Café: características de produção, condições ecológicas e financeiras</a:t>
            </a:r>
          </a:p>
          <a:p>
            <a:pPr lvl="1"/>
            <a:r>
              <a:rPr lang="pt-BR" dirty="0" smtClean="0"/>
              <a:t>Demanda crescente no mercado internacional: desarticulação da oferta.</a:t>
            </a:r>
          </a:p>
          <a:p>
            <a:pPr lvl="2"/>
            <a:r>
              <a:rPr lang="pt-BR" dirty="0" smtClean="0"/>
              <a:t>1820: 18% da pauta de exportação; 1840/50: 40% da pauta de exportação -&gt; expansão da exportação brasileira: café.</a:t>
            </a:r>
          </a:p>
          <a:p>
            <a:r>
              <a:rPr lang="pt-BR" dirty="0" smtClean="0"/>
              <a:t>Montagem da </a:t>
            </a:r>
            <a:r>
              <a:rPr lang="pt-BR" dirty="0" err="1" smtClean="0"/>
              <a:t>cafeeicultura</a:t>
            </a:r>
            <a:r>
              <a:rPr lang="pt-BR" dirty="0" smtClean="0"/>
              <a:t>:</a:t>
            </a:r>
          </a:p>
          <a:p>
            <a:pPr lvl="1"/>
            <a:r>
              <a:rPr lang="pt-BR" dirty="0" smtClean="0"/>
              <a:t>Terra (fator de produção): abundância;</a:t>
            </a:r>
          </a:p>
          <a:p>
            <a:pPr lvl="1"/>
            <a:r>
              <a:rPr lang="pt-BR" dirty="0" smtClean="0"/>
              <a:t>Transporte: proximidade da área de produção (Vale do Paraíba) do porto do Rio de Janeiro; </a:t>
            </a:r>
          </a:p>
          <a:p>
            <a:pPr lvl="1"/>
            <a:r>
              <a:rPr lang="pt-BR" dirty="0" smtClean="0"/>
              <a:t>Meio de transporte: mulas.</a:t>
            </a:r>
          </a:p>
          <a:p>
            <a:pPr lvl="1"/>
            <a:r>
              <a:rPr lang="pt-BR" dirty="0" smtClean="0"/>
              <a:t>Mão de obra: absorção da mão de obra escrava </a:t>
            </a:r>
            <a:r>
              <a:rPr lang="pt-BR" dirty="0" err="1" smtClean="0"/>
              <a:t>semi-ociosa</a:t>
            </a:r>
            <a:r>
              <a:rPr lang="pt-BR" dirty="0" smtClean="0"/>
              <a:t> na lavoura de gêneros para o abastecimento interno.</a:t>
            </a:r>
          </a:p>
          <a:p>
            <a:pPr lvl="1">
              <a:buNone/>
            </a:pPr>
            <a:endParaRPr lang="pt-BR" dirty="0" smtClean="0"/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Primeira fase da expansão cafeeira: aproveitamento dos recursos preexistentes e subutilizados.</a:t>
            </a:r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539552" y="332656"/>
            <a:ext cx="8229600" cy="6525344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Gestação da economia cafeeira (1825-1875):</a:t>
            </a:r>
          </a:p>
          <a:p>
            <a:pPr lvl="1"/>
            <a:r>
              <a:rPr lang="pt-BR" dirty="0" smtClean="0"/>
              <a:t>Utilização intensiva da mão de obra escrava;</a:t>
            </a:r>
          </a:p>
          <a:p>
            <a:pPr lvl="1"/>
            <a:r>
              <a:rPr lang="pt-BR" dirty="0" smtClean="0"/>
              <a:t>Grau de capitalização menor que a empresa açucareira: cultura permanente;</a:t>
            </a:r>
          </a:p>
          <a:p>
            <a:pPr lvl="1"/>
            <a:r>
              <a:rPr lang="pt-BR" dirty="0" smtClean="0"/>
              <a:t>Classe empresária: controle sobre a etapa de produção e comercialização.</a:t>
            </a:r>
          </a:p>
          <a:p>
            <a:r>
              <a:rPr lang="pt-BR" dirty="0" smtClean="0"/>
              <a:t>Origens da classe nova classe empresária:</a:t>
            </a:r>
          </a:p>
          <a:p>
            <a:pPr lvl="1"/>
            <a:r>
              <a:rPr lang="pt-BR" dirty="0" smtClean="0"/>
              <a:t>Abastecimento do Rio de Janeiro: sul de Minas Gerais.</a:t>
            </a:r>
          </a:p>
          <a:p>
            <a:pPr lvl="1"/>
            <a:r>
              <a:rPr lang="pt-BR" dirty="0" smtClean="0"/>
              <a:t>Entrelaçamento dos interesses da produção e do comércio:</a:t>
            </a:r>
          </a:p>
          <a:p>
            <a:pPr lvl="2"/>
            <a:r>
              <a:rPr lang="pt-BR" dirty="0" smtClean="0"/>
              <a:t>Controle da posse da terra, recrutamento de mão de obra escrava; organização e direção da produção, transporte interno e comercialização nos portos. </a:t>
            </a:r>
          </a:p>
          <a:p>
            <a:pPr lvl="1"/>
            <a:r>
              <a:rPr lang="pt-BR" dirty="0" smtClean="0"/>
              <a:t>Consciência de classe: importância da ação política para a expansão econômica</a:t>
            </a:r>
          </a:p>
          <a:p>
            <a:pPr lvl="2"/>
            <a:r>
              <a:rPr lang="pt-BR" dirty="0" smtClean="0"/>
              <a:t>Subordinação do instrumento político aos interesses do grupo econômico;</a:t>
            </a:r>
          </a:p>
          <a:p>
            <a:pPr lvl="2"/>
            <a:r>
              <a:rPr lang="pt-BR" dirty="0" smtClean="0"/>
              <a:t>Conquista da autonomia estadual com a proclamação da República.</a:t>
            </a:r>
            <a:endParaRPr lang="pt-BR" dirty="0" smtClean="0"/>
          </a:p>
          <a:p>
            <a:r>
              <a:rPr lang="pt-BR" dirty="0" smtClean="0"/>
              <a:t>1875: o Brasil estava reintegrado nas correntes em expansão do comércio mundial</a:t>
            </a:r>
          </a:p>
          <a:p>
            <a:pPr lvl="1"/>
            <a:r>
              <a:rPr lang="pt-BR" dirty="0" smtClean="0"/>
              <a:t>A economia cafeeira encontrava-se em condições de autofinanciar sua extraordinária expansão subsequente;</a:t>
            </a:r>
          </a:p>
          <a:p>
            <a:pPr lvl="1"/>
            <a:r>
              <a:rPr lang="pt-BR" dirty="0" smtClean="0"/>
              <a:t>Emergência de uma nova classe de dirigentes.</a:t>
            </a:r>
          </a:p>
          <a:p>
            <a:pPr lvl="1">
              <a:buNone/>
            </a:pPr>
            <a:endParaRPr lang="pt-BR" dirty="0" smtClean="0"/>
          </a:p>
          <a:p>
            <a:pPr lvl="5" algn="r">
              <a:buFont typeface="Wingdings" pitchFamily="2" charset="2"/>
              <a:buChar char="v"/>
            </a:pPr>
            <a:r>
              <a:rPr lang="pt-BR" sz="2900" dirty="0" smtClean="0"/>
              <a:t>Problemas a expansão da economia nacional: recrutamento da mão de obra.</a:t>
            </a:r>
          </a:p>
          <a:p>
            <a:endParaRPr lang="pt-BR" dirty="0" smtClean="0"/>
          </a:p>
          <a:p>
            <a:pPr lvl="1"/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352928" cy="2304256"/>
          </a:xfrm>
        </p:spPr>
        <p:txBody>
          <a:bodyPr>
            <a:normAutofit/>
          </a:bodyPr>
          <a:lstStyle/>
          <a:p>
            <a:r>
              <a:rPr lang="pt-BR" dirty="0" smtClean="0"/>
              <a:t>Economia de transição para o trabalho assalariado</a:t>
            </a:r>
            <a:br>
              <a:rPr lang="pt-BR" dirty="0" smtClean="0"/>
            </a:br>
            <a:r>
              <a:rPr lang="pt-BR" dirty="0" smtClean="0"/>
              <a:t>Século XIX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67544" y="1556792"/>
            <a:ext cx="8424936" cy="5040560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1775-1800: época de grandes dificuldades para a economia colonial.</a:t>
            </a:r>
          </a:p>
          <a:p>
            <a:pPr lvl="1"/>
            <a:r>
              <a:rPr lang="pt-BR" dirty="0" smtClean="0"/>
              <a:t>Queda das exportações: </a:t>
            </a:r>
          </a:p>
          <a:p>
            <a:pPr lvl="2"/>
            <a:r>
              <a:rPr lang="pt-BR" dirty="0" smtClean="0"/>
              <a:t>Açúcar: novas dificuldades e queda do valor total das vendas;</a:t>
            </a:r>
          </a:p>
          <a:p>
            <a:pPr lvl="2"/>
            <a:r>
              <a:rPr lang="pt-BR" dirty="0" smtClean="0"/>
              <a:t>Ouro: queda na produção e exportação.</a:t>
            </a:r>
          </a:p>
          <a:p>
            <a:pPr lvl="2"/>
            <a:r>
              <a:rPr lang="pt-BR" dirty="0" smtClean="0"/>
              <a:t>Renda </a:t>
            </a:r>
            <a:r>
              <a:rPr lang="pt-BR" i="1" dirty="0" smtClean="0"/>
              <a:t>per capita</a:t>
            </a:r>
            <a:r>
              <a:rPr lang="pt-BR" dirty="0" smtClean="0"/>
              <a:t>: queda.</a:t>
            </a:r>
          </a:p>
          <a:p>
            <a:r>
              <a:rPr lang="pt-BR" dirty="0" smtClean="0"/>
              <a:t>Em conjunto a economia brasileira: constelação de sistemas com vínculos frouxos entre si</a:t>
            </a:r>
          </a:p>
          <a:p>
            <a:pPr lvl="1"/>
            <a:r>
              <a:rPr lang="pt-BR" dirty="0" smtClean="0"/>
              <a:t>Complexo açucareiro: produção de açúcar e criação de gado no interior do NE;</a:t>
            </a:r>
          </a:p>
          <a:p>
            <a:pPr lvl="1"/>
            <a:r>
              <a:rPr lang="pt-BR" dirty="0" smtClean="0"/>
              <a:t>Complexo minerador: mineração e a agropecuária no Sul.</a:t>
            </a:r>
          </a:p>
          <a:p>
            <a:r>
              <a:rPr lang="pt-BR" dirty="0" smtClean="0"/>
              <a:t>Centros autônomos: norte do Brasil</a:t>
            </a:r>
          </a:p>
          <a:p>
            <a:pPr lvl="1"/>
            <a:r>
              <a:rPr lang="pt-BR" dirty="0" smtClean="0"/>
              <a:t>Pará: economia extrativista da floresta amazônica, controlada pelo jesuítas e com utilização da mão de obra indígena;</a:t>
            </a:r>
          </a:p>
          <a:p>
            <a:pPr lvl="1"/>
            <a:r>
              <a:rPr lang="pt-BR" dirty="0" smtClean="0"/>
              <a:t>Maranhão: Cia. Geral do Comércio (Marquês de Pombal), financiamento do desenvolvimento agrícola na região</a:t>
            </a:r>
          </a:p>
          <a:p>
            <a:pPr lvl="1"/>
            <a:r>
              <a:rPr lang="pt-BR" dirty="0" smtClean="0"/>
              <a:t>Crédito: tráfico de escravos africanos;</a:t>
            </a:r>
          </a:p>
          <a:p>
            <a:pPr lvl="1"/>
            <a:r>
              <a:rPr lang="pt-BR" dirty="0" smtClean="0"/>
              <a:t>Agricultura: algodão e arroz. 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16. O Maranhão e a falsa euforia do fim da época colonial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4294967295"/>
          </p:nvPr>
        </p:nvSpPr>
        <p:spPr>
          <a:xfrm>
            <a:off x="395536" y="476672"/>
            <a:ext cx="8424936" cy="5544616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Quadro geral de prostração econômica na passagem para o século XIX.</a:t>
            </a:r>
          </a:p>
          <a:p>
            <a:r>
              <a:rPr lang="pt-BR" dirty="0" smtClean="0"/>
              <a:t>Aparência de prosperidade: fatores circunstanciais e acontecimentos políticos de grande repercussões nos mercados mundiais</a:t>
            </a:r>
          </a:p>
          <a:p>
            <a:pPr lvl="1"/>
            <a:r>
              <a:rPr lang="pt-BR" dirty="0" smtClean="0"/>
              <a:t>Independência dos EUA e a guerra;</a:t>
            </a:r>
          </a:p>
          <a:p>
            <a:pPr lvl="1"/>
            <a:r>
              <a:rPr lang="pt-BR" dirty="0" smtClean="0"/>
              <a:t>Revolução Francesa e a desarticulação da produção nas colônias francesas (Ilha de São Domingos - Haiti);</a:t>
            </a:r>
          </a:p>
          <a:p>
            <a:pPr lvl="1"/>
            <a:r>
              <a:rPr lang="pt-BR" dirty="0" smtClean="0"/>
              <a:t>As guerras napoleônicas e a transferência da Corte portuguesa (1808).</a:t>
            </a:r>
          </a:p>
          <a:p>
            <a:pPr lvl="1"/>
            <a:r>
              <a:rPr lang="pt-BR" dirty="0" smtClean="0"/>
              <a:t>Abertura de mercados para os produtos tropicais do Brasil: açúcar e o algodão.</a:t>
            </a:r>
          </a:p>
          <a:p>
            <a:pPr lvl="1"/>
            <a:r>
              <a:rPr lang="pt-BR" dirty="0" smtClean="0"/>
              <a:t>Aumento das exportações e elevação dos preços dos produtos tropicais.</a:t>
            </a:r>
          </a:p>
          <a:p>
            <a:pPr>
              <a:buFont typeface="Wingdings" pitchFamily="2" charset="2"/>
              <a:buChar char="v"/>
            </a:pPr>
            <a:endParaRPr lang="pt-BR" dirty="0" smtClean="0"/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Prosperidade: condições de anormalidade que prevaleciam no mercado mundial de produtos tropicais.</a:t>
            </a:r>
          </a:p>
          <a:p>
            <a:pPr>
              <a:buNone/>
            </a:pPr>
            <a:endParaRPr lang="pt-BR" dirty="0" smtClean="0"/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Estabelecida a paz na Europa (1820): sérias dificuldades econômicas para o Império.</a:t>
            </a:r>
          </a:p>
          <a:p>
            <a:pPr>
              <a:buFont typeface="Wingdings" pitchFamily="2" charset="2"/>
              <a:buChar char="v"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17. Passivo colonial, crise financeira e instabilidade política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r>
              <a:rPr lang="pt-BR" dirty="0" smtClean="0"/>
              <a:t>Repercussão dos eventos políticos da Europa: transferência da Corte portuguesa (1808) </a:t>
            </a:r>
          </a:p>
          <a:p>
            <a:pPr lvl="1"/>
            <a:r>
              <a:rPr lang="pt-BR" dirty="0" smtClean="0"/>
              <a:t>Aceleramento da evolução política do Brasil;</a:t>
            </a:r>
          </a:p>
          <a:p>
            <a:pPr lvl="1"/>
            <a:r>
              <a:rPr lang="pt-BR" dirty="0" smtClean="0"/>
              <a:t>Prolongamento da etapa de dificuldades econômicas.</a:t>
            </a:r>
          </a:p>
          <a:p>
            <a:pPr lvl="2"/>
            <a:r>
              <a:rPr lang="pt-BR" dirty="0" smtClean="0"/>
              <a:t>Abertura dos portos (1808): imposição dos acontecimentos;</a:t>
            </a:r>
          </a:p>
          <a:p>
            <a:pPr lvl="2"/>
            <a:r>
              <a:rPr lang="pt-BR" dirty="0" smtClean="0"/>
              <a:t>Tratados de Comércio de 1810: Inglaterra privilegiada;</a:t>
            </a:r>
          </a:p>
          <a:p>
            <a:pPr lvl="2"/>
            <a:r>
              <a:rPr lang="pt-BR" dirty="0" smtClean="0"/>
              <a:t>Independência do Brasil (1822) e os tratados de reconhecimento;</a:t>
            </a:r>
          </a:p>
          <a:p>
            <a:pPr lvl="2"/>
            <a:r>
              <a:rPr lang="pt-BR" dirty="0" smtClean="0"/>
              <a:t>Abdicação de dom Pedro I (1831): ascensão da classe dos grandes agricultores.</a:t>
            </a:r>
          </a:p>
          <a:p>
            <a:pPr lvl="2"/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4294967295"/>
          </p:nvPr>
        </p:nvSpPr>
        <p:spPr>
          <a:xfrm>
            <a:off x="323528" y="476672"/>
            <a:ext cx="8568952" cy="6048672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Independência do Brasil: manutenção da unidade territorial.</a:t>
            </a:r>
          </a:p>
          <a:p>
            <a:r>
              <a:rPr lang="pt-BR" dirty="0" smtClean="0"/>
              <a:t>Dificuldades da economia no Império (1830-1850): </a:t>
            </a:r>
          </a:p>
          <a:p>
            <a:pPr lvl="1"/>
            <a:r>
              <a:rPr lang="pt-BR" dirty="0" smtClean="0"/>
              <a:t>Ideologia e interpretação do liberalismo econômico</a:t>
            </a:r>
          </a:p>
          <a:p>
            <a:pPr lvl="2"/>
            <a:r>
              <a:rPr lang="pt-BR" dirty="0" smtClean="0"/>
              <a:t>Papel dos tratados de comércio com a Inglaterra: efeito secundário;</a:t>
            </a:r>
          </a:p>
          <a:p>
            <a:pPr lvl="2"/>
            <a:r>
              <a:rPr lang="pt-BR" dirty="0" smtClean="0"/>
              <a:t>Visconde de </a:t>
            </a:r>
            <a:r>
              <a:rPr lang="pt-BR" dirty="0" err="1" smtClean="0"/>
              <a:t>Strangford</a:t>
            </a:r>
            <a:r>
              <a:rPr lang="pt-BR" dirty="0" smtClean="0"/>
              <a:t> x Visconde de </a:t>
            </a:r>
            <a:r>
              <a:rPr lang="pt-BR" dirty="0" err="1" smtClean="0"/>
              <a:t>Cairu</a:t>
            </a:r>
            <a:r>
              <a:rPr lang="pt-BR" dirty="0" smtClean="0"/>
              <a:t> (José da Silva Lisboa): intérpretes das classes dominantes. </a:t>
            </a:r>
          </a:p>
          <a:p>
            <a:pPr lvl="3"/>
            <a:r>
              <a:rPr lang="pt-BR" dirty="0" smtClean="0"/>
              <a:t>Discrepâncias de ideologia econômica.</a:t>
            </a:r>
          </a:p>
          <a:p>
            <a:pPr lvl="3"/>
            <a:r>
              <a:rPr lang="pt-BR" dirty="0" smtClean="0"/>
              <a:t>Ideologia liberal: aplicada unilateralmente.</a:t>
            </a:r>
          </a:p>
          <a:p>
            <a:pPr lvl="1"/>
            <a:r>
              <a:rPr lang="pt-BR" dirty="0" smtClean="0"/>
              <a:t>Conflitos com os inglês: tráfico de escravos para o Brasil</a:t>
            </a:r>
          </a:p>
          <a:p>
            <a:pPr lvl="2" algn="just">
              <a:buNone/>
            </a:pPr>
            <a:r>
              <a:rPr lang="pt-BR" dirty="0" smtClean="0"/>
              <a:t>   “Não se pode afirmar que, se o governo brasileiro houvesse gozado de plena liberdade de ação, o desenvolvimento econômico do país teria sido necessariamente muito intenso” (p. 146). </a:t>
            </a:r>
          </a:p>
          <a:p>
            <a:pPr lvl="2"/>
            <a:endParaRPr lang="pt-BR" dirty="0" smtClean="0"/>
          </a:p>
          <a:p>
            <a:r>
              <a:rPr lang="pt-BR" dirty="0" smtClean="0"/>
              <a:t>Impacto dos tratados com os ingleses: dificuldades financeiras para capitalização do Estado.</a:t>
            </a:r>
          </a:p>
          <a:p>
            <a:pPr lvl="2"/>
            <a:r>
              <a:rPr lang="pt-BR" dirty="0" smtClean="0"/>
              <a:t>Importação: receitas do governo (taxa 15% </a:t>
            </a:r>
            <a:r>
              <a:rPr lang="pt-BR" i="1" dirty="0" smtClean="0"/>
              <a:t>ad valorem</a:t>
            </a:r>
            <a:r>
              <a:rPr lang="pt-BR" dirty="0" smtClean="0"/>
              <a:t>)</a:t>
            </a:r>
          </a:p>
          <a:p>
            <a:pPr lvl="2"/>
            <a:r>
              <a:rPr lang="pt-BR" dirty="0" smtClean="0"/>
              <a:t>Debate: taxar as exportações X aumento dos impostos sobre a importação.</a:t>
            </a:r>
          </a:p>
          <a:p>
            <a:pPr lvl="2"/>
            <a:r>
              <a:rPr lang="pt-BR" dirty="0" smtClean="0"/>
              <a:t>Quadro social: insatisfação generalizada (rebeliões por Império) -&gt; ameaça a unidade territorial.</a:t>
            </a:r>
          </a:p>
          <a:p>
            <a:pPr lvl="2"/>
            <a:r>
              <a:rPr lang="pt-BR" dirty="0" smtClean="0"/>
              <a:t>Ascensão dos Saquaremas: grupo político ligado aos plantadores de café no Vale do Paraíba fluminense.</a:t>
            </a:r>
          </a:p>
          <a:p>
            <a:pPr lvl="1"/>
            <a:r>
              <a:rPr lang="pt-BR" dirty="0" smtClean="0"/>
              <a:t>Desvalorização da moeda: emissão de papel moeda; </a:t>
            </a:r>
          </a:p>
          <a:p>
            <a:pPr lvl="1"/>
            <a:r>
              <a:rPr lang="pt-BR" dirty="0" smtClean="0"/>
              <a:t>Elevação dos preços dos produtos importados: população urbana;</a:t>
            </a:r>
          </a:p>
          <a:p>
            <a:pPr lvl="1"/>
            <a:r>
              <a:rPr lang="pt-BR" dirty="0" smtClean="0"/>
              <a:t>Inflação: empobrecimento dos pequenos comerciantes, empregados públicos e do comércio, militares, etc.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18. Confronto com o desenvolvimento dos EUA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352928" cy="4968552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Debate: “por que se industrializaram os EUA no século XIX, emparelhando-se com as nações europeias, enquanto o Brasil evoluía no sentido de transformar-se no século XX numa vasta região subdesenvolvida?” (p. 151)</a:t>
            </a:r>
          </a:p>
          <a:p>
            <a:pPr lvl="1"/>
            <a:r>
              <a:rPr lang="pt-BR" dirty="0" smtClean="0"/>
              <a:t>Refutação: teorias de inferioridade de clima e raça.</a:t>
            </a:r>
          </a:p>
          <a:p>
            <a:r>
              <a:rPr lang="pt-BR" dirty="0" smtClean="0"/>
              <a:t>Desenvolvimento dos EUA na passagem para o XIX:</a:t>
            </a:r>
          </a:p>
          <a:p>
            <a:pPr lvl="2"/>
            <a:r>
              <a:rPr lang="pt-BR" dirty="0" smtClean="0"/>
              <a:t>Adoção do protecionismo: tempo avançado.</a:t>
            </a:r>
          </a:p>
          <a:p>
            <a:pPr lvl="1"/>
            <a:r>
              <a:rPr lang="pt-BR" dirty="0" smtClean="0"/>
              <a:t>Peculiaridades do desenvolvimento dos EUA</a:t>
            </a:r>
          </a:p>
          <a:p>
            <a:pPr lvl="2"/>
            <a:r>
              <a:rPr lang="pt-BR" dirty="0" smtClean="0"/>
              <a:t>Classe dirigente: pequenos agricultores e grandes comerciantes  urbanos;</a:t>
            </a:r>
          </a:p>
          <a:p>
            <a:pPr lvl="2"/>
            <a:r>
              <a:rPr lang="pt-BR" dirty="0" smtClean="0"/>
              <a:t>Interpretação da teoria liberal: Alexander Hamilton e a defesa da industrialização.</a:t>
            </a:r>
          </a:p>
          <a:p>
            <a:pPr lvl="2"/>
            <a:r>
              <a:rPr lang="pt-BR" dirty="0" smtClean="0"/>
              <a:t>Política colonial: negligência salutar e o desenvolvimento de um mercado interno.</a:t>
            </a:r>
          </a:p>
          <a:p>
            <a:pPr lvl="2"/>
            <a:r>
              <a:rPr lang="pt-BR" dirty="0" smtClean="0"/>
              <a:t>Desenvolvimento da indústria da construção naval: frota mercante.</a:t>
            </a:r>
          </a:p>
          <a:p>
            <a:pPr lvl="2"/>
            <a:r>
              <a:rPr lang="pt-BR" dirty="0" smtClean="0"/>
              <a:t>Impacto das guerras napoleônicas: estímulo ao comércio de abastecimento.</a:t>
            </a:r>
          </a:p>
          <a:p>
            <a:pPr lvl="2"/>
            <a:r>
              <a:rPr lang="pt-BR" dirty="0" smtClean="0"/>
              <a:t>Revolução Industrial e a demanda por algodão: expansão territorial.</a:t>
            </a:r>
          </a:p>
          <a:p>
            <a:pPr lvl="2">
              <a:buFont typeface="Wingdings" pitchFamily="2" charset="2"/>
              <a:buChar char="Ø"/>
            </a:pPr>
            <a:r>
              <a:rPr lang="pt-BR" dirty="0" smtClean="0"/>
              <a:t> Balança de comércio: déficit da balança de pagamento tendeu a transformar-se em dívidas de médio e longo prazo; permitindo ao Estado adotar uma política econômica que visava o desenvolvimento de uma </a:t>
            </a:r>
            <a:r>
              <a:rPr lang="pt-BR" dirty="0" err="1" smtClean="0"/>
              <a:t>infra-estrutura</a:t>
            </a:r>
            <a:r>
              <a:rPr lang="pt-BR" dirty="0" smtClean="0"/>
              <a:t> econômica e o fomento direto de atividades básicas.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874435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Condição básica para o desenvolvimento da economia brasileira: expansão das exportações.</a:t>
            </a:r>
          </a:p>
          <a:p>
            <a:pPr lvl="1"/>
            <a:r>
              <a:rPr lang="pt-BR" dirty="0" smtClean="0"/>
              <a:t>Dificuldades de industrialização: declínio da renda; criação de mercado consumidor; classe dominante (grandes senhores agrícolas escravistas).</a:t>
            </a:r>
          </a:p>
          <a:p>
            <a:r>
              <a:rPr lang="pt-BR" dirty="0" smtClean="0"/>
              <a:t>Causa do atraso relativo da economia brasileira: estancamento das exportações</a:t>
            </a:r>
          </a:p>
          <a:p>
            <a:pPr lvl="1"/>
            <a:r>
              <a:rPr lang="pt-BR" dirty="0" smtClean="0"/>
              <a:t>Taxas de crescimento médio anual: 0,8%</a:t>
            </a:r>
          </a:p>
          <a:p>
            <a:pPr lvl="1"/>
            <a:r>
              <a:rPr lang="pt-BR" dirty="0" smtClean="0"/>
              <a:t>Taxas de crescimento demográfico: 1,3%.</a:t>
            </a:r>
          </a:p>
          <a:p>
            <a:pPr lvl="1"/>
            <a:r>
              <a:rPr lang="pt-BR" dirty="0" smtClean="0"/>
              <a:t>Crescimento das exportações: café.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19. Declínio a longo prazo do nível da renda: primeira metade do século XIX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4294967295"/>
          </p:nvPr>
        </p:nvSpPr>
        <p:spPr>
          <a:xfrm>
            <a:off x="323528" y="332656"/>
            <a:ext cx="8229600" cy="5976664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Estatísticas das exportações (1820-31 e 1841-50): valor em libra</a:t>
            </a:r>
          </a:p>
          <a:p>
            <a:pPr lvl="1"/>
            <a:r>
              <a:rPr lang="pt-BR" dirty="0" smtClean="0"/>
              <a:t>Açúcar: crescimento de 24%, taxa anual de 1,1% </a:t>
            </a:r>
          </a:p>
          <a:p>
            <a:pPr lvl="2">
              <a:buFont typeface="Wingdings" pitchFamily="2" charset="2"/>
              <a:buChar char="Ø"/>
            </a:pPr>
            <a:r>
              <a:rPr lang="pt-BR" dirty="0" smtClean="0"/>
              <a:t> Dobro da quantidade exportada.</a:t>
            </a:r>
          </a:p>
          <a:p>
            <a:pPr lvl="1"/>
            <a:r>
              <a:rPr lang="pt-BR" dirty="0" smtClean="0"/>
              <a:t>Algodão: redução de 50%</a:t>
            </a:r>
          </a:p>
          <a:p>
            <a:pPr lvl="2">
              <a:buFont typeface="Wingdings" pitchFamily="2" charset="2"/>
              <a:buChar char="Ø"/>
            </a:pPr>
            <a:r>
              <a:rPr lang="pt-BR" dirty="0" smtClean="0"/>
              <a:t> -10% da quantidade exportada.</a:t>
            </a:r>
          </a:p>
          <a:p>
            <a:pPr lvl="1"/>
            <a:r>
              <a:rPr lang="pt-BR" dirty="0" smtClean="0"/>
              <a:t>Couros e Peles: redução de 12%</a:t>
            </a:r>
          </a:p>
          <a:p>
            <a:pPr lvl="2">
              <a:buFont typeface="Wingdings" pitchFamily="2" charset="2"/>
              <a:buChar char="Ø"/>
            </a:pPr>
            <a:r>
              <a:rPr lang="pt-BR" dirty="0" smtClean="0"/>
              <a:t> Mais que o dobro da quantidade exportada.</a:t>
            </a:r>
          </a:p>
          <a:p>
            <a:pPr lvl="1"/>
            <a:r>
              <a:rPr lang="pt-BR" dirty="0" smtClean="0"/>
              <a:t>Fumo: manutenção das exportações.</a:t>
            </a:r>
          </a:p>
          <a:p>
            <a:pPr lvl="1"/>
            <a:endParaRPr lang="pt-BR" dirty="0" smtClean="0"/>
          </a:p>
          <a:p>
            <a:pPr lvl="1">
              <a:buNone/>
            </a:pPr>
            <a:r>
              <a:rPr lang="pt-BR" dirty="0" smtClean="0"/>
              <a:t>   </a:t>
            </a:r>
            <a:r>
              <a:rPr lang="pt-BR" sz="2600" dirty="0" smtClean="0">
                <a:solidFill>
                  <a:schemeClr val="accent2"/>
                </a:solidFill>
              </a:rPr>
              <a:t>Expansão dos valores da exportação: aumento do esforço produtivo.</a:t>
            </a:r>
          </a:p>
          <a:p>
            <a:pPr lvl="1"/>
            <a:endParaRPr lang="pt-BR" dirty="0" smtClean="0"/>
          </a:p>
          <a:p>
            <a:pPr lvl="1">
              <a:buFont typeface="Wingdings" pitchFamily="2" charset="2"/>
              <a:buChar char="v"/>
            </a:pPr>
            <a:r>
              <a:rPr lang="pt-BR" dirty="0" smtClean="0"/>
              <a:t>Redução da renda </a:t>
            </a:r>
            <a:r>
              <a:rPr lang="pt-BR" i="1" dirty="0" smtClean="0"/>
              <a:t>per capita.</a:t>
            </a:r>
          </a:p>
          <a:p>
            <a:pPr lvl="1">
              <a:buFont typeface="Wingdings" pitchFamily="2" charset="2"/>
              <a:buChar char="v"/>
            </a:pPr>
            <a:r>
              <a:rPr lang="pt-BR" dirty="0" smtClean="0"/>
              <a:t> Incapacidade do setor de subsistência (mercado interno) de contrabalancear o efeito do declínio relativo das exportações na economia nacional.</a:t>
            </a:r>
          </a:p>
          <a:p>
            <a:pPr lvl="1">
              <a:buFont typeface="Wingdings" pitchFamily="2" charset="2"/>
              <a:buChar char="v"/>
            </a:pPr>
            <a:r>
              <a:rPr lang="pt-BR" dirty="0" smtClean="0"/>
              <a:t> Papel do café na expansão das exportações.  </a:t>
            </a:r>
          </a:p>
          <a:p>
            <a:pPr lvl="1">
              <a:buFont typeface="Wingdings" pitchFamily="2" charset="2"/>
              <a:buChar char="v"/>
            </a:pPr>
            <a:endParaRPr lang="pt-BR" dirty="0" smtClean="0"/>
          </a:p>
          <a:p>
            <a:endParaRPr lang="pt-BR" dirty="0" smtClean="0"/>
          </a:p>
          <a:p>
            <a:pPr lvl="1"/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173</TotalTime>
  <Words>1390</Words>
  <Application>Microsoft Office PowerPoint</Application>
  <PresentationFormat>Apresentação na tela (4:3)</PresentationFormat>
  <Paragraphs>128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Concurso</vt:lpstr>
      <vt:lpstr>Formação Econômica do Brasil</vt:lpstr>
      <vt:lpstr>Economia de transição para o trabalho assalariado Século XIX</vt:lpstr>
      <vt:lpstr>16. O Maranhão e a falsa euforia do fim da época colonial</vt:lpstr>
      <vt:lpstr>Slide 4</vt:lpstr>
      <vt:lpstr>17. Passivo colonial, crise financeira e instabilidade política</vt:lpstr>
      <vt:lpstr>Slide 6</vt:lpstr>
      <vt:lpstr>18. Confronto com o desenvolvimento dos EUA</vt:lpstr>
      <vt:lpstr>19. Declínio a longo prazo do nível da renda: primeira metade do século XIX</vt:lpstr>
      <vt:lpstr>Slide 9</vt:lpstr>
      <vt:lpstr>20. Gestação da economia cafeeira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Formação Econômica do Brasil</dc:title>
  <dc:creator>Paula</dc:creator>
  <cp:lastModifiedBy>Paula</cp:lastModifiedBy>
  <cp:revision>28</cp:revision>
  <dcterms:created xsi:type="dcterms:W3CDTF">2020-11-16T18:39:08Z</dcterms:created>
  <dcterms:modified xsi:type="dcterms:W3CDTF">2020-11-16T21:32:22Z</dcterms:modified>
</cp:coreProperties>
</file>