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67" r:id="rId3"/>
    <p:sldId id="337" r:id="rId4"/>
    <p:sldId id="336" r:id="rId5"/>
    <p:sldId id="342" r:id="rId6"/>
    <p:sldId id="335" r:id="rId7"/>
    <p:sldId id="341" r:id="rId8"/>
    <p:sldId id="343" r:id="rId9"/>
    <p:sldId id="372" r:id="rId10"/>
    <p:sldId id="339" r:id="rId11"/>
    <p:sldId id="346" r:id="rId12"/>
    <p:sldId id="394" r:id="rId13"/>
    <p:sldId id="395" r:id="rId14"/>
    <p:sldId id="338" r:id="rId15"/>
    <p:sldId id="396" r:id="rId16"/>
    <p:sldId id="392" r:id="rId17"/>
    <p:sldId id="393" r:id="rId18"/>
    <p:sldId id="345" r:id="rId19"/>
    <p:sldId id="350" r:id="rId20"/>
    <p:sldId id="397" r:id="rId21"/>
    <p:sldId id="405" r:id="rId22"/>
    <p:sldId id="406" r:id="rId23"/>
    <p:sldId id="377" r:id="rId24"/>
    <p:sldId id="379" r:id="rId25"/>
    <p:sldId id="381" r:id="rId26"/>
    <p:sldId id="382" r:id="rId27"/>
    <p:sldId id="383" r:id="rId28"/>
    <p:sldId id="384" r:id="rId29"/>
    <p:sldId id="399" r:id="rId30"/>
    <p:sldId id="400" r:id="rId31"/>
    <p:sldId id="401" r:id="rId32"/>
    <p:sldId id="402" r:id="rId33"/>
    <p:sldId id="403" r:id="rId34"/>
    <p:sldId id="404" r:id="rId35"/>
    <p:sldId id="352" r:id="rId36"/>
    <p:sldId id="357" r:id="rId37"/>
    <p:sldId id="376" r:id="rId38"/>
    <p:sldId id="358" r:id="rId39"/>
    <p:sldId id="359" r:id="rId40"/>
    <p:sldId id="356" r:id="rId41"/>
    <p:sldId id="355" r:id="rId42"/>
    <p:sldId id="363" r:id="rId43"/>
    <p:sldId id="351" r:id="rId44"/>
  </p:sldIdLst>
  <p:sldSz cx="9144000" cy="6858000" type="screen4x3"/>
  <p:notesSz cx="7099300" cy="10223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9900FF"/>
    <a:srgbClr val="333399"/>
    <a:srgbClr val="666699"/>
    <a:srgbClr val="9999FF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4624" autoAdjust="0"/>
  </p:normalViewPr>
  <p:slideViewPr>
    <p:cSldViewPr>
      <p:cViewPr>
        <p:scale>
          <a:sx n="66" d="100"/>
          <a:sy n="66" d="100"/>
        </p:scale>
        <p:origin x="-14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56163"/>
            <a:ext cx="567944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92BFBED-BC27-4346-B8D0-0EBE46EEDEB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1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C1B42-0A9C-4737-B505-7359409381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862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4392E-F49B-4172-BC78-BB3D1435F5F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212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34250" y="2636838"/>
            <a:ext cx="1639888" cy="28082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11413" y="2636838"/>
            <a:ext cx="4770437" cy="28082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573D85-A441-49FF-9304-38F7BEFB6C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0063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771800" y="6389340"/>
            <a:ext cx="603374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PEA2488 – Eletrônica de Potência II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77933-31E8-4618-9186-049AB73383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83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EF4A1-7679-43CB-8900-BCED190D05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5002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55875" y="4076700"/>
            <a:ext cx="2922588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30863" y="4076700"/>
            <a:ext cx="29225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2E44F6-AD46-4FDF-8D62-29A5543B643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86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A46963-498A-4338-A749-A6217993E4B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56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244758-49D7-4C23-B5AD-53932D7EE70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19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08BEC-A218-4812-8983-BB4739B771D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02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92019-BF0E-4D65-8D06-7CA19EAB178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467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F5902-A2B7-4152-B426-0FA5AF96CAC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08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636838"/>
            <a:ext cx="65627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75" y="4076700"/>
            <a:ext cx="5997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2863" y="6475413"/>
            <a:ext cx="611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6600FF"/>
                </a:solidFill>
              </a:defRPr>
            </a:lvl1pPr>
          </a:lstStyle>
          <a:p>
            <a:fld id="{14BC57E7-9805-4781-961F-8E567494C6A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o_Microsoft_Office_Word_97_-_20031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9513" y="3141663"/>
            <a:ext cx="6694487" cy="1035050"/>
          </a:xfrm>
        </p:spPr>
        <p:txBody>
          <a:bodyPr/>
          <a:lstStyle/>
          <a:p>
            <a:r>
              <a:rPr lang="pt-BR" sz="2800" b="1" dirty="0" smtClean="0">
                <a:solidFill>
                  <a:srgbClr val="9900FF"/>
                </a:solidFill>
              </a:rPr>
              <a:t>PEA2488 – Eletrônica de Potência II</a:t>
            </a:r>
            <a:r>
              <a:rPr lang="pt-BR" sz="4000" b="1" dirty="0" smtClean="0">
                <a:solidFill>
                  <a:srgbClr val="9900FF"/>
                </a:solidFill>
              </a:rPr>
              <a:t/>
            </a:r>
            <a:br>
              <a:rPr lang="pt-BR" sz="4000" b="1" dirty="0" smtClean="0">
                <a:solidFill>
                  <a:srgbClr val="9900FF"/>
                </a:solidFill>
              </a:rPr>
            </a:br>
            <a:r>
              <a:rPr lang="pt-BR" sz="4000" b="1" dirty="0">
                <a:solidFill>
                  <a:srgbClr val="9900FF"/>
                </a:solidFill>
              </a:rPr>
              <a:t/>
            </a:r>
            <a:br>
              <a:rPr lang="pt-BR" sz="4000" b="1" dirty="0">
                <a:solidFill>
                  <a:srgbClr val="9900FF"/>
                </a:solidFill>
              </a:rPr>
            </a:br>
            <a:r>
              <a:rPr lang="pt-BR" sz="4000" b="1" dirty="0" smtClean="0">
                <a:solidFill>
                  <a:srgbClr val="9900FF"/>
                </a:solidFill>
              </a:rPr>
              <a:t>Aplicações de Inversores</a:t>
            </a:r>
            <a:endParaRPr lang="pt-BR" sz="4000" b="1" dirty="0">
              <a:solidFill>
                <a:srgbClr val="99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2219" y="4865222"/>
            <a:ext cx="3992562" cy="43204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9900FF"/>
                </a:solidFill>
              </a:rPr>
              <a:t>Lourenço </a:t>
            </a:r>
            <a:r>
              <a:rPr lang="pt-BR" sz="2400" b="1" dirty="0" err="1" smtClean="0">
                <a:solidFill>
                  <a:srgbClr val="9900FF"/>
                </a:solidFill>
              </a:rPr>
              <a:t>Matakas</a:t>
            </a:r>
            <a:r>
              <a:rPr lang="pt-BR" sz="2400" b="1" dirty="0" smtClean="0">
                <a:solidFill>
                  <a:srgbClr val="9900FF"/>
                </a:solidFill>
              </a:rPr>
              <a:t> </a:t>
            </a:r>
            <a:r>
              <a:rPr lang="pt-BR" sz="2400" b="1" dirty="0">
                <a:solidFill>
                  <a:srgbClr val="9900FF"/>
                </a:solidFill>
              </a:rPr>
              <a:t>J</a:t>
            </a:r>
            <a:r>
              <a:rPr lang="pt-BR" sz="2400" b="1" dirty="0" smtClean="0">
                <a:solidFill>
                  <a:srgbClr val="9900FF"/>
                </a:solidFill>
              </a:rPr>
              <a:t>unior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9900FF"/>
                </a:solidFill>
              </a:rPr>
              <a:t>Wilson </a:t>
            </a:r>
            <a:r>
              <a:rPr lang="pt-BR" sz="2400" b="1" dirty="0" err="1" smtClean="0">
                <a:solidFill>
                  <a:srgbClr val="9900FF"/>
                </a:solidFill>
              </a:rPr>
              <a:t>Komatsu</a:t>
            </a:r>
            <a:endParaRPr lang="pt-BR" sz="1600" b="1" dirty="0" smtClean="0">
              <a:solidFill>
                <a:srgbClr val="9900FF"/>
              </a:solidFill>
            </a:endParaRPr>
          </a:p>
          <a:p>
            <a:pPr>
              <a:lnSpc>
                <a:spcPct val="80000"/>
              </a:lnSpc>
            </a:pPr>
            <a:endParaRPr lang="pt-BR" sz="1600" b="1" dirty="0" smtClean="0">
              <a:solidFill>
                <a:srgbClr val="9900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1600" b="1" dirty="0" smtClean="0">
                <a:solidFill>
                  <a:srgbClr val="9900FF"/>
                </a:solidFill>
              </a:rPr>
              <a:t>Versão outubro/2012</a:t>
            </a:r>
            <a:endParaRPr lang="pt-BR" sz="1600" b="1" dirty="0">
              <a:solidFill>
                <a:srgbClr val="9900FF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43213" y="6243068"/>
            <a:ext cx="53272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9900FF"/>
                </a:solidFill>
              </a:rPr>
              <a:t>PEA – </a:t>
            </a:r>
            <a:r>
              <a:rPr lang="pt-BR" dirty="0" err="1">
                <a:solidFill>
                  <a:srgbClr val="9900FF"/>
                </a:solidFill>
              </a:rPr>
              <a:t>Depto</a:t>
            </a:r>
            <a:r>
              <a:rPr lang="pt-BR" dirty="0">
                <a:solidFill>
                  <a:srgbClr val="9900FF"/>
                </a:solidFill>
              </a:rPr>
              <a:t>. Eng. Energia e Automação Elétricas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10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25250"/>
            <a:ext cx="7772400" cy="73116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Filtrando a corrente de saída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5140049"/>
            <a:ext cx="8426896" cy="1371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Utilização de filtro L</a:t>
            </a:r>
          </a:p>
          <a:p>
            <a:pPr lvl="1"/>
            <a:r>
              <a:rPr lang="pt-BR" sz="2400" dirty="0" smtClean="0"/>
              <a:t>aplicações: acionamentos CA, filtros ativos, STATCOM, retificadores, etc.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97358"/>
            <a:ext cx="7315200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6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11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0" t="3735" r="8519" b="7590"/>
          <a:stretch>
            <a:fillRect/>
          </a:stretch>
        </p:blipFill>
        <p:spPr bwMode="auto">
          <a:xfrm>
            <a:off x="784785" y="1607211"/>
            <a:ext cx="7631113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97215" y="573405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           maior </a:t>
            </a:r>
            <a:r>
              <a:rPr lang="pt-BR" sz="2800" i="1" dirty="0" err="1" smtClean="0"/>
              <a:t>ripple</a:t>
            </a:r>
            <a:r>
              <a:rPr lang="pt-BR" sz="2800" dirty="0" smtClean="0"/>
              <a:t>!!!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655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97215" y="573405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5388" r="10098" b="5388"/>
          <a:stretch>
            <a:fillRect/>
          </a:stretch>
        </p:blipFill>
        <p:spPr bwMode="auto">
          <a:xfrm>
            <a:off x="467544" y="1556792"/>
            <a:ext cx="8136904" cy="41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5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13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97215" y="573405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5388" r="10098" b="5388"/>
          <a:stretch>
            <a:fillRect/>
          </a:stretch>
        </p:blipFill>
        <p:spPr bwMode="auto">
          <a:xfrm>
            <a:off x="467544" y="1556792"/>
            <a:ext cx="8136904" cy="41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851920" y="3789040"/>
            <a:ext cx="4416594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Como calcular o espectro da corrente???</a:t>
            </a:r>
          </a:p>
          <a:p>
            <a:r>
              <a:rPr lang="pt-BR" dirty="0" smtClean="0"/>
              <a:t>        &gt;&gt;&gt; lousa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55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>
                <a:solidFill>
                  <a:srgbClr val="FF0000"/>
                </a:solidFill>
              </a:rPr>
              <a:t>L=0.1H </a:t>
            </a:r>
            <a:r>
              <a:rPr lang="pt-BR" sz="2800" dirty="0" smtClean="0"/>
              <a:t> 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43" t="3735" r="6543" b="7590"/>
          <a:stretch>
            <a:fillRect/>
          </a:stretch>
        </p:blipFill>
        <p:spPr bwMode="auto">
          <a:xfrm>
            <a:off x="698500" y="1600200"/>
            <a:ext cx="792480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796136" y="5733256"/>
            <a:ext cx="32301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L </a:t>
            </a:r>
            <a:r>
              <a:rPr lang="pt-BR" sz="3200" b="1" dirty="0" smtClean="0"/>
              <a:t>↑</a:t>
            </a:r>
            <a:r>
              <a:rPr lang="pt-BR" sz="2400" dirty="0" smtClean="0"/>
              <a:t>  </a:t>
            </a:r>
            <a:r>
              <a:rPr lang="pt-BR" sz="2400" dirty="0" smtClean="0">
                <a:sym typeface="Wingdings" pitchFamily="2" charset="2"/>
              </a:rPr>
              <a:t> m</a:t>
            </a:r>
            <a:r>
              <a:rPr lang="pt-BR" sz="2400" dirty="0" smtClean="0"/>
              <a:t>enor </a:t>
            </a:r>
            <a:r>
              <a:rPr lang="pt-BR" sz="2400" i="1" dirty="0" err="1" smtClean="0"/>
              <a:t>ripple</a:t>
            </a:r>
            <a:r>
              <a:rPr lang="pt-BR" sz="2800" dirty="0" smtClean="0"/>
              <a:t>!!!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15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5517232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>
                <a:solidFill>
                  <a:srgbClr val="FF0000"/>
                </a:solidFill>
              </a:rPr>
              <a:t>L=0.1H</a:t>
            </a:r>
            <a:r>
              <a:rPr lang="pt-BR" sz="2800" dirty="0" smtClean="0"/>
              <a:t>  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5796136" y="5733256"/>
            <a:ext cx="32301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L </a:t>
            </a:r>
            <a:r>
              <a:rPr lang="pt-BR" sz="3200" b="1" dirty="0" smtClean="0"/>
              <a:t>↑</a:t>
            </a:r>
            <a:r>
              <a:rPr lang="pt-BR" sz="2400" dirty="0" smtClean="0"/>
              <a:t>  </a:t>
            </a:r>
            <a:r>
              <a:rPr lang="pt-BR" sz="2400" dirty="0" smtClean="0">
                <a:sym typeface="Wingdings" pitchFamily="2" charset="2"/>
              </a:rPr>
              <a:t> m</a:t>
            </a:r>
            <a:r>
              <a:rPr lang="pt-BR" sz="2400" dirty="0" smtClean="0"/>
              <a:t>enor </a:t>
            </a:r>
            <a:r>
              <a:rPr lang="pt-BR" sz="2400" i="1" dirty="0" err="1" smtClean="0"/>
              <a:t>ripple</a:t>
            </a:r>
            <a:r>
              <a:rPr lang="pt-BR" sz="2800" dirty="0" smtClean="0"/>
              <a:t>!!!</a:t>
            </a:r>
            <a:endParaRPr lang="pt-B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5388" r="9541" b="6594"/>
          <a:stretch>
            <a:fillRect/>
          </a:stretch>
        </p:blipFill>
        <p:spPr bwMode="auto">
          <a:xfrm>
            <a:off x="611559" y="1484784"/>
            <a:ext cx="79751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16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84582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Aumento da frequência de chaveamento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  ; </a:t>
            </a:r>
            <a:r>
              <a:rPr lang="pt-BR" sz="2800" dirty="0" err="1" smtClean="0">
                <a:solidFill>
                  <a:srgbClr val="FF0000"/>
                </a:solidFill>
              </a:rPr>
              <a:t>f</a:t>
            </a:r>
            <a:r>
              <a:rPr lang="pt-BR" sz="2800" baseline="-25000" dirty="0" err="1" smtClean="0">
                <a:solidFill>
                  <a:srgbClr val="FF0000"/>
                </a:solidFill>
              </a:rPr>
              <a:t>m</a:t>
            </a:r>
            <a:r>
              <a:rPr lang="pt-BR" sz="2800" dirty="0" smtClean="0">
                <a:solidFill>
                  <a:srgbClr val="FF0000"/>
                </a:solidFill>
              </a:rPr>
              <a:t>=2400Hz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4182" r="23458" b="5388"/>
          <a:stretch>
            <a:fillRect/>
          </a:stretch>
        </p:blipFill>
        <p:spPr bwMode="auto">
          <a:xfrm>
            <a:off x="1115616" y="1556792"/>
            <a:ext cx="64423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796136" y="5733256"/>
            <a:ext cx="27158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s</a:t>
            </a:r>
            <a:r>
              <a:rPr lang="pt-BR" sz="2400" b="1" dirty="0" smtClean="0"/>
              <a:t> ↑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sz="2000" dirty="0" smtClean="0">
                <a:sym typeface="Wingdings" pitchFamily="2" charset="2"/>
              </a:rPr>
              <a:t>m</a:t>
            </a:r>
            <a:r>
              <a:rPr lang="pt-BR" sz="2000" dirty="0" smtClean="0"/>
              <a:t>enor </a:t>
            </a:r>
            <a:r>
              <a:rPr lang="pt-BR" sz="2000" i="1" dirty="0" err="1" smtClean="0"/>
              <a:t>ripple</a:t>
            </a:r>
            <a:r>
              <a:rPr lang="pt-BR" sz="2000" dirty="0" smtClean="0"/>
              <a:t>!!!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17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84582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Aumento da frequência de chaveamento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  ;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f</a:t>
            </a:r>
            <a:r>
              <a:rPr lang="pt-BR" sz="2800" baseline="-25000" dirty="0" err="1" smtClean="0">
                <a:solidFill>
                  <a:srgbClr val="FF0000"/>
                </a:solidFill>
              </a:rPr>
              <a:t>m</a:t>
            </a:r>
            <a:r>
              <a:rPr lang="pt-BR" sz="2800" dirty="0" smtClean="0">
                <a:solidFill>
                  <a:srgbClr val="FF0000"/>
                </a:solidFill>
              </a:rPr>
              <a:t>=2400Hz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 l="9182" t="5388" r="11768" b="6594"/>
          <a:stretch>
            <a:fillRect/>
          </a:stretch>
        </p:blipFill>
        <p:spPr bwMode="auto">
          <a:xfrm>
            <a:off x="395536" y="1556792"/>
            <a:ext cx="8136904" cy="41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V="1">
            <a:off x="3851920" y="5373216"/>
            <a:ext cx="72008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18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039120"/>
            <a:ext cx="7772400" cy="6977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Filtrando a tensão de saída 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4897584"/>
            <a:ext cx="7772400" cy="119639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Utilização de filtro LC</a:t>
            </a:r>
          </a:p>
          <a:p>
            <a:pPr lvl="1"/>
            <a:r>
              <a:rPr lang="pt-BR" sz="2400" dirty="0" smtClean="0"/>
              <a:t>Filtro LC precisa de controle de tensão de saída</a:t>
            </a:r>
          </a:p>
          <a:p>
            <a:pPr lvl="1"/>
            <a:r>
              <a:rPr lang="pt-BR" sz="2400" dirty="0"/>
              <a:t>A</a:t>
            </a:r>
            <a:r>
              <a:rPr lang="pt-BR" sz="2400" dirty="0" smtClean="0"/>
              <a:t>plicações: UPS, filtro ativo série, etc.</a:t>
            </a:r>
            <a:endParaRPr lang="pt-BR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97194"/>
            <a:ext cx="8153400" cy="31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81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19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39105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LC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556260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 C=10</a:t>
            </a:r>
            <a:r>
              <a:rPr lang="pt-BR" sz="2800" dirty="0" smtClean="0">
                <a:latin typeface="Symbol" pitchFamily="18" charset="2"/>
              </a:rPr>
              <a:t>m</a:t>
            </a:r>
            <a:r>
              <a:rPr lang="pt-BR" sz="2800" dirty="0" smtClean="0"/>
              <a:t>F  ; 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19" t="3735" r="8519" b="7590"/>
          <a:stretch>
            <a:fillRect/>
          </a:stretch>
        </p:blipFill>
        <p:spPr bwMode="auto">
          <a:xfrm>
            <a:off x="838200" y="1600200"/>
            <a:ext cx="7620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716016" y="6093296"/>
            <a:ext cx="42017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000" i="1" dirty="0" err="1" smtClean="0"/>
              <a:t>Ripple</a:t>
            </a:r>
            <a:r>
              <a:rPr lang="pt-BR" sz="2000" i="1" dirty="0" smtClean="0"/>
              <a:t> muito pequeno em </a:t>
            </a:r>
            <a:r>
              <a:rPr lang="pt-BR" sz="2000" i="1" dirty="0" err="1" smtClean="0"/>
              <a:t>Vcarga</a:t>
            </a:r>
            <a:r>
              <a:rPr lang="pt-BR" sz="2000" dirty="0" smtClean="0"/>
              <a:t>!!!</a:t>
            </a:r>
            <a:endParaRPr lang="pt-BR" sz="2000" dirty="0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7452320" y="2492896"/>
            <a:ext cx="1296144" cy="3528392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8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PEA2488 – Eletrônica de Potência II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807540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dirty="0" smtClean="0"/>
              <a:t>Aplicações de Inversores</a:t>
            </a:r>
            <a:endParaRPr lang="pt-B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565805"/>
            <a:ext cx="7772400" cy="43226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Conversores Fonte de Tensão (VSC)</a:t>
            </a:r>
          </a:p>
          <a:p>
            <a:pPr lvl="1"/>
            <a:r>
              <a:rPr lang="pt-BR" sz="2400" dirty="0" smtClean="0"/>
              <a:t>Conversores (inversores) VSC </a:t>
            </a:r>
            <a:r>
              <a:rPr lang="pt-BR" sz="2400" dirty="0" err="1" smtClean="0"/>
              <a:t>auto-comutados</a:t>
            </a:r>
            <a:endParaRPr lang="pt-BR" sz="2400" dirty="0" smtClean="0"/>
          </a:p>
          <a:p>
            <a:pPr lvl="1"/>
            <a:r>
              <a:rPr lang="pt-BR" sz="2400" dirty="0" smtClean="0"/>
              <a:t>Implementação das chaves eletrônicas</a:t>
            </a:r>
          </a:p>
          <a:p>
            <a:pPr lvl="1"/>
            <a:r>
              <a:rPr lang="pt-BR" sz="2400" dirty="0" smtClean="0"/>
              <a:t>Modo de operação chaveado (ON/OFF)</a:t>
            </a:r>
          </a:p>
          <a:p>
            <a:pPr lvl="1"/>
            <a:r>
              <a:rPr lang="pt-BR" sz="2400" dirty="0" smtClean="0"/>
              <a:t>Operação em PWM</a:t>
            </a:r>
          </a:p>
          <a:p>
            <a:pPr lvl="1"/>
            <a:r>
              <a:rPr lang="pt-BR" sz="2400" dirty="0" smtClean="0"/>
              <a:t>Fonte de tensão ou fonte de corrente</a:t>
            </a:r>
          </a:p>
          <a:p>
            <a:pPr lvl="1"/>
            <a:r>
              <a:rPr lang="pt-BR" sz="2400" dirty="0" smtClean="0"/>
              <a:t>Associação de conversores</a:t>
            </a:r>
          </a:p>
          <a:p>
            <a:r>
              <a:rPr lang="pt-BR" sz="2800" dirty="0" smtClean="0"/>
              <a:t>Aplicações</a:t>
            </a:r>
          </a:p>
          <a:p>
            <a:pPr lvl="1"/>
            <a:r>
              <a:rPr lang="pt-BR" sz="2400" dirty="0" smtClean="0"/>
              <a:t>STATCOM</a:t>
            </a:r>
          </a:p>
          <a:p>
            <a:pPr lvl="1"/>
            <a:r>
              <a:rPr lang="pt-BR" sz="2400" dirty="0" smtClean="0"/>
              <a:t>Retificador com alto fator de potência</a:t>
            </a:r>
          </a:p>
          <a:p>
            <a:pPr lvl="1"/>
            <a:r>
              <a:rPr lang="pt-BR" sz="2400" dirty="0" smtClean="0"/>
              <a:t>Filtros ativos de harmônicas</a:t>
            </a:r>
          </a:p>
        </p:txBody>
      </p:sp>
    </p:spTree>
    <p:extLst>
      <p:ext uri="{BB962C8B-B14F-4D97-AF65-F5344CB8AC3E}">
        <p14:creationId xmlns="" xmlns:p14="http://schemas.microsoft.com/office/powerpoint/2010/main" val="35289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20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836712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LC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6093296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 C=10</a:t>
            </a:r>
            <a:r>
              <a:rPr lang="pt-BR" sz="2800" dirty="0" smtClean="0">
                <a:latin typeface="Symbol" pitchFamily="18" charset="2"/>
              </a:rPr>
              <a:t>m</a:t>
            </a:r>
            <a:r>
              <a:rPr lang="pt-BR" sz="2800" dirty="0" smtClean="0"/>
              <a:t>F  ; 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4182" r="12325" b="5388"/>
          <a:stretch>
            <a:fillRect/>
          </a:stretch>
        </p:blipFill>
        <p:spPr bwMode="auto">
          <a:xfrm>
            <a:off x="323528" y="1484784"/>
            <a:ext cx="8496944" cy="44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355976" y="4509120"/>
            <a:ext cx="349166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000" i="1" dirty="0" smtClean="0"/>
              <a:t>Calculo do espectro na lousa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728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836712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LC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6093296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 C=10</a:t>
            </a:r>
            <a:r>
              <a:rPr lang="pt-BR" sz="2800" dirty="0" smtClean="0">
                <a:latin typeface="Symbol" pitchFamily="18" charset="2"/>
              </a:rPr>
              <a:t>m</a:t>
            </a:r>
            <a:r>
              <a:rPr lang="pt-BR" sz="2800" dirty="0" smtClean="0"/>
              <a:t>F  ; 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m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30" t="11526" b="26855"/>
          <a:stretch>
            <a:fillRect/>
          </a:stretch>
        </p:blipFill>
        <p:spPr bwMode="auto">
          <a:xfrm>
            <a:off x="1331640" y="2276872"/>
            <a:ext cx="31447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30" t="11526" b="26855"/>
          <a:stretch>
            <a:fillRect/>
          </a:stretch>
        </p:blipFill>
        <p:spPr bwMode="auto">
          <a:xfrm>
            <a:off x="5076056" y="2276872"/>
            <a:ext cx="31447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195736" y="5229200"/>
            <a:ext cx="100380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000" i="1" dirty="0" smtClean="0"/>
              <a:t>f=60Hz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6084168" y="5157192"/>
            <a:ext cx="128913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000" i="1" dirty="0" smtClean="0"/>
              <a:t>f=1200Hz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3347864" y="1844824"/>
            <a:ext cx="24208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000" i="1" dirty="0" smtClean="0"/>
              <a:t>Impedância do filtro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256490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XL=19j </a:t>
            </a:r>
            <a:r>
              <a:rPr lang="pt-BR" dirty="0" smtClean="0">
                <a:sym typeface="Symbol"/>
              </a:rPr>
              <a:t>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499992" y="255561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XL=378j </a:t>
            </a:r>
            <a:r>
              <a:rPr lang="pt-BR" dirty="0" smtClean="0">
                <a:sym typeface="Symbol"/>
              </a:rPr>
              <a:t>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187624" y="335699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XC=-j265 </a:t>
            </a:r>
            <a:r>
              <a:rPr lang="pt-BR" dirty="0" smtClean="0">
                <a:sym typeface="Symbol"/>
              </a:rPr>
              <a:t>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788024" y="335699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XC=-13j</a:t>
            </a:r>
            <a:r>
              <a:rPr lang="pt-BR" dirty="0" smtClean="0">
                <a:sym typeface="Symbol"/>
              </a:rPr>
              <a:t>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23728" y="443711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R//XC=93</a:t>
            </a:r>
            <a:r>
              <a:rPr lang="pt-BR" dirty="0" smtClean="0">
                <a:sym typeface="Symbol"/>
              </a:rPr>
              <a:t>-20 (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)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580112" y="443711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R//XC=13</a:t>
            </a:r>
            <a:r>
              <a:rPr lang="pt-BR" dirty="0" smtClean="0">
                <a:sym typeface="Symbol"/>
              </a:rPr>
              <a:t>-82 (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)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28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PEA2488 – Eletrônica de Potência II</a:t>
            </a:r>
            <a:endParaRPr lang="pt-BR" sz="1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77933-31E8-4618-9186-049AB733839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41555" y="3429000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resto do material será apresentado em outra aula separada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23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1181100"/>
            <a:ext cx="8496944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dirty="0" smtClean="0"/>
              <a:t>Implementação de Conversores de Elevada Potência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39552" y="282883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Associação série / paralelo de chaves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Associação série paralelo de conversores </a:t>
            </a:r>
            <a:r>
              <a:rPr lang="pt-BR" sz="3200" dirty="0" smtClean="0"/>
              <a:t>(</a:t>
            </a:r>
            <a:r>
              <a:rPr lang="pt-BR" sz="3200" dirty="0" err="1" smtClean="0"/>
              <a:t>Multiconversores</a:t>
            </a:r>
            <a:r>
              <a:rPr lang="pt-BR" sz="32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1175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24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556792"/>
            <a:ext cx="670401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67040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Formas de Onda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539552" y="33482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Conversor único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539552" y="583805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err="1" smtClean="0"/>
              <a:t>Multiconversor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580112" y="5301208"/>
            <a:ext cx="28039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3 conversores </a:t>
            </a:r>
            <a:r>
              <a:rPr lang="pt-BR" dirty="0" smtClean="0">
                <a:sym typeface="Wingdings" pitchFamily="2" charset="2"/>
              </a:rPr>
              <a:t> 4 níveis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0" y="4005064"/>
            <a:ext cx="9144000" cy="2592288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01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25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Espectro dos conversores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539552" y="33482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Conversor único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539552" y="583805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err="1" smtClean="0"/>
              <a:t>Multiconversor</a:t>
            </a:r>
            <a:endParaRPr lang="pt-BR" sz="32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3" y="1588274"/>
            <a:ext cx="6780213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41" y="4085072"/>
            <a:ext cx="670401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4005064"/>
            <a:ext cx="9144000" cy="2592288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067944" y="6021288"/>
            <a:ext cx="38635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3 conversores </a:t>
            </a:r>
            <a:r>
              <a:rPr lang="pt-BR" dirty="0" smtClean="0">
                <a:sym typeface="Wingdings" pitchFamily="2" charset="2"/>
              </a:rPr>
              <a:t> 1ª raia em 3 </a:t>
            </a:r>
            <a:r>
              <a:rPr lang="pt-BR" dirty="0" err="1" smtClean="0">
                <a:sym typeface="Wingdings" pitchFamily="2" charset="2"/>
              </a:rPr>
              <a:t>fchav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235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26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err="1" smtClean="0"/>
              <a:t>Multiconversores</a:t>
            </a:r>
            <a:r>
              <a:rPr lang="pt-BR" sz="3600" dirty="0" smtClean="0"/>
              <a:t> - Tipos</a:t>
            </a:r>
            <a:endParaRPr lang="pt-BR" sz="36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3" y="1701370"/>
            <a:ext cx="68183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18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Associação série com transformadores</a:t>
            </a:r>
            <a:endParaRPr lang="pt-BR" sz="36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9113"/>
            <a:ext cx="777081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9754" y="5301208"/>
            <a:ext cx="4295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Conexão de unidades trifásicas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4685302" y="5301208"/>
            <a:ext cx="4279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Conexão de unidades monofásicas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3307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28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Associação série sem transformadores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119754" y="5228638"/>
            <a:ext cx="2652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Conversor em ponte completa</a:t>
            </a:r>
            <a:endParaRPr lang="pt-BR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4338"/>
            <a:ext cx="8609013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059832" y="5176250"/>
            <a:ext cx="2652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Associação em série de dois conversores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6197589" y="5194009"/>
            <a:ext cx="2652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Conversor tipo NPC (</a:t>
            </a:r>
            <a:r>
              <a:rPr lang="pt-BR" sz="2000" i="1" dirty="0" smtClean="0"/>
              <a:t>Neutral Point </a:t>
            </a:r>
            <a:r>
              <a:rPr lang="pt-BR" sz="2000" i="1" dirty="0" err="1" smtClean="0"/>
              <a:t>Clamped</a:t>
            </a:r>
            <a:r>
              <a:rPr lang="pt-BR" sz="2000" dirty="0" smtClean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066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29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O conversor ponte H – </a:t>
            </a:r>
          </a:p>
          <a:p>
            <a:r>
              <a:rPr lang="pt-BR" sz="2800" dirty="0" smtClean="0"/>
              <a:t>PWM 2 níveis</a:t>
            </a:r>
            <a:endParaRPr lang="pt-BR" sz="28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 l="9749" r="2510" b="4214"/>
          <a:stretch>
            <a:fillRect/>
          </a:stretch>
        </p:blipFill>
        <p:spPr bwMode="auto">
          <a:xfrm>
            <a:off x="874018" y="2034737"/>
            <a:ext cx="8018462" cy="482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6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17104"/>
            <a:ext cx="8712968" cy="7277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tipo fonte de tensão monofásico</a:t>
            </a:r>
          </a:p>
          <a:p>
            <a:r>
              <a:rPr lang="pt-BR" sz="3600" dirty="0" smtClean="0"/>
              <a:t>(meia ponte ou </a:t>
            </a:r>
            <a:r>
              <a:rPr lang="pt-BR" sz="3600" i="1" dirty="0" err="1" smtClean="0"/>
              <a:t>half</a:t>
            </a:r>
            <a:r>
              <a:rPr lang="pt-BR" sz="3600" i="1" dirty="0" smtClean="0"/>
              <a:t> bridge</a:t>
            </a:r>
            <a:r>
              <a:rPr lang="pt-BR" sz="3600" dirty="0" smtClean="0"/>
              <a:t>)</a:t>
            </a:r>
            <a:endParaRPr lang="pt-BR" sz="36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987019"/>
              </p:ext>
            </p:extLst>
          </p:nvPr>
        </p:nvGraphicFramePr>
        <p:xfrm>
          <a:off x="733522" y="2786584"/>
          <a:ext cx="7696200" cy="3159125"/>
        </p:xfrm>
        <a:graphic>
          <a:graphicData uri="http://schemas.openxmlformats.org/presentationml/2006/ole">
            <p:oleObj spid="_x0000_s61518" name="Documento" r:id="rId4" imgW="8116824" imgH="3118104" progId="Word.Document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20072" y="5805264"/>
            <a:ext cx="3623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Dois níveis de tensão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82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30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O conversor ponte H – 2 níveis</a:t>
            </a:r>
            <a:endParaRPr lang="pt-BR" sz="36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l="10265" t="5388" r="8697" b="10211"/>
          <a:stretch>
            <a:fillRect/>
          </a:stretch>
        </p:blipFill>
        <p:spPr bwMode="auto">
          <a:xfrm>
            <a:off x="107504" y="1596248"/>
            <a:ext cx="8928992" cy="42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211960" y="4005064"/>
            <a:ext cx="32175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Freq. Chaveamento =1200Hz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66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31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O conversor ponte H – 2 níveis</a:t>
            </a:r>
            <a:endParaRPr lang="pt-BR" sz="3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l="10265" t="5388" r="9807" b="5388"/>
          <a:stretch>
            <a:fillRect/>
          </a:stretch>
        </p:blipFill>
        <p:spPr bwMode="auto">
          <a:xfrm>
            <a:off x="179512" y="1706810"/>
            <a:ext cx="8964488" cy="46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3568" y="4149080"/>
            <a:ext cx="32175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Freq. Chaveamento =1200Hz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1691680" y="4581128"/>
            <a:ext cx="43204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1691680" y="3789040"/>
            <a:ext cx="43204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6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O conversor ponte H – </a:t>
            </a:r>
          </a:p>
          <a:p>
            <a:r>
              <a:rPr lang="pt-BR" sz="2800" dirty="0" smtClean="0"/>
              <a:t>PWM 3 níveis</a:t>
            </a:r>
            <a:endParaRPr lang="pt-BR" sz="28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r="30989"/>
          <a:stretch>
            <a:fillRect/>
          </a:stretch>
        </p:blipFill>
        <p:spPr bwMode="auto">
          <a:xfrm>
            <a:off x="971600" y="2012157"/>
            <a:ext cx="7344816" cy="484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6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l="9710" t="6594" r="9807" b="10211"/>
          <a:stretch>
            <a:fillRect/>
          </a:stretch>
        </p:blipFill>
        <p:spPr bwMode="auto">
          <a:xfrm>
            <a:off x="107504" y="1700311"/>
            <a:ext cx="8928992" cy="424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33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O conversor ponte H – 3 níveis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11960" y="4005064"/>
            <a:ext cx="32175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Freq. Chaveamento =1200Hz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59832" y="6021288"/>
            <a:ext cx="36792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Freq. Dos sinais =2400Hz!!!!!????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1475656" y="2924944"/>
            <a:ext cx="2088232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716288" y="5013176"/>
            <a:ext cx="495672" cy="116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6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 l="10546" t="6412" r="11191" b="6776"/>
          <a:stretch>
            <a:fillRect/>
          </a:stretch>
        </p:blipFill>
        <p:spPr bwMode="auto">
          <a:xfrm>
            <a:off x="179512" y="1988840"/>
            <a:ext cx="8748464" cy="44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34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77904"/>
            <a:ext cx="8496944" cy="80774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O conversor ponte H – 2 níveis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4293096"/>
            <a:ext cx="12747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2400!!!???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2483768" y="4725144"/>
            <a:ext cx="43204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2483768" y="3861048"/>
            <a:ext cx="43204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907704" y="1772816"/>
            <a:ext cx="32175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Freq. Chaveamento =1200Hz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66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35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6364" y="1066815"/>
            <a:ext cx="8690131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Inversor VSC Mono   / Inversor VSC Trifásico</a:t>
            </a:r>
            <a:endParaRPr lang="pt-B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926"/>
          <a:stretch>
            <a:fillRect/>
          </a:stretch>
        </p:blipFill>
        <p:spPr bwMode="auto">
          <a:xfrm>
            <a:off x="4232564" y="1844825"/>
            <a:ext cx="4708107" cy="4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84" b="3035"/>
          <a:stretch>
            <a:fillRect/>
          </a:stretch>
        </p:blipFill>
        <p:spPr bwMode="auto">
          <a:xfrm>
            <a:off x="193965" y="2348881"/>
            <a:ext cx="4261642" cy="34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42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36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97555"/>
            <a:ext cx="7772400" cy="7145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Ex. VAR GEN. Trifásico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2204864"/>
            <a:ext cx="828092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dirty="0" smtClean="0"/>
              <a:t>Inversor VSC trifásico ligado à rede CA;</a:t>
            </a:r>
          </a:p>
          <a:p>
            <a:pPr lvl="1"/>
            <a:r>
              <a:rPr lang="pt-BR" dirty="0" smtClean="0"/>
              <a:t>Neutro do inversor G2;</a:t>
            </a:r>
          </a:p>
          <a:p>
            <a:pPr lvl="1"/>
            <a:r>
              <a:rPr lang="pt-BR" dirty="0" smtClean="0"/>
              <a:t>Rede CA ligada em estrela com neutro G1 não conectado a G2;</a:t>
            </a:r>
          </a:p>
          <a:p>
            <a:pPr lvl="1"/>
            <a:r>
              <a:rPr lang="pt-BR" dirty="0" err="1" smtClean="0"/>
              <a:t>Vrede</a:t>
            </a:r>
            <a:r>
              <a:rPr lang="pt-BR" dirty="0" smtClean="0"/>
              <a:t> pico=100V; </a:t>
            </a:r>
            <a:r>
              <a:rPr lang="pt-BR" dirty="0" err="1" smtClean="0"/>
              <a:t>Vref</a:t>
            </a:r>
            <a:r>
              <a:rPr lang="pt-BR" dirty="0" smtClean="0"/>
              <a:t> pico=120V</a:t>
            </a:r>
            <a:r>
              <a:rPr lang="pt-BR" dirty="0"/>
              <a:t>, </a:t>
            </a:r>
            <a:r>
              <a:rPr lang="pt-BR" dirty="0" err="1" smtClean="0"/>
              <a:t>Vd</a:t>
            </a:r>
            <a:r>
              <a:rPr lang="pt-BR" dirty="0" smtClean="0"/>
              <a:t>=120V;</a:t>
            </a:r>
          </a:p>
          <a:p>
            <a:pPr lvl="1"/>
            <a:r>
              <a:rPr lang="pt-BR" dirty="0" smtClean="0"/>
              <a:t>Impedância da Rede CA: XL=18 </a:t>
            </a:r>
            <a:r>
              <a:rPr lang="el-GR" dirty="0" smtClean="0"/>
              <a:t>Ω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Frequência da portadora: </a:t>
            </a:r>
            <a:r>
              <a:rPr lang="pt-BR" dirty="0" err="1" smtClean="0"/>
              <a:t>f</a:t>
            </a:r>
            <a:r>
              <a:rPr lang="pt-BR" baseline="-25000" dirty="0" err="1" smtClean="0"/>
              <a:t>m</a:t>
            </a:r>
            <a:r>
              <a:rPr lang="pt-BR" dirty="0" smtClean="0"/>
              <a:t>=2400Hz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395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37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97555"/>
            <a:ext cx="7772400" cy="7145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Ex. VAR GEN. Trifásico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5594609"/>
            <a:ext cx="77724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err="1" smtClean="0"/>
              <a:t>Vrede</a:t>
            </a:r>
            <a:r>
              <a:rPr lang="pt-BR" sz="2400" dirty="0" smtClean="0"/>
              <a:t> pico=100V; </a:t>
            </a:r>
            <a:r>
              <a:rPr lang="pt-BR" sz="2400" dirty="0" err="1" smtClean="0"/>
              <a:t>Vref</a:t>
            </a:r>
            <a:r>
              <a:rPr lang="pt-BR" sz="2400" dirty="0" smtClean="0"/>
              <a:t> pico=120V (mesma fase!!)</a:t>
            </a:r>
          </a:p>
          <a:p>
            <a:pPr lvl="1"/>
            <a:r>
              <a:rPr lang="pt-BR" sz="2400" dirty="0" smtClean="0"/>
              <a:t>XL=18 </a:t>
            </a:r>
            <a:r>
              <a:rPr lang="el-GR" sz="2400" dirty="0" smtClean="0"/>
              <a:t>Ω</a:t>
            </a:r>
            <a:r>
              <a:rPr lang="pt-BR" sz="2400" dirty="0" smtClean="0"/>
              <a:t> , </a:t>
            </a:r>
            <a:r>
              <a:rPr lang="pt-BR" sz="2400" dirty="0" err="1" smtClean="0"/>
              <a:t>f</a:t>
            </a:r>
            <a:r>
              <a:rPr lang="pt-BR" sz="2400" baseline="-25000" dirty="0" err="1" smtClean="0"/>
              <a:t>m</a:t>
            </a:r>
            <a:r>
              <a:rPr lang="pt-BR" sz="2400" dirty="0" smtClean="0"/>
              <a:t>=2400Hz, </a:t>
            </a:r>
            <a:r>
              <a:rPr lang="pt-BR" sz="2400" dirty="0" err="1" smtClean="0"/>
              <a:t>Vd</a:t>
            </a:r>
            <a:r>
              <a:rPr lang="pt-BR" sz="2400" dirty="0" smtClean="0"/>
              <a:t>=120V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97070"/>
            <a:ext cx="8196268" cy="41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38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997555"/>
            <a:ext cx="7772400" cy="7145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Ex. VAR GEN. Trifásico</a:t>
            </a:r>
            <a:endParaRPr lang="pt-BR" sz="3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04968"/>
            <a:ext cx="77152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528" y="5410205"/>
            <a:ext cx="8568952" cy="83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Tensão na fase R do conversor (VCr-g2) </a:t>
            </a:r>
          </a:p>
          <a:p>
            <a:pPr lvl="1"/>
            <a:r>
              <a:rPr lang="pt-BR" sz="2400" dirty="0" smtClean="0"/>
              <a:t>Tensão equivalente na fase R (VCr-g1) (impõe corrente)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9170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39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97555"/>
            <a:ext cx="7772400" cy="7145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Ex. VAR GEN. Trifásico</a:t>
            </a:r>
            <a:endParaRPr lang="pt-BR" sz="3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5" y="1646253"/>
            <a:ext cx="7620000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"/>
          <p:cNvSpPr txBox="1">
            <a:spLocks noChangeAspect="1" noChangeArrowheads="1"/>
          </p:cNvSpPr>
          <p:nvPr/>
        </p:nvSpPr>
        <p:spPr>
          <a:xfrm>
            <a:off x="179512" y="5437915"/>
            <a:ext cx="864096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smtClean="0"/>
              <a:t>Espectro da tensão na fase R do conversor (VCr-g2) </a:t>
            </a:r>
          </a:p>
          <a:p>
            <a:pPr lvl="1"/>
            <a:r>
              <a:rPr lang="pt-BR" sz="2400" smtClean="0"/>
              <a:t>Espectro da tensão equivalente na fase R (VCr-g1)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4784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47923"/>
            <a:ext cx="7772400" cy="15636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Fonte de tensão: Implementação das chaves</a:t>
            </a:r>
            <a:endParaRPr lang="pt-BR" sz="3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22718"/>
            <a:ext cx="7848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30288" y="5033963"/>
            <a:ext cx="7439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Chaves na implementação como fonte de tensão:</a:t>
            </a:r>
          </a:p>
          <a:p>
            <a:pPr algn="ctr"/>
            <a:r>
              <a:rPr lang="pt-BR" sz="2800" dirty="0"/>
              <a:t>Bidirecional em corrente e unidirecional em tensão</a:t>
            </a:r>
          </a:p>
        </p:txBody>
      </p:sp>
    </p:spTree>
    <p:extLst>
      <p:ext uri="{BB962C8B-B14F-4D97-AF65-F5344CB8AC3E}">
        <p14:creationId xmlns="" xmlns:p14="http://schemas.microsoft.com/office/powerpoint/2010/main" val="85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40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4251" y="908720"/>
            <a:ext cx="8820150" cy="1143000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fonte de corrente (CSC): Implementação das chaves</a:t>
            </a:r>
            <a:endParaRPr lang="pt-BR" sz="36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73137" y="5551208"/>
            <a:ext cx="73565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dirty="0" smtClean="0"/>
              <a:t>- Chaves </a:t>
            </a:r>
            <a:r>
              <a:rPr lang="pt-BR" sz="2400" dirty="0"/>
              <a:t>na implementação como fonte de corrente:</a:t>
            </a:r>
          </a:p>
          <a:p>
            <a:pPr algn="ctr"/>
            <a:r>
              <a:rPr lang="pt-BR" sz="2400" dirty="0"/>
              <a:t>Bidirecional em tensão e unidirecional em corrente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6" y="2078358"/>
            <a:ext cx="6222438" cy="349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97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41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95444" y="1052980"/>
            <a:ext cx="8349109" cy="692696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Tipo Fonte de Corrente - 1 </a:t>
            </a:r>
            <a:r>
              <a:rPr lang="pt-BR" sz="3600" dirty="0" smtClean="0">
                <a:latin typeface="Symbol" pitchFamily="18" charset="2"/>
              </a:rPr>
              <a:t>f</a:t>
            </a:r>
            <a:endParaRPr lang="pt-BR" sz="3600" dirty="0">
              <a:latin typeface="Symbol" pitchFamily="18" charset="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84213" y="5692353"/>
            <a:ext cx="7772400" cy="5334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Ir pode assumir os valores : -IDC, 0, +IDC</a:t>
            </a:r>
          </a:p>
          <a:p>
            <a:pPr lvl="1"/>
            <a:r>
              <a:rPr lang="pt-BR" sz="2400" dirty="0" smtClean="0"/>
              <a:t>Note a implementação das chaves!</a:t>
            </a:r>
            <a:endParaRPr lang="pt-BR" sz="24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21303"/>
            <a:ext cx="4319587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94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95444" y="1052980"/>
            <a:ext cx="8349109" cy="692696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Tipo Fonte de Corrente - 3 </a:t>
            </a:r>
            <a:r>
              <a:rPr lang="pt-BR" sz="3600" dirty="0" smtClean="0">
                <a:latin typeface="Symbol" pitchFamily="18" charset="2"/>
              </a:rPr>
              <a:t>f</a:t>
            </a:r>
            <a:endParaRPr lang="pt-BR" sz="3600" dirty="0">
              <a:latin typeface="Symbol" pitchFamily="18" charset="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703698"/>
            <a:ext cx="4537745" cy="39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589512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smtClean="0"/>
              <a:t>Ir, Is, It podem assumir os valores : -IDC, 0, +IDC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468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43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28265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Aplicações do Conversor  tipo Fonte de Corrente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2161315"/>
            <a:ext cx="7772400" cy="22398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 smtClean="0"/>
              <a:t>Derivação (</a:t>
            </a:r>
            <a:r>
              <a:rPr lang="pt-BR" i="1" dirty="0" err="1" smtClean="0"/>
              <a:t>tap</a:t>
            </a:r>
            <a:r>
              <a:rPr lang="pt-BR" dirty="0" smtClean="0"/>
              <a:t>) em sistemas HVDC</a:t>
            </a:r>
          </a:p>
          <a:p>
            <a:r>
              <a:rPr lang="pt-BR" dirty="0"/>
              <a:t>F</a:t>
            </a:r>
            <a:r>
              <a:rPr lang="pt-BR" dirty="0" smtClean="0"/>
              <a:t>ontes para tochas de plasma</a:t>
            </a:r>
          </a:p>
          <a:p>
            <a:r>
              <a:rPr lang="pt-BR" dirty="0" smtClean="0"/>
              <a:t>Conversores para SMES (</a:t>
            </a:r>
            <a:r>
              <a:rPr lang="pt-BR" dirty="0" err="1" smtClean="0"/>
              <a:t>Super</a:t>
            </a:r>
            <a:r>
              <a:rPr lang="pt-BR" dirty="0" smtClean="0"/>
              <a:t> </a:t>
            </a:r>
            <a:r>
              <a:rPr lang="pt-BR" dirty="0" err="1" smtClean="0"/>
              <a:t>conducting</a:t>
            </a:r>
            <a:r>
              <a:rPr lang="pt-BR" dirty="0" smtClean="0"/>
              <a:t> </a:t>
            </a:r>
            <a:r>
              <a:rPr lang="pt-BR" dirty="0" err="1" smtClean="0"/>
              <a:t>Magnetic</a:t>
            </a:r>
            <a:r>
              <a:rPr lang="pt-BR" dirty="0" smtClean="0"/>
              <a:t> Energy </a:t>
            </a:r>
            <a:r>
              <a:rPr lang="pt-BR" dirty="0" err="1"/>
              <a:t>S</a:t>
            </a:r>
            <a:r>
              <a:rPr lang="pt-BR" dirty="0" err="1" smtClean="0"/>
              <a:t>torage</a:t>
            </a:r>
            <a:r>
              <a:rPr lang="pt-BR" dirty="0" smtClean="0"/>
              <a:t>)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767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11405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Operação com Modulação PWM</a:t>
            </a:r>
            <a:endParaRPr lang="pt-BR" sz="3600" dirty="0"/>
          </a:p>
        </p:txBody>
      </p:sp>
      <p:sp>
        <p:nvSpPr>
          <p:cNvPr id="6" name="AutoShape 3"/>
          <p:cNvSpPr txBox="1">
            <a:spLocks noChangeAspect="1" noChangeArrowheads="1"/>
          </p:cNvSpPr>
          <p:nvPr/>
        </p:nvSpPr>
        <p:spPr>
          <a:xfrm>
            <a:off x="1066800" y="5777355"/>
            <a:ext cx="71628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1800" dirty="0" err="1" smtClean="0">
                <a:solidFill>
                  <a:srgbClr val="C00000"/>
                </a:solidFill>
              </a:rPr>
              <a:t>Vref</a:t>
            </a:r>
            <a:r>
              <a:rPr lang="pt-BR" sz="1800" dirty="0" smtClean="0"/>
              <a:t>: tensão desejada na saída do conversor</a:t>
            </a:r>
          </a:p>
          <a:p>
            <a:pPr lvl="1"/>
            <a:r>
              <a:rPr lang="pt-BR" sz="1800" dirty="0" err="1" smtClean="0"/>
              <a:t>Vc</a:t>
            </a:r>
            <a:r>
              <a:rPr lang="pt-BR" sz="1800" dirty="0" smtClean="0"/>
              <a:t>:  Tensão na saída do conversor</a:t>
            </a:r>
            <a:endParaRPr lang="pt-BR" sz="1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43" r="9506" b="5663"/>
          <a:stretch>
            <a:fillRect/>
          </a:stretch>
        </p:blipFill>
        <p:spPr bwMode="auto">
          <a:xfrm>
            <a:off x="1066800" y="1600210"/>
            <a:ext cx="71628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89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149945"/>
            <a:ext cx="7772400" cy="5871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Geração do Sinal PWM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1220" y="5576570"/>
            <a:ext cx="7772400" cy="80475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Estratégia baseada na comparação de </a:t>
            </a:r>
            <a:r>
              <a:rPr lang="pt-BR" sz="2400" dirty="0" err="1" smtClean="0"/>
              <a:t>Vref</a:t>
            </a:r>
            <a:r>
              <a:rPr lang="pt-BR" sz="2400" dirty="0" smtClean="0"/>
              <a:t> com portadora triangular (</a:t>
            </a:r>
            <a:r>
              <a:rPr lang="pt-BR" sz="2400" i="1" dirty="0" smtClean="0"/>
              <a:t>natural </a:t>
            </a:r>
            <a:r>
              <a:rPr lang="pt-BR" sz="2400" i="1" dirty="0" err="1" smtClean="0"/>
              <a:t>sampling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0" t="3735" r="7530" b="5663"/>
          <a:stretch>
            <a:fillRect/>
          </a:stretch>
        </p:blipFill>
        <p:spPr bwMode="auto">
          <a:xfrm>
            <a:off x="1184575" y="1780468"/>
            <a:ext cx="7010400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94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480" y="1493912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PWM com Portadora Triangular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480" y="2636912"/>
            <a:ext cx="7772400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 err="1" smtClean="0"/>
              <a:t>Freqüência</a:t>
            </a:r>
            <a:r>
              <a:rPr lang="pt-BR" dirty="0" smtClean="0"/>
              <a:t> de chaveamento (</a:t>
            </a:r>
            <a:r>
              <a:rPr lang="pt-BR" dirty="0" err="1" smtClean="0"/>
              <a:t>f</a:t>
            </a:r>
            <a:r>
              <a:rPr lang="pt-BR" baseline="-25000" dirty="0" err="1" smtClean="0"/>
              <a:t>m</a:t>
            </a:r>
            <a:r>
              <a:rPr lang="pt-BR" dirty="0" smtClean="0"/>
              <a:t>) fixa</a:t>
            </a:r>
          </a:p>
          <a:p>
            <a:r>
              <a:rPr lang="pt-BR" dirty="0" smtClean="0"/>
              <a:t>Implementação  simples (</a:t>
            </a:r>
            <a:r>
              <a:rPr lang="pt-BR" i="1" dirty="0" smtClean="0"/>
              <a:t>natural </a:t>
            </a:r>
            <a:r>
              <a:rPr lang="pt-BR" i="1" dirty="0" err="1" smtClean="0"/>
              <a:t>sampling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31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8561"/>
            <a:ext cx="7270070" cy="61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011405"/>
            <a:ext cx="8496944" cy="6757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</a:t>
            </a:r>
            <a:r>
              <a:rPr lang="pt-BR" sz="3600" i="1" dirty="0" err="1" smtClean="0"/>
              <a:t>Half</a:t>
            </a:r>
            <a:r>
              <a:rPr lang="pt-BR" sz="3600" i="1" dirty="0" smtClean="0"/>
              <a:t>-Bridge</a:t>
            </a:r>
            <a:r>
              <a:rPr lang="pt-BR" sz="3600" dirty="0" smtClean="0"/>
              <a:t> + Modulador PWM</a:t>
            </a:r>
            <a:endParaRPr lang="pt-BR" sz="36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53338" y="4828863"/>
            <a:ext cx="3672408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Implementação do PWM com </a:t>
            </a:r>
            <a:r>
              <a:rPr lang="pt-BR" sz="2800" i="1" dirty="0" smtClean="0"/>
              <a:t>natural </a:t>
            </a:r>
            <a:r>
              <a:rPr lang="pt-BR" sz="2800" i="1" dirty="0" err="1" smtClean="0"/>
              <a:t>sampling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2697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9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92696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Espectro do sinal PWM</a:t>
            </a:r>
            <a:endParaRPr lang="pt-BR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5555704"/>
            <a:ext cx="8784976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Referência senoidal a f(</a:t>
            </a:r>
            <a:r>
              <a:rPr lang="pt-BR" sz="2800" dirty="0" err="1" smtClean="0"/>
              <a:t>V</a:t>
            </a:r>
            <a:r>
              <a:rPr lang="pt-BR" sz="2800" baseline="-25000" dirty="0" err="1" smtClean="0"/>
              <a:t>ref</a:t>
            </a:r>
            <a:r>
              <a:rPr lang="pt-BR" sz="2800" dirty="0" smtClean="0"/>
              <a:t>)=60Hz</a:t>
            </a:r>
          </a:p>
          <a:p>
            <a:r>
              <a:rPr lang="pt-BR" sz="2800" dirty="0" smtClean="0"/>
              <a:t>Frequência da portadora </a:t>
            </a:r>
            <a:r>
              <a:rPr lang="pt-BR" sz="2800" dirty="0" err="1" smtClean="0"/>
              <a:t>fm</a:t>
            </a:r>
            <a:r>
              <a:rPr lang="pt-BR" sz="2800" dirty="0" smtClean="0"/>
              <a:t>=30*</a:t>
            </a:r>
            <a:r>
              <a:rPr lang="pt-BR" sz="2800" dirty="0"/>
              <a:t>f(</a:t>
            </a:r>
            <a:r>
              <a:rPr lang="pt-BR" sz="2800" dirty="0" err="1"/>
              <a:t>V</a:t>
            </a:r>
            <a:r>
              <a:rPr lang="pt-BR" sz="2800" baseline="-25000" dirty="0" err="1"/>
              <a:t>ref</a:t>
            </a:r>
            <a:r>
              <a:rPr lang="pt-BR" sz="2800" dirty="0" smtClean="0"/>
              <a:t>)=1800Hz</a:t>
            </a:r>
          </a:p>
          <a:p>
            <a:pPr marL="0" indent="0" algn="ctr">
              <a:buNone/>
            </a:pPr>
            <a:endParaRPr lang="pt-BR" sz="28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38797"/>
            <a:ext cx="7996908" cy="44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78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18254</TotalTime>
  <Words>1101</Words>
  <Application>Microsoft Office PowerPoint</Application>
  <PresentationFormat>Apresentação na tela (4:3)</PresentationFormat>
  <Paragraphs>227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5" baseType="lpstr">
      <vt:lpstr>Design padrão</vt:lpstr>
      <vt:lpstr>Documento</vt:lpstr>
      <vt:lpstr>PEA2488 – Eletrônica de Potência II  Aplicações de Inversores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Escola Politécnica da Universidade de São Paulo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 Komatsu</dc:creator>
  <cp:lastModifiedBy>Lourenco</cp:lastModifiedBy>
  <cp:revision>300</cp:revision>
  <dcterms:created xsi:type="dcterms:W3CDTF">2007-09-05T16:29:17Z</dcterms:created>
  <dcterms:modified xsi:type="dcterms:W3CDTF">2016-03-14T15:09:59Z</dcterms:modified>
</cp:coreProperties>
</file>