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70" r:id="rId2"/>
    <p:sldId id="275" r:id="rId3"/>
    <p:sldId id="276" r:id="rId4"/>
    <p:sldId id="277" r:id="rId5"/>
    <p:sldId id="278" r:id="rId6"/>
    <p:sldId id="414" r:id="rId7"/>
    <p:sldId id="415" r:id="rId8"/>
    <p:sldId id="416" r:id="rId9"/>
    <p:sldId id="419" r:id="rId10"/>
    <p:sldId id="412" r:id="rId11"/>
    <p:sldId id="413" r:id="rId12"/>
    <p:sldId id="411" r:id="rId13"/>
    <p:sldId id="279" r:id="rId14"/>
    <p:sldId id="282" r:id="rId15"/>
    <p:sldId id="281" r:id="rId16"/>
    <p:sldId id="299" r:id="rId17"/>
    <p:sldId id="303" r:id="rId18"/>
    <p:sldId id="283" r:id="rId19"/>
    <p:sldId id="284" r:id="rId20"/>
    <p:sldId id="285" r:id="rId21"/>
    <p:sldId id="382" r:id="rId22"/>
    <p:sldId id="383" r:id="rId23"/>
    <p:sldId id="286" r:id="rId24"/>
    <p:sldId id="288" r:id="rId25"/>
    <p:sldId id="287" r:id="rId26"/>
    <p:sldId id="384" r:id="rId27"/>
    <p:sldId id="300" r:id="rId28"/>
    <p:sldId id="328" r:id="rId29"/>
    <p:sldId id="327" r:id="rId30"/>
    <p:sldId id="410" r:id="rId31"/>
    <p:sldId id="326" r:id="rId32"/>
    <p:sldId id="329" r:id="rId33"/>
    <p:sldId id="325" r:id="rId34"/>
    <p:sldId id="324" r:id="rId35"/>
    <p:sldId id="330" r:id="rId36"/>
    <p:sldId id="331" r:id="rId37"/>
    <p:sldId id="332" r:id="rId38"/>
    <p:sldId id="333" r:id="rId39"/>
    <p:sldId id="336" r:id="rId40"/>
    <p:sldId id="337" r:id="rId41"/>
    <p:sldId id="338" r:id="rId42"/>
    <p:sldId id="341" r:id="rId43"/>
    <p:sldId id="335" r:id="rId44"/>
    <p:sldId id="266" r:id="rId45"/>
    <p:sldId id="267" r:id="rId46"/>
    <p:sldId id="265" r:id="rId47"/>
    <p:sldId id="264" r:id="rId48"/>
    <p:sldId id="257" r:id="rId49"/>
    <p:sldId id="262" r:id="rId50"/>
    <p:sldId id="261" r:id="rId51"/>
    <p:sldId id="258" r:id="rId52"/>
    <p:sldId id="260" r:id="rId53"/>
    <p:sldId id="342" r:id="rId54"/>
    <p:sldId id="385" r:id="rId55"/>
    <p:sldId id="40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F1DF-1322-C244-9230-7785E821043F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13D8E-3DC9-CC45-BF8B-D50097DCA0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C8A5567-4566-0045-80BB-D5CF74671C23}" type="slidenum">
              <a:rPr lang="pt-BR" sz="1200">
                <a:latin typeface="Arial" charset="0"/>
              </a:rPr>
              <a:pPr eaLnBrk="1" hangingPunct="1"/>
              <a:t>1</a:t>
            </a:fld>
            <a:endParaRPr lang="pt-B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C987F-D675-46B0-B707-9D173F442C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A83803-BBBC-4956-B3A3-9253DA45A3EE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AFF08-C478-4B63-8307-A0AF212CA07D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2454D-3525-462B-BFF2-6E1B6614BFA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8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290D-97B4-D845-B436-30B48EA7A5D6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1CA5-4808-0F41-B329-AB55C67EAC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 idx="4294967295"/>
          </p:nvPr>
        </p:nvSpPr>
        <p:spPr>
          <a:xfrm>
            <a:off x="1979613" y="333375"/>
            <a:ext cx="7056437" cy="1150938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Comic Sans MS" charset="0"/>
                <a:cs typeface="Arial" charset="0"/>
              </a:rPr>
              <a:t>UNIVERSIDADE DE SÃO PAULO</a:t>
            </a:r>
          </a:p>
        </p:txBody>
      </p:sp>
      <p:sp>
        <p:nvSpPr>
          <p:cNvPr id="2050" name="Subtítulo 2"/>
          <p:cNvSpPr>
            <a:spLocks noGrp="1"/>
          </p:cNvSpPr>
          <p:nvPr>
            <p:ph type="subTitle" idx="4294967295"/>
          </p:nvPr>
        </p:nvSpPr>
        <p:spPr>
          <a:xfrm>
            <a:off x="1392238" y="1989138"/>
            <a:ext cx="7572375" cy="4608512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pt-BR" sz="3000" dirty="0">
              <a:solidFill>
                <a:srgbClr val="800000"/>
              </a:solidFill>
              <a:latin typeface="Comic Sans MS" charset="0"/>
              <a:ea typeface="+mn-ea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pt-BR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Epidemiologia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pt-BR" sz="2800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HEP – 176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pt-BR" dirty="0">
              <a:solidFill>
                <a:srgbClr val="800000"/>
              </a:solidFill>
              <a:latin typeface="Comic Sans MS" charset="0"/>
              <a:ea typeface="+mn-ea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pt-BR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Epide</a:t>
            </a:r>
            <a:r>
              <a:rPr lang="pt-BR" dirty="0">
                <a:solidFill>
                  <a:srgbClr val="800000"/>
                </a:solidFill>
                <a:latin typeface="Comic Sans MS" charset="0"/>
                <a:cs typeface="Arial" charset="0"/>
              </a:rPr>
              <a:t>miologia Descritiva: </a:t>
            </a:r>
            <a:r>
              <a:rPr lang="pt-BR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Medidas de ocorrência de eventos em saúde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pt-BR" dirty="0">
              <a:solidFill>
                <a:srgbClr val="800000"/>
              </a:solidFill>
              <a:latin typeface="Comic Sans MS" charset="0"/>
              <a:ea typeface="+mn-ea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pt-BR" dirty="0">
              <a:solidFill>
                <a:srgbClr val="800000"/>
              </a:solidFill>
              <a:latin typeface="Comic Sans MS" charset="0"/>
              <a:ea typeface="+mn-ea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pt-BR" sz="2800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José Leopoldo Ferreira Antunes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pt-BR" sz="3000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		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pt-BR" sz="2000" dirty="0">
                <a:solidFill>
                  <a:srgbClr val="800000"/>
                </a:solidFill>
                <a:latin typeface="Comic Sans MS" charset="0"/>
                <a:ea typeface="+mn-ea"/>
                <a:cs typeface="Arial" charset="0"/>
              </a:rPr>
              <a:t>2023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pt-BR" sz="3000" dirty="0">
              <a:solidFill>
                <a:srgbClr val="800000"/>
              </a:solidFill>
              <a:latin typeface="Comic Sans MS" charset="0"/>
              <a:ea typeface="+mn-ea"/>
              <a:cs typeface="Arial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8827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36086"/>
              </p:ext>
            </p:extLst>
          </p:nvPr>
        </p:nvGraphicFramePr>
        <p:xfrm>
          <a:off x="3384550" y="1909763"/>
          <a:ext cx="2822575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822575" imgH="4219575" progId="">
                  <p:embed/>
                </p:oleObj>
              </mc:Choice>
              <mc:Fallback>
                <p:oleObj name="Clip" r:id="rId3" imgW="2822575" imgH="421957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909763"/>
                        <a:ext cx="2822575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54750" y="4572000"/>
            <a:ext cx="1966913" cy="1968500"/>
            <a:chOff x="3940" y="2880"/>
            <a:chExt cx="1239" cy="1240"/>
          </a:xfrm>
        </p:grpSpPr>
        <p:sp>
          <p:nvSpPr>
            <p:cNvPr id="1043" name="Oval 6"/>
            <p:cNvSpPr>
              <a:spLocks noChangeArrowheads="1"/>
            </p:cNvSpPr>
            <p:nvPr/>
          </p:nvSpPr>
          <p:spPr bwMode="auto">
            <a:xfrm>
              <a:off x="3940" y="3700"/>
              <a:ext cx="40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4" name="Oval 7"/>
            <p:cNvSpPr>
              <a:spLocks noChangeArrowheads="1"/>
            </p:cNvSpPr>
            <p:nvPr/>
          </p:nvSpPr>
          <p:spPr bwMode="auto">
            <a:xfrm>
              <a:off x="4132" y="3936"/>
              <a:ext cx="424" cy="1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5" name="Rectangle 8"/>
            <p:cNvSpPr>
              <a:spLocks noChangeArrowheads="1"/>
            </p:cNvSpPr>
            <p:nvPr/>
          </p:nvSpPr>
          <p:spPr bwMode="auto">
            <a:xfrm>
              <a:off x="4311" y="2880"/>
              <a:ext cx="868" cy="600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800">
                  <a:latin typeface="Arial" charset="0"/>
                </a:rPr>
                <a:t>Mortes,</a:t>
              </a:r>
            </a:p>
            <a:p>
              <a:r>
                <a:rPr lang="fr-CH" sz="2800">
                  <a:latin typeface="Arial" charset="0"/>
                </a:rPr>
                <a:t>Curas</a:t>
              </a:r>
              <a:endParaRPr lang="fr-FR" sz="2800">
                <a:latin typeface="Arial" charset="0"/>
              </a:endParaRPr>
            </a:p>
          </p:txBody>
        </p:sp>
        <p:sp>
          <p:nvSpPr>
            <p:cNvPr id="1046" name="Oval 9"/>
            <p:cNvSpPr>
              <a:spLocks noChangeArrowheads="1"/>
            </p:cNvSpPr>
            <p:nvPr/>
          </p:nvSpPr>
          <p:spPr bwMode="auto">
            <a:xfrm>
              <a:off x="4036" y="3796"/>
              <a:ext cx="40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3276600" y="4267200"/>
            <a:ext cx="0" cy="14605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331913" y="4886325"/>
            <a:ext cx="1724025" cy="585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3200">
                <a:latin typeface="Arial" charset="0"/>
              </a:rPr>
              <a:t>Dur</a:t>
            </a:r>
            <a:r>
              <a:rPr lang="fr-CH" sz="3200">
                <a:latin typeface="Arial" charset="0"/>
              </a:rPr>
              <a:t>ação</a:t>
            </a:r>
            <a:endParaRPr lang="fr-FR" sz="3200">
              <a:latin typeface="Arial" charset="0"/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3419872" y="4143375"/>
            <a:ext cx="2592288" cy="1358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3563938" y="4572000"/>
            <a:ext cx="2301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3200" dirty="0">
                <a:latin typeface="Arial" charset="0"/>
              </a:rPr>
              <a:t>Prevalência</a:t>
            </a:r>
          </a:p>
        </p:txBody>
      </p:sp>
      <p:sp>
        <p:nvSpPr>
          <p:cNvPr id="1032" name="Oval 14"/>
          <p:cNvSpPr>
            <a:spLocks noChangeArrowheads="1"/>
          </p:cNvSpPr>
          <p:nvPr/>
        </p:nvSpPr>
        <p:spPr bwMode="auto">
          <a:xfrm>
            <a:off x="3419872" y="3898900"/>
            <a:ext cx="2592288" cy="520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33" name="Oval 15"/>
          <p:cNvSpPr>
            <a:spLocks noChangeArrowheads="1"/>
          </p:cNvSpPr>
          <p:nvPr/>
        </p:nvSpPr>
        <p:spPr bwMode="auto">
          <a:xfrm>
            <a:off x="3419872" y="5105400"/>
            <a:ext cx="2592288" cy="838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34" name="Oval 16"/>
          <p:cNvSpPr>
            <a:spLocks noChangeArrowheads="1"/>
          </p:cNvSpPr>
          <p:nvPr/>
        </p:nvSpPr>
        <p:spPr bwMode="auto">
          <a:xfrm>
            <a:off x="3968750" y="2368550"/>
            <a:ext cx="2921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2000" y="1828800"/>
            <a:ext cx="3651250" cy="1974850"/>
            <a:chOff x="480" y="1152"/>
            <a:chExt cx="2300" cy="1244"/>
          </a:xfrm>
        </p:grpSpPr>
        <p:grpSp>
          <p:nvGrpSpPr>
            <p:cNvPr id="1037" name="Group 18"/>
            <p:cNvGrpSpPr>
              <a:grpSpLocks/>
            </p:cNvGrpSpPr>
            <p:nvPr/>
          </p:nvGrpSpPr>
          <p:grpSpPr bwMode="auto">
            <a:xfrm>
              <a:off x="480" y="1152"/>
              <a:ext cx="2040" cy="369"/>
              <a:chOff x="480" y="1152"/>
              <a:chExt cx="2040" cy="369"/>
            </a:xfrm>
          </p:grpSpPr>
          <p:sp>
            <p:nvSpPr>
              <p:cNvPr id="1041" name="Rectangle 19"/>
              <p:cNvSpPr>
                <a:spLocks noChangeArrowheads="1"/>
              </p:cNvSpPr>
              <p:nvPr/>
            </p:nvSpPr>
            <p:spPr bwMode="auto">
              <a:xfrm>
                <a:off x="480" y="1152"/>
                <a:ext cx="1271" cy="36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fr-FR" sz="3200">
                    <a:solidFill>
                      <a:srgbClr val="FF0000"/>
                    </a:solidFill>
                    <a:latin typeface="Arial" charset="0"/>
                  </a:rPr>
                  <a:t>Incidência</a:t>
                </a:r>
              </a:p>
            </p:txBody>
          </p:sp>
          <p:sp>
            <p:nvSpPr>
              <p:cNvPr id="1042" name="Arc 20"/>
              <p:cNvSpPr>
                <a:spLocks/>
              </p:cNvSpPr>
              <p:nvPr/>
            </p:nvSpPr>
            <p:spPr bwMode="auto">
              <a:xfrm>
                <a:off x="1632" y="1207"/>
                <a:ext cx="888" cy="3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F0000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38" name="Oval 21"/>
            <p:cNvSpPr>
              <a:spLocks noChangeArrowheads="1"/>
            </p:cNvSpPr>
            <p:nvPr/>
          </p:nvSpPr>
          <p:spPr bwMode="auto">
            <a:xfrm>
              <a:off x="2692" y="2068"/>
              <a:ext cx="40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39" name="Oval 22"/>
            <p:cNvSpPr>
              <a:spLocks noChangeArrowheads="1"/>
            </p:cNvSpPr>
            <p:nvPr/>
          </p:nvSpPr>
          <p:spPr bwMode="auto">
            <a:xfrm>
              <a:off x="2692" y="1780"/>
              <a:ext cx="40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40" name="Oval 23"/>
            <p:cNvSpPr>
              <a:spLocks noChangeArrowheads="1"/>
            </p:cNvSpPr>
            <p:nvPr/>
          </p:nvSpPr>
          <p:spPr bwMode="auto">
            <a:xfrm>
              <a:off x="2740" y="2308"/>
              <a:ext cx="40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1036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1143000"/>
          </a:xfrm>
          <a:ln>
            <a:solidFill>
              <a:srgbClr val="FF6600"/>
            </a:solidFill>
          </a:ln>
        </p:spPr>
        <p:txBody>
          <a:bodyPr lIns="92075" tIns="46038" rIns="92075" bIns="46038" anchor="ctr"/>
          <a:lstStyle/>
          <a:p>
            <a:pPr algn="ctr"/>
            <a:r>
              <a:rPr lang="fr-CH" sz="2800">
                <a:latin typeface="Arial" charset="0"/>
                <a:cs typeface="Arial" charset="0"/>
              </a:rPr>
              <a:t>Relação entre incidência, prevalência e duração da doença</a:t>
            </a:r>
            <a:endParaRPr lang="en-GB" sz="2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908050"/>
            <a:ext cx="7691438" cy="588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latin typeface="Times New Roman" pitchFamily="18" charset="0"/>
              </a:rPr>
              <a:t>Incidência e Prevalência estão relacionadas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19200" y="2492375"/>
            <a:ext cx="2936875" cy="762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2D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>
                <a:latin typeface="Times New Roman" pitchFamily="18" charset="0"/>
              </a:rPr>
              <a:t>Prevalência</a:t>
            </a:r>
            <a:r>
              <a:rPr lang="pt-BR">
                <a:latin typeface="Times New Roman" pitchFamily="18" charset="0"/>
              </a:rPr>
              <a:t> </a:t>
            </a:r>
            <a:r>
              <a:rPr lang="pt-BR" sz="4400">
                <a:latin typeface="Times New Roman" pitchFamily="18" charset="0"/>
                <a:sym typeface="Symbol" pitchFamily="18" charset="2"/>
              </a:rPr>
              <a:t></a:t>
            </a:r>
            <a:endParaRPr lang="pt-BR" sz="4400">
              <a:latin typeface="Times New Roman" pitchFamily="18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114800" y="2492375"/>
            <a:ext cx="4529138" cy="7016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>
                <a:latin typeface="Times New Roman" pitchFamily="18" charset="0"/>
              </a:rPr>
              <a:t>Incidência x Duração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343025" y="4076700"/>
            <a:ext cx="6757988" cy="4667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Incidência elevada  resulta em prevalência elevada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843088" y="5257800"/>
            <a:ext cx="5753100" cy="4667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Times New Roman" pitchFamily="18" charset="0"/>
              </a:rPr>
              <a:t>Longa duração resulta em alta prevalência</a:t>
            </a:r>
          </a:p>
        </p:txBody>
      </p:sp>
    </p:spTree>
    <p:extLst>
      <p:ext uri="{BB962C8B-B14F-4D97-AF65-F5344CB8AC3E}">
        <p14:creationId xmlns:p14="http://schemas.microsoft.com/office/powerpoint/2010/main" val="220736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107950" y="300038"/>
            <a:ext cx="894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>
                <a:latin typeface="Arial" charset="0"/>
                <a:cs typeface="Arial" charset="0"/>
              </a:rPr>
              <a:t>Tendência dos casos incidentes, óbitos e prevalência de aids, EUA, 1985 a 2006</a:t>
            </a:r>
          </a:p>
        </p:txBody>
      </p:sp>
      <p:pic>
        <p:nvPicPr>
          <p:cNvPr id="35843" name="Picture 4" descr="Tendencia_aids_USA_traducao_pt_br_branco_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896461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79388" y="6375400"/>
            <a:ext cx="133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200"/>
              <a:t>Fonte: CDC 2006</a:t>
            </a:r>
            <a:endParaRPr lang="pt-BR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3348038" y="162877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987675" y="11969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600" b="1"/>
              <a:t>AZT</a:t>
            </a:r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4500563" y="14128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3997325" y="100488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/>
              <a:t>HAART</a:t>
            </a:r>
          </a:p>
        </p:txBody>
      </p:sp>
    </p:spTree>
    <p:extLst>
      <p:ext uri="{BB962C8B-B14F-4D97-AF65-F5344CB8AC3E}">
        <p14:creationId xmlns:p14="http://schemas.microsoft.com/office/powerpoint/2010/main" val="183472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3920" y="1874057"/>
            <a:ext cx="2416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"/>
                <a:cs typeface="Arial"/>
              </a:rPr>
              <a:t>PESSOAS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97" y="1874057"/>
            <a:ext cx="4039584" cy="32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568" y="404441"/>
            <a:ext cx="66395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Fatores relacionados às pessoas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011" y="1348371"/>
            <a:ext cx="7590837" cy="466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Características demográficas (idade e sexo)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Características étnicas (raça, cultura, religião, lugar de nascimento, grupo étnico)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Nível socioeconômico (ocupação, renda pessoal e familiar, nível de instrução, tipo e zona de residência)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Características familiares (estado conjugal, idade dos pais, dimensão da família, posição na ordem de nascimento, privação de pais, morbidade familiar)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Ocorrências durante a vida, desde vida </a:t>
            </a:r>
            <a:r>
              <a:rPr lang="pt-BR" sz="2400" dirty="0" err="1">
                <a:latin typeface="Arial"/>
                <a:cs typeface="Arial"/>
              </a:rPr>
              <a:t>intra-uterina</a:t>
            </a:r>
            <a:r>
              <a:rPr lang="pt-BR" sz="2400" dirty="0">
                <a:latin typeface="Arial"/>
                <a:cs typeface="Arial"/>
              </a:rPr>
              <a:t> e ao nascer, doenças próprias da infância, etc.</a:t>
            </a:r>
          </a:p>
        </p:txBody>
      </p:sp>
    </p:spTree>
    <p:extLst>
      <p:ext uri="{BB962C8B-B14F-4D97-AF65-F5344CB8AC3E}">
        <p14:creationId xmlns:p14="http://schemas.microsoft.com/office/powerpoint/2010/main" val="38308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875" y="1339687"/>
            <a:ext cx="77928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Características endógenas: constituição física, resistência individual, estado fisiológico, nutrição, doenças intercorrentes, personalidade, genética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Ocorrências acidentais: ocorrências estressantes, doenças sofridas, medicamentos consumidos, acidentes sofridos</a:t>
            </a:r>
          </a:p>
          <a:p>
            <a:pPr marL="342900" indent="-342900">
              <a:spcAft>
                <a:spcPts val="12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Hábitos e atividades: ocupação, medicamentos habituais, uso/abuso de inseticidas domésticos e agrícolas, abuso de drogas lícitas (fumo, álcool, medicamentos), ilícitas, comportamento alimentar, atividade física, laser.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3568" y="404441"/>
            <a:ext cx="66395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Fatores relacionados às pessoas</a:t>
            </a:r>
          </a:p>
        </p:txBody>
      </p:sp>
    </p:spTree>
    <p:extLst>
      <p:ext uri="{BB962C8B-B14F-4D97-AF65-F5344CB8AC3E}">
        <p14:creationId xmlns:p14="http://schemas.microsoft.com/office/powerpoint/2010/main" val="127091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77874"/>
            <a:ext cx="7148512" cy="47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879475" y="5471568"/>
            <a:ext cx="695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Current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cigarette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smoking: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by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ethnic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group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and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sex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, 1999,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England</a:t>
            </a:r>
            <a:br>
              <a:rPr lang="pt-BR" sz="1800" b="0" dirty="0">
                <a:solidFill>
                  <a:schemeClr val="tx1"/>
                </a:solidFill>
                <a:latin typeface="Arial" charset="0"/>
              </a:rPr>
            </a:br>
            <a:endParaRPr lang="pt-BR" sz="1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03213" y="136525"/>
            <a:ext cx="514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rial" charset="0"/>
              </a:rPr>
              <a:t>Smoking &amp; </a:t>
            </a:r>
            <a:r>
              <a:rPr lang="pt-BR" sz="1800" dirty="0" err="1">
                <a:solidFill>
                  <a:schemeClr val="tx1"/>
                </a:solidFill>
                <a:latin typeface="Arial" charset="0"/>
              </a:rPr>
              <a:t>Drinking</a:t>
            </a:r>
            <a:br>
              <a:rPr lang="pt-BR" sz="1800" dirty="0">
                <a:solidFill>
                  <a:schemeClr val="tx1"/>
                </a:solidFill>
                <a:latin typeface="Arial" charset="0"/>
              </a:rPr>
            </a:br>
            <a:r>
              <a:rPr lang="pt-BR" sz="1800" dirty="0" err="1">
                <a:solidFill>
                  <a:schemeClr val="tx1"/>
                </a:solidFill>
                <a:latin typeface="Arial" charset="0"/>
              </a:rPr>
              <a:t>Bangladeshi</a:t>
            </a:r>
            <a:r>
              <a:rPr lang="pt-B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Arial" charset="0"/>
              </a:rPr>
              <a:t>men</a:t>
            </a:r>
            <a:r>
              <a:rPr lang="pt-B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Arial" charset="0"/>
              </a:rPr>
              <a:t>have</a:t>
            </a:r>
            <a:r>
              <a:rPr lang="pt-B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Arial" charset="0"/>
              </a:rPr>
              <a:t>highest</a:t>
            </a:r>
            <a:r>
              <a:rPr lang="pt-BR" sz="1800" dirty="0">
                <a:solidFill>
                  <a:schemeClr val="tx1"/>
                </a:solidFill>
                <a:latin typeface="Arial" charset="0"/>
              </a:rPr>
              <a:t> smoking rates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971550" y="6021388"/>
            <a:ext cx="5427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400" b="0">
                <a:solidFill>
                  <a:schemeClr val="tx1"/>
                </a:solidFill>
                <a:latin typeface="Arial" charset="0"/>
              </a:rPr>
              <a:t>Fonte: National Statistics United Kingdon</a:t>
            </a:r>
          </a:p>
        </p:txBody>
      </p:sp>
    </p:spTree>
    <p:extLst>
      <p:ext uri="{BB962C8B-B14F-4D97-AF65-F5344CB8AC3E}">
        <p14:creationId xmlns:p14="http://schemas.microsoft.com/office/powerpoint/2010/main" val="12696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6" y="1111985"/>
            <a:ext cx="6682116" cy="4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838036" y="5765800"/>
            <a:ext cx="786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Percentage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low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birthweight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among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singleton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live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births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by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mother's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age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and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population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quintile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England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and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Wales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, 1996-2000 </a:t>
            </a:r>
            <a:r>
              <a:rPr lang="pt-BR" sz="1800" b="0" dirty="0" err="1">
                <a:solidFill>
                  <a:schemeClr val="tx1"/>
                </a:solidFill>
                <a:latin typeface="Arial" charset="0"/>
              </a:rPr>
              <a:t>combined</a:t>
            </a:r>
            <a:r>
              <a:rPr lang="pt-BR" sz="1800" b="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76238" y="280988"/>
            <a:ext cx="5879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Social </a:t>
            </a:r>
            <a:r>
              <a:rPr lang="pt-BR" sz="2400" b="1" dirty="0" err="1">
                <a:solidFill>
                  <a:srgbClr val="800000"/>
                </a:solidFill>
                <a:latin typeface="Arial" charset="0"/>
              </a:rPr>
              <a:t>Inequalities</a:t>
            </a:r>
            <a:br>
              <a:rPr lang="pt-BR" sz="2400" b="1" dirty="0">
                <a:solidFill>
                  <a:srgbClr val="800000"/>
                </a:solidFill>
                <a:latin typeface="Arial" charset="0"/>
              </a:rPr>
            </a:b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More </a:t>
            </a:r>
            <a:r>
              <a:rPr lang="pt-BR" sz="2400" b="1" dirty="0" err="1">
                <a:solidFill>
                  <a:srgbClr val="800000"/>
                </a:solidFill>
                <a:latin typeface="Arial" charset="0"/>
              </a:rPr>
              <a:t>low</a:t>
            </a: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pt-BR" sz="2400" b="1" dirty="0" err="1">
                <a:solidFill>
                  <a:srgbClr val="800000"/>
                </a:solidFill>
                <a:latin typeface="Arial" charset="0"/>
              </a:rPr>
              <a:t>birthweight</a:t>
            </a: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in </a:t>
            </a:r>
            <a:r>
              <a:rPr lang="pt-BR" sz="2400" b="1" dirty="0" err="1">
                <a:solidFill>
                  <a:srgbClr val="800000"/>
                </a:solidFill>
                <a:latin typeface="Arial" charset="0"/>
              </a:rPr>
              <a:t>deprived</a:t>
            </a: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pt-BR" sz="2400" b="1" dirty="0" err="1">
                <a:solidFill>
                  <a:srgbClr val="800000"/>
                </a:solidFill>
                <a:latin typeface="Arial" charset="0"/>
              </a:rPr>
              <a:t>areas</a:t>
            </a:r>
            <a:endParaRPr lang="pt-BR" sz="24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0713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3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6346" y="2853511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"/>
                <a:cs typeface="Arial"/>
              </a:rPr>
              <a:t>LUGAR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" y="1362522"/>
            <a:ext cx="6326710" cy="37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777" y="1368555"/>
            <a:ext cx="7821736" cy="473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Clima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Vegetação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Relevo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Hidrografia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Urbanização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Poluição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Economia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Provisão de unidades de saúde</a:t>
            </a:r>
          </a:p>
          <a:p>
            <a:pPr marL="457200" indent="-457200">
              <a:lnSpc>
                <a:spcPct val="12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Condições socioeconômicas do contexto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38" y="505453"/>
            <a:ext cx="59546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Fatores relacionados ao local</a:t>
            </a:r>
          </a:p>
        </p:txBody>
      </p:sp>
    </p:spTree>
    <p:extLst>
      <p:ext uri="{BB962C8B-B14F-4D97-AF65-F5344CB8AC3E}">
        <p14:creationId xmlns:p14="http://schemas.microsoft.com/office/powerpoint/2010/main" val="109397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3464" y="361151"/>
            <a:ext cx="62644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MEDIDAS PARA A DESCRIÇÃO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837" y="1134638"/>
            <a:ext cx="7951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1. Magnitude do problema</a:t>
            </a:r>
          </a:p>
          <a:p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2. Pessoa, Tempo e Lugar (quem, quando, onde)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8097" y="2898558"/>
            <a:ext cx="6191006" cy="324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/>
                <a:cs typeface="Arial"/>
              </a:rPr>
              <a:t>Formas de medida da doença: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Coeficientes, taxas e proporções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Incidência, prevalência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Morbidade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Mortalidade</a:t>
            </a:r>
          </a:p>
          <a:p>
            <a:pPr marL="457200" indent="-457200">
              <a:lnSpc>
                <a:spcPct val="12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Outros eventos vitais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6" y="2603384"/>
            <a:ext cx="736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79" y="312051"/>
            <a:ext cx="58408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Fatores ambientais artificiais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287" y="1069129"/>
            <a:ext cx="7922756" cy="567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Modificação ou destruição da paisagem natural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Emissão de poluentes ambientais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Emprego incorreto e uso abusivo de agrotóxicos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Contaminação de alimentos por agentes microbiológicos, substâncias químicas ou radioativas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Introdução de aditivos químicos e de hormônios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Restrita quantidade e diversidade dos alimentos disponíveis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Tipo de habitação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Organização do espaço urbano (segurança, inclusive)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Condições adversas de transporte</a:t>
            </a:r>
          </a:p>
          <a:p>
            <a:pPr marL="342900" indent="-342900">
              <a:spcAft>
                <a:spcPts val="1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pt-BR" sz="2400" dirty="0">
                <a:latin typeface="Arial"/>
                <a:cs typeface="Arial"/>
              </a:rPr>
              <a:t>Condições adversas nos locais de trabalho</a:t>
            </a:r>
          </a:p>
        </p:txBody>
      </p:sp>
    </p:spTree>
    <p:extLst>
      <p:ext uri="{BB962C8B-B14F-4D97-AF65-F5344CB8AC3E}">
        <p14:creationId xmlns:p14="http://schemas.microsoft.com/office/powerpoint/2010/main" val="181980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6" descr="ercilia5clu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7010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371600"/>
            <a:ext cx="2819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819400"/>
            <a:ext cx="2111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6374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Line 4"/>
          <p:cNvSpPr>
            <a:spLocks noChangeShapeType="1"/>
          </p:cNvSpPr>
          <p:nvPr/>
        </p:nvSpPr>
        <p:spPr bwMode="auto">
          <a:xfrm flipV="1">
            <a:off x="2895600" y="3733800"/>
            <a:ext cx="1295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 flipV="1">
            <a:off x="6477000" y="3733800"/>
            <a:ext cx="10668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 flipV="1">
            <a:off x="5638800" y="381000"/>
            <a:ext cx="1676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1524000" y="609600"/>
            <a:ext cx="25908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4520" y="2872023"/>
            <a:ext cx="1826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"/>
                <a:cs typeface="Arial"/>
              </a:rPr>
              <a:t>TEMPO</a:t>
            </a:r>
            <a:endParaRPr lang="en-US" sz="36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8" y="727173"/>
            <a:ext cx="5316252" cy="5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7375" y="2225588"/>
            <a:ext cx="4572000" cy="2641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Tendência das doenças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Variações cíclicas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Variações sazonais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Epidemia e endemia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7375" y="905720"/>
            <a:ext cx="50880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Características do tempo</a:t>
            </a:r>
          </a:p>
        </p:txBody>
      </p:sp>
    </p:spTree>
    <p:extLst>
      <p:ext uri="{BB962C8B-B14F-4D97-AF65-F5344CB8AC3E}">
        <p14:creationId xmlns:p14="http://schemas.microsoft.com/office/powerpoint/2010/main" val="70385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186" y="1980272"/>
            <a:ext cx="7157899" cy="328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/>
                <a:cs typeface="Arial"/>
              </a:rPr>
              <a:t>Ou </a:t>
            </a:r>
            <a:r>
              <a:rPr lang="pt-BR" sz="2800" b="1" dirty="0">
                <a:solidFill>
                  <a:srgbClr val="008000"/>
                </a:solidFill>
                <a:latin typeface="Arial"/>
                <a:cs typeface="Arial"/>
              </a:rPr>
              <a:t>tendência histórica</a:t>
            </a:r>
            <a:r>
              <a:rPr lang="pt-BR" sz="2800" dirty="0">
                <a:latin typeface="Arial"/>
                <a:cs typeface="Arial"/>
              </a:rPr>
              <a:t>: permite acompanhar a evolução da doença no tempo – incidência, mortalidade, etc. – e associar às demais alterações ocorridas naquele local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4341" y="819137"/>
            <a:ext cx="40308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Tendência temporal</a:t>
            </a:r>
          </a:p>
        </p:txBody>
      </p:sp>
    </p:spTree>
    <p:extLst>
      <p:ext uri="{BB962C8B-B14F-4D97-AF65-F5344CB8AC3E}">
        <p14:creationId xmlns:p14="http://schemas.microsoft.com/office/powerpoint/2010/main" val="349504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369887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u="sng">
                <a:solidFill>
                  <a:srgbClr val="FF3300"/>
                </a:solidFill>
              </a:rPr>
              <a:t>  TENDÊNCIA  temporal -Séries Históricas de Mortalidade</a:t>
            </a:r>
          </a:p>
        </p:txBody>
      </p:sp>
      <p:pic>
        <p:nvPicPr>
          <p:cNvPr id="50179" name="Picture 6" descr="Grafico 2"/>
          <p:cNvPicPr>
            <a:picLocks noChangeAspect="1" noChangeArrowheads="1"/>
          </p:cNvPicPr>
          <p:nvPr/>
        </p:nvPicPr>
        <p:blipFill>
          <a:blip r:embed="rId3"/>
          <a:srcRect l="3226" t="2457" r="5376" b="4138"/>
          <a:stretch>
            <a:fillRect/>
          </a:stretch>
        </p:blipFill>
        <p:spPr bwMode="auto">
          <a:xfrm>
            <a:off x="611188" y="549275"/>
            <a:ext cx="7453312" cy="55737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71438" y="6165850"/>
            <a:ext cx="8964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Taxas de Mortalidade por Difteria na Inglaterra e País de Gales. 1838-1970 </a:t>
            </a:r>
            <a:r>
              <a:rPr lang="en-US" sz="1600" b="1">
                <a:latin typeface="Arial" pitchFamily="34" charset="0"/>
              </a:rPr>
              <a:t>Fonte: McKeown T, Lowe CR. An introduction to social medicine. Oxford: Blackwell, 1966.</a:t>
            </a:r>
            <a:endParaRPr lang="pt-BR" sz="16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VAR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2152"/>
            <a:ext cx="6399213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31800" y="5663616"/>
            <a:ext cx="827881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charset="0"/>
              <a:buNone/>
            </a:pPr>
            <a:r>
              <a:rPr lang="en-US" sz="1200" dirty="0">
                <a:latin typeface="Arial" charset="0"/>
              </a:rPr>
              <a:t>*Michigan, Rhode Island, Texas, and West Virginia maintained adequate reporting by reporting cases constituting </a:t>
            </a:r>
            <a:r>
              <a:rPr lang="en-US" sz="1200" u="sng" dirty="0">
                <a:latin typeface="Arial" charset="0"/>
              </a:rPr>
              <a:t>&gt;</a:t>
            </a:r>
            <a:r>
              <a:rPr lang="en-US" sz="1200" dirty="0">
                <a:latin typeface="Arial" charset="0"/>
              </a:rPr>
              <a:t>=5% of their birth  cohort during 1990-1995 (National Immunization Program). </a:t>
            </a:r>
          </a:p>
          <a:p>
            <a:pPr>
              <a:buClr>
                <a:srgbClr val="FFFFFF"/>
              </a:buClr>
              <a:buSzPct val="90000"/>
              <a:buFont typeface="Monotype Sorts" charset="0"/>
              <a:buNone/>
            </a:pPr>
            <a:endParaRPr lang="en-US" sz="1000" dirty="0">
              <a:latin typeface="Arial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74572" y="118146"/>
            <a:ext cx="6969670" cy="11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68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683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90000"/>
              <a:buFont typeface="Monotype Sorts" charset="0"/>
              <a:buNone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VARICELLA (Chickenpox)</a:t>
            </a:r>
          </a:p>
          <a:p>
            <a:pPr algn="ctr">
              <a:buClr>
                <a:srgbClr val="FFFFFF"/>
              </a:buClr>
              <a:buSzPct val="90000"/>
              <a:buFont typeface="Monotype Sorts" charset="0"/>
              <a:buNone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Reported cases from selected U.S. States* (n=4), 1992-2001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95288" y="6201821"/>
            <a:ext cx="6850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  <a:latin typeface="Arial Black" charset="0"/>
              </a:rPr>
              <a:t>FONTE: Centers for </a:t>
            </a:r>
            <a:r>
              <a:rPr lang="pt-BR" sz="1200" b="0" dirty="0" err="1">
                <a:solidFill>
                  <a:schemeClr val="tx1"/>
                </a:solidFill>
                <a:latin typeface="Arial Black" charset="0"/>
              </a:rPr>
              <a:t>Disease</a:t>
            </a:r>
            <a:r>
              <a:rPr lang="pt-BR" sz="1200" b="0" dirty="0">
                <a:solidFill>
                  <a:schemeClr val="tx1"/>
                </a:solidFill>
                <a:latin typeface="Arial Black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 Black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 Black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 Black" charset="0"/>
              </a:rPr>
              <a:t>Control</a:t>
            </a:r>
            <a:r>
              <a:rPr lang="pt-BR" sz="1200" b="0" dirty="0">
                <a:solidFill>
                  <a:schemeClr val="tx1"/>
                </a:solidFill>
                <a:latin typeface="Arial Black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 Black" charset="0"/>
              </a:rPr>
              <a:t>and</a:t>
            </a:r>
            <a:r>
              <a:rPr lang="pt-BR" sz="1200" b="0" dirty="0">
                <a:solidFill>
                  <a:schemeClr val="tx1"/>
                </a:solidFill>
                <a:latin typeface="Arial Black" charset="0"/>
              </a:rPr>
              <a:t> </a:t>
            </a:r>
            <a:r>
              <a:rPr lang="pt-BR" sz="1200" b="0" dirty="0" err="1">
                <a:solidFill>
                  <a:schemeClr val="tx1"/>
                </a:solidFill>
                <a:latin typeface="Arial Black" charset="0"/>
              </a:rPr>
              <a:t>Prevention</a:t>
            </a:r>
            <a:endParaRPr lang="pt-BR" sz="1200" b="0" dirty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6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31800"/>
            <a:ext cx="8851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408190"/>
            <a:ext cx="8905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3133725"/>
            <a:ext cx="2676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1755775"/>
            <a:ext cx="6210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14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242" y="2419171"/>
            <a:ext cx="7871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Características demográficas: idade, sexo, raça, estado conjugal, número de filhos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Características socioeconômicas: classe social, ocupação, renda, escolaridade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Características comportamentais: hábito de fumar, beber, usar serviços de saúde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Características clínicas: comorbidades, sequelas, incapacidades e predisposição para doenças.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2" y="3149445"/>
            <a:ext cx="762000" cy="264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64" y="235023"/>
            <a:ext cx="62644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MEDIDAS PARA A DESCRIÇÃO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37" y="976978"/>
            <a:ext cx="7951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1. Magnitude do problema</a:t>
            </a:r>
          </a:p>
          <a:p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2. Pessoa, Tempo e Lugar (quem, quando, onde)</a:t>
            </a:r>
          </a:p>
        </p:txBody>
      </p:sp>
    </p:spTree>
    <p:extLst>
      <p:ext uri="{BB962C8B-B14F-4D97-AF65-F5344CB8AC3E}">
        <p14:creationId xmlns:p14="http://schemas.microsoft.com/office/powerpoint/2010/main" val="417392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77" y="191014"/>
            <a:ext cx="8738647" cy="63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14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60" y="6059481"/>
            <a:ext cx="87563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Gomes MC, Gomes JJ, Paulo AC. Diphtheria, pertussis, and measles in Portugal before and after mass vaccination: a time series analysis. </a:t>
            </a:r>
            <a:r>
              <a:rPr lang="en-US" sz="1600" dirty="0" err="1">
                <a:latin typeface="Arial"/>
                <a:cs typeface="Arial"/>
              </a:rPr>
              <a:t>Eur</a:t>
            </a:r>
            <a:r>
              <a:rPr lang="en-US" sz="1600" dirty="0">
                <a:latin typeface="Arial"/>
                <a:cs typeface="Arial"/>
              </a:rPr>
              <a:t> J </a:t>
            </a:r>
            <a:r>
              <a:rPr lang="en-US" sz="1600" dirty="0" err="1">
                <a:latin typeface="Arial"/>
                <a:cs typeface="Arial"/>
              </a:rPr>
              <a:t>Epidemiol</a:t>
            </a:r>
            <a:r>
              <a:rPr lang="en-US" sz="1600" dirty="0">
                <a:latin typeface="Arial"/>
                <a:cs typeface="Arial"/>
              </a:rPr>
              <a:t> 1999;15(9):791-8.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62367"/>
            <a:ext cx="8928100" cy="48514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69892" y="273323"/>
            <a:ext cx="673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008000"/>
                </a:solidFill>
                <a:latin typeface="Arial"/>
                <a:cs typeface="Arial"/>
              </a:rPr>
              <a:t>Mortos por complicação de sarampo</a:t>
            </a:r>
          </a:p>
        </p:txBody>
      </p:sp>
    </p:spTree>
    <p:extLst>
      <p:ext uri="{BB962C8B-B14F-4D97-AF65-F5344CB8AC3E}">
        <p14:creationId xmlns:p14="http://schemas.microsoft.com/office/powerpoint/2010/main" val="3893179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20700"/>
            <a:ext cx="8305800" cy="580390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73266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052" y="800287"/>
            <a:ext cx="2101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Variações</a:t>
            </a:r>
          </a:p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cíclicas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" y="5340763"/>
            <a:ext cx="7284755" cy="1464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24" y="103376"/>
            <a:ext cx="5816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09" y="1710177"/>
            <a:ext cx="8236347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3200" b="1" dirty="0">
                <a:latin typeface="Arial"/>
                <a:cs typeface="Arial"/>
              </a:rPr>
              <a:t>Os </a:t>
            </a:r>
            <a:r>
              <a:rPr lang="pt-BR" sz="3200" b="1" u="sng" dirty="0">
                <a:latin typeface="Arial"/>
                <a:cs typeface="Arial"/>
              </a:rPr>
              <a:t>ciclos</a:t>
            </a:r>
            <a:r>
              <a:rPr lang="pt-BR" sz="3200" b="1" dirty="0">
                <a:latin typeface="Arial"/>
                <a:cs typeface="Arial"/>
              </a:rPr>
              <a:t> podem ser regulados por diversos motivos, como estações do ano; imunidade da população suscetível; ciclo de vida do vetor – como é o caso da dengue, que depende do mosquito </a:t>
            </a:r>
            <a:r>
              <a:rPr lang="pt-BR" sz="3200" b="1" dirty="0" err="1">
                <a:latin typeface="Arial"/>
                <a:cs typeface="Arial"/>
              </a:rPr>
              <a:t>Aedes</a:t>
            </a:r>
            <a:r>
              <a:rPr lang="pt-BR" sz="3200" b="1" dirty="0">
                <a:latin typeface="Arial"/>
                <a:cs typeface="Arial"/>
              </a:rPr>
              <a:t> </a:t>
            </a:r>
            <a:r>
              <a:rPr lang="pt-BR" sz="3200" b="1" dirty="0" err="1">
                <a:latin typeface="Arial"/>
                <a:cs typeface="Arial"/>
              </a:rPr>
              <a:t>aegypti</a:t>
            </a:r>
            <a:r>
              <a:rPr lang="pt-BR" sz="3200" b="1" dirty="0">
                <a:latin typeface="Arial"/>
                <a:cs typeface="Arial"/>
              </a:rPr>
              <a:t> (que se reproduz durante o período de chuvas) para ser transmitida.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635" y="691291"/>
            <a:ext cx="482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VARIAÇÕES SAZONAIS</a:t>
            </a:r>
          </a:p>
        </p:txBody>
      </p:sp>
    </p:spTree>
    <p:extLst>
      <p:ext uri="{BB962C8B-B14F-4D97-AF65-F5344CB8AC3E}">
        <p14:creationId xmlns:p14="http://schemas.microsoft.com/office/powerpoint/2010/main" val="3124773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1600"/>
            <a:ext cx="91186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4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4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503" y="2496614"/>
            <a:ext cx="719559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Refere-se à presença constante na população de uma condição como uma doença infecciosa.</a:t>
            </a:r>
          </a:p>
          <a:p>
            <a:pPr>
              <a:buClr>
                <a:srgbClr val="008000"/>
              </a:buClr>
            </a:pPr>
            <a:endParaRPr lang="pt-BR" sz="2800" dirty="0">
              <a:latin typeface="Arial"/>
              <a:cs typeface="Arial"/>
            </a:endParaRPr>
          </a:p>
          <a:p>
            <a:pPr marL="457200" indent="-457200">
              <a:buClr>
                <a:srgbClr val="008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É o número elevado de casos de uma doença, mas dentro do esperado para aquele local.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7804" y="735596"/>
            <a:ext cx="20697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ENDEMIA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4925" y="5941462"/>
            <a:ext cx="660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008000"/>
                </a:solidFill>
                <a:latin typeface="Arial"/>
                <a:cs typeface="Arial"/>
              </a:rPr>
              <a:t>Last</a:t>
            </a:r>
            <a:r>
              <a:rPr lang="pt-BR" b="1" dirty="0">
                <a:solidFill>
                  <a:srgbClr val="008000"/>
                </a:solidFill>
                <a:latin typeface="Arial"/>
                <a:cs typeface="Arial"/>
              </a:rPr>
              <a:t> J. A </a:t>
            </a:r>
            <a:r>
              <a:rPr lang="pt-BR" b="1" dirty="0" err="1">
                <a:solidFill>
                  <a:srgbClr val="008000"/>
                </a:solidFill>
                <a:latin typeface="Arial"/>
                <a:cs typeface="Arial"/>
              </a:rPr>
              <a:t>Dictionary</a:t>
            </a:r>
            <a:r>
              <a:rPr lang="pt-BR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pt-BR" b="1" dirty="0" err="1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lang="pt-BR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pt-BR" b="1" dirty="0" err="1">
                <a:solidFill>
                  <a:srgbClr val="008000"/>
                </a:solidFill>
                <a:latin typeface="Arial"/>
                <a:cs typeface="Arial"/>
              </a:rPr>
              <a:t>Public</a:t>
            </a:r>
            <a:r>
              <a:rPr lang="pt-BR" b="1" dirty="0">
                <a:solidFill>
                  <a:srgbClr val="008000"/>
                </a:solidFill>
                <a:latin typeface="Arial"/>
                <a:cs typeface="Arial"/>
              </a:rPr>
              <a:t> Health. New York: OUP, 2007.</a:t>
            </a:r>
            <a:endParaRPr lang="pt-BR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47" y="242940"/>
            <a:ext cx="1714500" cy="218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9769" y="1816493"/>
            <a:ext cx="141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/>
                <a:cs typeface="Comic Sans MS"/>
              </a:rPr>
              <a:t>John Last</a:t>
            </a:r>
          </a:p>
        </p:txBody>
      </p:sp>
    </p:spTree>
    <p:extLst>
      <p:ext uri="{BB962C8B-B14F-4D97-AF65-F5344CB8AC3E}">
        <p14:creationId xmlns:p14="http://schemas.microsoft.com/office/powerpoint/2010/main" val="167284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944" y="2341611"/>
            <a:ext cx="6556214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/>
                <a:cs typeface="Arial"/>
              </a:rPr>
              <a:t>É o aumento brusco e temporário do número de casos de uma doença, além daquele esperado para o local.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3039" y="1001424"/>
            <a:ext cx="21723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EPIDEMIA</a:t>
            </a:r>
          </a:p>
        </p:txBody>
      </p:sp>
    </p:spTree>
    <p:extLst>
      <p:ext uri="{BB962C8B-B14F-4D97-AF65-F5344CB8AC3E}">
        <p14:creationId xmlns:p14="http://schemas.microsoft.com/office/powerpoint/2010/main" val="3002248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7" y="122472"/>
            <a:ext cx="5156200" cy="29210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44" y="3135124"/>
            <a:ext cx="6477000" cy="36195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4839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2420" y="2932671"/>
            <a:ext cx="579549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9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O número de casos é constante ou variável ao longo do tempo?</a:t>
            </a:r>
          </a:p>
          <a:p>
            <a:pPr marL="457200" indent="-457200">
              <a:spcAft>
                <a:spcPts val="9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Há variação sazonal?</a:t>
            </a:r>
          </a:p>
          <a:p>
            <a:pPr marL="457200" indent="-457200">
              <a:spcAft>
                <a:spcPts val="9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Pode-se identificar um momento inicial de propagação da doença?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0" y="3278995"/>
            <a:ext cx="762000" cy="224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64" y="361151"/>
            <a:ext cx="62644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MEDIDAS PARA A DESCRIÇÃO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37" y="1134638"/>
            <a:ext cx="7951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1. Magnitude do problema</a:t>
            </a:r>
          </a:p>
          <a:p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2. Pessoa, Tempo e Lugar (quem, quando, onde)</a:t>
            </a:r>
          </a:p>
        </p:txBody>
      </p:sp>
    </p:spTree>
    <p:extLst>
      <p:ext uri="{BB962C8B-B14F-4D97-AF65-F5344CB8AC3E}">
        <p14:creationId xmlns:p14="http://schemas.microsoft.com/office/powerpoint/2010/main" val="1599802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215" y="1751986"/>
            <a:ext cx="7294527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/>
                <a:cs typeface="Arial"/>
              </a:rPr>
              <a:t>Refere-se a: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²"/>
            </a:pPr>
            <a:r>
              <a:rPr lang="pt-BR" sz="2800" dirty="0">
                <a:latin typeface="Arial"/>
                <a:cs typeface="Arial"/>
              </a:rPr>
              <a:t>Uma população específica ou a um grupo definido de pessoas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²"/>
            </a:pPr>
            <a:r>
              <a:rPr lang="pt-BR" sz="2800" dirty="0">
                <a:latin typeface="Arial"/>
                <a:cs typeface="Arial"/>
              </a:rPr>
              <a:t>Limitadas a um período de tempo de dias ou semanas</a:t>
            </a:r>
          </a:p>
          <a:p>
            <a:pPr marL="457200" indent="-457200">
              <a:lnSpc>
                <a:spcPct val="150000"/>
              </a:lnSpc>
              <a:buClr>
                <a:srgbClr val="008000"/>
              </a:buClr>
              <a:buFont typeface="Wingdings" charset="2"/>
              <a:buChar char="²"/>
            </a:pPr>
            <a:r>
              <a:rPr lang="pt-BR" sz="2800" dirty="0">
                <a:latin typeface="Arial"/>
                <a:cs typeface="Arial"/>
              </a:rPr>
              <a:t>Localizadas em uma área restrita.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500" y="720828"/>
            <a:ext cx="403047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SURTO EPIDÊMICO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556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1676" y="2544640"/>
            <a:ext cx="7456955" cy="328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/>
                <a:cs typeface="Arial"/>
              </a:rPr>
              <a:t>Um conglomerado pequeno e localizado de casos de uma condição, em geral uma doença infecciosa. Por vezes, esse termo é um eufemismo usado para minimizar a seriedade de uma epidemia.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676" y="617450"/>
            <a:ext cx="33996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Surto epidêmico</a:t>
            </a:r>
          </a:p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pt-BR" sz="3200" b="1" dirty="0" err="1">
                <a:solidFill>
                  <a:srgbClr val="800000"/>
                </a:solidFill>
                <a:latin typeface="Arial"/>
                <a:cs typeface="Arial"/>
              </a:rPr>
              <a:t>Outbreak</a:t>
            </a:r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0634" y="6096457"/>
            <a:ext cx="660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Last J. A Dictionary of Public Health. New York: OUP, 2007.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47" y="228172"/>
            <a:ext cx="1714500" cy="218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9769" y="1816493"/>
            <a:ext cx="141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/>
                <a:cs typeface="Comic Sans MS"/>
              </a:rPr>
              <a:t>John Last</a:t>
            </a:r>
          </a:p>
        </p:txBody>
      </p:sp>
    </p:spTree>
    <p:extLst>
      <p:ext uri="{BB962C8B-B14F-4D97-AF65-F5344CB8AC3E}">
        <p14:creationId xmlns:p14="http://schemas.microsoft.com/office/powerpoint/2010/main" val="1525990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44952"/>
            <a:ext cx="9118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3446" y="268193"/>
            <a:ext cx="51977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800000"/>
                </a:solidFill>
                <a:latin typeface="Arial"/>
                <a:cs typeface="Arial"/>
              </a:rPr>
              <a:t>Endemia / Epidemia</a:t>
            </a:r>
          </a:p>
        </p:txBody>
      </p:sp>
    </p:spTree>
    <p:extLst>
      <p:ext uri="{BB962C8B-B14F-4D97-AF65-F5344CB8AC3E}">
        <p14:creationId xmlns:p14="http://schemas.microsoft.com/office/powerpoint/2010/main" val="138715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822" y="433307"/>
            <a:ext cx="55268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DIAGRAMA DE CONTROLE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581" y="1331020"/>
            <a:ext cx="76052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/>
                <a:cs typeface="Arial"/>
              </a:rPr>
              <a:t>Método gráfico – evolução temporal das doenças</a:t>
            </a:r>
          </a:p>
          <a:p>
            <a:endParaRPr lang="pt-BR" sz="28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pt-BR" sz="2800" u="sng" dirty="0">
                <a:latin typeface="Arial"/>
                <a:cs typeface="Arial"/>
              </a:rPr>
              <a:t>Construção</a:t>
            </a:r>
            <a:r>
              <a:rPr lang="pt-BR" sz="2800" dirty="0">
                <a:latin typeface="Arial"/>
                <a:cs typeface="Arial"/>
              </a:rPr>
              <a:t>:</a:t>
            </a: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Incidências mensais de vários anos (não</a:t>
            </a: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epidêmicos)</a:t>
            </a: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Incidência mensal média</a:t>
            </a: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Desvio-padrão</a:t>
            </a: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Incidência mensal média + 1,96 </a:t>
            </a:r>
            <a:r>
              <a:rPr lang="pt-BR" sz="2800" dirty="0" err="1">
                <a:latin typeface="Arial"/>
                <a:cs typeface="Arial"/>
              </a:rPr>
              <a:t>dp</a:t>
            </a:r>
            <a:endParaRPr lang="pt-BR" sz="2800" dirty="0">
              <a:latin typeface="Arial"/>
              <a:cs typeface="Arial"/>
            </a:endParaRPr>
          </a:p>
          <a:p>
            <a:pPr marL="457200" indent="-457200"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pt-BR" sz="2800" dirty="0">
                <a:latin typeface="Arial"/>
                <a:cs typeface="Arial"/>
              </a:rPr>
              <a:t>Incidência mensal média – 1,96 </a:t>
            </a:r>
            <a:r>
              <a:rPr lang="pt-BR" sz="2800" dirty="0" err="1">
                <a:latin typeface="Arial"/>
                <a:cs typeface="Arial"/>
              </a:rPr>
              <a:t>dp</a:t>
            </a:r>
            <a:endParaRPr lang="pt-BR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000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89870"/>
            <a:ext cx="8026400" cy="500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989713"/>
            <a:ext cx="6565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94847"/>
            <a:ext cx="4546600" cy="5969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231190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75440"/>
            <a:ext cx="8001000" cy="500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965430"/>
            <a:ext cx="65786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2204"/>
            <a:ext cx="4572000" cy="6096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8370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589150"/>
            <a:ext cx="8026400" cy="49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1064990"/>
            <a:ext cx="65786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295861"/>
            <a:ext cx="4644000" cy="615779"/>
          </a:xfrm>
          <a:prstGeom prst="rect">
            <a:avLst/>
          </a:prstGeom>
          <a:solidFill>
            <a:srgbClr val="800000"/>
          </a:solidFill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234503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35100"/>
            <a:ext cx="6337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42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435100"/>
            <a:ext cx="6362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9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35100"/>
            <a:ext cx="635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3787" y="2739326"/>
            <a:ext cx="67538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A doença está confinada ou dispersa no espaço?</a:t>
            </a:r>
          </a:p>
          <a:p>
            <a:pPr marL="457200" indent="-457200">
              <a:spcAft>
                <a:spcPts val="6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Pode-se identificar conglomerados de casos da doença?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Esses conglomerados podem ser associados a possíveis patógenos, toxinas ou outras ameaças à saúde?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37" y="3260340"/>
            <a:ext cx="762000" cy="217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64" y="361151"/>
            <a:ext cx="62644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800000"/>
                </a:solidFill>
                <a:latin typeface="Arial"/>
                <a:cs typeface="Arial"/>
              </a:rPr>
              <a:t>MEDIDAS PARA A DESCRIÇÃO</a:t>
            </a:r>
            <a:endParaRPr lang="pt-BR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837" y="1134638"/>
            <a:ext cx="7951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1. Magnitude do problema</a:t>
            </a:r>
          </a:p>
          <a:p>
            <a:r>
              <a:rPr lang="pt-BR" sz="2800" dirty="0">
                <a:solidFill>
                  <a:srgbClr val="008000"/>
                </a:solidFill>
                <a:latin typeface="Arial"/>
                <a:cs typeface="Arial"/>
              </a:rPr>
              <a:t>2. Pessoa, Tempo e Lugar (quem, quando, onde)</a:t>
            </a:r>
          </a:p>
        </p:txBody>
      </p:sp>
    </p:spTree>
    <p:extLst>
      <p:ext uri="{BB962C8B-B14F-4D97-AF65-F5344CB8AC3E}">
        <p14:creationId xmlns:p14="http://schemas.microsoft.com/office/powerpoint/2010/main" val="2858303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47800"/>
            <a:ext cx="6337300" cy="394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94" y="1187431"/>
            <a:ext cx="288000" cy="2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190" y="460969"/>
            <a:ext cx="287999" cy="28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0997" y="986135"/>
            <a:ext cx="401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Arial"/>
                <a:cs typeface="Arial"/>
              </a:rPr>
              <a:t>Inserir dados do ano atual</a:t>
            </a:r>
            <a:endParaRPr lang="pt-BR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8827" y="164192"/>
            <a:ext cx="21854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EPIDEMIA</a:t>
            </a:r>
          </a:p>
        </p:txBody>
      </p:sp>
    </p:spTree>
    <p:extLst>
      <p:ext uri="{BB962C8B-B14F-4D97-AF65-F5344CB8AC3E}">
        <p14:creationId xmlns:p14="http://schemas.microsoft.com/office/powerpoint/2010/main" val="383647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435100"/>
            <a:ext cx="6362700" cy="398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458" y="610468"/>
            <a:ext cx="485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8000"/>
                </a:solidFill>
                <a:latin typeface="Arial"/>
                <a:cs typeface="Arial"/>
              </a:rPr>
              <a:t>DIAGRAMA DE CONTROLE</a:t>
            </a:r>
            <a:endParaRPr lang="pt-BR" sz="28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21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22400"/>
            <a:ext cx="6324600" cy="40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458" y="610468"/>
            <a:ext cx="485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8000"/>
                </a:solidFill>
                <a:latin typeface="Arial"/>
                <a:cs typeface="Arial"/>
              </a:rPr>
              <a:t>DIAGRAMA DE CONTROLE</a:t>
            </a:r>
            <a:endParaRPr lang="pt-BR" sz="28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75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74700"/>
            <a:ext cx="8636000" cy="529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562" y="189924"/>
            <a:ext cx="77929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/>
                <a:cs typeface="Arial"/>
              </a:rPr>
              <a:t>Mortalidade por gripe e pneumonia, SP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6027003"/>
            <a:ext cx="863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baseline="30000" dirty="0">
              <a:solidFill>
                <a:srgbClr val="008000"/>
              </a:solidFill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rial"/>
                <a:cs typeface="Arial"/>
              </a:rPr>
              <a:t>Antunes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JLF, Waldman EA, </a:t>
            </a:r>
            <a:r>
              <a:rPr lang="en-US" sz="1600" b="1" dirty="0" err="1">
                <a:solidFill>
                  <a:srgbClr val="008000"/>
                </a:solidFill>
                <a:latin typeface="Arial"/>
                <a:cs typeface="Arial"/>
              </a:rPr>
              <a:t>Borrell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C, </a:t>
            </a:r>
            <a:r>
              <a:rPr lang="en-US" sz="1600" b="1" dirty="0" err="1">
                <a:solidFill>
                  <a:srgbClr val="008000"/>
                </a:solidFill>
                <a:latin typeface="Arial"/>
                <a:cs typeface="Arial"/>
              </a:rPr>
              <a:t>Paiva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TM. Effectiveness of influenza vaccination and its impact on health inequalities. </a:t>
            </a:r>
            <a:r>
              <a:rPr lang="en-US" sz="1600" b="1" dirty="0" err="1">
                <a:solidFill>
                  <a:srgbClr val="008000"/>
                </a:solidFill>
                <a:latin typeface="Arial"/>
                <a:cs typeface="Arial"/>
              </a:rPr>
              <a:t>Int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J </a:t>
            </a:r>
            <a:r>
              <a:rPr lang="en-US" sz="1600" b="1" dirty="0" err="1">
                <a:solidFill>
                  <a:srgbClr val="008000"/>
                </a:solidFill>
                <a:latin typeface="Arial"/>
                <a:cs typeface="Arial"/>
              </a:rPr>
              <a:t>Epidemiol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2007; 36: 1319-26.</a:t>
            </a:r>
          </a:p>
        </p:txBody>
      </p:sp>
    </p:spTree>
    <p:extLst>
      <p:ext uri="{BB962C8B-B14F-4D97-AF65-F5344CB8AC3E}">
        <p14:creationId xmlns:p14="http://schemas.microsoft.com/office/powerpoint/2010/main" val="2071988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4464" y="1700213"/>
            <a:ext cx="88376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Bookman Old Style" pitchFamily="18" charset="0"/>
                <a:cs typeface="Times New Roman" pitchFamily="18" charset="0"/>
              </a:rPr>
              <a:t>O comportamento das doenças na comunidade varia no tempo e no espaço. </a:t>
            </a: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Bookman Old Style" pitchFamily="18" charset="0"/>
                <a:cs typeface="Times New Roman" pitchFamily="18" charset="0"/>
              </a:rPr>
              <a:t>Se comparamos os dados recentes do Município de São  Paulo com dados de outros períodos, ou dados de outras cidades, podemos verificar semelhanças  e diferenças em cada momento e lugar.</a:t>
            </a:r>
            <a:r>
              <a:rPr lang="pt-BR" sz="3200" b="1" dirty="0">
                <a:latin typeface="Bookman Old Style" pitchFamily="18" charset="0"/>
              </a:rPr>
              <a:t>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44463" y="692150"/>
            <a:ext cx="8243887" cy="769938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u="sng" dirty="0">
                <a:solidFill>
                  <a:srgbClr val="FF3300"/>
                </a:solidFill>
              </a:rPr>
              <a:t>Estrutura Epidemiológica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199"/>
            <a:ext cx="885128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O que é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incidência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O que é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prevalência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3.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Quais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características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das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pessoas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são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importantes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para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estudar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a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distribuição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de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doenças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4. Que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características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do tempo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influenciam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a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distribuição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das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doenças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5. Que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características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do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espaço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são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importantes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 para a </a:t>
            </a:r>
            <a:r>
              <a:rPr lang="en-US" sz="3200" b="1" dirty="0" err="1">
                <a:solidFill>
                  <a:srgbClr val="800000"/>
                </a:solidFill>
                <a:latin typeface="Arial"/>
                <a:cs typeface="Arial"/>
              </a:rPr>
              <a:t>epidemiologia</a:t>
            </a:r>
            <a:r>
              <a:rPr lang="en-US" sz="3200" b="1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0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/>
          </p:cNvGrpSpPr>
          <p:nvPr/>
        </p:nvGrpSpPr>
        <p:grpSpPr bwMode="auto">
          <a:xfrm>
            <a:off x="6929438" y="3763963"/>
            <a:ext cx="2000250" cy="1609725"/>
            <a:chOff x="6929438" y="3763963"/>
            <a:chExt cx="2000280" cy="1609725"/>
          </a:xfrm>
        </p:grpSpPr>
        <p:sp>
          <p:nvSpPr>
            <p:cNvPr id="29" name="Retângulo 28"/>
            <p:cNvSpPr/>
            <p:nvPr/>
          </p:nvSpPr>
          <p:spPr bwMode="auto">
            <a:xfrm>
              <a:off x="6929438" y="3786188"/>
              <a:ext cx="2000280" cy="85725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pt-BR">
                <a:ea typeface="+mn-ea"/>
              </a:endParaRPr>
            </a:p>
          </p:txBody>
        </p:sp>
        <p:grpSp>
          <p:nvGrpSpPr>
            <p:cNvPr id="30748" name="Grupo 35"/>
            <p:cNvGrpSpPr>
              <a:grpSpLocks/>
            </p:cNvGrpSpPr>
            <p:nvPr/>
          </p:nvGrpSpPr>
          <p:grpSpPr bwMode="auto">
            <a:xfrm>
              <a:off x="6929438" y="3763963"/>
              <a:ext cx="2000250" cy="1609725"/>
              <a:chOff x="7143768" y="3500438"/>
              <a:chExt cx="2000232" cy="1610269"/>
            </a:xfrm>
          </p:grpSpPr>
          <p:sp>
            <p:nvSpPr>
              <p:cNvPr id="30749" name="CaixaDeTexto 21"/>
              <p:cNvSpPr txBox="1">
                <a:spLocks noChangeArrowheads="1"/>
              </p:cNvSpPr>
              <p:nvPr/>
            </p:nvSpPr>
            <p:spPr bwMode="auto">
              <a:xfrm>
                <a:off x="7143768" y="3500438"/>
                <a:ext cx="2000232" cy="161026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/>
                  <a:t>Tornaram-se doentes</a:t>
                </a:r>
              </a:p>
              <a:p>
                <a:pPr algn="ctr" eaLnBrk="1" hangingPunct="1"/>
                <a:endParaRPr lang="en-US"/>
              </a:p>
              <a:p>
                <a:pPr algn="ctr" eaLnBrk="1" hangingPunct="1"/>
                <a:r>
                  <a:rPr lang="en-US"/>
                  <a:t>Sem doença</a:t>
                </a:r>
              </a:p>
            </p:txBody>
          </p:sp>
          <p:cxnSp>
            <p:nvCxnSpPr>
              <p:cNvPr id="30750" name="Conector reto 26"/>
              <p:cNvCxnSpPr>
                <a:cxnSpLocks noChangeShapeType="1"/>
              </p:cNvCxnSpPr>
              <p:nvPr/>
            </p:nvCxnSpPr>
            <p:spPr bwMode="auto">
              <a:xfrm>
                <a:off x="7143768" y="4357694"/>
                <a:ext cx="2000232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3" name="CaixaDeTexto 2"/>
          <p:cNvSpPr txBox="1"/>
          <p:nvPr/>
        </p:nvSpPr>
        <p:spPr>
          <a:xfrm>
            <a:off x="214313" y="3487738"/>
            <a:ext cx="1643062" cy="23082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/>
          </a:p>
          <a:p>
            <a:pPr algn="ctr" eaLnBrk="1" hangingPunct="1">
              <a:defRPr/>
            </a:pPr>
            <a:endParaRPr lang="en-US"/>
          </a:p>
          <a:p>
            <a:pPr algn="ctr" eaLnBrk="1" hangingPunct="1">
              <a:defRPr/>
            </a:pPr>
            <a:r>
              <a:rPr lang="en-US"/>
              <a:t>População definida</a:t>
            </a:r>
          </a:p>
          <a:p>
            <a:pPr algn="ctr" eaLnBrk="1" hangingPunct="1">
              <a:defRPr/>
            </a:pPr>
            <a:endParaRPr lang="en-US"/>
          </a:p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643438" y="4202113"/>
            <a:ext cx="1571625" cy="16097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/>
          </a:p>
          <a:p>
            <a:pPr algn="ctr" eaLnBrk="1" hangingPunct="1"/>
            <a:r>
              <a:rPr lang="en-US"/>
              <a:t>Sem doença</a:t>
            </a:r>
          </a:p>
          <a:p>
            <a:pPr algn="ctr" eaLnBrk="1" hangingPunct="1"/>
            <a:endParaRPr lang="en-US"/>
          </a:p>
        </p:txBody>
      </p:sp>
      <p:grpSp>
        <p:nvGrpSpPr>
          <p:cNvPr id="5" name="Grupo 49"/>
          <p:cNvGrpSpPr>
            <a:grpSpLocks/>
          </p:cNvGrpSpPr>
          <p:nvPr/>
        </p:nvGrpSpPr>
        <p:grpSpPr bwMode="auto">
          <a:xfrm>
            <a:off x="2500313" y="3416300"/>
            <a:ext cx="1571625" cy="2397125"/>
            <a:chOff x="2500298" y="3143248"/>
            <a:chExt cx="1571636" cy="2397142"/>
          </a:xfrm>
        </p:grpSpPr>
        <p:sp>
          <p:nvSpPr>
            <p:cNvPr id="15" name="CaixaDeTexto 14"/>
            <p:cNvSpPr txBox="1"/>
            <p:nvPr/>
          </p:nvSpPr>
          <p:spPr>
            <a:xfrm>
              <a:off x="2500298" y="3143248"/>
              <a:ext cx="1571636" cy="8302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dirty="0" err="1">
                  <a:ea typeface="+mn-ea"/>
                </a:rPr>
                <a:t>Doentes</a:t>
              </a:r>
              <a:endParaRPr lang="en-US" dirty="0">
                <a:ea typeface="+mn-ea"/>
              </a:endParaRPr>
            </a:p>
            <a:p>
              <a:pPr algn="ctr" eaLnBrk="1" hangingPunct="1">
                <a:defRPr/>
              </a:pPr>
              <a:endParaRPr lang="pt-BR" dirty="0">
                <a:ea typeface="+mn-ea"/>
              </a:endParaRPr>
            </a:p>
          </p:txBody>
        </p:sp>
        <p:sp>
          <p:nvSpPr>
            <p:cNvPr id="30746" name="CaixaDeTexto 11"/>
            <p:cNvSpPr txBox="1">
              <a:spLocks noChangeArrowheads="1"/>
            </p:cNvSpPr>
            <p:nvPr/>
          </p:nvSpPr>
          <p:spPr bwMode="auto">
            <a:xfrm>
              <a:off x="2500298" y="3930654"/>
              <a:ext cx="1571636" cy="160973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en-US"/>
            </a:p>
            <a:p>
              <a:pPr algn="ctr" eaLnBrk="1" hangingPunct="1"/>
              <a:r>
                <a:rPr lang="en-US"/>
                <a:t>Sem doença</a:t>
              </a:r>
            </a:p>
            <a:p>
              <a:pPr algn="ctr" eaLnBrk="1" hangingPunct="1"/>
              <a:endParaRPr lang="en-US"/>
            </a:p>
          </p:txBody>
        </p:sp>
      </p:grpSp>
      <p:sp>
        <p:nvSpPr>
          <p:cNvPr id="16" name="Chave esquerda 15"/>
          <p:cNvSpPr>
            <a:spLocks/>
          </p:cNvSpPr>
          <p:nvPr/>
        </p:nvSpPr>
        <p:spPr bwMode="auto">
          <a:xfrm>
            <a:off x="2071688" y="3773488"/>
            <a:ext cx="357187" cy="171450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en-US"/>
          </a:p>
        </p:txBody>
      </p:sp>
      <p:cxnSp>
        <p:nvCxnSpPr>
          <p:cNvPr id="18" name="Conector de seta reta 17"/>
          <p:cNvCxnSpPr>
            <a:cxnSpLocks noChangeShapeType="1"/>
          </p:cNvCxnSpPr>
          <p:nvPr/>
        </p:nvCxnSpPr>
        <p:spPr bwMode="auto">
          <a:xfrm>
            <a:off x="4143375" y="4987925"/>
            <a:ext cx="500063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" name="Conector de seta reta 20"/>
          <p:cNvCxnSpPr>
            <a:cxnSpLocks noChangeShapeType="1"/>
          </p:cNvCxnSpPr>
          <p:nvPr/>
        </p:nvCxnSpPr>
        <p:spPr bwMode="auto">
          <a:xfrm>
            <a:off x="5072063" y="6143625"/>
            <a:ext cx="3000375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" name="Chave esquerda 24"/>
          <p:cNvSpPr>
            <a:spLocks/>
          </p:cNvSpPr>
          <p:nvPr/>
        </p:nvSpPr>
        <p:spPr bwMode="auto">
          <a:xfrm>
            <a:off x="6500813" y="3773488"/>
            <a:ext cx="357187" cy="1857375"/>
          </a:xfrm>
          <a:prstGeom prst="leftBrace">
            <a:avLst>
              <a:gd name="adj1" fmla="val 8330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en-US"/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106363" y="2420938"/>
            <a:ext cx="1944687" cy="9255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262673"/>
                </a:solidFill>
              </a:rPr>
              <a:t>A. Inicialmente identificar a população:</a:t>
            </a:r>
            <a:endParaRPr lang="pt-BR" sz="1800" b="1">
              <a:solidFill>
                <a:srgbClr val="262673"/>
              </a:solidFill>
            </a:endParaRP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2339975" y="2130425"/>
            <a:ext cx="1871663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262673"/>
                </a:solidFill>
              </a:rPr>
              <a:t>B. Determinar quem tem a doença e quem não tem</a:t>
            </a:r>
            <a:endParaRPr lang="pt-BR" sz="1800" b="1">
              <a:solidFill>
                <a:srgbClr val="262673"/>
              </a:solidFill>
            </a:endParaRP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4357688" y="2420938"/>
            <a:ext cx="2143125" cy="17494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262673"/>
                </a:solidFill>
              </a:rPr>
              <a:t>C. Acompanhar somente os que </a:t>
            </a:r>
            <a:r>
              <a:rPr lang="en-US" sz="1800" b="1" u="sng">
                <a:solidFill>
                  <a:srgbClr val="262673"/>
                </a:solidFill>
              </a:rPr>
              <a:t>NÃO</a:t>
            </a:r>
            <a:r>
              <a:rPr lang="en-US" sz="1800" b="1">
                <a:solidFill>
                  <a:srgbClr val="262673"/>
                </a:solidFill>
              </a:rPr>
              <a:t> apresentaram a doença na baseline</a:t>
            </a:r>
            <a:endParaRPr lang="pt-BR" sz="1800" b="1">
              <a:solidFill>
                <a:srgbClr val="262673"/>
              </a:solidFill>
            </a:endParaRP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1143000" y="6059488"/>
            <a:ext cx="2143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262673"/>
                </a:solidFill>
              </a:rPr>
              <a:t>Linha de base </a:t>
            </a:r>
            <a:r>
              <a:rPr lang="en-US" altLang="en-US" sz="1200" b="1">
                <a:solidFill>
                  <a:srgbClr val="262673"/>
                </a:solidFill>
              </a:rPr>
              <a:t>“</a:t>
            </a:r>
            <a:r>
              <a:rPr lang="en-US" sz="1200" b="1">
                <a:solidFill>
                  <a:srgbClr val="262673"/>
                </a:solidFill>
              </a:rPr>
              <a:t>BASELINE</a:t>
            </a:r>
            <a:r>
              <a:rPr lang="en-US" altLang="en-US" sz="1200" b="1">
                <a:solidFill>
                  <a:srgbClr val="262673"/>
                </a:solidFill>
              </a:rPr>
              <a:t>”</a:t>
            </a:r>
            <a:endParaRPr lang="pt-BR" sz="1200" b="1">
              <a:solidFill>
                <a:srgbClr val="262673"/>
              </a:solidFill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6786563" y="2987675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262673"/>
                </a:solidFill>
              </a:rPr>
              <a:t>D. Reanalisar a população </a:t>
            </a:r>
            <a:endParaRPr lang="pt-BR" sz="1800" b="1">
              <a:solidFill>
                <a:srgbClr val="262673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500688" y="6130925"/>
            <a:ext cx="2143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TEMPO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“follow-up”</a:t>
            </a:r>
          </a:p>
        </p:txBody>
      </p:sp>
      <p:grpSp>
        <p:nvGrpSpPr>
          <p:cNvPr id="6" name="Grupo 68"/>
          <p:cNvGrpSpPr>
            <a:grpSpLocks/>
          </p:cNvGrpSpPr>
          <p:nvPr/>
        </p:nvGrpSpPr>
        <p:grpSpPr bwMode="auto">
          <a:xfrm>
            <a:off x="1000125" y="1357313"/>
            <a:ext cx="2275682" cy="2143125"/>
            <a:chOff x="1071538" y="1428736"/>
            <a:chExt cx="2275697" cy="2143142"/>
          </a:xfrm>
        </p:grpSpPr>
        <p:cxnSp>
          <p:nvCxnSpPr>
            <p:cNvPr id="30742" name="Conector reto 61"/>
            <p:cNvCxnSpPr>
              <a:cxnSpLocks noChangeShapeType="1"/>
            </p:cNvCxnSpPr>
            <p:nvPr/>
          </p:nvCxnSpPr>
          <p:spPr bwMode="auto">
            <a:xfrm rot="16200000" flipH="1">
              <a:off x="1535886" y="2536027"/>
              <a:ext cx="1500198" cy="5715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0743" name="CaixaDeTexto 64"/>
            <p:cNvSpPr txBox="1">
              <a:spLocks noChangeArrowheads="1"/>
            </p:cNvSpPr>
            <p:nvPr/>
          </p:nvSpPr>
          <p:spPr bwMode="auto">
            <a:xfrm>
              <a:off x="1346971" y="1555093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rgbClr val="FF0000"/>
                  </a:solidFill>
                </a:rPr>
                <a:t>Prevalência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30744" name="Elipse 66"/>
            <p:cNvSpPr>
              <a:spLocks noChangeArrowheads="1"/>
            </p:cNvSpPr>
            <p:nvPr/>
          </p:nvSpPr>
          <p:spPr bwMode="auto">
            <a:xfrm>
              <a:off x="1071538" y="1428736"/>
              <a:ext cx="2214578" cy="64294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en-US"/>
            </a:p>
          </p:txBody>
        </p:sp>
      </p:grpSp>
      <p:grpSp>
        <p:nvGrpSpPr>
          <p:cNvPr id="7" name="Grupo 69"/>
          <p:cNvGrpSpPr>
            <a:grpSpLocks/>
          </p:cNvGrpSpPr>
          <p:nvPr/>
        </p:nvGrpSpPr>
        <p:grpSpPr bwMode="auto">
          <a:xfrm>
            <a:off x="5572125" y="1714500"/>
            <a:ext cx="2357438" cy="2071688"/>
            <a:chOff x="1071538" y="1428736"/>
            <a:chExt cx="2357454" cy="2071702"/>
          </a:xfrm>
        </p:grpSpPr>
        <p:cxnSp>
          <p:nvCxnSpPr>
            <p:cNvPr id="30739" name="Conector reto 70"/>
            <p:cNvCxnSpPr>
              <a:cxnSpLocks noChangeShapeType="1"/>
              <a:stCxn id="30741" idx="4"/>
            </p:cNvCxnSpPr>
            <p:nvPr/>
          </p:nvCxnSpPr>
          <p:spPr bwMode="auto">
            <a:xfrm rot="16200000" flipH="1">
              <a:off x="1589463" y="2661041"/>
              <a:ext cx="1428760" cy="2500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0740" name="CaixaDeTexto 71"/>
            <p:cNvSpPr txBox="1">
              <a:spLocks noChangeArrowheads="1"/>
            </p:cNvSpPr>
            <p:nvPr/>
          </p:nvSpPr>
          <p:spPr bwMode="auto">
            <a:xfrm>
              <a:off x="1428728" y="1519375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rgbClr val="FF0000"/>
                  </a:solidFill>
                </a:rPr>
                <a:t>Incidência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30741" name="Elipse 72"/>
            <p:cNvSpPr>
              <a:spLocks noChangeArrowheads="1"/>
            </p:cNvSpPr>
            <p:nvPr/>
          </p:nvSpPr>
          <p:spPr bwMode="auto">
            <a:xfrm>
              <a:off x="1071538" y="1428736"/>
              <a:ext cx="2214578" cy="64294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en-US"/>
            </a:p>
          </p:txBody>
        </p:sp>
      </p:grp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106363" y="400048"/>
            <a:ext cx="892968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latin typeface="Times New Roman" pitchFamily="18" charset="0"/>
              </a:rPr>
              <a:t>Medidas de Ocorrência de Doença: Morbidade</a:t>
            </a:r>
          </a:p>
        </p:txBody>
      </p:sp>
    </p:spTree>
    <p:extLst>
      <p:ext uri="{BB962C8B-B14F-4D97-AF65-F5344CB8AC3E}">
        <p14:creationId xmlns:p14="http://schemas.microsoft.com/office/powerpoint/2010/main" val="26802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25" grpId="0" animBg="1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908175" y="1057275"/>
            <a:ext cx="4265613" cy="6413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>
                <a:latin typeface="Times New Roman" panose="02020603050405020304" pitchFamily="18" charset="0"/>
                <a:ea typeface="+mn-ea"/>
              </a:rPr>
              <a:t>Tipos de Prevalência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15963" y="2381250"/>
            <a:ext cx="3983037" cy="6365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>
                <a:latin typeface="Times New Roman" pitchFamily="18" charset="0"/>
              </a:rPr>
              <a:t> </a:t>
            </a:r>
            <a:r>
              <a:rPr lang="pt-BR" sz="3200"/>
              <a:t>Prevalência Pontual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225550" y="3598863"/>
            <a:ext cx="5432425" cy="63658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/>
              <a:t> Prevalência em um período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09738" y="4832350"/>
            <a:ext cx="6811962" cy="6365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3200"/>
              <a:t> </a:t>
            </a:r>
            <a:r>
              <a:rPr lang="pt-BR" sz="2800"/>
              <a:t>Prevalência de toda vida</a:t>
            </a:r>
            <a:r>
              <a:rPr lang="pt-BR"/>
              <a:t> </a:t>
            </a:r>
            <a:r>
              <a:rPr lang="pt-BR" sz="3200"/>
              <a:t>(tempo-vida)</a:t>
            </a:r>
          </a:p>
        </p:txBody>
      </p:sp>
    </p:spTree>
    <p:extLst>
      <p:ext uri="{BB962C8B-B14F-4D97-AF65-F5344CB8AC3E}">
        <p14:creationId xmlns:p14="http://schemas.microsoft.com/office/powerpoint/2010/main" val="127444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750" y="1557338"/>
          <a:ext cx="8286750" cy="3429002"/>
        </p:xfrm>
        <a:graphic>
          <a:graphicData uri="http://schemas.openxmlformats.org/drawingml/2006/table">
            <a:tbl>
              <a:tblPr/>
              <a:tblGrid>
                <a:gridCol w="414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TIPOS DE MEDIDA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ENTREVISTA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Prevalência Pontual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Você, atualmente, tem doença X ?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Prevalência num Período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Você teve a doença X nos últimos (n) anos?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Prevalência de toda vida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tempo-vida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Você já teve a doença X?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86" name="CaixaDeTexto 8"/>
          <p:cNvSpPr txBox="1">
            <a:spLocks noChangeArrowheads="1"/>
          </p:cNvSpPr>
          <p:nvPr/>
        </p:nvSpPr>
        <p:spPr bwMode="auto">
          <a:xfrm>
            <a:off x="179388" y="333375"/>
            <a:ext cx="8713787" cy="460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latin typeface="Arial" charset="0"/>
                <a:cs typeface="Arial" charset="0"/>
              </a:rPr>
              <a:t>Exemplos de prevalência pontual, num período e de toda vida</a:t>
            </a:r>
          </a:p>
        </p:txBody>
      </p:sp>
    </p:spTree>
    <p:extLst>
      <p:ext uri="{BB962C8B-B14F-4D97-AF65-F5344CB8AC3E}">
        <p14:creationId xmlns:p14="http://schemas.microsoft.com/office/powerpoint/2010/main" val="248429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534400" cy="1143000"/>
          </a:xfr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solidFill>
              <a:srgbClr val="FF6600"/>
            </a:solidFill>
          </a:ln>
        </p:spPr>
        <p:txBody>
          <a:bodyPr lIns="92075" tIns="46038" rIns="92075" bIns="46038" anchor="ctr"/>
          <a:lstStyle/>
          <a:p>
            <a:pPr algn="ctr"/>
            <a:r>
              <a:rPr lang="fr-CH" sz="3600" dirty="0"/>
              <a:t>Medidas de Incidência de Doença</a:t>
            </a:r>
            <a:endParaRPr lang="fr-FR" sz="3600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848600" cy="3231654"/>
          </a:xfrm>
          <a:prstGeom prst="rect">
            <a:avLst/>
          </a:prstGeom>
          <a:gradFill rotWithShape="1">
            <a:gsLst>
              <a:gs pos="0">
                <a:srgbClr val="B6D3FF"/>
              </a:gs>
              <a:gs pos="100000">
                <a:srgbClr val="0066FF">
                  <a:alpha val="0"/>
                </a:srgbClr>
              </a:gs>
            </a:gsLst>
            <a:lin ang="189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 dirty="0">
                <a:latin typeface="Arial" charset="0"/>
              </a:rPr>
              <a:t>Incidência</a:t>
            </a:r>
          </a:p>
          <a:p>
            <a:pPr eaLnBrk="1" hangingPunct="1"/>
            <a:endParaRPr lang="pt-BR" sz="1200" dirty="0">
              <a:latin typeface="Arial" charset="0"/>
            </a:endParaRPr>
          </a:p>
          <a:p>
            <a:pPr lvl="1" eaLnBrk="1" hangingPunct="1"/>
            <a:r>
              <a:rPr lang="pt-BR" sz="2000" b="1" dirty="0">
                <a:latin typeface="Arial" charset="0"/>
              </a:rPr>
              <a:t>É o número de novos casos  de doença na população que ocorrem em determinado período, dividido pelo número de habitantes no meio do período.</a:t>
            </a:r>
          </a:p>
          <a:p>
            <a:pPr lvl="1" eaLnBrk="1" hangingPunct="1"/>
            <a:endParaRPr lang="pt-BR" sz="1800" b="1" dirty="0">
              <a:latin typeface="Arial" charset="0"/>
            </a:endParaRPr>
          </a:p>
          <a:p>
            <a:pPr lvl="1" eaLnBrk="1" hangingPunct="1"/>
            <a:r>
              <a:rPr lang="pt-BR" b="1" dirty="0">
                <a:latin typeface="Arial" charset="0"/>
              </a:rPr>
              <a:t>Incidência acumulada</a:t>
            </a:r>
          </a:p>
          <a:p>
            <a:pPr eaLnBrk="1" hangingPunct="1"/>
            <a:endParaRPr lang="pt-BR" sz="1800" dirty="0">
              <a:latin typeface="Arial" charset="0"/>
            </a:endParaRPr>
          </a:p>
          <a:p>
            <a:pPr lvl="1" eaLnBrk="1" hangingPunct="1"/>
            <a:r>
              <a:rPr lang="pt-BR" sz="2000" b="1" dirty="0">
                <a:latin typeface="Arial" charset="0"/>
                <a:sym typeface="Symbol" pitchFamily="18" charset="2"/>
              </a:rPr>
              <a:t>É o número de novos casos de doença na população que ocorrem em determinado período, dividido pelo número de habitantes no início do período.</a:t>
            </a:r>
          </a:p>
        </p:txBody>
      </p:sp>
    </p:spTree>
    <p:extLst>
      <p:ext uri="{BB962C8B-B14F-4D97-AF65-F5344CB8AC3E}">
        <p14:creationId xmlns:p14="http://schemas.microsoft.com/office/powerpoint/2010/main" val="4065983434"/>
      </p:ext>
    </p:extLst>
  </p:cSld>
  <p:clrMapOvr>
    <a:masterClrMapping/>
  </p:clrMapOvr>
</p:sld>
</file>

<file path=ppt/theme/theme1.xml><?xml version="1.0" encoding="utf-8"?>
<a:theme xmlns:a="http://schemas.openxmlformats.org/drawingml/2006/main" name="Aul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1422</Words>
  <Application>Microsoft Office PowerPoint</Application>
  <PresentationFormat>Apresentação na tela (4:3)</PresentationFormat>
  <Paragraphs>208</Paragraphs>
  <Slides>55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Arial</vt:lpstr>
      <vt:lpstr>Arial Black</vt:lpstr>
      <vt:lpstr>Bookman Old Style</vt:lpstr>
      <vt:lpstr>Calibri</vt:lpstr>
      <vt:lpstr>Comic Sans MS</vt:lpstr>
      <vt:lpstr>Monotype Sorts</vt:lpstr>
      <vt:lpstr>Tahoma</vt:lpstr>
      <vt:lpstr>Times New Roman</vt:lpstr>
      <vt:lpstr>Wingdings</vt:lpstr>
      <vt:lpstr>Aula 2</vt:lpstr>
      <vt:lpstr>Clip</vt:lpstr>
      <vt:lpstr>UNIVERSIDADE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de Incidência de Doença</vt:lpstr>
      <vt:lpstr>Relação entre incidência, prevalência e duração da doença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FSP-USP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Regina Alves Cardoso</dc:creator>
  <cp:lastModifiedBy>Jose Leopoldo Ferreira Antunes</cp:lastModifiedBy>
  <cp:revision>167</cp:revision>
  <dcterms:created xsi:type="dcterms:W3CDTF">2013-08-19T14:04:29Z</dcterms:created>
  <dcterms:modified xsi:type="dcterms:W3CDTF">2023-04-11T18:24:29Z</dcterms:modified>
</cp:coreProperties>
</file>