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9" roundtripDataSignature="AMtx7mgDxLyjTdPPGdd6KsN7ZbBn4euw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3" name="Google Shape;9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1" name="Google Shape;10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f56b79371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f56b79371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1f56b79371a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f56b79371a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f56b79371a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1f56b79371a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f56b79371a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f56b79371a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1f56b79371a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f56b79371a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f56b79371a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1f56b79371a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f56b79371a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f56b79371a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1f56b79371a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f56b79371a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f56b79371a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f56b79371a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f56b79371a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f56b79371a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1f56b79371a_0_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4" name="Google Shape;11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 name="Shape 21"/>
        <p:cNvGrpSpPr/>
        <p:nvPr/>
      </p:nvGrpSpPr>
      <p:grpSpPr>
        <a:xfrm>
          <a:off x="0" y="0"/>
          <a:ext cx="0" cy="0"/>
          <a:chOff x="0" y="0"/>
          <a:chExt cx="0" cy="0"/>
        </a:xfrm>
      </p:grpSpPr>
      <p:sp>
        <p:nvSpPr>
          <p:cNvPr id="22" name="Google Shape;22;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4" name="Google Shape;24;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5" name="Google Shape;2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1"/>
          <p:cNvSpPr/>
          <p:nvPr>
            <p:ph idx="2" type="pic"/>
          </p:nvPr>
        </p:nvSpPr>
        <p:spPr>
          <a:xfrm>
            <a:off x="1792288" y="612775"/>
            <a:ext cx="5486400" cy="4114800"/>
          </a:xfrm>
          <a:prstGeom prst="rect">
            <a:avLst/>
          </a:prstGeom>
          <a:noFill/>
          <a:ln>
            <a:noFill/>
          </a:ln>
        </p:spPr>
      </p:sp>
      <p:sp>
        <p:nvSpPr>
          <p:cNvPr id="68" name="Google Shape;68;p5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amalconcordia.files.wordpress.com/2010/08/1202375-joaquin_torres_garcia-south_america.jpg"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5800" y="1718235"/>
            <a:ext cx="7772400" cy="188221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Inventando o sexo </a:t>
            </a:r>
            <a:br>
              <a:rPr lang="pt-BR"/>
            </a:br>
            <a:r>
              <a:rPr lang="pt-BR" sz="3200"/>
              <a:t>(sobre o dimorfismo sexual)</a:t>
            </a:r>
            <a:endParaRPr sz="3200"/>
          </a:p>
        </p:txBody>
      </p:sp>
      <p:sp>
        <p:nvSpPr>
          <p:cNvPr id="89" name="Google Shape;89;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pt-BR"/>
              <a:t>Profa. Heloisa Buarque de Almeida</a:t>
            </a:r>
            <a:endParaRPr/>
          </a:p>
          <a:p>
            <a:pPr indent="0" lvl="0" marL="0" rtl="0" algn="ctr">
              <a:spcBef>
                <a:spcPts val="640"/>
              </a:spcBef>
              <a:spcAft>
                <a:spcPts val="0"/>
              </a:spcAft>
              <a:buClr>
                <a:srgbClr val="888888"/>
              </a:buClr>
              <a:buSzPts val="3200"/>
              <a:buNone/>
            </a:pPr>
            <a:r>
              <a:rPr lang="pt-BR"/>
              <a:t>PPGAS - USP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47" name="Google Shape;147;p11"/>
          <p:cNvSpPr txBox="1"/>
          <p:nvPr>
            <p:ph idx="1" type="body"/>
          </p:nvPr>
        </p:nvSpPr>
        <p:spPr>
          <a:xfrm>
            <a:off x="457200" y="672354"/>
            <a:ext cx="8229600" cy="545381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None/>
            </a:pPr>
            <a:r>
              <a:t/>
            </a:r>
            <a:endParaRPr/>
          </a:p>
          <a:p>
            <a:pPr indent="-358140" lvl="0" marL="342900" rtl="0" algn="l">
              <a:spcBef>
                <a:spcPts val="400"/>
              </a:spcBef>
              <a:spcAft>
                <a:spcPts val="0"/>
              </a:spcAft>
              <a:buClr>
                <a:schemeClr val="dk1"/>
              </a:buClr>
              <a:buSzPct val="100000"/>
              <a:buChar char="•"/>
            </a:pPr>
            <a:r>
              <a:rPr lang="pt-BR"/>
              <a:t>No pré-Iluminismo, </a:t>
            </a:r>
            <a:r>
              <a:rPr i="1" lang="pt-BR"/>
              <a:t>é como se o real fosse o gênero, e não o sexo</a:t>
            </a:r>
            <a:r>
              <a:rPr lang="pt-BR"/>
              <a:t> – tratava-se de um modelo de sexo único, quando ser H ou M era manter um gênero, uma </a:t>
            </a:r>
            <a:r>
              <a:rPr i="1" lang="pt-BR"/>
              <a:t>posição social,</a:t>
            </a:r>
            <a:r>
              <a:rPr lang="pt-BR"/>
              <a:t> uma lugar na sociedade, assumir um papel cultural, e não ser organicamente uma coisa ou outra. Antes do século XVII o sexo era antes uma categoria sociológica do que ontológica. (19)</a:t>
            </a:r>
            <a:endParaRPr/>
          </a:p>
          <a:p>
            <a:pPr indent="-358140" lvl="0" marL="342900" rtl="0" algn="l">
              <a:spcBef>
                <a:spcPts val="400"/>
              </a:spcBef>
              <a:spcAft>
                <a:spcPts val="0"/>
              </a:spcAft>
              <a:buClr>
                <a:schemeClr val="dk1"/>
              </a:buClr>
              <a:buSzPct val="100000"/>
              <a:buChar char="•"/>
            </a:pPr>
            <a:r>
              <a:rPr lang="pt-BR"/>
              <a:t>Mas os avanços positivos da ciência </a:t>
            </a:r>
            <a:r>
              <a:rPr b="1" lang="pt-BR"/>
              <a:t>não </a:t>
            </a:r>
            <a:r>
              <a:rPr lang="pt-BR"/>
              <a:t>explicam tal mudança de concepção, antes a ciência está em harmonia com as demandas da cultura. Mesmo com a dissecação, a representação do corpo feminino manteve-se por muito tempo como uma inversão da genitália masculina.</a:t>
            </a:r>
            <a:endParaRPr/>
          </a:p>
          <a:p>
            <a:pPr indent="-358140" lvl="0" marL="342900" rtl="0" algn="l">
              <a:spcBef>
                <a:spcPts val="400"/>
              </a:spcBef>
              <a:spcAft>
                <a:spcPts val="0"/>
              </a:spcAft>
              <a:buClr>
                <a:schemeClr val="dk1"/>
              </a:buClr>
              <a:buSzPct val="100000"/>
              <a:buChar char="•"/>
            </a:pPr>
            <a:r>
              <a:rPr lang="pt-BR"/>
              <a:t>No plano embriológico, no entanto, manteve-se uma visão de homologia entre os sexos – portanto havia evidência científica para manutenção do mesmo modelo. A mudança de concepção não é da ordem puramente da ciência, mas buscam-se evidências de 2 sexos distintos, diferenças anatômicas e fisiológicas entre H e M, quando tais diferenças se tornam politicamente importantes. (21)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Capitulo 2: Destino é anatomia </a:t>
            </a:r>
            <a:endParaRPr/>
          </a:p>
        </p:txBody>
      </p:sp>
      <p:sp>
        <p:nvSpPr>
          <p:cNvPr id="153" name="Google Shape;15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pt-BR"/>
              <a:t>Laqueur argumenta que não é a anatomia a origem a de diferença sexual, mas é um gênero construído social e culturalmente, uma visão do papel social das mulheres e dos homens que orienta a leitura sobre a diferença. </a:t>
            </a:r>
            <a:endParaRPr/>
          </a:p>
          <a:p>
            <a:pPr indent="-342900" lvl="0" marL="342900" rtl="0" algn="l">
              <a:spcBef>
                <a:spcPts val="592"/>
              </a:spcBef>
              <a:spcAft>
                <a:spcPts val="0"/>
              </a:spcAft>
              <a:buClr>
                <a:schemeClr val="dk1"/>
              </a:buClr>
              <a:buSzPct val="100000"/>
              <a:buChar char="•"/>
            </a:pPr>
            <a:r>
              <a:rPr lang="pt-BR"/>
              <a:t>Nessa visão, homens e mulheres fazem parte de um </a:t>
            </a:r>
            <a:r>
              <a:rPr i="1" lang="pt-BR"/>
              <a:t>continuum</a:t>
            </a:r>
            <a:r>
              <a:rPr lang="pt-BR"/>
              <a:t>, há a possibilidade de passagem, o homem como superior. </a:t>
            </a:r>
            <a:endParaRPr/>
          </a:p>
          <a:p>
            <a:pPr indent="-342900" lvl="0" marL="342900" rtl="0" algn="l">
              <a:spcBef>
                <a:spcPts val="592"/>
              </a:spcBef>
              <a:spcAft>
                <a:spcPts val="0"/>
              </a:spcAft>
              <a:buClr>
                <a:schemeClr val="dk1"/>
              </a:buClr>
              <a:buSzPct val="100000"/>
              <a:buChar char="•"/>
            </a:pPr>
            <a:r>
              <a:rPr lang="pt-BR"/>
              <a:t>Diferença é marcada pela hierarquia, pela superioridade masculina, que detém o poder da geração (é uma ideia no corpo da mulher)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59" name="Google Shape;159;p13"/>
          <p:cNvSpPr txBox="1"/>
          <p:nvPr>
            <p:ph idx="1" type="body"/>
          </p:nvPr>
        </p:nvSpPr>
        <p:spPr>
          <a:xfrm>
            <a:off x="457200" y="274638"/>
            <a:ext cx="8229600" cy="6120186"/>
          </a:xfrm>
          <a:prstGeom prst="rect">
            <a:avLst/>
          </a:prstGeom>
          <a:noFill/>
          <a:ln>
            <a:noFill/>
          </a:ln>
        </p:spPr>
        <p:txBody>
          <a:bodyPr anchorCtr="0" anchor="t" bIns="45700" lIns="91425" spcFirstLastPara="1" rIns="91425" wrap="square" tIns="45700">
            <a:normAutofit fontScale="62500"/>
          </a:bodyPr>
          <a:lstStyle/>
          <a:p>
            <a:pPr indent="-342900" lvl="0" marL="342900" rtl="0" algn="l">
              <a:spcBef>
                <a:spcPts val="0"/>
              </a:spcBef>
              <a:spcAft>
                <a:spcPts val="0"/>
              </a:spcAft>
              <a:buClr>
                <a:schemeClr val="dk1"/>
              </a:buClr>
              <a:buSzPct val="100000"/>
              <a:buChar char="•"/>
            </a:pPr>
            <a:r>
              <a:rPr lang="pt-BR"/>
              <a:t>os termos usados igualmente para partes do corpo dos Hs e das MS, como se fossem o mesmo revelam que não há um fundamento sexual, biológico, para a diferença de gênero. </a:t>
            </a:r>
            <a:r>
              <a:rPr b="1" lang="pt-BR"/>
              <a:t>Sexo é gênero.</a:t>
            </a:r>
            <a:endParaRPr b="1"/>
          </a:p>
          <a:p>
            <a:pPr indent="-342900" lvl="0" marL="342900" rtl="0" algn="l">
              <a:spcBef>
                <a:spcPts val="400"/>
              </a:spcBef>
              <a:spcAft>
                <a:spcPts val="0"/>
              </a:spcAft>
              <a:buClr>
                <a:schemeClr val="dk1"/>
              </a:buClr>
              <a:buSzPct val="100000"/>
              <a:buChar char="•"/>
            </a:pPr>
            <a:r>
              <a:rPr lang="pt-BR"/>
              <a:t>A diferença de corpos masc. e fem. – expressavam hierarquias metafísicas. A mulher é uma versão menos quente, menos perfeita e menos potente do corpo reconhecido.</a:t>
            </a:r>
            <a:endParaRPr/>
          </a:p>
          <a:p>
            <a:pPr indent="-342900" lvl="0" marL="342900" rtl="0" algn="l">
              <a:spcBef>
                <a:spcPts val="400"/>
              </a:spcBef>
              <a:spcAft>
                <a:spcPts val="0"/>
              </a:spcAft>
              <a:buClr>
                <a:schemeClr val="dk1"/>
              </a:buClr>
              <a:buSzPct val="100000"/>
              <a:buChar char="•"/>
            </a:pPr>
            <a:r>
              <a:rPr lang="pt-BR"/>
              <a:t>Fisiologia dos fluídos – sangue, sêmen, leite, gordura – transformam-se uns nos outros. (p.50) Economia corpórea dos fluídos...</a:t>
            </a:r>
            <a:endParaRPr/>
          </a:p>
          <a:p>
            <a:pPr indent="-342900" lvl="0" marL="342900" rtl="0" algn="l">
              <a:spcBef>
                <a:spcPts val="400"/>
              </a:spcBef>
              <a:spcAft>
                <a:spcPts val="0"/>
              </a:spcAft>
              <a:buClr>
                <a:schemeClr val="dk1"/>
              </a:buClr>
              <a:buSzPct val="100000"/>
              <a:buChar char="•"/>
            </a:pPr>
            <a:r>
              <a:rPr lang="pt-BR"/>
              <a:t>Mulheres menstruavam por serem mais frias do que os homens. </a:t>
            </a:r>
            <a:endParaRPr/>
          </a:p>
          <a:p>
            <a:pPr indent="-342900" lvl="0" marL="342900" rtl="0" algn="l">
              <a:spcBef>
                <a:spcPts val="400"/>
              </a:spcBef>
              <a:spcAft>
                <a:spcPts val="0"/>
              </a:spcAft>
              <a:buClr>
                <a:schemeClr val="dk1"/>
              </a:buClr>
              <a:buSzPct val="100000"/>
              <a:buChar char="•"/>
            </a:pPr>
            <a:r>
              <a:rPr lang="pt-BR"/>
              <a:t>Orgasmo e desejo – a libido não tinha sexo, orgasmo era semelhante nos Hs e Ms.</a:t>
            </a:r>
            <a:endParaRPr/>
          </a:p>
          <a:p>
            <a:pPr indent="-342900" lvl="0" marL="342900" rtl="0" algn="l">
              <a:spcBef>
                <a:spcPts val="400"/>
              </a:spcBef>
              <a:spcAft>
                <a:spcPts val="0"/>
              </a:spcAft>
              <a:buClr>
                <a:schemeClr val="dk1"/>
              </a:buClr>
              <a:buSzPct val="100000"/>
              <a:buChar char="•"/>
            </a:pPr>
            <a:r>
              <a:rPr lang="pt-BR"/>
              <a:t>Ms masculinas – </a:t>
            </a:r>
            <a:r>
              <a:rPr i="1" lang="pt-BR"/>
              <a:t>tribade</a:t>
            </a:r>
            <a:r>
              <a:rPr lang="pt-BR"/>
              <a:t>, Hs femininos – </a:t>
            </a:r>
            <a:r>
              <a:rPr i="1" lang="pt-BR"/>
              <a:t>mollis</a:t>
            </a:r>
            <a:r>
              <a:rPr lang="pt-BR"/>
              <a:t> (ver p. 67) – não se condenava as relações entre 2 homens, o homem ativo não ameaçava a ordem social, e nem a mulher que se deixasse esfregar por outra, mas o homem passivo e a mulher ativa eram condenados. A diferença de status entre os parceiros era um problema grave – o parceiro fraco, efeminado é que tinha problemas profundos. </a:t>
            </a:r>
            <a:endParaRPr/>
          </a:p>
          <a:p>
            <a:pPr indent="-215900" lvl="0" marL="342900" rtl="0" algn="l">
              <a:spcBef>
                <a:spcPts val="4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65" name="Google Shape;165;p14"/>
          <p:cNvSpPr txBox="1"/>
          <p:nvPr>
            <p:ph idx="1" type="body"/>
          </p:nvPr>
        </p:nvSpPr>
        <p:spPr>
          <a:xfrm>
            <a:off x="457200" y="806824"/>
            <a:ext cx="8229600" cy="5319339"/>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pt-BR"/>
              <a:t>Para Aristóteles os escravos não tinham sexo, porque seu gênero não importava politicamente.</a:t>
            </a:r>
            <a:endParaRPr/>
          </a:p>
          <a:p>
            <a:pPr indent="-342900" lvl="0" marL="342900" rtl="0" algn="l">
              <a:spcBef>
                <a:spcPts val="496"/>
              </a:spcBef>
              <a:spcAft>
                <a:spcPts val="0"/>
              </a:spcAft>
              <a:buClr>
                <a:schemeClr val="dk1"/>
              </a:buClr>
              <a:buSzPct val="100000"/>
              <a:buChar char="•"/>
            </a:pPr>
            <a:r>
              <a:rPr lang="pt-BR"/>
              <a:t>Apenas o sêmen masculino determinava a geração, a concepção. Foco na legitimidade e na paternidade.</a:t>
            </a:r>
            <a:endParaRPr/>
          </a:p>
          <a:p>
            <a:pPr indent="-342900" lvl="0" marL="342900" rtl="0" algn="l">
              <a:spcBef>
                <a:spcPts val="496"/>
              </a:spcBef>
              <a:spcAft>
                <a:spcPts val="0"/>
              </a:spcAft>
              <a:buClr>
                <a:schemeClr val="dk1"/>
              </a:buClr>
              <a:buSzPct val="100000"/>
              <a:buChar char="•"/>
            </a:pPr>
            <a:r>
              <a:rPr lang="pt-BR"/>
              <a:t>Modelo de sexo único – preserva o Pai, que representa a ordem, e a civilização. Evidência da superioridade do macho. </a:t>
            </a:r>
            <a:endParaRPr/>
          </a:p>
          <a:p>
            <a:pPr indent="-342900" lvl="0" marL="342900" rtl="0" algn="l">
              <a:spcBef>
                <a:spcPts val="496"/>
              </a:spcBef>
              <a:spcAft>
                <a:spcPts val="0"/>
              </a:spcAft>
              <a:buClr>
                <a:schemeClr val="dk1"/>
              </a:buClr>
              <a:buSzPct val="100000"/>
              <a:buChar char="•"/>
            </a:pPr>
            <a:r>
              <a:rPr lang="pt-BR"/>
              <a:t>Era o esperma masculino que dava alma à matéria: </a:t>
            </a:r>
            <a:endParaRPr/>
          </a:p>
          <a:p>
            <a:pPr indent="0" lvl="0" marL="342900" rtl="0" algn="l">
              <a:spcBef>
                <a:spcPts val="496"/>
              </a:spcBef>
              <a:spcAft>
                <a:spcPts val="0"/>
              </a:spcAft>
              <a:buNone/>
            </a:pPr>
            <a:r>
              <a:rPr lang="pt-BR"/>
              <a:t>a concepção é uma idéia que o homem tem no corpo da mulher. </a:t>
            </a:r>
            <a:endParaRPr/>
          </a:p>
          <a:p>
            <a:pPr indent="-342900" lvl="0" marL="342900" rtl="0" algn="l">
              <a:spcBef>
                <a:spcPts val="496"/>
              </a:spcBef>
              <a:spcAft>
                <a:spcPts val="0"/>
              </a:spcAft>
              <a:buClr>
                <a:schemeClr val="dk1"/>
              </a:buClr>
              <a:buSzPct val="100000"/>
              <a:buChar char="•"/>
            </a:pPr>
            <a:r>
              <a:rPr lang="pt-BR"/>
              <a:t>Mundo de sexo único: mente e corpo são intimamente ligados, tanto assim que a concepção pode ser vista como uma idéia, e o corpo como um ator no palco, pronto para desempenhar os papéis que a cultura lhe atribui</a:t>
            </a:r>
            <a:r>
              <a:rPr lang="pt-BR" u="sng"/>
              <a:t>.</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71" name="Google Shape;171;p15"/>
          <p:cNvSpPr txBox="1"/>
          <p:nvPr>
            <p:ph idx="1" type="body"/>
          </p:nvPr>
        </p:nvSpPr>
        <p:spPr>
          <a:xfrm>
            <a:off x="457200" y="672354"/>
            <a:ext cx="8229600" cy="5453810"/>
          </a:xfrm>
          <a:prstGeom prst="rect">
            <a:avLst/>
          </a:prstGeom>
          <a:noFill/>
          <a:ln>
            <a:noFill/>
          </a:ln>
        </p:spPr>
        <p:txBody>
          <a:bodyPr anchorCtr="0" anchor="t" bIns="45700" lIns="91425" spcFirstLastPara="1" rIns="91425" wrap="square" tIns="45700">
            <a:normAutofit fontScale="77500" lnSpcReduction="10000"/>
          </a:bodyPr>
          <a:lstStyle/>
          <a:p>
            <a:pPr indent="-327660" lvl="0" marL="342900" rtl="0" algn="l">
              <a:spcBef>
                <a:spcPts val="0"/>
              </a:spcBef>
              <a:spcAft>
                <a:spcPts val="0"/>
              </a:spcAft>
              <a:buClr>
                <a:schemeClr val="dk1"/>
              </a:buClr>
              <a:buSzPct val="100000"/>
              <a:buChar char="•"/>
            </a:pPr>
            <a:r>
              <a:rPr lang="pt-BR"/>
              <a:t>A longevidade do modelo de sexo único se deve </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(1) </a:t>
            </a:r>
            <a:r>
              <a:rPr lang="pt-BR"/>
              <a:t>ao fato de que o corpo era compreendido de outra forma, não como uma rocha firme biológica. Os pares de oposição opunham-se a uma única carne, as oposições (masculino / feminino, paternidade/maternidade, H/M, cultura/ natureza, digno/indigno, quente /frio), a ordem e a hierarquia eram impostas de fora do corpo. O corpo de sexo único era ilustrativo e não determinante.</a:t>
            </a:r>
            <a:endParaRPr/>
          </a:p>
          <a:p>
            <a:pPr indent="0" lvl="0" marL="0" rtl="0" algn="l">
              <a:spcBef>
                <a:spcPts val="544"/>
              </a:spcBef>
              <a:spcAft>
                <a:spcPts val="0"/>
              </a:spcAft>
              <a:buNone/>
            </a:pPr>
            <a:r>
              <a:rPr lang="pt-BR"/>
              <a:t>As diferenças de gênero precederam as diferenças de sexo.</a:t>
            </a:r>
            <a:endParaRPr/>
          </a:p>
          <a:p>
            <a:pPr indent="0" lvl="0" marL="0" rtl="0" algn="l">
              <a:spcBef>
                <a:spcPts val="544"/>
              </a:spcBef>
              <a:spcAft>
                <a:spcPts val="0"/>
              </a:spcAft>
              <a:buNone/>
            </a:pPr>
            <a:r>
              <a:rPr lang="pt-BR"/>
              <a:t>(2) Outra explicação para esta longevidade – liga o sexo ao poder. Mundo público, masculino: o homem é a medida de todas as coisas, e a mulher não existe como categoria distinta em termos ontológicos. (75)</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Cap.</a:t>
            </a:r>
            <a:r>
              <a:rPr lang="pt-BR"/>
              <a:t> 3 - Nova ciência, uma só carne </a:t>
            </a:r>
            <a:endParaRPr/>
          </a:p>
        </p:txBody>
      </p:sp>
      <p:sp>
        <p:nvSpPr>
          <p:cNvPr id="177" name="Google Shape;17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pt-BR"/>
              <a:t>A medicina, a anatomia e a dissecação mantêm o discurso de sexo único, ainda que destaquem sua capacidade empírica, as descobertas e as formas de representação mantêm as analogias entre o corpo masculino e seu igual “inverso” apenas na genitália, o feminino. “Descoberta” do clitóris.</a:t>
            </a:r>
            <a:endParaRPr/>
          </a:p>
          <a:p>
            <a:pPr indent="-342900" lvl="0" marL="342900" rtl="0" algn="l">
              <a:spcBef>
                <a:spcPts val="640"/>
              </a:spcBef>
              <a:spcAft>
                <a:spcPts val="0"/>
              </a:spcAft>
              <a:buClr>
                <a:schemeClr val="dk1"/>
              </a:buClr>
              <a:buSzPts val="3200"/>
              <a:buChar char="•"/>
            </a:pPr>
            <a:r>
              <a:rPr lang="pt-BR"/>
              <a:t>Até o século XVI – modelo de sexo único, corpo canônico é macho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83" name="Google Shape;183;p17"/>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fontScale="70000" lnSpcReduction="10000"/>
          </a:bodyPr>
          <a:lstStyle/>
          <a:p>
            <a:pPr indent="-342900" lvl="0" marL="342900" rtl="0" algn="l">
              <a:spcBef>
                <a:spcPts val="0"/>
              </a:spcBef>
              <a:spcAft>
                <a:spcPts val="0"/>
              </a:spcAft>
              <a:buClr>
                <a:schemeClr val="dk1"/>
              </a:buClr>
              <a:buSzPct val="100000"/>
              <a:buChar char="•"/>
            </a:pPr>
            <a:r>
              <a:rPr lang="pt-BR"/>
              <a:t>Talvez nem todas as pessoas comuns tivesse a mesma noção de sexo único dos médicos.</a:t>
            </a:r>
            <a:endParaRPr/>
          </a:p>
          <a:p>
            <a:pPr indent="-342900" lvl="0" marL="342900" rtl="0" algn="l">
              <a:spcBef>
                <a:spcPts val="448"/>
              </a:spcBef>
              <a:spcAft>
                <a:spcPts val="0"/>
              </a:spcAft>
              <a:buClr>
                <a:schemeClr val="dk1"/>
              </a:buClr>
              <a:buSzPct val="100000"/>
              <a:buChar char="•"/>
            </a:pPr>
            <a:r>
              <a:rPr lang="pt-BR"/>
              <a:t>Experiência – não abalava o modelo de sexo único, porque ele estava profundamente emaranhado na teoria médica e fisiológica, e ligado a uma ordem política e cultural.</a:t>
            </a:r>
            <a:endParaRPr/>
          </a:p>
          <a:p>
            <a:pPr indent="-342900" lvl="0" marL="342900" rtl="0" algn="l">
              <a:spcBef>
                <a:spcPts val="448"/>
              </a:spcBef>
              <a:spcAft>
                <a:spcPts val="0"/>
              </a:spcAft>
              <a:buClr>
                <a:schemeClr val="dk1"/>
              </a:buClr>
              <a:buSzPct val="100000"/>
              <a:buChar char="•"/>
            </a:pPr>
            <a:r>
              <a:rPr lang="pt-BR"/>
              <a:t>As diferenças que fazem diferença são historicamente determinadas</a:t>
            </a:r>
            <a:endParaRPr/>
          </a:p>
          <a:p>
            <a:pPr indent="-342900" lvl="0" marL="342900" rtl="0" algn="l">
              <a:spcBef>
                <a:spcPts val="448"/>
              </a:spcBef>
              <a:spcAft>
                <a:spcPts val="0"/>
              </a:spcAft>
              <a:buClr>
                <a:schemeClr val="dk1"/>
              </a:buClr>
              <a:buSzPct val="100000"/>
              <a:buChar char="•"/>
            </a:pPr>
            <a:r>
              <a:rPr lang="pt-BR"/>
              <a:t>A arte e a retórica dos anatomistas da Renascença proclamam a autoridade da visão e o poder da dissecação. (p. 102)</a:t>
            </a:r>
            <a:endParaRPr/>
          </a:p>
          <a:p>
            <a:pPr indent="-342900" lvl="0" marL="342900" rtl="0" algn="l">
              <a:spcBef>
                <a:spcPts val="448"/>
              </a:spcBef>
              <a:spcAft>
                <a:spcPts val="0"/>
              </a:spcAft>
              <a:buClr>
                <a:schemeClr val="dk1"/>
              </a:buClr>
              <a:buSzPct val="100000"/>
              <a:buChar char="•"/>
            </a:pPr>
            <a:r>
              <a:rPr lang="pt-BR"/>
              <a:t>Órgãos femininos são representados como versão (inversa) dos masculinos nas obras mais influentes. (ex. Vesalius, p. 104 e segs.)</a:t>
            </a:r>
            <a:endParaRPr/>
          </a:p>
          <a:p>
            <a:pPr indent="-342900" lvl="0" marL="342900" rtl="0" algn="l">
              <a:spcBef>
                <a:spcPts val="448"/>
              </a:spcBef>
              <a:spcAft>
                <a:spcPts val="0"/>
              </a:spcAft>
              <a:buClr>
                <a:schemeClr val="dk1"/>
              </a:buClr>
              <a:buSzPct val="100000"/>
              <a:buChar char="•"/>
            </a:pPr>
            <a:r>
              <a:rPr i="1" lang="pt-BR"/>
              <a:t>Convenção representativa</a:t>
            </a:r>
            <a:r>
              <a:rPr lang="pt-BR"/>
              <a:t> – vagina como o pênis.</a:t>
            </a:r>
            <a:endParaRPr/>
          </a:p>
          <a:p>
            <a:pPr indent="-342900" lvl="0" marL="342900" rtl="0" algn="l">
              <a:spcBef>
                <a:spcPts val="448"/>
              </a:spcBef>
              <a:spcAft>
                <a:spcPts val="0"/>
              </a:spcAft>
              <a:buClr>
                <a:schemeClr val="dk1"/>
              </a:buClr>
              <a:buSzPct val="100000"/>
              <a:buChar char="•"/>
            </a:pPr>
            <a:r>
              <a:rPr lang="pt-BR"/>
              <a:t>A ideologia determinava como os órgãos eram vistos.</a:t>
            </a:r>
            <a:endParaRPr/>
          </a:p>
          <a:p>
            <a:pPr indent="-342900" lvl="0" marL="342900" rtl="0" algn="l">
              <a:spcBef>
                <a:spcPts val="448"/>
              </a:spcBef>
              <a:spcAft>
                <a:spcPts val="0"/>
              </a:spcAft>
              <a:buClr>
                <a:schemeClr val="dk1"/>
              </a:buClr>
              <a:buSzPct val="100000"/>
              <a:buChar char="•"/>
            </a:pPr>
            <a:r>
              <a:rPr lang="pt-BR"/>
              <a:t>Não havia na medicina termos específicos para os órgãos femininos – a linguagem mantinha a visão de sexo único. (não havia os termos modernos: vagina, útero, vulva, lábios, trompas de Falópio, clitóris). (p. 120)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89" name="Google Shape;189;p18"/>
          <p:cNvSpPr txBox="1"/>
          <p:nvPr>
            <p:ph idx="1" type="body"/>
          </p:nvPr>
        </p:nvSpPr>
        <p:spPr>
          <a:xfrm>
            <a:off x="457200" y="597648"/>
            <a:ext cx="8229600" cy="5528516"/>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pt-BR"/>
              <a:t>1559 – Colombo descobre o clitóris (p.90), como o ponto de prazer da mulher. Como o pênis. Olhar, toque e dissecação são para Colombo as fontes da descoberta.</a:t>
            </a:r>
            <a:endParaRPr/>
          </a:p>
          <a:p>
            <a:pPr indent="-342900" lvl="0" marL="342900" rtl="0" algn="l">
              <a:spcBef>
                <a:spcPts val="448"/>
              </a:spcBef>
              <a:spcAft>
                <a:spcPts val="0"/>
              </a:spcAft>
              <a:buClr>
                <a:schemeClr val="dk1"/>
              </a:buClr>
              <a:buSzPct val="100000"/>
              <a:buChar char="•"/>
            </a:pPr>
            <a:r>
              <a:rPr lang="pt-BR"/>
              <a:t>Empirismo impregna o discurso dos anatomistas na Renascença. </a:t>
            </a:r>
            <a:endParaRPr/>
          </a:p>
          <a:p>
            <a:pPr indent="-342900" lvl="0" marL="342900" rtl="0" algn="l">
              <a:spcBef>
                <a:spcPts val="448"/>
              </a:spcBef>
              <a:spcAft>
                <a:spcPts val="0"/>
              </a:spcAft>
              <a:buClr>
                <a:schemeClr val="dk1"/>
              </a:buClr>
              <a:buSzPct val="100000"/>
              <a:buChar char="•"/>
            </a:pPr>
            <a:r>
              <a:rPr lang="pt-BR"/>
              <a:t>Então, </a:t>
            </a:r>
            <a:r>
              <a:rPr i="1" lang="pt-BR"/>
              <a:t>tanto a vagina quanto o clitóris são vistos como o pênis</a:t>
            </a:r>
            <a:r>
              <a:rPr lang="pt-BR"/>
              <a:t> – a Vagina é o pênis invertido, para dentro, e o clitóris funciona para o prazer de modo semelhante ao pênis, tem ereção, gera desejo e prazer. </a:t>
            </a:r>
            <a:endParaRPr/>
          </a:p>
          <a:p>
            <a:pPr indent="-342900" lvl="0" marL="342900" rtl="0" algn="l">
              <a:spcBef>
                <a:spcPts val="448"/>
              </a:spcBef>
              <a:spcAft>
                <a:spcPts val="0"/>
              </a:spcAft>
              <a:buClr>
                <a:schemeClr val="dk1"/>
              </a:buClr>
              <a:buSzPct val="100000"/>
              <a:buChar char="•"/>
            </a:pPr>
            <a:r>
              <a:rPr lang="pt-BR"/>
              <a:t>O macho continua sendo o padrão a partir do qual se descreve o corpo da mulher.</a:t>
            </a:r>
            <a:endParaRPr/>
          </a:p>
          <a:p>
            <a:pPr indent="-342900" lvl="0" marL="342900" rtl="0" algn="l">
              <a:spcBef>
                <a:spcPts val="448"/>
              </a:spcBef>
              <a:spcAft>
                <a:spcPts val="0"/>
              </a:spcAft>
              <a:buClr>
                <a:schemeClr val="dk1"/>
              </a:buClr>
              <a:buSzPct val="100000"/>
              <a:buChar char="•"/>
            </a:pPr>
            <a:r>
              <a:rPr lang="pt-BR"/>
              <a:t>Colombo não se descola do modelo de sexo único.</a:t>
            </a:r>
            <a:endParaRPr/>
          </a:p>
          <a:p>
            <a:pPr indent="0" lvl="0" marL="0" rtl="0" algn="l">
              <a:spcBef>
                <a:spcPts val="448"/>
              </a:spcBef>
              <a:spcAft>
                <a:spcPts val="0"/>
              </a:spcAft>
              <a:buClr>
                <a:schemeClr val="dk1"/>
              </a:buClr>
              <a:buSzPct val="100000"/>
              <a:buNone/>
            </a:pPr>
            <a:r>
              <a:rPr lang="pt-BR"/>
              <a:t>“A história da anatomia durante a Renascença sugere que a representação anatômica masculina e feminina depende da política cultural de representação e ilusão, e não da evidência sobre os órgãos, canais ou vasos sangüíneos. Nenhuma imagem, verbal ou visual dos “fatos da diferença sexual” existe independentemente das alegações anteriores sobre o significado dessas distinções.” (92)</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pic>
        <p:nvPicPr>
          <p:cNvPr descr="The anatomy of the female reproductive system, from a 1523 anatomy text by  Jacopo Berengario da Carpi.  Note the masculine terminology.  Found here.&#10;As Thomas Laqueur notes in his terrific 1990 book, Making sex: body and gender from the Greeks to Freud, medieval, early modern, and even some modern scientists were so invested in making the female reproductive system relate directly to the male that they would completely ignore the evidence of their own dissections, and render the womb as testicles, or as an inverted phallus.&#10;Crazy men." id="195" name="Google Shape;195;p19"/>
          <p:cNvPicPr preferRelativeResize="0"/>
          <p:nvPr>
            <p:ph idx="1" type="body"/>
          </p:nvPr>
        </p:nvPicPr>
        <p:blipFill rotWithShape="1">
          <a:blip r:embed="rId3">
            <a:alphaModFix/>
          </a:blip>
          <a:srcRect b="0" l="-9518" r="-9518" t="0"/>
          <a:stretch/>
        </p:blipFill>
        <p:spPr>
          <a:xfrm>
            <a:off x="-50759" y="1030942"/>
            <a:ext cx="4546559" cy="5095221"/>
          </a:xfrm>
          <a:prstGeom prst="rect">
            <a:avLst/>
          </a:prstGeom>
          <a:noFill/>
          <a:ln>
            <a:noFill/>
          </a:ln>
        </p:spPr>
      </p:pic>
      <p:sp>
        <p:nvSpPr>
          <p:cNvPr id="196" name="Google Shape;196;p19"/>
          <p:cNvSpPr txBox="1"/>
          <p:nvPr>
            <p:ph idx="2" type="body"/>
          </p:nvPr>
        </p:nvSpPr>
        <p:spPr>
          <a:xfrm>
            <a:off x="4495800" y="1030942"/>
            <a:ext cx="4191000" cy="5095222"/>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pt-BR"/>
              <a:t>Práticas de dissecação e desenhos de anatomia – pareciam reforçar a visão do sexo único.  Nos desenhos, VIA-SE que as mulheres eram homens invertidos. Formas de representação dos manuais – muitas figuras são mostradas nesse capítulo. O corpo aberto e exposto mostrava sempre essa mesma verdade.</a:t>
            </a:r>
            <a:endParaRPr/>
          </a:p>
          <a:p>
            <a:pPr indent="-342931" lvl="0" marL="342900" rtl="0" algn="l">
              <a:spcBef>
                <a:spcPts val="388"/>
              </a:spcBef>
              <a:spcAft>
                <a:spcPts val="0"/>
              </a:spcAft>
              <a:buClr>
                <a:schemeClr val="dk1"/>
              </a:buClr>
              <a:buSzPct val="100000"/>
              <a:buChar char="•"/>
            </a:pPr>
            <a:r>
              <a:rPr lang="pt-BR" sz="2100"/>
              <a:t>Cf. desenho de dissecação: Anatomia do sistema reprodutivo feminino, Jacopo Berengario di Capri, 1523. </a:t>
            </a:r>
            <a:endParaRPr/>
          </a:p>
          <a:p>
            <a:pPr indent="-178435" lvl="0" marL="342900" rtl="0" algn="l">
              <a:spcBef>
                <a:spcPts val="518"/>
              </a:spcBef>
              <a:spcAft>
                <a:spcPts val="0"/>
              </a:spcAft>
              <a:buClr>
                <a:schemeClr val="dk1"/>
              </a:buClr>
              <a:buSzPct val="100000"/>
              <a:buNone/>
            </a:pPr>
            <a:r>
              <a:t/>
            </a:r>
            <a:endParaRPr/>
          </a:p>
          <a:p>
            <a:pPr indent="-178435" lvl="0" marL="342900" rtl="0" algn="l">
              <a:spcBef>
                <a:spcPts val="518"/>
              </a:spcBef>
              <a:spcAft>
                <a:spcPts val="0"/>
              </a:spcAft>
              <a:buClr>
                <a:schemeClr val="dk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457200" y="273050"/>
            <a:ext cx="3466728" cy="1211734"/>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800"/>
              <a:buFont typeface="Calibri"/>
              <a:buNone/>
            </a:pPr>
            <a:r>
              <a:rPr lang="pt-BR" sz="2800"/>
              <a:t>Modelo de sexo único</a:t>
            </a:r>
            <a:endParaRPr sz="2800"/>
          </a:p>
        </p:txBody>
      </p:sp>
      <p:sp>
        <p:nvSpPr>
          <p:cNvPr id="202" name="Google Shape;202;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p:txBody>
      </p:sp>
      <p:sp>
        <p:nvSpPr>
          <p:cNvPr id="203" name="Google Shape;203;p20"/>
          <p:cNvSpPr txBox="1"/>
          <p:nvPr>
            <p:ph idx="2" type="body"/>
          </p:nvPr>
        </p:nvSpPr>
        <p:spPr>
          <a:xfrm>
            <a:off x="539552" y="1556792"/>
            <a:ext cx="3888432" cy="456937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t/>
            </a:r>
            <a:endParaRPr sz="2000"/>
          </a:p>
          <a:p>
            <a:pPr indent="-342900" lvl="0" marL="342900" rtl="0" algn="l">
              <a:spcBef>
                <a:spcPts val="481"/>
              </a:spcBef>
              <a:spcAft>
                <a:spcPts val="0"/>
              </a:spcAft>
              <a:buClr>
                <a:schemeClr val="dk1"/>
              </a:buClr>
              <a:buSzPct val="100000"/>
              <a:buFont typeface="Calibri"/>
              <a:buChar char="•"/>
            </a:pPr>
            <a:r>
              <a:rPr lang="pt-BR" sz="2600"/>
              <a:t>Homem como medida de todas coisas ( e de todos os corpos)</a:t>
            </a:r>
            <a:endParaRPr/>
          </a:p>
          <a:p>
            <a:pPr indent="-342900" lvl="0" marL="342900" rtl="0" algn="l">
              <a:spcBef>
                <a:spcPts val="481"/>
              </a:spcBef>
              <a:spcAft>
                <a:spcPts val="0"/>
              </a:spcAft>
              <a:buClr>
                <a:schemeClr val="dk1"/>
              </a:buClr>
              <a:buSzPct val="100000"/>
              <a:buFont typeface="Calibri"/>
              <a:buChar char="•"/>
            </a:pPr>
            <a:r>
              <a:rPr lang="pt-BR" sz="2600"/>
              <a:t>O que era externo no homem era interno na mulher, esta sendo mais úmida, fria e imperfeita do que o homem</a:t>
            </a:r>
            <a:endParaRPr sz="2600"/>
          </a:p>
          <a:p>
            <a:pPr indent="-342900" lvl="0" marL="342900" rtl="0" algn="l">
              <a:spcBef>
                <a:spcPts val="481"/>
              </a:spcBef>
              <a:spcAft>
                <a:spcPts val="0"/>
              </a:spcAft>
              <a:buClr>
                <a:schemeClr val="dk1"/>
              </a:buClr>
              <a:buSzPct val="100000"/>
              <a:buFont typeface="Calibri"/>
              <a:buChar char="•"/>
            </a:pPr>
            <a:r>
              <a:rPr lang="pt-BR" sz="2600"/>
              <a:t>Hierarquia de calores e fluídos</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pt-BR" sz="2000"/>
              <a:t>Georg Bartisch, desenhos de órgãos reprodutivos femininos, 1575</a:t>
            </a:r>
            <a:endParaRPr/>
          </a:p>
          <a:p>
            <a:pPr indent="0" lvl="0" marL="0" rtl="0" algn="l">
              <a:spcBef>
                <a:spcPts val="259"/>
              </a:spcBef>
              <a:spcAft>
                <a:spcPts val="0"/>
              </a:spcAft>
              <a:buClr>
                <a:schemeClr val="dk1"/>
              </a:buClr>
              <a:buSzPct val="100000"/>
              <a:buNone/>
            </a:pPr>
            <a:r>
              <a:t/>
            </a:r>
            <a:endParaRPr/>
          </a:p>
        </p:txBody>
      </p:sp>
      <p:pic>
        <p:nvPicPr>
          <p:cNvPr descr="Screen Shot 2020-10-07 at 16.51.24.png" id="204" name="Google Shape;204;p20"/>
          <p:cNvPicPr preferRelativeResize="0"/>
          <p:nvPr/>
        </p:nvPicPr>
        <p:blipFill rotWithShape="1">
          <a:blip r:embed="rId3">
            <a:alphaModFix/>
          </a:blip>
          <a:srcRect b="0" l="0" r="0" t="0"/>
          <a:stretch/>
        </p:blipFill>
        <p:spPr>
          <a:xfrm>
            <a:off x="5292080" y="1196752"/>
            <a:ext cx="3543300" cy="415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3050"/>
            <a:ext cx="3034680" cy="14997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Font typeface="Calibri"/>
              <a:buNone/>
            </a:pPr>
            <a:r>
              <a:rPr b="0" lang="pt-BR" sz="2400"/>
              <a:t>A naturalização  de convenções </a:t>
            </a:r>
            <a:r>
              <a:rPr b="0" i="1" lang="pt-BR" sz="2400"/>
              <a:t>sociais</a:t>
            </a:r>
            <a:endParaRPr b="0" i="1" sz="2400"/>
          </a:p>
        </p:txBody>
      </p:sp>
      <p:pic>
        <p:nvPicPr>
          <p:cNvPr descr="http://damalconcordia.files.wordpress.com/2010/08/1202375-joaquin_torres_garcia-south_america.jpg?w=450" id="96" name="Google Shape;96;p2">
            <a:hlinkClick r:id="rId3"/>
          </p:cNvPr>
          <p:cNvPicPr preferRelativeResize="0"/>
          <p:nvPr>
            <p:ph idx="1" type="body"/>
          </p:nvPr>
        </p:nvPicPr>
        <p:blipFill rotWithShape="1">
          <a:blip r:embed="rId4">
            <a:alphaModFix/>
          </a:blip>
          <a:srcRect b="0" l="0" r="0" t="0"/>
          <a:stretch/>
        </p:blipFill>
        <p:spPr>
          <a:xfrm>
            <a:off x="3575050" y="603973"/>
            <a:ext cx="5111750" cy="5191266"/>
          </a:xfrm>
          <a:prstGeom prst="rect">
            <a:avLst/>
          </a:prstGeom>
          <a:noFill/>
          <a:ln>
            <a:noFill/>
          </a:ln>
        </p:spPr>
      </p:pic>
      <p:sp>
        <p:nvSpPr>
          <p:cNvPr id="97" name="Google Shape;97;p2"/>
          <p:cNvSpPr txBox="1"/>
          <p:nvPr>
            <p:ph idx="2" type="body"/>
          </p:nvPr>
        </p:nvSpPr>
        <p:spPr>
          <a:xfrm>
            <a:off x="457201" y="1988840"/>
            <a:ext cx="2818655" cy="413732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t/>
            </a:r>
            <a:endParaRPr/>
          </a:p>
          <a:p>
            <a:pPr indent="0" lvl="0" marL="0" rtl="0" algn="l">
              <a:spcBef>
                <a:spcPts val="400"/>
              </a:spcBef>
              <a:spcAft>
                <a:spcPts val="0"/>
              </a:spcAft>
              <a:buClr>
                <a:schemeClr val="dk1"/>
              </a:buClr>
              <a:buSzPts val="2000"/>
              <a:buNone/>
            </a:pPr>
            <a:r>
              <a:rPr lang="pt-BR" sz="2000"/>
              <a:t>Por que desenhamos o sul para baixo, se a terra está solta no espaço?</a:t>
            </a:r>
            <a:endParaRPr/>
          </a:p>
          <a:p>
            <a:pPr indent="0" lvl="0" marL="0" rtl="0" algn="l">
              <a:spcBef>
                <a:spcPts val="400"/>
              </a:spcBef>
              <a:spcAft>
                <a:spcPts val="0"/>
              </a:spcAft>
              <a:buClr>
                <a:schemeClr val="dk1"/>
              </a:buClr>
              <a:buSzPts val="2000"/>
              <a:buNone/>
            </a:pPr>
            <a:r>
              <a:rPr lang="pt-BR" sz="2000"/>
              <a:t>Por que no mapa múndi costumamos ter a Europa no centro e no alto?</a:t>
            </a:r>
            <a:endParaRPr/>
          </a:p>
          <a:p>
            <a:pPr indent="0" lvl="0" marL="0" rtl="0" algn="l">
              <a:spcBef>
                <a:spcPts val="280"/>
              </a:spcBef>
              <a:spcAft>
                <a:spcPts val="0"/>
              </a:spcAft>
              <a:buClr>
                <a:schemeClr val="dk1"/>
              </a:buClr>
              <a:buSzPts val="1400"/>
              <a:buNone/>
            </a:pPr>
            <a:r>
              <a:t/>
            </a:r>
            <a:endParaRPr/>
          </a:p>
          <a:p>
            <a:pPr indent="0" lvl="0" marL="0" rtl="0" algn="l">
              <a:spcBef>
                <a:spcPts val="280"/>
              </a:spcBef>
              <a:spcAft>
                <a:spcPts val="0"/>
              </a:spcAft>
              <a:buClr>
                <a:schemeClr val="dk1"/>
              </a:buClr>
              <a:buSzPts val="1400"/>
              <a:buNone/>
            </a:pPr>
            <a:r>
              <a:t/>
            </a:r>
            <a:endParaRPr/>
          </a:p>
          <a:p>
            <a:pPr indent="0" lvl="0" marL="0" rtl="0" algn="l">
              <a:spcBef>
                <a:spcPts val="280"/>
              </a:spcBef>
              <a:spcAft>
                <a:spcPts val="0"/>
              </a:spcAft>
              <a:buClr>
                <a:schemeClr val="dk1"/>
              </a:buClr>
              <a:buSzPts val="1400"/>
              <a:buNone/>
            </a:pPr>
            <a:r>
              <a:rPr lang="pt-BR"/>
              <a:t>América invertida por Joaquim Torres Garcia</a:t>
            </a:r>
            <a:br>
              <a:rPr lang="pt-BR"/>
            </a:br>
            <a:r>
              <a:rPr lang="pt-BR"/>
              <a:t>Museu Torres Garcia, Montevidéu, Uruguai</a:t>
            </a:r>
            <a:endParaRPr/>
          </a:p>
          <a:p>
            <a:pPr indent="0" lvl="0" marL="0" rtl="0" algn="l">
              <a:spcBef>
                <a:spcPts val="280"/>
              </a:spcBef>
              <a:spcAft>
                <a:spcPts val="0"/>
              </a:spcAft>
              <a:buClr>
                <a:schemeClr val="dk1"/>
              </a:buClr>
              <a:buSzPts val="1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Sexo único</a:t>
            </a:r>
            <a:endParaRPr/>
          </a:p>
        </p:txBody>
      </p:sp>
      <p:pic>
        <p:nvPicPr>
          <p:cNvPr descr="20220504_113610.jpg" id="210" name="Google Shape;210;p21"/>
          <p:cNvPicPr preferRelativeResize="0"/>
          <p:nvPr>
            <p:ph idx="1" type="body"/>
          </p:nvPr>
        </p:nvPicPr>
        <p:blipFill rotWithShape="1">
          <a:blip r:embed="rId3">
            <a:alphaModFix/>
          </a:blip>
          <a:srcRect b="13336" l="0" r="0" t="13335"/>
          <a:stretch/>
        </p:blipFill>
        <p:spPr>
          <a:xfrm>
            <a:off x="457200" y="1600200"/>
            <a:ext cx="8229600" cy="452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216" name="Google Shape;216;p22"/>
          <p:cNvSpPr txBox="1"/>
          <p:nvPr>
            <p:ph idx="1" type="body"/>
          </p:nvPr>
        </p:nvSpPr>
        <p:spPr>
          <a:xfrm>
            <a:off x="457200" y="274638"/>
            <a:ext cx="8229600" cy="622477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100"/>
              <a:buNone/>
            </a:pPr>
            <a:r>
              <a:rPr i="1" lang="pt-BR" sz="2100"/>
              <a:t>Economia dos fluidos </a:t>
            </a:r>
            <a:r>
              <a:rPr lang="pt-BR" sz="2100"/>
              <a:t>– mulheres eram consideradas mais frias, menos bem formadas e mais mutáveis do que os homens. Como se todos os fluídos fossem um só (sangue) que se metamorfoseiam em certas partes do corpo (embranquecem para o sêmen, e para o leite). A descoberta dos caminhos dos vasos sanguíneos não abalava essa certeza. </a:t>
            </a:r>
            <a:endParaRPr sz="2100"/>
          </a:p>
          <a:p>
            <a:pPr indent="-342900" lvl="0" marL="342900" rtl="0" algn="l">
              <a:spcBef>
                <a:spcPts val="420"/>
              </a:spcBef>
              <a:spcAft>
                <a:spcPts val="0"/>
              </a:spcAft>
              <a:buClr>
                <a:schemeClr val="dk1"/>
              </a:buClr>
              <a:buSzPts val="2100"/>
              <a:buChar char="•"/>
            </a:pPr>
            <a:r>
              <a:rPr lang="pt-BR" sz="2100"/>
              <a:t>Toda uma matriz de prática médica ligava a fisiologia dos fluidos, orgasmo, concepção e calor. O problema era o </a:t>
            </a:r>
            <a:r>
              <a:rPr b="1" lang="pt-BR" sz="2100"/>
              <a:t>calor</a:t>
            </a:r>
            <a:r>
              <a:rPr lang="pt-BR" sz="2100"/>
              <a:t> do corpo. Homens frios podiam até ter menstruação, mulheres frias teriam amenorréia, infertilidade e até histeria. </a:t>
            </a:r>
            <a:endParaRPr sz="2100"/>
          </a:p>
          <a:p>
            <a:pPr indent="-342900" lvl="0" marL="342900" rtl="0" algn="l">
              <a:spcBef>
                <a:spcPts val="420"/>
              </a:spcBef>
              <a:spcAft>
                <a:spcPts val="0"/>
              </a:spcAft>
              <a:buClr>
                <a:schemeClr val="dk1"/>
              </a:buClr>
              <a:buSzPts val="2100"/>
              <a:buChar char="•"/>
            </a:pPr>
            <a:r>
              <a:rPr b="1" lang="pt-BR" sz="2100"/>
              <a:t>Humores</a:t>
            </a:r>
            <a:r>
              <a:rPr lang="pt-BR" sz="2100"/>
              <a:t> frios e úmidos que dominavam o corpo feminino e suas características sociais (mentira, mutação, instabilidade), humores quentes e secos levavam os homens a honra, a bravura, força. Humores – eixo de frio e calor, úmido e seco, diferenças implicavam na anatomia assim como no comportamento, e o desequilíbrio dos humores causava as doenças. </a:t>
            </a:r>
            <a:endParaRPr sz="2100"/>
          </a:p>
          <a:p>
            <a:pPr indent="-342900" lvl="0" marL="342900" rtl="0" algn="l">
              <a:spcBef>
                <a:spcPts val="420"/>
              </a:spcBef>
              <a:spcAft>
                <a:spcPts val="0"/>
              </a:spcAft>
              <a:buClr>
                <a:schemeClr val="dk1"/>
              </a:buClr>
              <a:buSzPts val="2100"/>
              <a:buChar char="•"/>
            </a:pPr>
            <a:r>
              <a:rPr lang="pt-BR" sz="2100"/>
              <a:t>A diferença é sempre imaginada na hierarquia, e numa escala vertical do homem.</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pic>
        <p:nvPicPr>
          <p:cNvPr descr="20220504_113906.jpg" id="222" name="Google Shape;222;p23"/>
          <p:cNvPicPr preferRelativeResize="0"/>
          <p:nvPr>
            <p:ph idx="1" type="body"/>
          </p:nvPr>
        </p:nvPicPr>
        <p:blipFill rotWithShape="1">
          <a:blip r:embed="rId3">
            <a:alphaModFix/>
          </a:blip>
          <a:srcRect b="0" l="-58050" r="21677" t="0"/>
          <a:stretch/>
        </p:blipFill>
        <p:spPr>
          <a:xfrm rot="5400000">
            <a:off x="-14590" y="-700204"/>
            <a:ext cx="9427184" cy="51845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Cap. 4 - Representando o sexo  </a:t>
            </a:r>
            <a:endParaRPr/>
          </a:p>
        </p:txBody>
      </p:sp>
      <p:sp>
        <p:nvSpPr>
          <p:cNvPr id="228" name="Google Shape;228;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pt-BR" sz="2400"/>
              <a:t>Ideia de sexo único em tensão com a de 2 sexos.  Metáforas entre corpo do homem e universo, corpos sem fronteiras estritas com o mundo. </a:t>
            </a:r>
            <a:endParaRPr sz="2400"/>
          </a:p>
          <a:p>
            <a:pPr indent="-342900" lvl="0" marL="342900" rtl="0" algn="l">
              <a:spcBef>
                <a:spcPts val="480"/>
              </a:spcBef>
              <a:spcAft>
                <a:spcPts val="0"/>
              </a:spcAft>
              <a:buClr>
                <a:schemeClr val="dk1"/>
              </a:buClr>
              <a:buSzPts val="2400"/>
              <a:buFont typeface="Calibri"/>
              <a:buChar char="-"/>
            </a:pPr>
            <a:r>
              <a:rPr lang="pt-BR" sz="2400"/>
              <a:t>Exemplos de transgressão dos limites do gênero – homens que se efeminam, mulheres que se transformam em homens pelo calor ou pela ação.</a:t>
            </a:r>
            <a:endParaRPr/>
          </a:p>
          <a:p>
            <a:pPr indent="-342900" lvl="0" marL="342900" rtl="0" algn="l">
              <a:spcBef>
                <a:spcPts val="480"/>
              </a:spcBef>
              <a:spcAft>
                <a:spcPts val="0"/>
              </a:spcAft>
              <a:buClr>
                <a:schemeClr val="dk1"/>
              </a:buClr>
              <a:buSzPts val="2400"/>
              <a:buFont typeface="Calibri"/>
              <a:buChar char="-"/>
            </a:pPr>
            <a:r>
              <a:rPr lang="pt-BR" sz="2400"/>
              <a:t> Para os médicos, o corpo tinha um sexo único, e na lei, havia dois sexos sociais, com direitos e obrigações distintos, que correspondiam aos graus mais altos e baixos na escala. </a:t>
            </a:r>
            <a:endParaRPr sz="2400"/>
          </a:p>
          <a:p>
            <a:pPr indent="-342900" lvl="0" marL="342900" rtl="0" algn="l">
              <a:spcBef>
                <a:spcPts val="480"/>
              </a:spcBef>
              <a:spcAft>
                <a:spcPts val="0"/>
              </a:spcAft>
              <a:buClr>
                <a:schemeClr val="dk1"/>
              </a:buClr>
              <a:buSzPts val="2400"/>
              <a:buFont typeface="Calibri"/>
              <a:buChar char="-"/>
            </a:pPr>
            <a:r>
              <a:rPr lang="pt-BR" sz="2400"/>
              <a:t>Sexo biológico não era uma base, era gênero – Pênis como sinal de status, e não de essência ontológica</a:t>
            </a:r>
            <a:r>
              <a:rPr lang="pt-BR" sz="2100"/>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ph type="title"/>
          </p:nvPr>
        </p:nvSpPr>
        <p:spPr>
          <a:xfrm>
            <a:off x="457200" y="274637"/>
            <a:ext cx="8229600" cy="177230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pt-BR"/>
              <a:t>Ideia de sexo único em tensão com a de dois sexos - há hegemonias, mas não uma ideologia única e uniforme</a:t>
            </a:r>
            <a:endParaRPr/>
          </a:p>
        </p:txBody>
      </p:sp>
      <p:sp>
        <p:nvSpPr>
          <p:cNvPr id="234" name="Google Shape;234;p25"/>
          <p:cNvSpPr txBox="1"/>
          <p:nvPr>
            <p:ph idx="1" type="body"/>
          </p:nvPr>
        </p:nvSpPr>
        <p:spPr>
          <a:xfrm>
            <a:off x="457200" y="2450353"/>
            <a:ext cx="8229600" cy="367581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pt-BR"/>
              <a:t>“Na ausência de um ponto arquimediano no corpo que garanta a estabilidade e a natureza da diferença sexual, a idéia de sexo único está, e sempre esteve, em tensão com a de dois sexos: extremas polaridades suspensas na borda de sombreamentos claro-escuro. Específicas circunstâncias sociais, políticas e culturais, reveladas em momentos anedóticos e contextos retóricos, favorecem o domínio de uma visão ou de outra, mas nenhuma delas silencia jamais, nem está jamais em descanso.” (151)</a:t>
            </a:r>
            <a:endParaRPr/>
          </a:p>
          <a:p>
            <a:pPr indent="-342900" lvl="0" marL="342900" rtl="0" algn="l">
              <a:spcBef>
                <a:spcPts val="448"/>
              </a:spcBef>
              <a:spcAft>
                <a:spcPts val="0"/>
              </a:spcAft>
              <a:buClr>
                <a:schemeClr val="dk1"/>
              </a:buClr>
              <a:buSzPct val="100000"/>
              <a:buChar char="•"/>
            </a:pPr>
            <a:r>
              <a:rPr lang="pt-BR"/>
              <a:t>Modelo de sexo único era arraigado em certas áreas do pensamento médico, que remontam à antiguidade.  Avanços da anatomia não abalam tais convicções, as reforçam.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240" name="Google Shape;240;p26"/>
          <p:cNvSpPr txBox="1"/>
          <p:nvPr>
            <p:ph idx="1" type="body"/>
          </p:nvPr>
        </p:nvSpPr>
        <p:spPr>
          <a:xfrm>
            <a:off x="457200" y="971176"/>
            <a:ext cx="8229600" cy="5154987"/>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pt-BR"/>
              <a:t>Sexo único e macrocosmo (152) – ordem em grande escala (macrocosmo) e em pequena (microcosmo) – intercâmbio entre imagens do corpo e o mundo além dele</a:t>
            </a:r>
            <a:endParaRPr/>
          </a:p>
          <a:p>
            <a:pPr indent="-342900" lvl="0" marL="342900" rtl="0" algn="l">
              <a:spcBef>
                <a:spcPts val="496"/>
              </a:spcBef>
              <a:spcAft>
                <a:spcPts val="0"/>
              </a:spcAft>
              <a:buClr>
                <a:schemeClr val="dk1"/>
              </a:buClr>
              <a:buSzPct val="100000"/>
              <a:buChar char="•"/>
            </a:pPr>
            <a:r>
              <a:rPr lang="pt-BR"/>
              <a:t>Metáforas e imagens que associam o corpo humano às estrelas, constelações – ex. da noção renascentista de H como uma síntese ou mapa do universo (p. 154 – ver desenho H zodiacal prox slide)</a:t>
            </a:r>
            <a:endParaRPr/>
          </a:p>
          <a:p>
            <a:pPr indent="-342900" lvl="0" marL="342900" rtl="0" algn="l">
              <a:spcBef>
                <a:spcPts val="496"/>
              </a:spcBef>
              <a:spcAft>
                <a:spcPts val="0"/>
              </a:spcAft>
              <a:buClr>
                <a:schemeClr val="dk1"/>
              </a:buClr>
              <a:buSzPct val="100000"/>
              <a:buChar char="•"/>
            </a:pPr>
            <a:r>
              <a:rPr lang="pt-BR"/>
              <a:t>Poética da biologia – imagens, teias de metáforas (ex. menstruação e flor, associando corpo e natureza)</a:t>
            </a:r>
            <a:endParaRPr/>
          </a:p>
          <a:p>
            <a:pPr indent="-342900" lvl="0" marL="342900" rtl="0" algn="l">
              <a:spcBef>
                <a:spcPts val="496"/>
              </a:spcBef>
              <a:spcAft>
                <a:spcPts val="0"/>
              </a:spcAft>
              <a:buClr>
                <a:schemeClr val="dk1"/>
              </a:buClr>
              <a:buSzPct val="100000"/>
              <a:buChar char="•"/>
            </a:pPr>
            <a:r>
              <a:rPr lang="pt-BR"/>
              <a:t>Há tanto uma retórica de semelhança metafórica (entre corpo humano e macrocosmo); como uma imagem do corpo que não tem muitas fronteiras, cujas fronteiras com o mundo são porosas e multiformes.</a:t>
            </a:r>
            <a:endParaRPr/>
          </a:p>
          <a:p>
            <a:pPr indent="-342900" lvl="0" marL="342900" rtl="0" algn="l">
              <a:spcBef>
                <a:spcPts val="496"/>
              </a:spcBef>
              <a:spcAft>
                <a:spcPts val="0"/>
              </a:spcAft>
              <a:buClr>
                <a:schemeClr val="dk1"/>
              </a:buClr>
              <a:buSzPct val="100000"/>
              <a:buChar char="•"/>
            </a:pPr>
            <a:r>
              <a:rPr lang="pt-BR"/>
              <a:t>(referência a N. Elias na p. 159)</a:t>
            </a:r>
            <a:endParaRPr/>
          </a:p>
          <a:p>
            <a:pPr indent="-185420" lvl="0" marL="342900" rtl="0" algn="l">
              <a:spcBef>
                <a:spcPts val="496"/>
              </a:spcBef>
              <a:spcAft>
                <a:spcPts val="0"/>
              </a:spcAft>
              <a:buClr>
                <a:schemeClr val="dk1"/>
              </a:buClr>
              <a:buSzPct val="100000"/>
              <a:buNone/>
            </a:pPr>
            <a:r>
              <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pic>
        <p:nvPicPr>
          <p:cNvPr descr="20220504_113944.jpg" id="246" name="Google Shape;246;p27"/>
          <p:cNvPicPr preferRelativeResize="0"/>
          <p:nvPr>
            <p:ph idx="1" type="body"/>
          </p:nvPr>
        </p:nvPicPr>
        <p:blipFill rotWithShape="1">
          <a:blip r:embed="rId3">
            <a:alphaModFix/>
          </a:blip>
          <a:srcRect b="2461" l="24758" r="12751" t="34835"/>
          <a:stretch/>
        </p:blipFill>
        <p:spPr>
          <a:xfrm rot="5400000">
            <a:off x="472332" y="1649313"/>
            <a:ext cx="5360510" cy="40341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252" name="Google Shape;252;p28"/>
          <p:cNvSpPr txBox="1"/>
          <p:nvPr>
            <p:ph idx="1" type="body"/>
          </p:nvPr>
        </p:nvSpPr>
        <p:spPr>
          <a:xfrm>
            <a:off x="239059" y="274638"/>
            <a:ext cx="8447741" cy="5851525"/>
          </a:xfrm>
          <a:prstGeom prst="rect">
            <a:avLst/>
          </a:prstGeom>
          <a:noFill/>
          <a:ln>
            <a:noFill/>
          </a:ln>
        </p:spPr>
        <p:txBody>
          <a:bodyPr anchorCtr="0" anchor="t" bIns="45700" lIns="91425" spcFirstLastPara="1" rIns="91425" wrap="square" tIns="45700">
            <a:normAutofit fontScale="40000" lnSpcReduction="10000"/>
          </a:bodyPr>
          <a:lstStyle/>
          <a:p>
            <a:pPr indent="-342900" lvl="0" marL="342900" rtl="0" algn="l">
              <a:spcBef>
                <a:spcPts val="0"/>
              </a:spcBef>
              <a:spcAft>
                <a:spcPts val="0"/>
              </a:spcAft>
              <a:buClr>
                <a:schemeClr val="dk1"/>
              </a:buClr>
              <a:buSzPct val="100000"/>
              <a:buChar char="•"/>
            </a:pPr>
            <a:r>
              <a:rPr lang="pt-BR" sz="5000"/>
              <a:t>Mas não havia visão de um sexo biológico como fundamento – cita Foucault quando analisa Herculine Barbin, como o hermafrodita até a renascença seria visto como tendo os dois sexos e pudesse escolher (p. 161) – Mas Foucault tem razão quando diz que não havia um sexo verdadeiro e essencial que diferenciava o homem cultural da mulher. </a:t>
            </a:r>
            <a:r>
              <a:rPr lang="pt-BR" sz="5000"/>
              <a:t>Hermafrodita não precisa buscar seu sexo “real”, mas a qual gênero se parecia mais. (171) </a:t>
            </a:r>
            <a:endParaRPr sz="5000"/>
          </a:p>
          <a:p>
            <a:pPr indent="-342900" lvl="0" marL="342900" rtl="0" algn="l">
              <a:spcBef>
                <a:spcPts val="400"/>
              </a:spcBef>
              <a:spcAft>
                <a:spcPts val="0"/>
              </a:spcAft>
              <a:buClr>
                <a:schemeClr val="dk1"/>
              </a:buClr>
              <a:buSzPct val="100000"/>
              <a:buChar char="•"/>
            </a:pPr>
            <a:r>
              <a:rPr lang="pt-BR" sz="5000"/>
              <a:t>Exemplos de transgressão dos limites do gênero – Hs que se efeminam,  Ms que se transformam em Hs pelo calor ou pela ação (ex. 163), cuja genitália se transforma, ganham pênis. Na puberdade, há essa passagem (que Laqueur associa a um tipo de intersexo). Natureza tende para o que é “mais perfeito” (o H).</a:t>
            </a:r>
            <a:endParaRPr sz="5000"/>
          </a:p>
          <a:p>
            <a:pPr indent="-342900" lvl="0" marL="342900" rtl="0" algn="l">
              <a:spcBef>
                <a:spcPts val="400"/>
              </a:spcBef>
              <a:spcAft>
                <a:spcPts val="0"/>
              </a:spcAft>
              <a:buClr>
                <a:schemeClr val="dk1"/>
              </a:buClr>
              <a:buSzPct val="100000"/>
              <a:buChar char="•"/>
            </a:pPr>
            <a:r>
              <a:rPr lang="pt-BR" sz="5000"/>
              <a:t>Para os médicos, o corpo tinha um sexo único, e na lei, havia dois sexos sociais, com direitos e obrigações distintos, que correspondiam aos graus mais altos e baixos na escala. </a:t>
            </a:r>
            <a:endParaRPr sz="5000"/>
          </a:p>
          <a:p>
            <a:pPr indent="-342900" lvl="0" marL="342900" rtl="0" algn="l">
              <a:spcBef>
                <a:spcPts val="400"/>
              </a:spcBef>
              <a:spcAft>
                <a:spcPts val="0"/>
              </a:spcAft>
              <a:buClr>
                <a:schemeClr val="dk1"/>
              </a:buClr>
              <a:buSzPct val="100000"/>
              <a:buChar char="•"/>
            </a:pPr>
            <a:r>
              <a:rPr lang="pt-BR" sz="5000"/>
              <a:t>Sexo biológico não era uma base, era gênero – Pênis como sinal de status, e não de essência ontológica, mas sinal de privilégio.</a:t>
            </a:r>
            <a:endParaRPr sz="5000"/>
          </a:p>
          <a:p>
            <a:pPr indent="-342900" lvl="0" marL="342900" rtl="0" algn="l">
              <a:spcBef>
                <a:spcPts val="400"/>
              </a:spcBef>
              <a:spcAft>
                <a:spcPts val="0"/>
              </a:spcAft>
              <a:buClr>
                <a:schemeClr val="dk1"/>
              </a:buClr>
              <a:buSzPct val="100000"/>
              <a:buChar char="•"/>
            </a:pPr>
            <a:r>
              <a:rPr lang="pt-BR" sz="5000"/>
              <a:t>Durante o século XVII ser H ou M era manter uma posição social, e não pertencer organicamente a um sexo ou outro, o sexo não era categoria ontológica, mas sociológica. (177)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Hermafrodita (Louvre)</a:t>
            </a:r>
            <a:endParaRPr/>
          </a:p>
        </p:txBody>
      </p:sp>
      <p:pic>
        <p:nvPicPr>
          <p:cNvPr descr="20190127_171228.jpg" id="258" name="Google Shape;258;p29"/>
          <p:cNvPicPr preferRelativeResize="0"/>
          <p:nvPr>
            <p:ph idx="1" type="body"/>
          </p:nvPr>
        </p:nvPicPr>
        <p:blipFill rotWithShape="1">
          <a:blip r:embed="rId3">
            <a:alphaModFix/>
          </a:blip>
          <a:srcRect b="13336" l="0" r="0" t="13335"/>
          <a:stretch/>
        </p:blipFill>
        <p:spPr>
          <a:xfrm>
            <a:off x="457200" y="1645490"/>
            <a:ext cx="8147248" cy="44806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Cap. 5 – A descoberta dos sexos </a:t>
            </a:r>
            <a:endParaRPr/>
          </a:p>
        </p:txBody>
      </p:sp>
      <p:sp>
        <p:nvSpPr>
          <p:cNvPr id="264" name="Google Shape;264;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pt-BR"/>
              <a:t>Séc. XVIII – o sexo foi inventado, órgãos reprodutivos como fundamento da diferença incomensurável. Ms devem seu comportamento ao seu útero, e aos seus órgãos reprodutivos. Corpo da M tornou-se um campo de batalha para redefinir a relação social entre H e M. </a:t>
            </a:r>
            <a:endParaRPr/>
          </a:p>
          <a:p>
            <a:pPr indent="-342900" lvl="0" marL="342900" rtl="0" algn="l">
              <a:spcBef>
                <a:spcPts val="544"/>
              </a:spcBef>
              <a:spcAft>
                <a:spcPts val="0"/>
              </a:spcAft>
              <a:buClr>
                <a:schemeClr val="dk1"/>
              </a:buClr>
              <a:buSzPct val="100000"/>
              <a:buChar char="•"/>
            </a:pPr>
            <a:r>
              <a:rPr lang="pt-BR"/>
              <a:t>Agora o foco era o corpo e o sexo (e não o gênero).  O contexto político (e não uma teoria do conhecimento ou avanço da ciência) necessita da noção de dois sexos incomensuráveis. Fundamentos biológicos para a ordem moral. RAÇA científica surge tb no século XVIII, ao mesmo tempo que o sexo. Ovários – determinam a natureza da mulher. Corpo/sexo torna-se a causa do gênero.</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pt-BR"/>
              <a:t>Gênero e o problema do sexo</a:t>
            </a:r>
            <a:endParaRPr/>
          </a:p>
        </p:txBody>
      </p:sp>
      <p:sp>
        <p:nvSpPr>
          <p:cNvPr id="104" name="Google Shape;104;p4"/>
          <p:cNvSpPr txBox="1"/>
          <p:nvPr>
            <p:ph idx="1" type="body"/>
          </p:nvPr>
        </p:nvSpPr>
        <p:spPr>
          <a:xfrm>
            <a:off x="457200" y="1340768"/>
            <a:ext cx="8291264" cy="4785395"/>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pt-BR"/>
              <a:t>Usado ao invés de “sexo”, porque o sexo biológico não determina o comportamento. Em cada cultura, em cada época, o que é visto como masculino ou feminino muda. </a:t>
            </a:r>
            <a:endParaRPr/>
          </a:p>
          <a:p>
            <a:pPr indent="-342900" lvl="0" marL="342900" rtl="0" algn="l">
              <a:spcBef>
                <a:spcPts val="544"/>
              </a:spcBef>
              <a:spcAft>
                <a:spcPts val="0"/>
              </a:spcAft>
              <a:buClr>
                <a:schemeClr val="dk1"/>
              </a:buClr>
              <a:buSzPct val="100000"/>
              <a:buChar char="•"/>
            </a:pPr>
            <a:r>
              <a:rPr lang="pt-BR"/>
              <a:t>Termo usado na medicina a partir do anos 1950 (clínica) para lidar com os “distúrbios” de gênero (trans e intersex), nas Ciências Sociais nos anos 1970/80 </a:t>
            </a:r>
            <a:endParaRPr/>
          </a:p>
          <a:p>
            <a:pPr indent="-342900" lvl="0" marL="342900" rtl="0" algn="l">
              <a:spcBef>
                <a:spcPts val="544"/>
              </a:spcBef>
              <a:spcAft>
                <a:spcPts val="0"/>
              </a:spcAft>
              <a:buClr>
                <a:schemeClr val="dk1"/>
              </a:buClr>
              <a:buSzPct val="100000"/>
              <a:buChar char="•"/>
            </a:pPr>
            <a:r>
              <a:rPr lang="pt-BR"/>
              <a:t>Outras culturas – diferentes formas de classificar, mais de 2 gêneros (ou pessoas que tem aspectos dos dois gêneros, formando um terceiro) – “berdache”</a:t>
            </a:r>
            <a:endParaRPr/>
          </a:p>
          <a:p>
            <a:pPr indent="-342900" lvl="0" marL="342900" rtl="0" algn="l">
              <a:spcBef>
                <a:spcPts val="544"/>
              </a:spcBef>
              <a:spcAft>
                <a:spcPts val="0"/>
              </a:spcAft>
              <a:buClr>
                <a:schemeClr val="dk1"/>
              </a:buClr>
              <a:buSzPct val="100000"/>
              <a:buChar char="•"/>
            </a:pPr>
            <a:r>
              <a:rPr lang="pt-BR"/>
              <a:t>3 gêneros, 5 sexos? (Anne-Fausto Sterling)</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1"/>
          <p:cNvSpPr txBox="1"/>
          <p:nvPr>
            <p:ph type="title"/>
          </p:nvPr>
        </p:nvSpPr>
        <p:spPr>
          <a:xfrm>
            <a:off x="732118" y="274638"/>
            <a:ext cx="7954682" cy="20348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pt-BR"/>
              <a:t> </a:t>
            </a:r>
            <a:endParaRPr/>
          </a:p>
        </p:txBody>
      </p:sp>
      <p:sp>
        <p:nvSpPr>
          <p:cNvPr id="270" name="Google Shape;270;p31"/>
          <p:cNvSpPr txBox="1"/>
          <p:nvPr>
            <p:ph idx="1" type="body"/>
          </p:nvPr>
        </p:nvSpPr>
        <p:spPr>
          <a:xfrm>
            <a:off x="343647" y="274638"/>
            <a:ext cx="8343153" cy="5851525"/>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pt-BR"/>
              <a:t>Duas explicações para a forma como os 2 sexos modernos foram e continuam a ser inventados: uma é </a:t>
            </a:r>
            <a:r>
              <a:rPr b="1" lang="pt-BR"/>
              <a:t>epistemológica</a:t>
            </a:r>
            <a:r>
              <a:rPr lang="pt-BR"/>
              <a:t> e a outra é </a:t>
            </a:r>
            <a:r>
              <a:rPr b="1" lang="pt-BR"/>
              <a:t>política</a:t>
            </a:r>
            <a:r>
              <a:rPr lang="pt-BR"/>
              <a:t>.</a:t>
            </a:r>
            <a:endParaRPr/>
          </a:p>
          <a:p>
            <a:pPr indent="-342900" lvl="0" marL="342900" rtl="0" algn="l">
              <a:spcBef>
                <a:spcPts val="544"/>
              </a:spcBef>
              <a:spcAft>
                <a:spcPts val="0"/>
              </a:spcAft>
              <a:buClr>
                <a:schemeClr val="dk1"/>
              </a:buClr>
              <a:buSzPct val="100000"/>
              <a:buChar char="•"/>
            </a:pPr>
            <a:r>
              <a:rPr b="1" lang="pt-BR"/>
              <a:t>Epistemológica</a:t>
            </a:r>
            <a:r>
              <a:rPr lang="pt-BR"/>
              <a:t> – mudança de racionalidade, separação entre fato e ficção, ciência e religião, razão e credulidade; por outro lado (referência a Foucault “A ordem das coisas”) episteme da semelhança entre macro e microcosmo acaba no final do séc. XVII. Foco na natureza e no fato físico: o sexo.</a:t>
            </a:r>
            <a:endParaRPr/>
          </a:p>
          <a:p>
            <a:pPr indent="-342900" lvl="0" marL="342900" rtl="0" algn="l">
              <a:spcBef>
                <a:spcPts val="544"/>
              </a:spcBef>
              <a:spcAft>
                <a:spcPts val="0"/>
              </a:spcAft>
              <a:buClr>
                <a:schemeClr val="dk1"/>
              </a:buClr>
              <a:buSzPct val="100000"/>
              <a:buChar char="•"/>
            </a:pPr>
            <a:r>
              <a:rPr lang="pt-BR"/>
              <a:t>Agora o foco era o sexo (e não o gênero). O ventre passou a ser útero dando uma justificação naturalista para a condição social da mulher.</a:t>
            </a:r>
            <a:endParaRPr/>
          </a:p>
          <a:p>
            <a:pPr indent="-342900" lvl="0" marL="342900" rtl="0" algn="l">
              <a:spcBef>
                <a:spcPts val="544"/>
              </a:spcBef>
              <a:spcAft>
                <a:spcPts val="0"/>
              </a:spcAft>
              <a:buClr>
                <a:schemeClr val="dk1"/>
              </a:buClr>
              <a:buSzPct val="100000"/>
              <a:buChar char="•"/>
            </a:pPr>
            <a:r>
              <a:rPr lang="pt-BR"/>
              <a:t>O contexto </a:t>
            </a:r>
            <a:r>
              <a:rPr b="1" lang="pt-BR"/>
              <a:t>político</a:t>
            </a:r>
            <a:r>
              <a:rPr lang="pt-BR"/>
              <a:t> (e não uma teoria do conhecimento ou avanço da ciência) necessita da noção de dois sexos incomensuráveis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Política: </a:t>
            </a:r>
            <a:endParaRPr/>
          </a:p>
        </p:txBody>
      </p:sp>
      <p:sp>
        <p:nvSpPr>
          <p:cNvPr id="276" name="Google Shape;276;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pt-BR"/>
              <a:t>“Havia intermináveis lutas pelo poder e posição na esfera pública, altamente ampliada no século XVIII, e em especial no século XIX pós-revolucionário: entre homens e mulheres, entre feministas e antifeministas. Quando por várias razões a ordem transcendental preexistente ou os costumes dos tempos imemoriais tornaram-se cada vez menos uma justificativa plausível para as relações sociais, o campo de batalha do gênero mudou para a natureza, para o sexo biológico. A anatomia sexual distinta era citada para apoiar ou negar todas as formas de reivindicações em uma variedade de contextos sociais, econômicos, políticos, culturais ou eróticos. (...) Qualquer que fosse o assunto, o corpo tornou-se o ponto decisivo.” (192)</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282" name="Google Shape;282;p33"/>
          <p:cNvSpPr txBox="1"/>
          <p:nvPr>
            <p:ph idx="1" type="body"/>
          </p:nvPr>
        </p:nvSpPr>
        <p:spPr>
          <a:xfrm>
            <a:off x="313765" y="493060"/>
            <a:ext cx="8373035" cy="5633104"/>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pt-BR"/>
              <a:t>Mas nenhum discurso sobre a diferença sexual triunfou – se a menstruação era uma patologia contingente da civilização, ou se a menstruação mostrava o poder do útero na vida das Ms.</a:t>
            </a:r>
            <a:endParaRPr/>
          </a:p>
          <a:p>
            <a:pPr indent="-342900" lvl="0" marL="342900" rtl="0" algn="l">
              <a:spcBef>
                <a:spcPts val="448"/>
              </a:spcBef>
              <a:spcAft>
                <a:spcPts val="0"/>
              </a:spcAft>
              <a:buClr>
                <a:schemeClr val="dk1"/>
              </a:buClr>
              <a:buSzPct val="100000"/>
              <a:buChar char="•"/>
            </a:pPr>
            <a:r>
              <a:rPr lang="pt-BR"/>
              <a:t>Passou a haver, de qualquer forma, fundamentos biológicos para a ordem moral. </a:t>
            </a:r>
            <a:endParaRPr/>
          </a:p>
          <a:p>
            <a:pPr indent="-342900" lvl="0" marL="342900" rtl="0" algn="l">
              <a:spcBef>
                <a:spcPts val="448"/>
              </a:spcBef>
              <a:spcAft>
                <a:spcPts val="0"/>
              </a:spcAft>
              <a:buClr>
                <a:schemeClr val="dk1"/>
              </a:buClr>
              <a:buSzPct val="100000"/>
              <a:buChar char="•"/>
            </a:pPr>
            <a:r>
              <a:rPr lang="pt-BR"/>
              <a:t>Política do gênero afetou a interpretação e a produção dos dados clínicos e de laboratório. A biologia reprodutiva mudou na sua compreensão do sexo.</a:t>
            </a:r>
            <a:endParaRPr/>
          </a:p>
          <a:p>
            <a:pPr indent="-342900" lvl="0" marL="342900" rtl="0" algn="l">
              <a:spcBef>
                <a:spcPts val="448"/>
              </a:spcBef>
              <a:spcAft>
                <a:spcPts val="0"/>
              </a:spcAft>
              <a:buClr>
                <a:schemeClr val="dk1"/>
              </a:buClr>
              <a:buSzPct val="100000"/>
              <a:buChar char="•"/>
            </a:pPr>
            <a:r>
              <a:rPr b="1" lang="pt-BR"/>
              <a:t>Não há uma descoberta específica na ciência que justifique a mudança para o modelo de 2 sexos, a descoberta de 2 sexos é tb produto da cultura </a:t>
            </a:r>
            <a:r>
              <a:rPr lang="pt-BR"/>
              <a:t>(como a longevidade anterior do modelo de um só sexo).</a:t>
            </a:r>
            <a:endParaRPr/>
          </a:p>
          <a:p>
            <a:pPr indent="-342900" lvl="0" marL="342900" rtl="0" algn="l">
              <a:spcBef>
                <a:spcPts val="448"/>
              </a:spcBef>
              <a:spcAft>
                <a:spcPts val="0"/>
              </a:spcAft>
              <a:buClr>
                <a:schemeClr val="dk1"/>
              </a:buClr>
              <a:buSzPct val="100000"/>
              <a:buChar char="•"/>
            </a:pPr>
            <a:r>
              <a:rPr lang="pt-BR"/>
              <a:t>O modelo de sexo único </a:t>
            </a:r>
            <a:r>
              <a:rPr b="1" lang="pt-BR"/>
              <a:t>não </a:t>
            </a:r>
            <a:r>
              <a:rPr lang="pt-BR"/>
              <a:t>morre totalmente (ele reaparece em certos contextos). Mas a </a:t>
            </a:r>
            <a:r>
              <a:rPr b="1" lang="pt-BR"/>
              <a:t>biologia da incomensurabilidade</a:t>
            </a:r>
            <a:r>
              <a:rPr lang="pt-BR"/>
              <a:t> torna-se uma alternativa poderosa de leitura do mundo.</a:t>
            </a:r>
            <a:endParaRPr/>
          </a:p>
          <a:p>
            <a:pPr indent="-342900" lvl="0" marL="342900" rtl="0" algn="l">
              <a:spcBef>
                <a:spcPts val="448"/>
              </a:spcBef>
              <a:spcAft>
                <a:spcPts val="0"/>
              </a:spcAft>
              <a:buClr>
                <a:schemeClr val="dk1"/>
              </a:buClr>
              <a:buSzPct val="100000"/>
              <a:buChar char="•"/>
            </a:pPr>
            <a:r>
              <a:rPr lang="pt-BR"/>
              <a:t>Uma estrutura onde o </a:t>
            </a:r>
            <a:r>
              <a:rPr i="1" lang="pt-BR"/>
              <a:t>natural</a:t>
            </a:r>
            <a:r>
              <a:rPr lang="pt-BR"/>
              <a:t> e o </a:t>
            </a:r>
            <a:r>
              <a:rPr i="1" lang="pt-BR"/>
              <a:t>social</a:t>
            </a:r>
            <a:r>
              <a:rPr lang="pt-BR"/>
              <a:t> podiam ser distinguidos entrou em ação.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288" name="Google Shape;288;p34"/>
          <p:cNvSpPr txBox="1"/>
          <p:nvPr>
            <p:ph idx="1" type="body"/>
          </p:nvPr>
        </p:nvSpPr>
        <p:spPr>
          <a:xfrm>
            <a:off x="457200" y="478118"/>
            <a:ext cx="8229600" cy="5648045"/>
          </a:xfrm>
          <a:prstGeom prst="rect">
            <a:avLst/>
          </a:prstGeom>
          <a:noFill/>
          <a:ln>
            <a:noFill/>
          </a:ln>
        </p:spPr>
        <p:txBody>
          <a:bodyPr anchorCtr="0" anchor="t" bIns="45700" lIns="91425" spcFirstLastPara="1" rIns="91425" wrap="square" tIns="45700">
            <a:normAutofit fontScale="62500"/>
          </a:bodyPr>
          <a:lstStyle/>
          <a:p>
            <a:pPr indent="-327660" lvl="0" marL="342900" rtl="0" algn="l">
              <a:spcBef>
                <a:spcPts val="0"/>
              </a:spcBef>
              <a:spcAft>
                <a:spcPts val="0"/>
              </a:spcAft>
              <a:buClr>
                <a:schemeClr val="dk1"/>
              </a:buClr>
              <a:buSzPct val="100000"/>
              <a:buChar char="•"/>
            </a:pPr>
            <a:r>
              <a:rPr lang="pt-BR"/>
              <a:t>Final do XVII e ao longo do séc. XVIII – impõe-se a noção de dois sexos incomensuráveis na biologia.</a:t>
            </a:r>
            <a:endParaRPr/>
          </a:p>
          <a:p>
            <a:pPr indent="-327660" lvl="0" marL="342900" rtl="0" algn="l">
              <a:spcBef>
                <a:spcPts val="448"/>
              </a:spcBef>
              <a:spcAft>
                <a:spcPts val="0"/>
              </a:spcAft>
              <a:buClr>
                <a:schemeClr val="dk1"/>
              </a:buClr>
              <a:buSzPct val="100000"/>
              <a:buChar char="•"/>
            </a:pPr>
            <a:r>
              <a:rPr lang="pt-BR"/>
              <a:t>Várias correntes – revolução científica (194): baconianismo, mecanicismo cartesiano, epistemologia empírica, síntese newtoniana, destruíram a concepção galênica de compreender o corpo em relação com o cosmo.</a:t>
            </a:r>
            <a:endParaRPr/>
          </a:p>
          <a:p>
            <a:pPr indent="-327660" lvl="0" marL="342900" rtl="0" algn="l">
              <a:spcBef>
                <a:spcPts val="448"/>
              </a:spcBef>
              <a:spcAft>
                <a:spcPts val="0"/>
              </a:spcAft>
              <a:buClr>
                <a:schemeClr val="dk1"/>
              </a:buClr>
              <a:buSzPct val="100000"/>
              <a:buChar char="•"/>
            </a:pPr>
            <a:r>
              <a:rPr lang="pt-BR"/>
              <a:t>RAÇA científica surge tb no século XVIII, ao mesmo tempo que o sexo</a:t>
            </a:r>
            <a:r>
              <a:rPr lang="pt-BR" u="sng"/>
              <a:t>: </a:t>
            </a:r>
            <a:r>
              <a:rPr lang="pt-BR"/>
              <a:t>“Afirmações de que os negros têm os nervos  mais fortes e mais grossos que os europeus porque têm o cérebro menor, e que isso explica a inferioridade de sua cultura, são paralelas as alegações de que o útero predispõe naturalmente a mulher à domesticidade.” (194)</a:t>
            </a:r>
            <a:endParaRPr/>
          </a:p>
          <a:p>
            <a:pPr indent="-327660" lvl="0" marL="342900" rtl="0" algn="l">
              <a:spcBef>
                <a:spcPts val="448"/>
              </a:spcBef>
              <a:spcAft>
                <a:spcPts val="0"/>
              </a:spcAft>
              <a:buClr>
                <a:schemeClr val="dk1"/>
              </a:buClr>
              <a:buSzPct val="100000"/>
              <a:buChar char="•"/>
            </a:pPr>
            <a:r>
              <a:rPr lang="pt-BR"/>
              <a:t>Séc. XVIII – os anatomistas expõem detalhes de um esqueleto feminino, genitálias passam a ser usadas para demonstrar a diferença incomensurável (exemplos de novas representações imagéticas)</a:t>
            </a:r>
            <a:endParaRPr/>
          </a:p>
          <a:p>
            <a:pPr indent="-327660" lvl="0" marL="342900" rtl="0" algn="l">
              <a:spcBef>
                <a:spcPts val="448"/>
              </a:spcBef>
              <a:spcAft>
                <a:spcPts val="0"/>
              </a:spcAft>
              <a:buClr>
                <a:schemeClr val="dk1"/>
              </a:buClr>
              <a:buSzPct val="100000"/>
              <a:buChar char="•"/>
            </a:pPr>
            <a:r>
              <a:rPr lang="pt-BR"/>
              <a:t>Para a ciência o corpo e o sexo passam a ser uma sólida fundação (fundamento?) do significado de H e M.</a:t>
            </a:r>
            <a:endParaRPr/>
          </a:p>
          <a:p>
            <a:pPr indent="-327660" lvl="0" marL="342900" rtl="0" algn="l">
              <a:spcBef>
                <a:spcPts val="448"/>
              </a:spcBef>
              <a:spcAft>
                <a:spcPts val="0"/>
              </a:spcAft>
              <a:buClr>
                <a:schemeClr val="dk1"/>
              </a:buClr>
              <a:buSzPct val="100000"/>
              <a:buChar char="•"/>
            </a:pPr>
            <a:r>
              <a:rPr lang="pt-BR"/>
              <a:t>Há uma </a:t>
            </a:r>
            <a:r>
              <a:rPr i="1" lang="pt-BR"/>
              <a:t>estética da diferença </a:t>
            </a:r>
            <a:r>
              <a:rPr lang="pt-BR"/>
              <a:t>anatômica nos livros de anatomia. </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457200" y="274638"/>
            <a:ext cx="8229600" cy="154818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alibri"/>
              <a:buNone/>
            </a:pPr>
            <a:r>
              <a:rPr lang="pt-BR" sz="2800"/>
              <a:t>Modelo de sexo único e </a:t>
            </a:r>
            <a:br>
              <a:rPr lang="pt-BR" sz="2800"/>
            </a:br>
            <a:r>
              <a:rPr lang="pt-BR" sz="2800"/>
              <a:t>de dois sexos na embriologia - Na embriologia mantêm-se uma homologia galênica</a:t>
            </a:r>
            <a:br>
              <a:rPr lang="pt-BR" sz="2800"/>
            </a:br>
            <a:endParaRPr sz="2800"/>
          </a:p>
        </p:txBody>
      </p:sp>
      <p:pic>
        <p:nvPicPr>
          <p:cNvPr descr="20220504_114057.jpg" id="294" name="Google Shape;294;p35"/>
          <p:cNvPicPr preferRelativeResize="0"/>
          <p:nvPr>
            <p:ph idx="1" type="body"/>
          </p:nvPr>
        </p:nvPicPr>
        <p:blipFill rotWithShape="1">
          <a:blip r:embed="rId3">
            <a:alphaModFix/>
          </a:blip>
          <a:srcRect b="-1" l="20663" r="12317" t="2746"/>
          <a:stretch/>
        </p:blipFill>
        <p:spPr>
          <a:xfrm rot="5400000">
            <a:off x="1726510" y="1829489"/>
            <a:ext cx="4108826" cy="460349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300" name="Google Shape;300;p36"/>
          <p:cNvSpPr txBox="1"/>
          <p:nvPr>
            <p:ph idx="1" type="body"/>
          </p:nvPr>
        </p:nvSpPr>
        <p:spPr>
          <a:xfrm>
            <a:off x="457200" y="1600200"/>
            <a:ext cx="8229600" cy="4929094"/>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dk1"/>
              </a:buClr>
              <a:buSzPct val="100000"/>
              <a:buChar char="•"/>
            </a:pPr>
            <a:r>
              <a:rPr b="1" lang="pt-BR" sz="3400"/>
              <a:t>Ovários</a:t>
            </a:r>
            <a:r>
              <a:rPr lang="pt-BR" sz="3400"/>
              <a:t> – determinam a natureza da mulher. Ovariotomia passou a ser usada para curar vários males: histeria, excesso de desejo sexual feminino, dores banais sem outra origem aparente. Retirada de ovários saudáveis para curar doenças exteriores a estes órgãos, forma se descobrindo a outras relações orgânicas, como aquela entre ovários e menstruação. Mas ironicamente a cirurgia era chama da “castração feminina” (que sugere a homologia com os testículos). Mas não se fazia o mesmo com os homens. </a:t>
            </a:r>
            <a:endParaRPr sz="3400"/>
          </a:p>
          <a:p>
            <a:pPr indent="-342900" lvl="0" marL="342900" rtl="0" algn="l">
              <a:spcBef>
                <a:spcPts val="425"/>
              </a:spcBef>
              <a:spcAft>
                <a:spcPts val="0"/>
              </a:spcAft>
              <a:buClr>
                <a:schemeClr val="dk1"/>
              </a:buClr>
              <a:buSzPct val="100000"/>
              <a:buChar char="•"/>
            </a:pPr>
            <a:r>
              <a:rPr lang="pt-BR" sz="3400"/>
              <a:t>Ovário – papel simbólico como sinal da diferença – p. 218, portanto anatomia como fundamento para o mundo de 2 sexos incomensuráveis.</a:t>
            </a:r>
            <a:endParaRPr sz="3400"/>
          </a:p>
          <a:p>
            <a:pPr indent="-342900" lvl="0" marL="342900" rtl="0" algn="l">
              <a:spcBef>
                <a:spcPts val="425"/>
              </a:spcBef>
              <a:spcAft>
                <a:spcPts val="0"/>
              </a:spcAft>
              <a:buClr>
                <a:schemeClr val="dk1"/>
              </a:buClr>
              <a:buSzPct val="100000"/>
              <a:buChar char="•"/>
            </a:pPr>
            <a:r>
              <a:rPr b="1" lang="pt-BR" sz="3400"/>
              <a:t>Orgasmo feminino </a:t>
            </a:r>
            <a:r>
              <a:rPr lang="pt-BR" sz="3400"/>
              <a:t>desaparece e não explica mais a concepção.</a:t>
            </a:r>
            <a:endParaRPr sz="3400"/>
          </a:p>
          <a:p>
            <a:pPr indent="-342900" lvl="0" marL="342900" rtl="0" algn="l">
              <a:spcBef>
                <a:spcPts val="425"/>
              </a:spcBef>
              <a:spcAft>
                <a:spcPts val="0"/>
              </a:spcAft>
              <a:buClr>
                <a:schemeClr val="dk1"/>
              </a:buClr>
              <a:buSzPct val="100000"/>
              <a:buChar char="•"/>
            </a:pPr>
            <a:r>
              <a:rPr lang="pt-BR" sz="3400"/>
              <a:t>Poder do modelo anatomopatológico – na pesquisa a autópsia torna-se o momento da verdade, a essência da saúde ou da doença está nos tecidos orgânicos, acima das diferentes interpretações individuais. Sec. XIX – ascensão da patologia. (Grandes hospitais escolas, grande quantidade de pacientes pobres, corpos e órgãos disponíveis para pesquisa)</a:t>
            </a:r>
            <a:endParaRPr sz="3400"/>
          </a:p>
          <a:p>
            <a:pPr indent="-215900" lvl="0" marL="342900" rtl="0" algn="l">
              <a:spcBef>
                <a:spcPts val="400"/>
              </a:spcBef>
              <a:spcAft>
                <a:spcPts val="0"/>
              </a:spcAft>
              <a:buClr>
                <a:schemeClr val="dk1"/>
              </a:buClr>
              <a:buSzPct val="100000"/>
              <a:buNone/>
            </a:pPr>
            <a:r>
              <a:t/>
            </a:r>
            <a:endParaRPr/>
          </a:p>
        </p:txBody>
      </p:sp>
      <p:sp>
        <p:nvSpPr>
          <p:cNvPr id="301" name="Google Shape;301;p36"/>
          <p:cNvSpPr txBox="1"/>
          <p:nvPr/>
        </p:nvSpPr>
        <p:spPr>
          <a:xfrm>
            <a:off x="457200" y="418352"/>
            <a:ext cx="75901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t-BR" sz="4000" u="none" cap="none" strike="noStrike">
                <a:solidFill>
                  <a:schemeClr val="dk1"/>
                </a:solidFill>
                <a:latin typeface="Calibri"/>
                <a:ea typeface="Calibri"/>
                <a:cs typeface="Calibri"/>
                <a:sym typeface="Calibri"/>
              </a:rPr>
              <a:t>Corpo torna-se a </a:t>
            </a:r>
            <a:r>
              <a:rPr b="0" i="1" lang="pt-BR" sz="4000" u="none" cap="none" strike="noStrike">
                <a:solidFill>
                  <a:schemeClr val="dk1"/>
                </a:solidFill>
                <a:latin typeface="Calibri"/>
                <a:ea typeface="Calibri"/>
                <a:cs typeface="Calibri"/>
                <a:sym typeface="Calibri"/>
              </a:rPr>
              <a:t>causa </a:t>
            </a:r>
            <a:r>
              <a:rPr b="0" i="0" lang="pt-BR" sz="4000" u="none" cap="none" strike="noStrike">
                <a:solidFill>
                  <a:schemeClr val="dk1"/>
                </a:solidFill>
                <a:latin typeface="Calibri"/>
                <a:ea typeface="Calibri"/>
                <a:cs typeface="Calibri"/>
                <a:sym typeface="Calibri"/>
              </a:rPr>
              <a:t>do gênero</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Cap. 6 – O sexo socializado</a:t>
            </a:r>
            <a:endParaRPr/>
          </a:p>
        </p:txBody>
      </p:sp>
      <p:sp>
        <p:nvSpPr>
          <p:cNvPr id="307" name="Google Shape;307;p37"/>
          <p:cNvSpPr txBox="1"/>
          <p:nvPr>
            <p:ph idx="1" type="body"/>
          </p:nvPr>
        </p:nvSpPr>
        <p:spPr>
          <a:xfrm>
            <a:off x="457200" y="1513949"/>
            <a:ext cx="8229600" cy="4612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t-BR" sz="2200"/>
              <a:t>Modelo de 2 sexos – produzido através de inúmeros micro-confrontos com o poder nas esferas pública e privada (espaços abertos pelas revoluções intelectual, econômica e política dos séculos XVIII e XIX).</a:t>
            </a:r>
            <a:endParaRPr sz="2200"/>
          </a:p>
          <a:p>
            <a:pPr indent="0" lvl="0" marL="0" rtl="0" algn="l">
              <a:spcBef>
                <a:spcPts val="0"/>
              </a:spcBef>
              <a:spcAft>
                <a:spcPts val="0"/>
              </a:spcAft>
              <a:buClr>
                <a:schemeClr val="dk1"/>
              </a:buClr>
              <a:buSzPts val="1100"/>
              <a:buNone/>
            </a:pPr>
            <a:r>
              <a:rPr lang="pt-BR" sz="2200"/>
              <a:t>Características determinantes do sexo: as verdades da biologia substituem as hierarquias ordenadas divinamente e o costume imemorial como base da distribuição de poder. </a:t>
            </a:r>
            <a:endParaRPr sz="2200"/>
          </a:p>
          <a:p>
            <a:pPr indent="0" lvl="0" marL="0" rtl="0" algn="l">
              <a:spcBef>
                <a:spcPts val="0"/>
              </a:spcBef>
              <a:spcAft>
                <a:spcPts val="0"/>
              </a:spcAft>
              <a:buClr>
                <a:schemeClr val="dk1"/>
              </a:buClr>
              <a:buSzPts val="1100"/>
              <a:buFont typeface="Arial"/>
              <a:buNone/>
            </a:pPr>
            <a:r>
              <a:rPr lang="pt-BR" sz="2200"/>
              <a:t>A idéia de sexo único não desaparece, porém.</a:t>
            </a:r>
            <a:endParaRPr sz="2200"/>
          </a:p>
          <a:p>
            <a:pPr indent="0" lvl="0" marL="0" rtl="0" algn="l">
              <a:spcBef>
                <a:spcPts val="0"/>
              </a:spcBef>
              <a:spcAft>
                <a:spcPts val="0"/>
              </a:spcAft>
              <a:buClr>
                <a:schemeClr val="dk1"/>
              </a:buClr>
              <a:buSzPts val="1100"/>
              <a:buFont typeface="Arial"/>
              <a:buNone/>
            </a:pPr>
            <a:r>
              <a:rPr lang="pt-BR" sz="2200"/>
              <a:t>Iluminismo – reivindicação por liberdade e igualdade não excluíam a metade feminina da humanidade, mas a natureza tem de ser buscada para que os homens justificassem seu poder na esfera pública, que passa a se distinguir da esfera privada em termos da diferença sexual.</a:t>
            </a:r>
            <a:endParaRPr sz="2200"/>
          </a:p>
          <a:p>
            <a:pPr indent="0" lvl="0" marL="0" rtl="0" algn="l">
              <a:spcBef>
                <a:spcPts val="0"/>
              </a:spcBef>
              <a:spcAft>
                <a:spcPts val="0"/>
              </a:spcAft>
              <a:buClr>
                <a:schemeClr val="dk1"/>
              </a:buClr>
              <a:buSzPts val="1100"/>
              <a:buNone/>
            </a:pPr>
            <a:r>
              <a:rPr b="1" lang="pt-BR" sz="2200"/>
              <a:t>A biologia assegura a ordem conjugal.</a:t>
            </a:r>
            <a:endParaRPr b="1" sz="2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f56b79371a_0_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t-BR"/>
              <a:t> </a:t>
            </a:r>
            <a:endParaRPr/>
          </a:p>
        </p:txBody>
      </p:sp>
      <p:sp>
        <p:nvSpPr>
          <p:cNvPr id="314" name="Google Shape;314;g1f56b79371a_0_0"/>
          <p:cNvSpPr txBox="1"/>
          <p:nvPr>
            <p:ph idx="1" type="body"/>
          </p:nvPr>
        </p:nvSpPr>
        <p:spPr>
          <a:xfrm>
            <a:off x="293750" y="576200"/>
            <a:ext cx="8393100" cy="555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2100"/>
              <a:t>Sexo torna-se um campo de batalha na Revolução Francesa, quando surge um novo feminismo e um anti-feminismo.</a:t>
            </a:r>
            <a:endParaRPr sz="2100"/>
          </a:p>
          <a:p>
            <a:pPr indent="0" lvl="0" marL="0" rtl="0" algn="l">
              <a:spcBef>
                <a:spcPts val="0"/>
              </a:spcBef>
              <a:spcAft>
                <a:spcPts val="0"/>
              </a:spcAft>
              <a:buClr>
                <a:schemeClr val="dk1"/>
              </a:buClr>
              <a:buSzPts val="1100"/>
              <a:buFont typeface="Arial"/>
              <a:buNone/>
            </a:pPr>
            <a:r>
              <a:rPr lang="pt-BR" sz="2100"/>
              <a:t>A biologia torna-se a evidência da inadequação física e mental das mulheres ao espaço público. Lugar da mulher passa a ser determinado pelo seu corpo.</a:t>
            </a:r>
            <a:endParaRPr sz="2100"/>
          </a:p>
          <a:p>
            <a:pPr indent="0" lvl="0" marL="0" rtl="0" algn="l">
              <a:spcBef>
                <a:spcPts val="0"/>
              </a:spcBef>
              <a:spcAft>
                <a:spcPts val="0"/>
              </a:spcAft>
              <a:buClr>
                <a:schemeClr val="dk1"/>
              </a:buClr>
              <a:buSzPts val="1100"/>
              <a:buFont typeface="Arial"/>
              <a:buNone/>
            </a:pPr>
            <a:r>
              <a:rPr lang="pt-BR" sz="2100"/>
              <a:t>Antropólogos morais da Revolução Francesa escrevem sobre questões de família e gênero a partir da diferença sexual. </a:t>
            </a:r>
            <a:endParaRPr sz="2100"/>
          </a:p>
          <a:p>
            <a:pPr indent="0" lvl="0" marL="0" rtl="0" algn="l">
              <a:spcBef>
                <a:spcPts val="0"/>
              </a:spcBef>
              <a:spcAft>
                <a:spcPts val="0"/>
              </a:spcAft>
              <a:buNone/>
            </a:pPr>
            <a:r>
              <a:rPr lang="pt-BR" sz="2100"/>
              <a:t>Inglaterra – movimento feminino pelo sufrágio suscita reações semelhantes: mulheres e raças mais escuras são vistas como incapazes de assumir responsabilidade cívica.</a:t>
            </a:r>
            <a:endParaRPr sz="2100"/>
          </a:p>
          <a:p>
            <a:pPr indent="0" lvl="0" marL="0" rtl="0" algn="l">
              <a:spcBef>
                <a:spcPts val="0"/>
              </a:spcBef>
              <a:spcAft>
                <a:spcPts val="0"/>
              </a:spcAft>
              <a:buNone/>
            </a:pPr>
            <a:r>
              <a:rPr lang="pt-BR" sz="2100"/>
              <a:t>Teoria do contrato social, corpo individual neutro – como legitimar como “natural” o domínio do homem? o resultado foi introduzir características sociais na condição “natural” da mulher(p. 244).  </a:t>
            </a:r>
            <a:endParaRPr sz="2100"/>
          </a:p>
          <a:p>
            <a:pPr indent="0" lvl="0" marL="0" rtl="0" algn="l">
              <a:spcBef>
                <a:spcPts val="0"/>
              </a:spcBef>
              <a:spcAft>
                <a:spcPts val="0"/>
              </a:spcAft>
              <a:buClr>
                <a:schemeClr val="dk1"/>
              </a:buClr>
              <a:buSzPts val="1100"/>
              <a:buFont typeface="Arial"/>
              <a:buNone/>
            </a:pPr>
            <a:r>
              <a:rPr lang="pt-BR" sz="2100"/>
              <a:t>Biologia da incomensurabilidade oferecia novas bases para a distinção, uma forma de explicar sem se basear nas hierarquias anteriores do sexo único, pois as mulheres já seriam diferentes mesmo no estado de natureza. Assim, o contrato social só poderia ser criado entre os homens.</a:t>
            </a:r>
            <a:endParaRPr sz="2100"/>
          </a:p>
          <a:p>
            <a:pPr indent="0" lvl="0" marL="0" rtl="0" algn="l">
              <a:spcBef>
                <a:spcPts val="360"/>
              </a:spcBef>
              <a:spcAft>
                <a:spcPts val="0"/>
              </a:spcAft>
              <a:buNone/>
            </a:pPr>
            <a:r>
              <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f56b79371a_0_6"/>
          <p:cNvSpPr txBox="1"/>
          <p:nvPr>
            <p:ph type="title"/>
          </p:nvPr>
        </p:nvSpPr>
        <p:spPr>
          <a:xfrm>
            <a:off x="858650" y="274644"/>
            <a:ext cx="7828200" cy="618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pt-BR"/>
              <a:t> </a:t>
            </a:r>
            <a:endParaRPr/>
          </a:p>
        </p:txBody>
      </p:sp>
      <p:sp>
        <p:nvSpPr>
          <p:cNvPr id="321" name="Google Shape;321;g1f56b79371a_0_6"/>
          <p:cNvSpPr txBox="1"/>
          <p:nvPr>
            <p:ph idx="1" type="body"/>
          </p:nvPr>
        </p:nvSpPr>
        <p:spPr>
          <a:xfrm>
            <a:off x="463225" y="440625"/>
            <a:ext cx="8223600" cy="5685600"/>
          </a:xfrm>
          <a:prstGeom prst="rect">
            <a:avLst/>
          </a:prstGeom>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100"/>
              <a:buFont typeface="Arial"/>
              <a:buNone/>
            </a:pPr>
            <a:r>
              <a:rPr lang="pt-BR" sz="2200"/>
              <a:t>Aparece um discurso feminista da diferença. - “Dilema da diferença” – p. 245 – algumas versões do feminismo voltam-se para uma biologia da incomensurabilidade. “experiências especiais das Ms”.</a:t>
            </a:r>
            <a:r>
              <a:rPr lang="pt-BR" sz="2200"/>
              <a:t>Feminismo da diferença – superioridade moral das Ms, mães, paz (e não guerra) </a:t>
            </a:r>
            <a:endParaRPr sz="2200"/>
          </a:p>
          <a:p>
            <a:pPr indent="0" lvl="0" marL="0" rtl="0" algn="l">
              <a:spcBef>
                <a:spcPts val="0"/>
              </a:spcBef>
              <a:spcAft>
                <a:spcPts val="0"/>
              </a:spcAft>
              <a:buClr>
                <a:schemeClr val="dk1"/>
              </a:buClr>
              <a:buSzPts val="1100"/>
              <a:buFont typeface="Arial"/>
              <a:buNone/>
            </a:pPr>
            <a:r>
              <a:rPr lang="pt-BR" sz="2200"/>
              <a:t>Rousseau – pp. 245 e segs. (um sexo ativo e forte, e outro fraco e passivo; modéstia natural das Ms, Ms criam mas não têm desejos)</a:t>
            </a:r>
            <a:endParaRPr sz="2200"/>
          </a:p>
          <a:p>
            <a:pPr indent="0" lvl="0" marL="0" rtl="0" algn="l">
              <a:spcBef>
                <a:spcPts val="0"/>
              </a:spcBef>
              <a:spcAft>
                <a:spcPts val="0"/>
              </a:spcAft>
              <a:buClr>
                <a:schemeClr val="dk1"/>
              </a:buClr>
              <a:buSzPts val="1100"/>
              <a:buFont typeface="Arial"/>
              <a:buNone/>
            </a:pPr>
            <a:r>
              <a:rPr lang="pt-BR" sz="2200"/>
              <a:t>Ideologia doméstica aparece em diferentes correntes políticas.</a:t>
            </a:r>
            <a:endParaRPr sz="2200"/>
          </a:p>
          <a:p>
            <a:pPr indent="0" lvl="0" marL="0" rtl="0" algn="l">
              <a:spcBef>
                <a:spcPts val="0"/>
              </a:spcBef>
              <a:spcAft>
                <a:spcPts val="0"/>
              </a:spcAft>
              <a:buClr>
                <a:schemeClr val="dk1"/>
              </a:buClr>
              <a:buSzPts val="1100"/>
              <a:buFont typeface="Arial"/>
              <a:buNone/>
            </a:pPr>
            <a:r>
              <a:rPr lang="pt-BR" sz="2200"/>
              <a:t>Final do século XIX – mais demandas políticas que reforçam a noção de sexos distintos.</a:t>
            </a:r>
            <a:endParaRPr sz="2200"/>
          </a:p>
          <a:p>
            <a:pPr indent="0" lvl="0" marL="0" rtl="0" algn="l">
              <a:spcBef>
                <a:spcPts val="0"/>
              </a:spcBef>
              <a:spcAft>
                <a:spcPts val="0"/>
              </a:spcAft>
              <a:buNone/>
            </a:pPr>
            <a:r>
              <a:rPr lang="pt-BR" sz="2200"/>
              <a:t>Ampla gama de programas políticos nos quais a diferença de sexo biológico ocupa um lugar central em seus discursos sobre a sociedade.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pt-BR" sz="2200"/>
              <a:t>Desejo feminino é visto como distinto do masculino pela noção de corpo. Da biologia da hierarquia cósmica passa-se a uma biologia da incomensurabilidade, onde o que marca é a diferença entre Hs e Ms.</a:t>
            </a:r>
            <a:endParaRPr sz="2200"/>
          </a:p>
          <a:p>
            <a:pPr indent="0" lvl="0" marL="0" rtl="0" algn="l">
              <a:spcBef>
                <a:spcPts val="0"/>
              </a:spcBef>
              <a:spcAft>
                <a:spcPts val="0"/>
              </a:spcAft>
              <a:buNone/>
            </a:pPr>
            <a:r>
              <a:rPr lang="pt-BR" sz="2200"/>
              <a:t>Discussões sobre orgasmo: orgasmo clitoridiano X ausência de orgasmo feminino.</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f56b79371a_0_1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t-BR"/>
              <a:t> </a:t>
            </a:r>
            <a:endParaRPr/>
          </a:p>
        </p:txBody>
      </p:sp>
      <p:sp>
        <p:nvSpPr>
          <p:cNvPr id="328" name="Google Shape;328;g1f56b79371a_0_1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pt-BR" sz="2200"/>
              <a:t>Prestígio da ciência natural fundamenta a diferença social. Reprodução e relação com o prazer é um eixo central nesse discurso.</a:t>
            </a:r>
            <a:endParaRPr sz="2200"/>
          </a:p>
          <a:p>
            <a:pPr indent="0" lvl="0" marL="0" rtl="0" algn="l">
              <a:spcBef>
                <a:spcPts val="0"/>
              </a:spcBef>
              <a:spcAft>
                <a:spcPts val="0"/>
              </a:spcAft>
              <a:buNone/>
            </a:pPr>
            <a:r>
              <a:rPr lang="pt-BR" sz="2200"/>
              <a:t>Ovulação e ovários – força propulsora da organização feminina, sendo a menstruação o sinal externo do seu poder. Analogias com o ciclo dos animais (que no entanto, Laqueur afirma que têm cio e são tão diferentes das mulheres). </a:t>
            </a:r>
            <a:endParaRPr sz="2200"/>
          </a:p>
          <a:p>
            <a:pPr indent="0" lvl="0" marL="0" rtl="0" algn="l">
              <a:spcBef>
                <a:spcPts val="0"/>
              </a:spcBef>
              <a:spcAft>
                <a:spcPts val="0"/>
              </a:spcAft>
              <a:buNone/>
            </a:pPr>
            <a:r>
              <a:rPr lang="pt-BR" sz="2200"/>
              <a:t>Argumentação – do corpo para o comportamento, da menstruação para a moralidade. 1º parágrafo p. 263</a:t>
            </a:r>
            <a:endParaRPr sz="2200"/>
          </a:p>
          <a:p>
            <a:pPr indent="0" lvl="0" marL="0" rtl="0" algn="l">
              <a:spcBef>
                <a:spcPts val="0"/>
              </a:spcBef>
              <a:spcAft>
                <a:spcPts val="0"/>
              </a:spcAft>
              <a:buNone/>
            </a:pPr>
            <a:r>
              <a:rPr lang="pt-BR" sz="2200"/>
              <a:t>Metáforas que permanecem – ex. livro de fisiologia de 1977: “a menstruação é o útero chorando pela falta de um bebê” (pp. 270-1)</a:t>
            </a:r>
            <a:endParaRPr sz="2200"/>
          </a:p>
          <a:p>
            <a:pPr indent="0" lvl="0" marL="0" rtl="0" algn="l">
              <a:spcBef>
                <a:spcPts val="0"/>
              </a:spcBef>
              <a:spcAft>
                <a:spcPts val="0"/>
              </a:spcAft>
              <a:buNone/>
            </a:pPr>
            <a:r>
              <a:rPr lang="pt-BR" sz="2200"/>
              <a:t>Vício solitário e mal social: masturbação e prostituição como perversões sociais do corpo. – ver pp. 272-278</a:t>
            </a:r>
            <a:endParaRPr sz="2200"/>
          </a:p>
          <a:p>
            <a:pPr indent="0" lvl="0" marL="0" rtl="0" algn="l">
              <a:spcBef>
                <a:spcPts val="0"/>
              </a:spcBef>
              <a:spcAft>
                <a:spcPts val="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Com Foucault, Laqueur e Butler</a:t>
            </a:r>
            <a:endParaRPr/>
          </a:p>
        </p:txBody>
      </p:sp>
      <p:sp>
        <p:nvSpPr>
          <p:cNvPr id="110" name="Google Shape;110;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12419" lvl="0" marL="342900" rtl="0" algn="l">
              <a:spcBef>
                <a:spcPts val="0"/>
              </a:spcBef>
              <a:spcAft>
                <a:spcPts val="0"/>
              </a:spcAft>
              <a:buClr>
                <a:schemeClr val="dk1"/>
              </a:buClr>
              <a:buSzPct val="100000"/>
              <a:buChar char="•"/>
            </a:pPr>
            <a:r>
              <a:rPr lang="pt-BR"/>
              <a:t>Vamos questionar essa </a:t>
            </a:r>
            <a:r>
              <a:rPr i="1" lang="pt-BR"/>
              <a:t>base</a:t>
            </a:r>
            <a:r>
              <a:rPr lang="pt-BR"/>
              <a:t> </a:t>
            </a:r>
            <a:r>
              <a:rPr i="1" lang="pt-BR"/>
              <a:t>natural</a:t>
            </a:r>
            <a:r>
              <a:rPr lang="pt-BR"/>
              <a:t> do </a:t>
            </a:r>
            <a:r>
              <a:rPr b="1" lang="pt-BR"/>
              <a:t>sexo</a:t>
            </a:r>
            <a:endParaRPr/>
          </a:p>
          <a:p>
            <a:pPr indent="-312419" lvl="0" marL="342900" rtl="0" algn="l">
              <a:spcBef>
                <a:spcPts val="592"/>
              </a:spcBef>
              <a:spcAft>
                <a:spcPts val="0"/>
              </a:spcAft>
              <a:buClr>
                <a:schemeClr val="dk1"/>
              </a:buClr>
              <a:buSzPct val="100000"/>
              <a:buChar char="•"/>
            </a:pPr>
            <a:r>
              <a:rPr lang="pt-BR"/>
              <a:t>Existe “o sexo”, independente dos sentidos simbólicos e fora de constrangimentos sociais e políticos?</a:t>
            </a:r>
            <a:endParaRPr/>
          </a:p>
          <a:p>
            <a:pPr indent="-312419" lvl="0" marL="342900" rtl="0" algn="l">
              <a:spcBef>
                <a:spcPts val="592"/>
              </a:spcBef>
              <a:spcAft>
                <a:spcPts val="0"/>
              </a:spcAft>
              <a:buClr>
                <a:schemeClr val="dk1"/>
              </a:buClr>
              <a:buSzPct val="100000"/>
              <a:buChar char="•"/>
            </a:pPr>
            <a:r>
              <a:rPr lang="pt-BR"/>
              <a:t>Faz sentido essa equação </a:t>
            </a:r>
            <a:endParaRPr/>
          </a:p>
          <a:p>
            <a:pPr indent="-312419" lvl="0" marL="342900" rtl="0" algn="l">
              <a:spcBef>
                <a:spcPts val="592"/>
              </a:spcBef>
              <a:spcAft>
                <a:spcPts val="0"/>
              </a:spcAft>
              <a:buClr>
                <a:schemeClr val="dk1"/>
              </a:buClr>
              <a:buSzPct val="100000"/>
              <a:buChar char="•"/>
            </a:pPr>
            <a:r>
              <a:rPr lang="pt-BR"/>
              <a:t>Sexo : gênero :: natureza : cultura ?</a:t>
            </a:r>
            <a:endParaRPr/>
          </a:p>
          <a:p>
            <a:pPr indent="-312419" lvl="0" marL="342900" rtl="0" algn="l">
              <a:spcBef>
                <a:spcPts val="592"/>
              </a:spcBef>
              <a:spcAft>
                <a:spcPts val="0"/>
              </a:spcAft>
              <a:buClr>
                <a:schemeClr val="dk1"/>
              </a:buClr>
              <a:buSzPct val="100000"/>
              <a:buChar char="•"/>
            </a:pPr>
            <a:r>
              <a:rPr lang="pt-BR"/>
              <a:t>Desconstrução do “sexo” pode se dar por inúmeras vias, aqui enfatizaremos essa teoria que produzirá também a teoria queer</a:t>
            </a:r>
            <a:endParaRPr/>
          </a:p>
          <a:p>
            <a:pPr indent="-312419" lvl="0" marL="342900" rtl="0" algn="l">
              <a:spcBef>
                <a:spcPts val="592"/>
              </a:spcBef>
              <a:spcAft>
                <a:spcPts val="0"/>
              </a:spcAft>
              <a:buClr>
                <a:schemeClr val="dk1"/>
              </a:buClr>
              <a:buSzPct val="100000"/>
              <a:buChar char="•"/>
            </a:pPr>
            <a:r>
              <a:rPr lang="pt-BR"/>
              <a:t>Gênero e sexualidade</a:t>
            </a:r>
            <a:endParaRPr/>
          </a:p>
          <a:p>
            <a:pPr indent="-154940" lvl="0" marL="342900" rtl="0" algn="l">
              <a:spcBef>
                <a:spcPts val="592"/>
              </a:spcBef>
              <a:spcAft>
                <a:spcPts val="0"/>
              </a:spcAft>
              <a:buClr>
                <a:schemeClr val="dk1"/>
              </a:buClr>
              <a:buSzPct val="100000"/>
              <a:buNone/>
            </a:pPr>
            <a:r>
              <a:t/>
            </a:r>
            <a:endParaRPr/>
          </a:p>
          <a:p>
            <a:pPr indent="-154940" lvl="0" marL="342900" rtl="0" algn="l">
              <a:spcBef>
                <a:spcPts val="592"/>
              </a:spcBef>
              <a:spcAft>
                <a:spcPts val="0"/>
              </a:spcAft>
              <a:buClr>
                <a:schemeClr val="dk1"/>
              </a:buClr>
              <a:buSzPct val="100000"/>
              <a:buNone/>
            </a:pPr>
            <a:r>
              <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f56b79371a_0_1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t-BR"/>
              <a:t> </a:t>
            </a:r>
            <a:endParaRPr/>
          </a:p>
        </p:txBody>
      </p:sp>
      <p:sp>
        <p:nvSpPr>
          <p:cNvPr id="335" name="Google Shape;335;g1f56b79371a_0_18"/>
          <p:cNvSpPr txBox="1"/>
          <p:nvPr>
            <p:ph idx="1" type="body"/>
          </p:nvPr>
        </p:nvSpPr>
        <p:spPr>
          <a:xfrm>
            <a:off x="457200" y="564900"/>
            <a:ext cx="8229600" cy="556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2000"/>
              <a:t>Freud - Por um lado, preso à noção de 2 sexos: anatomia é destino: vagina é o posto do pênis e marca esta ausência no corpo da M. Heterossexualidade como estado natural de 2 sexos opostos. </a:t>
            </a:r>
            <a:endParaRPr sz="2000"/>
          </a:p>
          <a:p>
            <a:pPr indent="0" lvl="0" marL="0" rtl="0" algn="l">
              <a:spcBef>
                <a:spcPts val="0"/>
              </a:spcBef>
              <a:spcAft>
                <a:spcPts val="0"/>
              </a:spcAft>
              <a:buClr>
                <a:schemeClr val="dk1"/>
              </a:buClr>
              <a:buSzPts val="1100"/>
              <a:buFont typeface="Arial"/>
              <a:buNone/>
            </a:pPr>
            <a:r>
              <a:rPr lang="pt-BR" sz="2000"/>
              <a:t>Mas Freud Tb se afasta do modelo – a libido desconhece o sexo, clitóris como versão do órgão masculino. Mas o clitóris abre mão de seu papel na vida sexual da M em favor do “órgão oposto”, a vagina. </a:t>
            </a:r>
            <a:endParaRPr sz="2000"/>
          </a:p>
          <a:p>
            <a:pPr indent="0" lvl="0" marL="0" rtl="0" algn="l">
              <a:spcBef>
                <a:spcPts val="0"/>
              </a:spcBef>
              <a:spcAft>
                <a:spcPts val="0"/>
              </a:spcAft>
              <a:buClr>
                <a:schemeClr val="dk1"/>
              </a:buClr>
              <a:buSzPts val="1100"/>
              <a:buFont typeface="Arial"/>
              <a:buNone/>
            </a:pPr>
            <a:r>
              <a:rPr lang="pt-BR" sz="2000"/>
              <a:t>1905 – fala-se em 2 tipos de orgasmo, mas antes disso o orgasmo feminino era apenas clitoridiano mesmo. E a partir daí o vaginal passa a ser a norma </a:t>
            </a:r>
            <a:endParaRPr sz="2000"/>
          </a:p>
          <a:p>
            <a:pPr indent="0" lvl="0" marL="0" rtl="0" algn="l">
              <a:spcBef>
                <a:spcPts val="0"/>
              </a:spcBef>
              <a:spcAft>
                <a:spcPts val="0"/>
              </a:spcAft>
              <a:buClr>
                <a:schemeClr val="dk1"/>
              </a:buClr>
              <a:buSzPts val="1100"/>
              <a:buFont typeface="Arial"/>
              <a:buNone/>
            </a:pPr>
            <a:r>
              <a:rPr lang="pt-BR" sz="2000"/>
              <a:t>Mas o orgasmo clitoridiano já existia para as parteiras do século XVII, e foi documentado com detalhes no século XIX. No século XX foi redescoberto como se fosse uma novidade total, mas já era conhecido antes (houve uma espécie de amnésia) – p. 279</a:t>
            </a:r>
            <a:endParaRPr sz="2000"/>
          </a:p>
          <a:p>
            <a:pPr indent="0" lvl="0" marL="0" rtl="0" algn="l">
              <a:spcBef>
                <a:spcPts val="0"/>
              </a:spcBef>
              <a:spcAft>
                <a:spcPts val="0"/>
              </a:spcAft>
              <a:buClr>
                <a:schemeClr val="dk1"/>
              </a:buClr>
              <a:buSzPts val="1100"/>
              <a:buFont typeface="Arial"/>
              <a:buNone/>
            </a:pPr>
            <a:r>
              <a:rPr lang="pt-BR" sz="2000"/>
              <a:t>Não há nada na natureza sobre a forma como o clitóris é interpretado, ele não é nem um pênis feminino, e nem existe por oposição à vagina.</a:t>
            </a:r>
            <a:endParaRPr sz="2000"/>
          </a:p>
          <a:p>
            <a:pPr indent="0" lvl="0" marL="0" rtl="0" algn="l">
              <a:spcBef>
                <a:spcPts val="0"/>
              </a:spcBef>
              <a:spcAft>
                <a:spcPts val="0"/>
              </a:spcAft>
              <a:buNone/>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f56b79371a_0_24"/>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t-BR"/>
              <a:t> </a:t>
            </a:r>
            <a:endParaRPr/>
          </a:p>
        </p:txBody>
      </p:sp>
      <p:sp>
        <p:nvSpPr>
          <p:cNvPr id="342" name="Google Shape;342;g1f56b79371a_0_24"/>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pt-BR" sz="2400"/>
              <a:t>“A história do clitóris faz parte da história da diferença sexual em geral e da socialização dos prazeres do corpo. Como a história da masturbação, trata tanto da sociabilidade quanto do sexo.” (279)</a:t>
            </a:r>
            <a:endParaRPr sz="2400"/>
          </a:p>
          <a:p>
            <a:pPr indent="0" lvl="0" marL="0" rtl="0" algn="l">
              <a:spcBef>
                <a:spcPts val="0"/>
              </a:spcBef>
              <a:spcAft>
                <a:spcPts val="0"/>
              </a:spcAft>
              <a:buClr>
                <a:schemeClr val="dk1"/>
              </a:buClr>
              <a:buSzPts val="1100"/>
              <a:buFont typeface="Arial"/>
              <a:buNone/>
            </a:pPr>
            <a:r>
              <a:rPr lang="pt-BR" sz="2400"/>
              <a:t>Clitóris e vagina na narrativa de Freud (p. 280-1). Freud inventa o orgasmo vaginal, e dá um novo significado ao clitóris. </a:t>
            </a:r>
            <a:endParaRPr sz="2400"/>
          </a:p>
          <a:p>
            <a:pPr indent="0" lvl="0" marL="0" rtl="0" algn="l">
              <a:spcBef>
                <a:spcPts val="0"/>
              </a:spcBef>
              <a:spcAft>
                <a:spcPts val="0"/>
              </a:spcAft>
              <a:buClr>
                <a:schemeClr val="dk1"/>
              </a:buClr>
              <a:buSzPts val="1100"/>
              <a:buFont typeface="Arial"/>
              <a:buNone/>
            </a:pPr>
            <a:r>
              <a:rPr lang="pt-BR" sz="2400"/>
              <a:t>Freud constrói o ideal do patriarcado: Pênis ativo e vagina passiva como sexualidade adulta “correta”. Mas é a civilização que torna o amor genital heterossexual como única forma permitida. (286)</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f56b79371a_0_30"/>
          <p:cNvSpPr txBox="1"/>
          <p:nvPr>
            <p:ph type="title"/>
          </p:nvPr>
        </p:nvSpPr>
        <p:spPr>
          <a:xfrm>
            <a:off x="457200" y="274660"/>
            <a:ext cx="8229600" cy="2086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pt-BR"/>
              <a:t>anatomia do clitóris - descrita completamente em 2005 pela urologista australiana Helen O’Connell</a:t>
            </a:r>
            <a:endParaRPr/>
          </a:p>
        </p:txBody>
      </p:sp>
      <p:sp>
        <p:nvSpPr>
          <p:cNvPr id="349" name="Google Shape;349;g1f56b79371a_0_30"/>
          <p:cNvSpPr txBox="1"/>
          <p:nvPr>
            <p:ph idx="1" type="body"/>
          </p:nvPr>
        </p:nvSpPr>
        <p:spPr>
          <a:xfrm>
            <a:off x="655300" y="2361450"/>
            <a:ext cx="8031600" cy="376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pt-BR"/>
              <a:t> </a:t>
            </a:r>
            <a:endParaRPr/>
          </a:p>
        </p:txBody>
      </p:sp>
      <p:pic>
        <p:nvPicPr>
          <p:cNvPr id="350" name="Google Shape;350;g1f56b79371a_0_30"/>
          <p:cNvPicPr preferRelativeResize="0"/>
          <p:nvPr/>
        </p:nvPicPr>
        <p:blipFill>
          <a:blip r:embed="rId3">
            <a:alphaModFix/>
          </a:blip>
          <a:stretch>
            <a:fillRect/>
          </a:stretch>
        </p:blipFill>
        <p:spPr>
          <a:xfrm>
            <a:off x="2287750" y="3022150"/>
            <a:ext cx="4210050" cy="3581400"/>
          </a:xfrm>
          <a:prstGeom prst="rect">
            <a:avLst/>
          </a:prstGeom>
          <a:noFill/>
          <a:ln>
            <a:noFill/>
          </a:ln>
        </p:spPr>
      </p:pic>
      <p:sp>
        <p:nvSpPr>
          <p:cNvPr id="351" name="Google Shape;351;g1f56b79371a_0_30"/>
          <p:cNvSpPr txBox="1"/>
          <p:nvPr/>
        </p:nvSpPr>
        <p:spPr>
          <a:xfrm>
            <a:off x="2440150" y="31745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B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f56b79371a_0_45"/>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t-BR"/>
              <a:t>homologias que permanecem</a:t>
            </a:r>
            <a:endParaRPr/>
          </a:p>
        </p:txBody>
      </p:sp>
      <p:sp>
        <p:nvSpPr>
          <p:cNvPr id="358" name="Google Shape;358;g1f56b79371a_0_45"/>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pt-BR"/>
              <a:t> </a:t>
            </a:r>
            <a:endParaRPr/>
          </a:p>
        </p:txBody>
      </p:sp>
      <p:pic>
        <p:nvPicPr>
          <p:cNvPr id="359" name="Google Shape;359;g1f56b79371a_0_45"/>
          <p:cNvPicPr preferRelativeResize="0"/>
          <p:nvPr/>
        </p:nvPicPr>
        <p:blipFill>
          <a:blip r:embed="rId3">
            <a:alphaModFix/>
          </a:blip>
          <a:stretch>
            <a:fillRect/>
          </a:stretch>
        </p:blipFill>
        <p:spPr>
          <a:xfrm>
            <a:off x="2809875" y="2479825"/>
            <a:ext cx="3524250" cy="2667000"/>
          </a:xfrm>
          <a:prstGeom prst="rect">
            <a:avLst/>
          </a:prstGeom>
          <a:noFill/>
          <a:ln>
            <a:noFill/>
          </a:ln>
        </p:spPr>
      </p:pic>
      <p:sp>
        <p:nvSpPr>
          <p:cNvPr id="360" name="Google Shape;360;g1f56b79371a_0_45"/>
          <p:cNvSpPr txBox="1"/>
          <p:nvPr/>
        </p:nvSpPr>
        <p:spPr>
          <a:xfrm>
            <a:off x="1593050" y="1728625"/>
            <a:ext cx="6394800" cy="486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B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Dimorfismo sexual</a:t>
            </a:r>
            <a:endParaRPr/>
          </a:p>
        </p:txBody>
      </p:sp>
      <p:sp>
        <p:nvSpPr>
          <p:cNvPr id="117" name="Google Shape;117;p6"/>
          <p:cNvSpPr txBox="1"/>
          <p:nvPr>
            <p:ph idx="1" type="body"/>
          </p:nvPr>
        </p:nvSpPr>
        <p:spPr>
          <a:xfrm>
            <a:off x="467544" y="1268760"/>
            <a:ext cx="8219256" cy="485740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pt-BR"/>
              <a:t>Nem sempre foi visto do mesmo modo, nem sempre foi pensado como uma “base” natural para a cultura</a:t>
            </a:r>
            <a:endParaRPr/>
          </a:p>
          <a:p>
            <a:pPr indent="-342900" lvl="0" marL="342900" rtl="0" algn="l">
              <a:spcBef>
                <a:spcPts val="640"/>
              </a:spcBef>
              <a:spcAft>
                <a:spcPts val="0"/>
              </a:spcAft>
              <a:buClr>
                <a:schemeClr val="dk1"/>
              </a:buClr>
              <a:buSzPts val="3200"/>
              <a:buChar char="•"/>
            </a:pPr>
            <a:r>
              <a:rPr lang="pt-BR"/>
              <a:t>Há mais variações do que imaginamos como “normal”, mesmo na aparência da genitália </a:t>
            </a:r>
            <a:endParaRPr/>
          </a:p>
          <a:p>
            <a:pPr indent="-342900" lvl="0" marL="342900" rtl="0" algn="l">
              <a:spcBef>
                <a:spcPts val="640"/>
              </a:spcBef>
              <a:spcAft>
                <a:spcPts val="0"/>
              </a:spcAft>
              <a:buClr>
                <a:schemeClr val="dk1"/>
              </a:buClr>
              <a:buSzPts val="3200"/>
              <a:buChar char="•"/>
            </a:pPr>
            <a:r>
              <a:rPr lang="pt-BR"/>
              <a:t>Intersex/os – “hermafroditas” passagens de um sexo para outro na literatura da Idade Média) ex. Montaigne</a:t>
            </a:r>
            <a:endParaRPr/>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rPr lang="pt-BR" sz="2000"/>
              <a:t>(Cf. FAUSTO-STERLING, Anne: Dualismos em duelo. </a:t>
            </a:r>
            <a:r>
              <a:rPr i="1" lang="pt-BR" sz="2000"/>
              <a:t>Cadernos pagu</a:t>
            </a:r>
            <a:r>
              <a:rPr lang="pt-BR" sz="2000"/>
              <a:t>, 2002, n.17-18, pp.9-79) </a:t>
            </a:r>
            <a:endParaRPr sz="2000"/>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i="1" lang="pt-BR"/>
              <a:t>Inventando o sexo: </a:t>
            </a:r>
            <a:br>
              <a:rPr i="1" lang="pt-BR"/>
            </a:br>
            <a:r>
              <a:rPr i="1" lang="pt-BR"/>
              <a:t>corpo e gênero dos gregos a Freud</a:t>
            </a:r>
            <a:r>
              <a:rPr lang="pt-BR"/>
              <a:t> </a:t>
            </a:r>
            <a:endParaRPr/>
          </a:p>
        </p:txBody>
      </p:sp>
      <p:sp>
        <p:nvSpPr>
          <p:cNvPr id="123" name="Google Shape;123;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pt-BR"/>
              <a:t>Percepção da existência por muitos séculos de um </a:t>
            </a:r>
            <a:r>
              <a:rPr i="1" lang="pt-BR"/>
              <a:t>modelo de sexo único</a:t>
            </a:r>
            <a:r>
              <a:rPr lang="pt-BR"/>
              <a:t>, um </a:t>
            </a:r>
            <a:r>
              <a:rPr i="1" lang="pt-BR"/>
              <a:t>continuum</a:t>
            </a:r>
            <a:r>
              <a:rPr lang="pt-BR"/>
              <a:t> entre masculino e feminino, cuja diferença é de hierarquia, de perfeição, de calor vital, mas como se a mulher fosse apenas um homem com a genitália invertida, retida internamente por falta de calor. </a:t>
            </a:r>
            <a:endParaRPr/>
          </a:p>
          <a:p>
            <a:pPr indent="-342900" lvl="0" marL="342900" rtl="0" algn="l">
              <a:spcBef>
                <a:spcPts val="592"/>
              </a:spcBef>
              <a:spcAft>
                <a:spcPts val="0"/>
              </a:spcAft>
              <a:buClr>
                <a:schemeClr val="dk1"/>
              </a:buClr>
              <a:buSzPct val="100000"/>
              <a:buChar char="•"/>
            </a:pPr>
            <a:r>
              <a:rPr lang="pt-BR"/>
              <a:t>No final  séc. XVIII surge a noção de dois sexos incomensuráveis e opostos – filosofia (Rousseau)</a:t>
            </a:r>
            <a:endParaRPr/>
          </a:p>
          <a:p>
            <a:pPr indent="-342900" lvl="0" marL="342900" rtl="0" algn="l">
              <a:spcBef>
                <a:spcPts val="592"/>
              </a:spcBef>
              <a:spcAft>
                <a:spcPts val="0"/>
              </a:spcAft>
              <a:buClr>
                <a:schemeClr val="dk1"/>
              </a:buClr>
              <a:buSzPct val="100000"/>
              <a:buChar char="•"/>
            </a:pPr>
            <a:r>
              <a:rPr lang="pt-BR"/>
              <a:t>A diferença entre os sexos é sempre uma questão POLÍTICA. </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642470" y="274638"/>
            <a:ext cx="8044329" cy="62183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pt-BR"/>
              <a:t>Capítulo 1 - Da linguagem e da carne </a:t>
            </a:r>
            <a:endParaRPr/>
          </a:p>
        </p:txBody>
      </p:sp>
      <p:sp>
        <p:nvSpPr>
          <p:cNvPr id="129" name="Google Shape;129;p8"/>
          <p:cNvSpPr txBox="1"/>
          <p:nvPr>
            <p:ph idx="1" type="body"/>
          </p:nvPr>
        </p:nvSpPr>
        <p:spPr>
          <a:xfrm>
            <a:off x="268941" y="1270000"/>
            <a:ext cx="8417859" cy="51845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94117"/>
              <a:buNone/>
            </a:pPr>
            <a:r>
              <a:rPr lang="pt-BR"/>
              <a:t>C</a:t>
            </a:r>
            <a:r>
              <a:rPr lang="pt-BR" sz="3400"/>
              <a:t>apítulo que apresenta a tese geral do livro, a passagem da noção de um só sexo para dois, como isso se revela por exemplo na linguagem que a medicina usa (e nos casos retratados, como a questão da relação entre orgasmo feminino e concepção). </a:t>
            </a:r>
            <a:endParaRPr sz="3400"/>
          </a:p>
          <a:p>
            <a:pPr indent="0" lvl="0" marL="0" rtl="0" algn="l">
              <a:spcBef>
                <a:spcPts val="629"/>
              </a:spcBef>
              <a:spcAft>
                <a:spcPts val="0"/>
              </a:spcAft>
              <a:buClr>
                <a:schemeClr val="dk1"/>
              </a:buClr>
              <a:buSzPct val="100000"/>
              <a:buNone/>
            </a:pPr>
            <a:r>
              <a:rPr lang="pt-BR" sz="3400"/>
              <a:t>Não são os avanços da medicina empírica que explicam a mudança de concepção, não é uma passagem do engano para o “correto”, mas são mudanças </a:t>
            </a:r>
            <a:r>
              <a:rPr i="1" lang="pt-BR" sz="3400"/>
              <a:t>políticas</a:t>
            </a:r>
            <a:r>
              <a:rPr lang="pt-BR" sz="3400"/>
              <a:t> que a explicam, concepções de mundo, demandas </a:t>
            </a:r>
            <a:r>
              <a:rPr i="1" lang="pt-BR" sz="3400"/>
              <a:t>culturais</a:t>
            </a:r>
            <a:r>
              <a:rPr lang="pt-BR" sz="3400"/>
              <a:t>.</a:t>
            </a:r>
            <a:endParaRPr sz="3400"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35" name="Google Shape;135;p9"/>
          <p:cNvSpPr txBox="1"/>
          <p:nvPr>
            <p:ph idx="1" type="body"/>
          </p:nvPr>
        </p:nvSpPr>
        <p:spPr>
          <a:xfrm>
            <a:off x="343647" y="433294"/>
            <a:ext cx="8343153" cy="5692869"/>
          </a:xfrm>
          <a:prstGeom prst="rect">
            <a:avLst/>
          </a:prstGeom>
          <a:noFill/>
          <a:ln>
            <a:noFill/>
          </a:ln>
        </p:spPr>
        <p:txBody>
          <a:bodyPr anchorCtr="0" anchor="t" bIns="45700" lIns="91425" spcFirstLastPara="1" rIns="91425" wrap="square" tIns="45700">
            <a:normAutofit fontScale="62500" lnSpcReduction="10000"/>
          </a:bodyPr>
          <a:lstStyle/>
          <a:p>
            <a:pPr indent="-327660" lvl="0" marL="342900" rtl="0" algn="l">
              <a:spcBef>
                <a:spcPts val="0"/>
              </a:spcBef>
              <a:spcAft>
                <a:spcPts val="0"/>
              </a:spcAft>
              <a:buClr>
                <a:schemeClr val="dk1"/>
              </a:buClr>
              <a:buSzPct val="100000"/>
              <a:buChar char="•"/>
            </a:pPr>
            <a:r>
              <a:rPr lang="pt-BR"/>
              <a:t>Descobre o problema que pesquisa aqui a partir da noção de que uma mulher não poderia conceber sem </a:t>
            </a:r>
            <a:r>
              <a:rPr b="1" lang="pt-BR"/>
              <a:t>orgasmo</a:t>
            </a:r>
            <a:r>
              <a:rPr lang="pt-BR"/>
              <a:t>. Assim, Laqueur percebeu que durante milhares de anos, se acreditava que as mulheres tinham a mesma genitália do homem, porém invertida, “para dentro”</a:t>
            </a:r>
            <a:endParaRPr/>
          </a:p>
          <a:p>
            <a:pPr indent="0" lvl="0" marL="0" rtl="0" algn="l">
              <a:spcBef>
                <a:spcPts val="448"/>
              </a:spcBef>
              <a:spcAft>
                <a:spcPts val="0"/>
              </a:spcAft>
              <a:buClr>
                <a:schemeClr val="dk1"/>
              </a:buClr>
              <a:buSzPct val="100000"/>
              <a:buNone/>
            </a:pPr>
            <a:r>
              <a:rPr lang="pt-BR"/>
              <a:t>“Galeno, que no século II d.C. desenvolveu o mais poderoso e exuberante modelo da identidade estrutural, mas não espacial, dos órgãos reprodutivos do homem e da mulher, demonstrava com detalhes que as mulheres eram essencialmente homens, nos quais uma falta de calor vital – de perfeição – resultara na retenção interna das estruturas que no homem são visíveis na parte externa.” (p. 16)</a:t>
            </a:r>
            <a:endParaRPr/>
          </a:p>
          <a:p>
            <a:pPr indent="-327660" lvl="0" marL="342900" rtl="0" algn="l">
              <a:spcBef>
                <a:spcPts val="448"/>
              </a:spcBef>
              <a:spcAft>
                <a:spcPts val="0"/>
              </a:spcAft>
              <a:buClr>
                <a:schemeClr val="dk1"/>
              </a:buClr>
              <a:buSzPct val="100000"/>
              <a:buChar char="•"/>
            </a:pPr>
            <a:r>
              <a:rPr lang="pt-BR"/>
              <a:t>Nessa concepção, a vagina é vista como um pênis interno, os lábios como o prepúcio, o útero como o escroto e os ovários como os testículos. A linguagem marca esta visão – não há termos específicos para os órgãos femininos que difiram dos termos usados para os masculinos.</a:t>
            </a:r>
            <a:endParaRPr/>
          </a:p>
          <a:p>
            <a:pPr indent="-327660" lvl="0" marL="342900" rtl="0" algn="l">
              <a:spcBef>
                <a:spcPts val="448"/>
              </a:spcBef>
              <a:spcAft>
                <a:spcPts val="0"/>
              </a:spcAft>
              <a:buClr>
                <a:schemeClr val="dk1"/>
              </a:buClr>
              <a:buSzPct val="100000"/>
              <a:buChar char="•"/>
            </a:pPr>
            <a:r>
              <a:rPr lang="pt-BR"/>
              <a:t>No século XVIII, a natureza sexual humana mudou – os escritores passam a insistir em diferenças fundamentais entre os sexos masculino e feminino (incomensuráveis). Não só os sexos são diferentes, mas o corpo, a alma e moral se distinguem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t-BR"/>
              <a:t> </a:t>
            </a:r>
            <a:endParaRPr/>
          </a:p>
        </p:txBody>
      </p:sp>
      <p:sp>
        <p:nvSpPr>
          <p:cNvPr id="141" name="Google Shape;141;p10"/>
          <p:cNvSpPr txBox="1"/>
          <p:nvPr>
            <p:ph idx="1" type="body"/>
          </p:nvPr>
        </p:nvSpPr>
        <p:spPr>
          <a:xfrm>
            <a:off x="457200" y="642472"/>
            <a:ext cx="8229600" cy="548369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rPr lang="pt-BR"/>
              <a:t>Argumento central:</a:t>
            </a:r>
            <a:endParaRPr/>
          </a:p>
          <a:p>
            <a:pPr indent="-342900" lvl="0" marL="342900" rtl="0" algn="l">
              <a:spcBef>
                <a:spcPts val="496"/>
              </a:spcBef>
              <a:spcAft>
                <a:spcPts val="0"/>
              </a:spcAft>
              <a:buClr>
                <a:schemeClr val="dk1"/>
              </a:buClr>
              <a:buSzPct val="100000"/>
              <a:buChar char="•"/>
            </a:pPr>
            <a:r>
              <a:rPr lang="pt-BR"/>
              <a:t>“Assim, o antigo modelo no qual homens e mulheres eram classificados conforme seu grau de perfeição metafísica, seu calor vital, ao longo de um eixo cuja causa final era masculina, deu lugar no final do séc. XVIII a um novo modelo de dimorfismo radical, de divergência biológica. Uma anatomia e fisiologia da incomensurabilidade substituiu uma metafísica de hierarquia na representação da mulher com relação ao homem” (17)</a:t>
            </a:r>
            <a:endParaRPr/>
          </a:p>
          <a:p>
            <a:pPr indent="0" lvl="0" marL="0" rtl="0" algn="l">
              <a:spcBef>
                <a:spcPts val="496"/>
              </a:spcBef>
              <a:spcAft>
                <a:spcPts val="0"/>
              </a:spcAft>
              <a:buNone/>
            </a:pPr>
            <a:r>
              <a:rPr lang="pt-BR"/>
              <a:t>Dessa nova concepção de 2 sexos estáveis, incomensuráveis e opostos resulta a noção de que a vida política, econômica e cultural dos homens e das mulheres, seus papéis de gênero, são de certa forma baseados nesses “fatos” biológicos. </a:t>
            </a:r>
            <a:endParaRPr/>
          </a:p>
          <a:p>
            <a:pPr indent="-342900" lvl="0" marL="342900" rtl="0" algn="l">
              <a:spcBef>
                <a:spcPts val="496"/>
              </a:spcBef>
              <a:spcAft>
                <a:spcPts val="0"/>
              </a:spcAft>
              <a:buClr>
                <a:schemeClr val="dk1"/>
              </a:buClr>
              <a:buSzPct val="100000"/>
              <a:buChar char="•"/>
            </a:pPr>
            <a:r>
              <a:rPr lang="pt-BR"/>
              <a:t>A </a:t>
            </a:r>
            <a:r>
              <a:rPr b="1" lang="pt-BR"/>
              <a:t>biologia</a:t>
            </a:r>
            <a:r>
              <a:rPr lang="pt-BR"/>
              <a:t> passa a ser vista como </a:t>
            </a:r>
            <a:r>
              <a:rPr i="1" lang="pt-BR"/>
              <a:t>fundamento epistêmico da ordem social</a:t>
            </a:r>
            <a:r>
              <a:rPr lang="pt-BR"/>
              <a:t>. </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2021-09-15T13:28:56Z</dcterms:created>
  <dc:creator>Heloisa Almeida</dc:creator>
</cp:coreProperties>
</file>