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57" r:id="rId3"/>
    <p:sldId id="258" r:id="rId4"/>
    <p:sldId id="268" r:id="rId5"/>
    <p:sldId id="262" r:id="rId6"/>
    <p:sldId id="264" r:id="rId7"/>
    <p:sldId id="263" r:id="rId8"/>
    <p:sldId id="266" r:id="rId9"/>
    <p:sldId id="265" r:id="rId10"/>
    <p:sldId id="270" r:id="rId11"/>
    <p:sldId id="259" r:id="rId12"/>
    <p:sldId id="260" r:id="rId13"/>
    <p:sldId id="269" r:id="rId1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8" initials="W8" lastIdx="1" clrIdx="0">
    <p:extLst>
      <p:ext uri="{19B8F6BF-5375-455C-9EA6-DF929625EA0E}">
        <p15:presenceInfo xmlns:p15="http://schemas.microsoft.com/office/powerpoint/2012/main" userId="Windows 8"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1" d="100"/>
          <a:sy n="81" d="100"/>
        </p:scale>
        <p:origin x="2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5D885CF-EED5-4ECC-8258-CD03015F759F}" type="datetimeFigureOut">
              <a:rPr lang="pt-BR" smtClean="0"/>
              <a:t>01/09/2016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41D3AE7-E50D-4BFF-96BA-A4C14557CA68}" type="slidenum">
              <a:rPr lang="pt-BR" smtClean="0"/>
              <a:t>‹nº›</a:t>
            </a:fld>
            <a:endParaRPr lang="pt-BR"/>
          </a:p>
        </p:txBody>
      </p:sp>
    </p:spTree>
    <p:extLst>
      <p:ext uri="{BB962C8B-B14F-4D97-AF65-F5344CB8AC3E}">
        <p14:creationId xmlns:p14="http://schemas.microsoft.com/office/powerpoint/2010/main" val="2269801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5D885CF-EED5-4ECC-8258-CD03015F759F}" type="datetimeFigureOut">
              <a:rPr lang="pt-BR" smtClean="0"/>
              <a:t>01/09/2016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41D3AE7-E50D-4BFF-96BA-A4C14557CA68}" type="slidenum">
              <a:rPr lang="pt-BR" smtClean="0"/>
              <a:t>‹nº›</a:t>
            </a:fld>
            <a:endParaRPr lang="pt-BR"/>
          </a:p>
        </p:txBody>
      </p:sp>
    </p:spTree>
    <p:extLst>
      <p:ext uri="{BB962C8B-B14F-4D97-AF65-F5344CB8AC3E}">
        <p14:creationId xmlns:p14="http://schemas.microsoft.com/office/powerpoint/2010/main" val="136231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5D885CF-EED5-4ECC-8258-CD03015F759F}" type="datetimeFigureOut">
              <a:rPr lang="pt-BR" smtClean="0"/>
              <a:t>01/09/2016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41D3AE7-E50D-4BFF-96BA-A4C14557CA68}" type="slidenum">
              <a:rPr lang="pt-BR" smtClean="0"/>
              <a:t>‹nº›</a:t>
            </a:fld>
            <a:endParaRPr lang="pt-BR"/>
          </a:p>
        </p:txBody>
      </p:sp>
    </p:spTree>
    <p:extLst>
      <p:ext uri="{BB962C8B-B14F-4D97-AF65-F5344CB8AC3E}">
        <p14:creationId xmlns:p14="http://schemas.microsoft.com/office/powerpoint/2010/main" val="352534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5D885CF-EED5-4ECC-8258-CD03015F759F}" type="datetimeFigureOut">
              <a:rPr lang="pt-BR" smtClean="0"/>
              <a:t>01/09/2016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41D3AE7-E50D-4BFF-96BA-A4C14557CA68}" type="slidenum">
              <a:rPr lang="pt-BR" smtClean="0"/>
              <a:t>‹nº›</a:t>
            </a:fld>
            <a:endParaRPr lang="pt-BR"/>
          </a:p>
        </p:txBody>
      </p:sp>
    </p:spTree>
    <p:extLst>
      <p:ext uri="{BB962C8B-B14F-4D97-AF65-F5344CB8AC3E}">
        <p14:creationId xmlns:p14="http://schemas.microsoft.com/office/powerpoint/2010/main" val="36886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75D885CF-EED5-4ECC-8258-CD03015F759F}" type="datetimeFigureOut">
              <a:rPr lang="pt-BR" smtClean="0"/>
              <a:t>01/09/2016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41D3AE7-E50D-4BFF-96BA-A4C14557CA68}" type="slidenum">
              <a:rPr lang="pt-BR" smtClean="0"/>
              <a:t>‹nº›</a:t>
            </a:fld>
            <a:endParaRPr lang="pt-BR"/>
          </a:p>
        </p:txBody>
      </p:sp>
    </p:spTree>
    <p:extLst>
      <p:ext uri="{BB962C8B-B14F-4D97-AF65-F5344CB8AC3E}">
        <p14:creationId xmlns:p14="http://schemas.microsoft.com/office/powerpoint/2010/main" val="241747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5D885CF-EED5-4ECC-8258-CD03015F759F}" type="datetimeFigureOut">
              <a:rPr lang="pt-BR" smtClean="0"/>
              <a:t>01/09/2016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41D3AE7-E50D-4BFF-96BA-A4C14557CA68}" type="slidenum">
              <a:rPr lang="pt-BR" smtClean="0"/>
              <a:t>‹nº›</a:t>
            </a:fld>
            <a:endParaRPr lang="pt-BR"/>
          </a:p>
        </p:txBody>
      </p:sp>
    </p:spTree>
    <p:extLst>
      <p:ext uri="{BB962C8B-B14F-4D97-AF65-F5344CB8AC3E}">
        <p14:creationId xmlns:p14="http://schemas.microsoft.com/office/powerpoint/2010/main" val="3060928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5D885CF-EED5-4ECC-8258-CD03015F759F}" type="datetimeFigureOut">
              <a:rPr lang="pt-BR" smtClean="0"/>
              <a:t>01/09/2016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41D3AE7-E50D-4BFF-96BA-A4C14557CA68}" type="slidenum">
              <a:rPr lang="pt-BR" smtClean="0"/>
              <a:t>‹nº›</a:t>
            </a:fld>
            <a:endParaRPr lang="pt-BR"/>
          </a:p>
        </p:txBody>
      </p:sp>
    </p:spTree>
    <p:extLst>
      <p:ext uri="{BB962C8B-B14F-4D97-AF65-F5344CB8AC3E}">
        <p14:creationId xmlns:p14="http://schemas.microsoft.com/office/powerpoint/2010/main" val="2098742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75D885CF-EED5-4ECC-8258-CD03015F759F}" type="datetimeFigureOut">
              <a:rPr lang="pt-BR" smtClean="0"/>
              <a:t>01/09/2016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41D3AE7-E50D-4BFF-96BA-A4C14557CA68}" type="slidenum">
              <a:rPr lang="pt-BR" smtClean="0"/>
              <a:t>‹nº›</a:t>
            </a:fld>
            <a:endParaRPr lang="pt-BR"/>
          </a:p>
        </p:txBody>
      </p:sp>
    </p:spTree>
    <p:extLst>
      <p:ext uri="{BB962C8B-B14F-4D97-AF65-F5344CB8AC3E}">
        <p14:creationId xmlns:p14="http://schemas.microsoft.com/office/powerpoint/2010/main" val="2511220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5D885CF-EED5-4ECC-8258-CD03015F759F}" type="datetimeFigureOut">
              <a:rPr lang="pt-BR" smtClean="0"/>
              <a:t>01/09/2016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41D3AE7-E50D-4BFF-96BA-A4C14557CA68}" type="slidenum">
              <a:rPr lang="pt-BR" smtClean="0"/>
              <a:t>‹nº›</a:t>
            </a:fld>
            <a:endParaRPr lang="pt-BR"/>
          </a:p>
        </p:txBody>
      </p:sp>
    </p:spTree>
    <p:extLst>
      <p:ext uri="{BB962C8B-B14F-4D97-AF65-F5344CB8AC3E}">
        <p14:creationId xmlns:p14="http://schemas.microsoft.com/office/powerpoint/2010/main" val="3037277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5D885CF-EED5-4ECC-8258-CD03015F759F}" type="datetimeFigureOut">
              <a:rPr lang="pt-BR" smtClean="0"/>
              <a:t>01/09/2016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41D3AE7-E50D-4BFF-96BA-A4C14557CA68}" type="slidenum">
              <a:rPr lang="pt-BR" smtClean="0"/>
              <a:t>‹nº›</a:t>
            </a:fld>
            <a:endParaRPr lang="pt-BR"/>
          </a:p>
        </p:txBody>
      </p:sp>
    </p:spTree>
    <p:extLst>
      <p:ext uri="{BB962C8B-B14F-4D97-AF65-F5344CB8AC3E}">
        <p14:creationId xmlns:p14="http://schemas.microsoft.com/office/powerpoint/2010/main" val="2922634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5D885CF-EED5-4ECC-8258-CD03015F759F}" type="datetimeFigureOut">
              <a:rPr lang="pt-BR" smtClean="0"/>
              <a:t>01/09/2016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41D3AE7-E50D-4BFF-96BA-A4C14557CA68}" type="slidenum">
              <a:rPr lang="pt-BR" smtClean="0"/>
              <a:t>‹nº›</a:t>
            </a:fld>
            <a:endParaRPr lang="pt-BR"/>
          </a:p>
        </p:txBody>
      </p:sp>
    </p:spTree>
    <p:extLst>
      <p:ext uri="{BB962C8B-B14F-4D97-AF65-F5344CB8AC3E}">
        <p14:creationId xmlns:p14="http://schemas.microsoft.com/office/powerpoint/2010/main" val="157200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885CF-EED5-4ECC-8258-CD03015F759F}" type="datetimeFigureOut">
              <a:rPr lang="pt-BR" smtClean="0"/>
              <a:t>01/09/2016</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D3AE7-E50D-4BFF-96BA-A4C14557CA68}" type="slidenum">
              <a:rPr lang="pt-BR" smtClean="0"/>
              <a:t>‹nº›</a:t>
            </a:fld>
            <a:endParaRPr lang="pt-BR"/>
          </a:p>
        </p:txBody>
      </p:sp>
    </p:spTree>
    <p:extLst>
      <p:ext uri="{BB962C8B-B14F-4D97-AF65-F5344CB8AC3E}">
        <p14:creationId xmlns:p14="http://schemas.microsoft.com/office/powerpoint/2010/main" val="51062514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375137"/>
            <a:ext cx="9144000" cy="1223963"/>
          </a:xfrm>
        </p:spPr>
        <p:txBody>
          <a:bodyPr/>
          <a:lstStyle/>
          <a:p>
            <a:r>
              <a:rPr lang="pt-BR" dirty="0" smtClean="0"/>
              <a:t>Aula de Exercícios </a:t>
            </a:r>
            <a:endParaRPr lang="pt-BR" dirty="0"/>
          </a:p>
        </p:txBody>
      </p:sp>
      <p:sp>
        <p:nvSpPr>
          <p:cNvPr id="3" name="Subtítulo 2"/>
          <p:cNvSpPr>
            <a:spLocks noGrp="1"/>
          </p:cNvSpPr>
          <p:nvPr>
            <p:ph type="subTitle" idx="1"/>
          </p:nvPr>
        </p:nvSpPr>
        <p:spPr/>
        <p:txBody>
          <a:bodyPr/>
          <a:lstStyle/>
          <a:p>
            <a:r>
              <a:rPr lang="pt-BR" dirty="0" smtClean="0"/>
              <a:t>Comportamento Mecânico dos Materiais</a:t>
            </a:r>
          </a:p>
          <a:p>
            <a:r>
              <a:rPr lang="pt-BR" dirty="0" smtClean="0"/>
              <a:t>Monitor: Márcio </a:t>
            </a:r>
            <a:r>
              <a:rPr lang="pt-BR" dirty="0" smtClean="0"/>
              <a:t>Henrique</a:t>
            </a:r>
          </a:p>
          <a:p>
            <a:r>
              <a:rPr lang="pt-BR" dirty="0" smtClean="0"/>
              <a:t>marciohenrique@usp.br</a:t>
            </a:r>
            <a:endParaRPr lang="pt-BR" dirty="0"/>
          </a:p>
        </p:txBody>
      </p:sp>
    </p:spTree>
    <p:extLst>
      <p:ext uri="{BB962C8B-B14F-4D97-AF65-F5344CB8AC3E}">
        <p14:creationId xmlns:p14="http://schemas.microsoft.com/office/powerpoint/2010/main" val="1827040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167050" y="2538950"/>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de cantos arredondados 4"/>
          <p:cNvSpPr/>
          <p:nvPr/>
        </p:nvSpPr>
        <p:spPr>
          <a:xfrm>
            <a:off x="167050" y="1332113"/>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6" name="CaixaDeTexto 5"/>
              <p:cNvSpPr txBox="1"/>
              <p:nvPr/>
            </p:nvSpPr>
            <p:spPr>
              <a:xfrm>
                <a:off x="403208" y="1554212"/>
                <a:ext cx="1055078" cy="586571"/>
              </a:xfrm>
              <a:prstGeom prst="rect">
                <a:avLst/>
              </a:prstGeom>
              <a:noFill/>
            </p:spPr>
            <p:txBody>
              <a:bodyPr wrap="square" rtlCol="0">
                <a:spAutoFit/>
              </a:bodyPr>
              <a:lstStyle/>
              <a:p>
                <a:r>
                  <a:rPr lang="el-GR" dirty="0" smtClean="0"/>
                  <a:t>α</a:t>
                </a:r>
                <a:r>
                  <a:rPr lang="pt-BR" dirty="0" smtClean="0"/>
                  <a:t> = </a:t>
                </a:r>
                <a14:m>
                  <m:oMath xmlns:m="http://schemas.openxmlformats.org/officeDocument/2006/math">
                    <m:f>
                      <m:fPr>
                        <m:ctrlPr>
                          <a:rPr lang="pt-BR" sz="2400" i="1" smtClean="0">
                            <a:latin typeface="Cambria Math" panose="02040503050406030204" pitchFamily="18" charset="0"/>
                          </a:rPr>
                        </m:ctrlPr>
                      </m:fPr>
                      <m:num>
                        <m:r>
                          <a:rPr lang="pt-BR" sz="2400" b="0" i="1" smtClean="0">
                            <a:latin typeface="Cambria Math" panose="02040503050406030204" pitchFamily="18" charset="0"/>
                          </a:rPr>
                          <m:t>𝑎</m:t>
                        </m:r>
                      </m:num>
                      <m:den>
                        <m:r>
                          <a:rPr lang="pt-BR" sz="2400" b="0" i="1" smtClean="0">
                            <a:latin typeface="Cambria Math" panose="02040503050406030204" pitchFamily="18" charset="0"/>
                          </a:rPr>
                          <m:t>𝑏</m:t>
                        </m:r>
                      </m:den>
                    </m:f>
                  </m:oMath>
                </a14:m>
                <a:endParaRPr lang="pt-BR" sz="2400" dirty="0"/>
              </a:p>
            </p:txBody>
          </p:sp>
        </mc:Choice>
        <mc:Fallback xmlns="">
          <p:sp>
            <p:nvSpPr>
              <p:cNvPr id="6" name="CaixaDeTexto 5"/>
              <p:cNvSpPr txBox="1">
                <a:spLocks noRot="1" noChangeAspect="1" noMove="1" noResize="1" noEditPoints="1" noAdjustHandles="1" noChangeArrowheads="1" noChangeShapeType="1" noTextEdit="1"/>
              </p:cNvSpPr>
              <p:nvPr/>
            </p:nvSpPr>
            <p:spPr>
              <a:xfrm>
                <a:off x="403208" y="1554212"/>
                <a:ext cx="1055078" cy="586571"/>
              </a:xfrm>
              <a:prstGeom prst="rect">
                <a:avLst/>
              </a:prstGeom>
              <a:blipFill rotWithShape="0">
                <a:blip r:embed="rId2"/>
                <a:stretch>
                  <a:fillRect l="-4624"/>
                </a:stretch>
              </a:blipFill>
            </p:spPr>
            <p:txBody>
              <a:bodyPr/>
              <a:lstStyle/>
              <a:p>
                <a:r>
                  <a:rPr lang="pt-BR">
                    <a:noFill/>
                  </a:rPr>
                  <a:t> </a:t>
                </a:r>
              </a:p>
            </p:txBody>
          </p:sp>
        </mc:Fallback>
      </mc:AlternateContent>
      <p:sp>
        <p:nvSpPr>
          <p:cNvPr id="7" name="CaixaDeTexto 6"/>
          <p:cNvSpPr txBox="1"/>
          <p:nvPr/>
        </p:nvSpPr>
        <p:spPr>
          <a:xfrm>
            <a:off x="1458286" y="1668561"/>
            <a:ext cx="1029935" cy="369332"/>
          </a:xfrm>
          <a:prstGeom prst="rect">
            <a:avLst/>
          </a:prstGeom>
          <a:noFill/>
        </p:spPr>
        <p:txBody>
          <a:bodyPr wrap="square" rtlCol="0">
            <a:spAutoFit/>
          </a:bodyPr>
          <a:lstStyle/>
          <a:p>
            <a:r>
              <a:rPr lang="pt-BR" dirty="0" smtClean="0"/>
              <a:t>= 0,2</a:t>
            </a:r>
            <a:endParaRPr lang="pt-BR" dirty="0"/>
          </a:p>
        </p:txBody>
      </p:sp>
      <p:sp>
        <p:nvSpPr>
          <p:cNvPr id="8" name="CaixaDeTexto 7"/>
          <p:cNvSpPr txBox="1"/>
          <p:nvPr/>
        </p:nvSpPr>
        <p:spPr>
          <a:xfrm>
            <a:off x="637668" y="2840870"/>
            <a:ext cx="326551" cy="369332"/>
          </a:xfrm>
          <a:prstGeom prst="rect">
            <a:avLst/>
          </a:prstGeom>
          <a:noFill/>
        </p:spPr>
        <p:txBody>
          <a:bodyPr wrap="square" rtlCol="0">
            <a:spAutoFit/>
          </a:bodyPr>
          <a:lstStyle/>
          <a:p>
            <a:r>
              <a:rPr lang="pt-BR" dirty="0" smtClean="0"/>
              <a:t>F</a:t>
            </a:r>
            <a:endParaRPr lang="pt-BR" dirty="0"/>
          </a:p>
        </p:txBody>
      </p:sp>
      <p:sp>
        <p:nvSpPr>
          <p:cNvPr id="9" name="CaixaDeTexto 8"/>
          <p:cNvSpPr txBox="1"/>
          <p:nvPr/>
        </p:nvSpPr>
        <p:spPr>
          <a:xfrm>
            <a:off x="1458286" y="2850085"/>
            <a:ext cx="1276120" cy="369332"/>
          </a:xfrm>
          <a:prstGeom prst="rect">
            <a:avLst/>
          </a:prstGeom>
          <a:noFill/>
        </p:spPr>
        <p:txBody>
          <a:bodyPr wrap="square" rtlCol="0">
            <a:spAutoFit/>
          </a:bodyPr>
          <a:lstStyle/>
          <a:p>
            <a:r>
              <a:rPr lang="pt-BR" dirty="0" smtClean="0"/>
              <a:t>= 1,368</a:t>
            </a:r>
            <a:endParaRPr lang="pt-BR" dirty="0"/>
          </a:p>
        </p:txBody>
      </p:sp>
      <p:sp>
        <p:nvSpPr>
          <p:cNvPr id="10" name="Retângulo de cantos arredondados 9"/>
          <p:cNvSpPr/>
          <p:nvPr/>
        </p:nvSpPr>
        <p:spPr>
          <a:xfrm>
            <a:off x="167050" y="3843511"/>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649391" y="4180600"/>
            <a:ext cx="525845" cy="369332"/>
          </a:xfrm>
          <a:prstGeom prst="rect">
            <a:avLst/>
          </a:prstGeom>
          <a:noFill/>
        </p:spPr>
        <p:txBody>
          <a:bodyPr wrap="square" rtlCol="0">
            <a:spAutoFit/>
          </a:bodyPr>
          <a:lstStyle/>
          <a:p>
            <a:r>
              <a:rPr lang="pt-BR" dirty="0"/>
              <a:t>k</a:t>
            </a:r>
          </a:p>
        </p:txBody>
      </p:sp>
      <p:pic>
        <p:nvPicPr>
          <p:cNvPr id="12" name="Imagem 11"/>
          <p:cNvPicPr>
            <a:picLocks noChangeAspect="1"/>
          </p:cNvPicPr>
          <p:nvPr/>
        </p:nvPicPr>
        <p:blipFill>
          <a:blip r:embed="rId3"/>
          <a:stretch>
            <a:fillRect/>
          </a:stretch>
        </p:blipFill>
        <p:spPr>
          <a:xfrm>
            <a:off x="1600660" y="4033484"/>
            <a:ext cx="1771017" cy="541617"/>
          </a:xfrm>
          <a:prstGeom prst="rect">
            <a:avLst/>
          </a:prstGeom>
        </p:spPr>
      </p:pic>
      <p:sp>
        <p:nvSpPr>
          <p:cNvPr id="13" name="CaixaDeTexto 12"/>
          <p:cNvSpPr txBox="1"/>
          <p:nvPr/>
        </p:nvSpPr>
        <p:spPr>
          <a:xfrm>
            <a:off x="3371677" y="4073539"/>
            <a:ext cx="1859486" cy="646331"/>
          </a:xfrm>
          <a:prstGeom prst="rect">
            <a:avLst/>
          </a:prstGeom>
          <a:noFill/>
        </p:spPr>
        <p:txBody>
          <a:bodyPr wrap="square" rtlCol="0">
            <a:spAutoFit/>
          </a:bodyPr>
          <a:lstStyle/>
          <a:p>
            <a:r>
              <a:rPr lang="pt-BR" dirty="0" smtClean="0"/>
              <a:t>= 20,95 MPam</a:t>
            </a:r>
            <a:r>
              <a:rPr lang="pt-BR" baseline="30000" dirty="0" smtClean="0"/>
              <a:t>1/2</a:t>
            </a:r>
            <a:r>
              <a:rPr lang="pt-BR" dirty="0" smtClean="0"/>
              <a:t> </a:t>
            </a:r>
          </a:p>
          <a:p>
            <a:r>
              <a:rPr lang="pt-BR" dirty="0" smtClean="0"/>
              <a:t> </a:t>
            </a:r>
            <a:endParaRPr lang="pt-BR" dirty="0"/>
          </a:p>
        </p:txBody>
      </p:sp>
      <p:sp>
        <p:nvSpPr>
          <p:cNvPr id="16" name="Retângulo de cantos arredondados 15"/>
          <p:cNvSpPr/>
          <p:nvPr/>
        </p:nvSpPr>
        <p:spPr>
          <a:xfrm>
            <a:off x="3513139" y="2533167"/>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7" name="CaixaDeTexto 16"/>
              <p:cNvSpPr txBox="1"/>
              <p:nvPr/>
            </p:nvSpPr>
            <p:spPr>
              <a:xfrm>
                <a:off x="3640397" y="2726269"/>
                <a:ext cx="2297723" cy="616964"/>
              </a:xfrm>
              <a:prstGeom prst="rect">
                <a:avLst/>
              </a:prstGeom>
              <a:noFill/>
            </p:spPr>
            <p:txBody>
              <a:bodyPr wrap="square" rtlCol="0">
                <a:spAutoFit/>
              </a:bodyPr>
              <a:lstStyle/>
              <a:p>
                <a:r>
                  <a:rPr lang="pt-BR" sz="2000" dirty="0" smtClean="0"/>
                  <a:t>Xk = </a:t>
                </a:r>
                <a14:m>
                  <m:oMath xmlns:m="http://schemas.openxmlformats.org/officeDocument/2006/math">
                    <m:f>
                      <m:fPr>
                        <m:ctrlPr>
                          <a:rPr lang="pt-BR" sz="2400" i="1" smtClean="0">
                            <a:latin typeface="Cambria Math" panose="02040503050406030204" pitchFamily="18" charset="0"/>
                          </a:rPr>
                        </m:ctrlPr>
                      </m:fPr>
                      <m:num>
                        <m:r>
                          <a:rPr lang="pt-BR" sz="2400" b="0" i="1" smtClean="0">
                            <a:latin typeface="Cambria Math" panose="02040503050406030204" pitchFamily="18" charset="0"/>
                          </a:rPr>
                          <m:t>𝐾𝐼𝐶</m:t>
                        </m:r>
                      </m:num>
                      <m:den>
                        <m:r>
                          <a:rPr lang="pt-BR" sz="2400" b="0" i="1" smtClean="0">
                            <a:latin typeface="Cambria Math" panose="02040503050406030204" pitchFamily="18" charset="0"/>
                          </a:rPr>
                          <m:t>𝐾</m:t>
                        </m:r>
                      </m:den>
                    </m:f>
                  </m:oMath>
                </a14:m>
                <a:r>
                  <a:rPr lang="pt-BR" sz="2000" dirty="0" smtClean="0"/>
                  <a:t> </a:t>
                </a:r>
                <a:endParaRPr lang="pt-BR" sz="2000" dirty="0"/>
              </a:p>
            </p:txBody>
          </p:sp>
        </mc:Choice>
        <mc:Fallback xmlns="">
          <p:sp>
            <p:nvSpPr>
              <p:cNvPr id="17" name="CaixaDeTexto 16"/>
              <p:cNvSpPr txBox="1">
                <a:spLocks noRot="1" noChangeAspect="1" noMove="1" noResize="1" noEditPoints="1" noAdjustHandles="1" noChangeArrowheads="1" noChangeShapeType="1" noTextEdit="1"/>
              </p:cNvSpPr>
              <p:nvPr/>
            </p:nvSpPr>
            <p:spPr>
              <a:xfrm>
                <a:off x="3640397" y="2726269"/>
                <a:ext cx="2297723" cy="616964"/>
              </a:xfrm>
              <a:prstGeom prst="rect">
                <a:avLst/>
              </a:prstGeom>
              <a:blipFill rotWithShape="0">
                <a:blip r:embed="rId4"/>
                <a:stretch>
                  <a:fillRect l="-2653" b="-2970"/>
                </a:stretch>
              </a:blipFill>
            </p:spPr>
            <p:txBody>
              <a:bodyPr/>
              <a:lstStyle/>
              <a:p>
                <a:r>
                  <a:rPr lang="pt-BR">
                    <a:noFill/>
                  </a:rPr>
                  <a:t> </a:t>
                </a:r>
              </a:p>
            </p:txBody>
          </p:sp>
        </mc:Fallback>
      </mc:AlternateContent>
      <p:sp>
        <p:nvSpPr>
          <p:cNvPr id="18" name="CaixaDeTexto 17"/>
          <p:cNvSpPr txBox="1"/>
          <p:nvPr/>
        </p:nvSpPr>
        <p:spPr>
          <a:xfrm>
            <a:off x="4903172" y="2780150"/>
            <a:ext cx="844062" cy="369332"/>
          </a:xfrm>
          <a:prstGeom prst="rect">
            <a:avLst/>
          </a:prstGeom>
          <a:noFill/>
        </p:spPr>
        <p:txBody>
          <a:bodyPr wrap="square" rtlCol="0">
            <a:spAutoFit/>
          </a:bodyPr>
          <a:lstStyle/>
          <a:p>
            <a:r>
              <a:rPr lang="pt-BR" dirty="0" smtClean="0"/>
              <a:t>= 5,87</a:t>
            </a:r>
            <a:endParaRPr lang="pt-BR" dirty="0"/>
          </a:p>
        </p:txBody>
      </p:sp>
      <p:sp>
        <p:nvSpPr>
          <p:cNvPr id="19" name="CaixaDeTexto 18"/>
          <p:cNvSpPr txBox="1"/>
          <p:nvPr/>
        </p:nvSpPr>
        <p:spPr>
          <a:xfrm>
            <a:off x="8247184" y="3309793"/>
            <a:ext cx="480646" cy="369332"/>
          </a:xfrm>
          <a:prstGeom prst="rect">
            <a:avLst/>
          </a:prstGeom>
          <a:noFill/>
        </p:spPr>
        <p:txBody>
          <a:bodyPr wrap="square" rtlCol="0">
            <a:spAutoFit/>
          </a:bodyPr>
          <a:lstStyle/>
          <a:p>
            <a:r>
              <a:rPr lang="pt-BR" dirty="0" smtClean="0"/>
              <a:t>b)</a:t>
            </a:r>
            <a:endParaRPr lang="pt-BR" dirty="0"/>
          </a:p>
        </p:txBody>
      </p:sp>
      <p:sp>
        <p:nvSpPr>
          <p:cNvPr id="20" name="CaixaDeTexto 19"/>
          <p:cNvSpPr txBox="1"/>
          <p:nvPr/>
        </p:nvSpPr>
        <p:spPr>
          <a:xfrm>
            <a:off x="418711" y="745959"/>
            <a:ext cx="480646" cy="369332"/>
          </a:xfrm>
          <a:prstGeom prst="rect">
            <a:avLst/>
          </a:prstGeom>
          <a:noFill/>
        </p:spPr>
        <p:txBody>
          <a:bodyPr wrap="square" rtlCol="0">
            <a:spAutoFit/>
          </a:bodyPr>
          <a:lstStyle/>
          <a:p>
            <a:r>
              <a:rPr lang="pt-BR" dirty="0"/>
              <a:t>a</a:t>
            </a:r>
            <a:r>
              <a:rPr lang="pt-BR" dirty="0" smtClean="0"/>
              <a:t>)</a:t>
            </a:r>
            <a:endParaRPr lang="pt-BR" dirty="0"/>
          </a:p>
        </p:txBody>
      </p:sp>
      <p:sp>
        <p:nvSpPr>
          <p:cNvPr id="21" name="Retângulo de cantos arredondados 20"/>
          <p:cNvSpPr/>
          <p:nvPr/>
        </p:nvSpPr>
        <p:spPr>
          <a:xfrm>
            <a:off x="6547336" y="4404094"/>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p:cNvSpPr txBox="1"/>
          <p:nvPr/>
        </p:nvSpPr>
        <p:spPr>
          <a:xfrm>
            <a:off x="7017954" y="4706014"/>
            <a:ext cx="326551" cy="369332"/>
          </a:xfrm>
          <a:prstGeom prst="rect">
            <a:avLst/>
          </a:prstGeom>
          <a:noFill/>
        </p:spPr>
        <p:txBody>
          <a:bodyPr wrap="square" rtlCol="0">
            <a:spAutoFit/>
          </a:bodyPr>
          <a:lstStyle/>
          <a:p>
            <a:r>
              <a:rPr lang="pt-BR" dirty="0" smtClean="0"/>
              <a:t>F</a:t>
            </a:r>
            <a:endParaRPr lang="pt-BR" dirty="0"/>
          </a:p>
        </p:txBody>
      </p:sp>
      <p:sp>
        <p:nvSpPr>
          <p:cNvPr id="23" name="Retângulo de cantos arredondados 22"/>
          <p:cNvSpPr/>
          <p:nvPr/>
        </p:nvSpPr>
        <p:spPr>
          <a:xfrm>
            <a:off x="6547336" y="5708655"/>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CaixaDeTexto 23"/>
          <p:cNvSpPr txBox="1"/>
          <p:nvPr/>
        </p:nvSpPr>
        <p:spPr>
          <a:xfrm>
            <a:off x="7029677" y="6045744"/>
            <a:ext cx="525845" cy="369332"/>
          </a:xfrm>
          <a:prstGeom prst="rect">
            <a:avLst/>
          </a:prstGeom>
          <a:noFill/>
        </p:spPr>
        <p:txBody>
          <a:bodyPr wrap="square" rtlCol="0">
            <a:spAutoFit/>
          </a:bodyPr>
          <a:lstStyle/>
          <a:p>
            <a:r>
              <a:rPr lang="pt-BR" dirty="0"/>
              <a:t>k</a:t>
            </a:r>
          </a:p>
        </p:txBody>
      </p:sp>
      <p:sp>
        <p:nvSpPr>
          <p:cNvPr id="25" name="Retângulo de cantos arredondados 24"/>
          <p:cNvSpPr/>
          <p:nvPr/>
        </p:nvSpPr>
        <p:spPr>
          <a:xfrm>
            <a:off x="9893425" y="4398311"/>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6" name="CaixaDeTexto 25"/>
              <p:cNvSpPr txBox="1"/>
              <p:nvPr/>
            </p:nvSpPr>
            <p:spPr>
              <a:xfrm>
                <a:off x="10018215" y="4591413"/>
                <a:ext cx="2297723" cy="616964"/>
              </a:xfrm>
              <a:prstGeom prst="rect">
                <a:avLst/>
              </a:prstGeom>
              <a:noFill/>
            </p:spPr>
            <p:txBody>
              <a:bodyPr wrap="square" rtlCol="0">
                <a:spAutoFit/>
              </a:bodyPr>
              <a:lstStyle/>
              <a:p>
                <a:r>
                  <a:rPr lang="pt-BR" sz="2000" dirty="0" smtClean="0"/>
                  <a:t>Xk = </a:t>
                </a:r>
                <a14:m>
                  <m:oMath xmlns:m="http://schemas.openxmlformats.org/officeDocument/2006/math">
                    <m:f>
                      <m:fPr>
                        <m:ctrlPr>
                          <a:rPr lang="pt-BR" sz="2400" i="1" smtClean="0">
                            <a:latin typeface="Cambria Math" panose="02040503050406030204" pitchFamily="18" charset="0"/>
                          </a:rPr>
                        </m:ctrlPr>
                      </m:fPr>
                      <m:num>
                        <m:r>
                          <a:rPr lang="pt-BR" sz="2400" b="0" i="1" smtClean="0">
                            <a:latin typeface="Cambria Math" panose="02040503050406030204" pitchFamily="18" charset="0"/>
                          </a:rPr>
                          <m:t>𝐾𝐼𝐶</m:t>
                        </m:r>
                      </m:num>
                      <m:den>
                        <m:r>
                          <a:rPr lang="pt-BR" sz="2400" b="0" i="1" smtClean="0">
                            <a:latin typeface="Cambria Math" panose="02040503050406030204" pitchFamily="18" charset="0"/>
                          </a:rPr>
                          <m:t>𝐾</m:t>
                        </m:r>
                      </m:den>
                    </m:f>
                  </m:oMath>
                </a14:m>
                <a:r>
                  <a:rPr lang="pt-BR" sz="2000" dirty="0" smtClean="0"/>
                  <a:t> </a:t>
                </a:r>
                <a:endParaRPr lang="pt-BR" sz="2000" dirty="0"/>
              </a:p>
            </p:txBody>
          </p:sp>
        </mc:Choice>
        <mc:Fallback xmlns="">
          <p:sp>
            <p:nvSpPr>
              <p:cNvPr id="26" name="CaixaDeTexto 25"/>
              <p:cNvSpPr txBox="1">
                <a:spLocks noRot="1" noChangeAspect="1" noMove="1" noResize="1" noEditPoints="1" noAdjustHandles="1" noChangeArrowheads="1" noChangeShapeType="1" noTextEdit="1"/>
              </p:cNvSpPr>
              <p:nvPr/>
            </p:nvSpPr>
            <p:spPr>
              <a:xfrm>
                <a:off x="10018215" y="4591413"/>
                <a:ext cx="2297723" cy="616964"/>
              </a:xfrm>
              <a:prstGeom prst="rect">
                <a:avLst/>
              </a:prstGeom>
              <a:blipFill rotWithShape="0">
                <a:blip r:embed="rId5"/>
                <a:stretch>
                  <a:fillRect l="-2653" b="-2970"/>
                </a:stretch>
              </a:blipFill>
            </p:spPr>
            <p:txBody>
              <a:bodyPr/>
              <a:lstStyle/>
              <a:p>
                <a:r>
                  <a:rPr lang="pt-BR">
                    <a:noFill/>
                  </a:rPr>
                  <a:t> </a:t>
                </a:r>
              </a:p>
            </p:txBody>
          </p:sp>
        </mc:Fallback>
      </mc:AlternateContent>
      <p:sp>
        <p:nvSpPr>
          <p:cNvPr id="27" name="CaixaDeTexto 26"/>
          <p:cNvSpPr txBox="1"/>
          <p:nvPr/>
        </p:nvSpPr>
        <p:spPr>
          <a:xfrm>
            <a:off x="8037863" y="4701318"/>
            <a:ext cx="1029935" cy="369332"/>
          </a:xfrm>
          <a:prstGeom prst="rect">
            <a:avLst/>
          </a:prstGeom>
          <a:noFill/>
        </p:spPr>
        <p:txBody>
          <a:bodyPr wrap="square" rtlCol="0">
            <a:spAutoFit/>
          </a:bodyPr>
          <a:lstStyle/>
          <a:p>
            <a:r>
              <a:rPr lang="pt-BR" dirty="0" smtClean="0"/>
              <a:t>= 1,12</a:t>
            </a:r>
            <a:endParaRPr lang="pt-BR" dirty="0"/>
          </a:p>
        </p:txBody>
      </p:sp>
      <p:sp>
        <p:nvSpPr>
          <p:cNvPr id="28" name="CaixaDeTexto 27"/>
          <p:cNvSpPr txBox="1"/>
          <p:nvPr/>
        </p:nvSpPr>
        <p:spPr>
          <a:xfrm>
            <a:off x="8037862" y="5882842"/>
            <a:ext cx="1913391" cy="369332"/>
          </a:xfrm>
          <a:prstGeom prst="rect">
            <a:avLst/>
          </a:prstGeom>
          <a:noFill/>
        </p:spPr>
        <p:txBody>
          <a:bodyPr wrap="square" rtlCol="0">
            <a:spAutoFit/>
          </a:bodyPr>
          <a:lstStyle/>
          <a:p>
            <a:r>
              <a:rPr lang="pt-BR" dirty="0" smtClean="0"/>
              <a:t>= 9,35 </a:t>
            </a:r>
            <a:r>
              <a:rPr lang="pt-BR" dirty="0"/>
              <a:t>MPam</a:t>
            </a:r>
            <a:r>
              <a:rPr lang="pt-BR" baseline="30000" dirty="0"/>
              <a:t>1/2</a:t>
            </a:r>
            <a:endParaRPr lang="pt-BR" dirty="0"/>
          </a:p>
        </p:txBody>
      </p:sp>
      <p:sp>
        <p:nvSpPr>
          <p:cNvPr id="30" name="CaixaDeTexto 29"/>
          <p:cNvSpPr txBox="1"/>
          <p:nvPr/>
        </p:nvSpPr>
        <p:spPr>
          <a:xfrm>
            <a:off x="11283460" y="4701318"/>
            <a:ext cx="844062" cy="369332"/>
          </a:xfrm>
          <a:prstGeom prst="rect">
            <a:avLst/>
          </a:prstGeom>
          <a:noFill/>
        </p:spPr>
        <p:txBody>
          <a:bodyPr wrap="square" rtlCol="0">
            <a:spAutoFit/>
          </a:bodyPr>
          <a:lstStyle/>
          <a:p>
            <a:r>
              <a:rPr lang="pt-BR" dirty="0" smtClean="0"/>
              <a:t>= 4,05</a:t>
            </a:r>
            <a:endParaRPr lang="pt-BR" dirty="0"/>
          </a:p>
        </p:txBody>
      </p:sp>
      <p:sp>
        <p:nvSpPr>
          <p:cNvPr id="31" name="CaixaDeTexto 30"/>
          <p:cNvSpPr txBox="1"/>
          <p:nvPr/>
        </p:nvSpPr>
        <p:spPr>
          <a:xfrm>
            <a:off x="4325813" y="222739"/>
            <a:ext cx="4161694" cy="523220"/>
          </a:xfrm>
          <a:prstGeom prst="rect">
            <a:avLst/>
          </a:prstGeom>
          <a:noFill/>
        </p:spPr>
        <p:txBody>
          <a:bodyPr wrap="square" rtlCol="0">
            <a:spAutoFit/>
          </a:bodyPr>
          <a:lstStyle/>
          <a:p>
            <a:r>
              <a:rPr lang="pt-BR" sz="2800" dirty="0" smtClean="0"/>
              <a:t>Respostas</a:t>
            </a:r>
            <a:r>
              <a:rPr lang="pt-BR" dirty="0" smtClean="0"/>
              <a:t> </a:t>
            </a:r>
            <a:endParaRPr lang="pt-BR" dirty="0"/>
          </a:p>
        </p:txBody>
      </p:sp>
      <p:sp>
        <p:nvSpPr>
          <p:cNvPr id="29" name="CaixaDeTexto 28"/>
          <p:cNvSpPr txBox="1"/>
          <p:nvPr/>
        </p:nvSpPr>
        <p:spPr>
          <a:xfrm>
            <a:off x="7017954" y="1167987"/>
            <a:ext cx="4380931" cy="1200329"/>
          </a:xfrm>
          <a:prstGeom prst="rect">
            <a:avLst/>
          </a:prstGeom>
          <a:noFill/>
        </p:spPr>
        <p:txBody>
          <a:bodyPr wrap="square" rtlCol="0">
            <a:spAutoFit/>
          </a:bodyPr>
          <a:lstStyle/>
          <a:p>
            <a:r>
              <a:rPr lang="pt-BR" dirty="0" smtClean="0"/>
              <a:t>Soma das Forças</a:t>
            </a:r>
          </a:p>
          <a:p>
            <a:endParaRPr lang="pt-BR" dirty="0"/>
          </a:p>
          <a:p>
            <a:r>
              <a:rPr lang="pt-BR" dirty="0" smtClean="0"/>
              <a:t>K = K1 + K2 --- 30,33 MPam</a:t>
            </a:r>
            <a:r>
              <a:rPr lang="pt-BR" baseline="30000" dirty="0" smtClean="0"/>
              <a:t>1/2</a:t>
            </a:r>
            <a:r>
              <a:rPr lang="pt-BR" dirty="0" smtClean="0"/>
              <a:t> </a:t>
            </a:r>
          </a:p>
          <a:p>
            <a:endParaRPr lang="pt-BR" dirty="0"/>
          </a:p>
        </p:txBody>
      </p:sp>
    </p:spTree>
    <p:extLst>
      <p:ext uri="{BB962C8B-B14F-4D97-AF65-F5344CB8AC3E}">
        <p14:creationId xmlns:p14="http://schemas.microsoft.com/office/powerpoint/2010/main" val="3036116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16523" y="289692"/>
            <a:ext cx="11488615" cy="2964786"/>
          </a:xfrm>
          <a:prstGeom prst="rect">
            <a:avLst/>
          </a:prstGeom>
        </p:spPr>
        <p:txBody>
          <a:bodyPr wrap="square">
            <a:spAutoFit/>
          </a:bodyPr>
          <a:lstStyle/>
          <a:p>
            <a:pPr lvl="0" algn="just">
              <a:lnSpc>
                <a:spcPct val="107000"/>
              </a:lnSpc>
              <a:spcAft>
                <a:spcPts val="0"/>
              </a:spcAft>
            </a:pPr>
            <a:r>
              <a:rPr lang="pt-BR" dirty="0" smtClean="0">
                <a:effectLst/>
                <a:latin typeface="Arial" panose="020B0604020202020204" pitchFamily="34" charset="0"/>
                <a:ea typeface="Calibri" panose="020F0502020204030204" pitchFamily="34" charset="0"/>
                <a:cs typeface="Times New Roman" panose="02020603050405020304" pitchFamily="18" charset="0"/>
              </a:rPr>
              <a:t>4) Duas chapas de aço feito do material A553B-1 são unidas e depois soldadas a partir de um dos lados, com a solda penetrando somente até o meio da chapa, como mostrado na figura 8.31. Uma tensão uniforme de tração é aplicado durante o serviço no vaso de pressão fabricado a partir destas chapas soldadas. Considere fratura frágil  e escoamento plástico como possíveis modo de fratura, estime a resistência desta junta, quando afetado pela falha do tipo trincas que já está presente, para as temperaturas de: (a) -75°C e (b) 200°C. </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indent="441960" algn="just">
              <a:lnSpc>
                <a:spcPct val="107000"/>
              </a:lnSpc>
              <a:spcAft>
                <a:spcPts val="800"/>
              </a:spcAft>
            </a:pPr>
            <a:r>
              <a:rPr lang="pt-BR" dirty="0" smtClean="0">
                <a:effectLst/>
                <a:latin typeface="Arial" panose="020B0604020202020204" pitchFamily="34" charset="0"/>
                <a:ea typeface="Calibri" panose="020F0502020204030204" pitchFamily="34" charset="0"/>
                <a:cs typeface="Times New Roman" panose="02020603050405020304" pitchFamily="18" charset="0"/>
              </a:rPr>
              <a:t>Expresse suas respostas utilizando uma tensão bruta como sendo igual a </a:t>
            </a:r>
            <a:r>
              <a:rPr lang="pt-BR" dirty="0" err="1"/>
              <a:t>Sg</a:t>
            </a:r>
            <a:r>
              <a:rPr lang="pt-BR" dirty="0"/>
              <a:t> = P/</a:t>
            </a:r>
            <a:r>
              <a:rPr lang="pt-BR" dirty="0" err="1"/>
              <a:t>bt</a:t>
            </a:r>
            <a:r>
              <a:rPr lang="pt-BR" dirty="0" smtClean="0"/>
              <a:t>,</a:t>
            </a:r>
            <a:r>
              <a:rPr lang="pt-BR" dirty="0" smtClean="0">
                <a:effectLst/>
                <a:latin typeface="Arial" panose="020B0604020202020204" pitchFamily="34" charset="0"/>
                <a:ea typeface="Calibri" panose="020F0502020204030204" pitchFamily="34" charset="0"/>
                <a:cs typeface="Times New Roman" panose="02020603050405020304" pitchFamily="18" charset="0"/>
              </a:rPr>
              <a:t> calculada como se a junta estivesse sólida. </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indent="220980">
              <a:lnSpc>
                <a:spcPct val="107000"/>
              </a:lnSpc>
              <a:spcAft>
                <a:spcPts val="800"/>
              </a:spcAft>
            </a:pPr>
            <a:r>
              <a:rPr lang="pt-BR" dirty="0" smtClean="0">
                <a:effectLst/>
                <a:latin typeface="Arial" panose="020B0604020202020204" pitchFamily="34" charset="0"/>
                <a:ea typeface="Calibri" panose="020F0502020204030204" pitchFamily="34" charset="0"/>
                <a:cs typeface="Times New Roman" panose="02020603050405020304" pitchFamily="18" charset="0"/>
              </a:rPr>
              <a:t>Propriedades: 	-75°C - K</a:t>
            </a:r>
            <a:r>
              <a:rPr lang="pt-BR" baseline="-25000" dirty="0" smtClean="0">
                <a:effectLst/>
                <a:latin typeface="Arial" panose="020B0604020202020204" pitchFamily="34" charset="0"/>
                <a:ea typeface="Calibri" panose="020F0502020204030204" pitchFamily="34" charset="0"/>
                <a:cs typeface="Times New Roman" panose="02020603050405020304" pitchFamily="18" charset="0"/>
              </a:rPr>
              <a:t>IC </a:t>
            </a:r>
            <a:r>
              <a:rPr lang="pt-BR" dirty="0" smtClean="0">
                <a:effectLst/>
                <a:latin typeface="Arial" panose="020B0604020202020204" pitchFamily="34" charset="0"/>
                <a:ea typeface="Calibri" panose="020F0502020204030204" pitchFamily="34" charset="0"/>
                <a:cs typeface="Times New Roman" panose="02020603050405020304" pitchFamily="18" charset="0"/>
              </a:rPr>
              <a:t>= 52 MPam</a:t>
            </a:r>
            <a:r>
              <a:rPr lang="pt-BR" baseline="30000" dirty="0" smtClean="0">
                <a:effectLst/>
                <a:latin typeface="Arial" panose="020B0604020202020204" pitchFamily="34" charset="0"/>
                <a:ea typeface="Calibri" panose="020F0502020204030204" pitchFamily="34" charset="0"/>
                <a:cs typeface="Times New Roman" panose="02020603050405020304" pitchFamily="18" charset="0"/>
              </a:rPr>
              <a:t>1/2 </a:t>
            </a:r>
            <a:r>
              <a:rPr lang="pt-BR" dirty="0" smtClean="0">
                <a:effectLst/>
                <a:latin typeface="Arial" panose="020B0604020202020204" pitchFamily="34" charset="0"/>
                <a:ea typeface="Calibri" panose="020F0502020204030204" pitchFamily="34" charset="0"/>
                <a:cs typeface="Times New Roman" panose="02020603050405020304" pitchFamily="18" charset="0"/>
              </a:rPr>
              <a:t>e </a:t>
            </a:r>
            <a:r>
              <a:rPr lang="el-GR" dirty="0" smtClean="0">
                <a:effectLst/>
                <a:latin typeface="Arial" panose="020B0604020202020204" pitchFamily="34" charset="0"/>
                <a:ea typeface="Calibri" panose="020F0502020204030204" pitchFamily="34" charset="0"/>
                <a:cs typeface="Times New Roman" panose="02020603050405020304" pitchFamily="18" charset="0"/>
              </a:rPr>
              <a:t>σ</a:t>
            </a:r>
            <a:r>
              <a:rPr lang="pt-BR" baseline="-25000" dirty="0" smtClean="0">
                <a:effectLst/>
                <a:latin typeface="Arial" panose="020B0604020202020204" pitchFamily="34" charset="0"/>
                <a:ea typeface="Calibri" panose="020F0502020204030204" pitchFamily="34" charset="0"/>
                <a:cs typeface="Times New Roman" panose="02020603050405020304" pitchFamily="18" charset="0"/>
              </a:rPr>
              <a:t>0</a:t>
            </a:r>
            <a:r>
              <a:rPr lang="pt-BR" dirty="0" smtClean="0">
                <a:effectLst/>
                <a:latin typeface="Arial" panose="020B0604020202020204" pitchFamily="34" charset="0"/>
                <a:ea typeface="Calibri" panose="020F0502020204030204" pitchFamily="34" charset="0"/>
                <a:cs typeface="Times New Roman" panose="02020603050405020304" pitchFamily="18" charset="0"/>
              </a:rPr>
              <a:t> = 550 MPa </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348740" indent="449580">
              <a:lnSpc>
                <a:spcPct val="107000"/>
              </a:lnSpc>
              <a:spcAft>
                <a:spcPts val="800"/>
              </a:spcAft>
            </a:pPr>
            <a:r>
              <a:rPr lang="pt-BR" dirty="0" smtClean="0">
                <a:effectLst/>
                <a:latin typeface="Arial" panose="020B0604020202020204" pitchFamily="34" charset="0"/>
                <a:ea typeface="Calibri" panose="020F0502020204030204" pitchFamily="34" charset="0"/>
                <a:cs typeface="Times New Roman" panose="02020603050405020304" pitchFamily="18" charset="0"/>
              </a:rPr>
              <a:t>		200°C - K</a:t>
            </a:r>
            <a:r>
              <a:rPr lang="pt-BR" baseline="-25000" dirty="0" smtClean="0">
                <a:effectLst/>
                <a:latin typeface="Arial" panose="020B0604020202020204" pitchFamily="34" charset="0"/>
                <a:ea typeface="Calibri" panose="020F0502020204030204" pitchFamily="34" charset="0"/>
                <a:cs typeface="Times New Roman" panose="02020603050405020304" pitchFamily="18" charset="0"/>
              </a:rPr>
              <a:t>IC </a:t>
            </a:r>
            <a:r>
              <a:rPr lang="pt-BR" dirty="0" smtClean="0">
                <a:effectLst/>
                <a:latin typeface="Arial" panose="020B0604020202020204" pitchFamily="34" charset="0"/>
                <a:ea typeface="Calibri" panose="020F0502020204030204" pitchFamily="34" charset="0"/>
                <a:cs typeface="Times New Roman" panose="02020603050405020304" pitchFamily="18" charset="0"/>
              </a:rPr>
              <a:t>= 200 MPam</a:t>
            </a:r>
            <a:r>
              <a:rPr lang="pt-BR" baseline="30000" dirty="0" smtClean="0">
                <a:effectLst/>
                <a:latin typeface="Arial" panose="020B0604020202020204" pitchFamily="34" charset="0"/>
                <a:ea typeface="Calibri" panose="020F0502020204030204" pitchFamily="34" charset="0"/>
                <a:cs typeface="Times New Roman" panose="02020603050405020304" pitchFamily="18" charset="0"/>
              </a:rPr>
              <a:t>1/2 </a:t>
            </a:r>
            <a:r>
              <a:rPr lang="pt-BR" dirty="0" smtClean="0">
                <a:effectLst/>
                <a:latin typeface="Arial" panose="020B0604020202020204" pitchFamily="34" charset="0"/>
                <a:ea typeface="Calibri" panose="020F0502020204030204" pitchFamily="34" charset="0"/>
                <a:cs typeface="Times New Roman" panose="02020603050405020304" pitchFamily="18" charset="0"/>
              </a:rPr>
              <a:t>e </a:t>
            </a:r>
            <a:r>
              <a:rPr lang="el-GR" dirty="0" smtClean="0">
                <a:effectLst/>
                <a:latin typeface="Arial" panose="020B0604020202020204" pitchFamily="34" charset="0"/>
                <a:ea typeface="Calibri" panose="020F0502020204030204" pitchFamily="34" charset="0"/>
                <a:cs typeface="Times New Roman" panose="02020603050405020304" pitchFamily="18" charset="0"/>
              </a:rPr>
              <a:t>σ</a:t>
            </a:r>
            <a:r>
              <a:rPr lang="pt-BR" baseline="-25000" dirty="0" smtClean="0">
                <a:effectLst/>
                <a:latin typeface="Arial" panose="020B0604020202020204" pitchFamily="34" charset="0"/>
                <a:ea typeface="Calibri" panose="020F0502020204030204" pitchFamily="34" charset="0"/>
                <a:cs typeface="Times New Roman" panose="02020603050405020304" pitchFamily="18" charset="0"/>
              </a:rPr>
              <a:t>0</a:t>
            </a:r>
            <a:r>
              <a:rPr lang="pt-BR" dirty="0" smtClean="0">
                <a:effectLst/>
                <a:latin typeface="Arial" panose="020B0604020202020204" pitchFamily="34" charset="0"/>
                <a:ea typeface="Calibri" panose="020F0502020204030204" pitchFamily="34" charset="0"/>
                <a:cs typeface="Times New Roman" panose="02020603050405020304" pitchFamily="18" charset="0"/>
              </a:rPr>
              <a:t> = 400 Mpa</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5136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de cantos arredondados 11"/>
          <p:cNvSpPr/>
          <p:nvPr/>
        </p:nvSpPr>
        <p:spPr>
          <a:xfrm>
            <a:off x="731177" y="2118444"/>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de cantos arredondados 6"/>
          <p:cNvSpPr/>
          <p:nvPr/>
        </p:nvSpPr>
        <p:spPr>
          <a:xfrm>
            <a:off x="747730" y="911607"/>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2201" y="122922"/>
            <a:ext cx="3252445" cy="3241600"/>
          </a:xfrm>
          <a:prstGeom prst="rect">
            <a:avLst/>
          </a:prstGeom>
          <a:noFill/>
          <a:ln>
            <a:noFill/>
          </a:ln>
        </p:spPr>
      </p:pic>
      <mc:AlternateContent xmlns:mc="http://schemas.openxmlformats.org/markup-compatibility/2006" xmlns:a14="http://schemas.microsoft.com/office/drawing/2010/main">
        <mc:Choice Requires="a14">
          <p:sp>
            <p:nvSpPr>
              <p:cNvPr id="6" name="CaixaDeTexto 5"/>
              <p:cNvSpPr txBox="1"/>
              <p:nvPr/>
            </p:nvSpPr>
            <p:spPr>
              <a:xfrm>
                <a:off x="983888" y="1133706"/>
                <a:ext cx="1055078" cy="586571"/>
              </a:xfrm>
              <a:prstGeom prst="rect">
                <a:avLst/>
              </a:prstGeom>
              <a:noFill/>
            </p:spPr>
            <p:txBody>
              <a:bodyPr wrap="square" rtlCol="0">
                <a:spAutoFit/>
              </a:bodyPr>
              <a:lstStyle/>
              <a:p>
                <a:r>
                  <a:rPr lang="el-GR" dirty="0" smtClean="0"/>
                  <a:t>α</a:t>
                </a:r>
                <a:r>
                  <a:rPr lang="pt-BR" dirty="0" smtClean="0"/>
                  <a:t> = </a:t>
                </a:r>
                <a14:m>
                  <m:oMath xmlns:m="http://schemas.openxmlformats.org/officeDocument/2006/math">
                    <m:f>
                      <m:fPr>
                        <m:ctrlPr>
                          <a:rPr lang="pt-BR" sz="2400" i="1" smtClean="0">
                            <a:latin typeface="Cambria Math" panose="02040503050406030204" pitchFamily="18" charset="0"/>
                          </a:rPr>
                        </m:ctrlPr>
                      </m:fPr>
                      <m:num>
                        <m:r>
                          <a:rPr lang="pt-BR" sz="2400" b="0" i="1" smtClean="0">
                            <a:latin typeface="Cambria Math" panose="02040503050406030204" pitchFamily="18" charset="0"/>
                          </a:rPr>
                          <m:t>𝑎</m:t>
                        </m:r>
                      </m:num>
                      <m:den>
                        <m:r>
                          <a:rPr lang="pt-BR" sz="2400" b="0" i="1" smtClean="0">
                            <a:latin typeface="Cambria Math" panose="02040503050406030204" pitchFamily="18" charset="0"/>
                          </a:rPr>
                          <m:t>𝑏</m:t>
                        </m:r>
                      </m:den>
                    </m:f>
                  </m:oMath>
                </a14:m>
                <a:endParaRPr lang="pt-BR" sz="2400" dirty="0"/>
              </a:p>
            </p:txBody>
          </p:sp>
        </mc:Choice>
        <mc:Fallback xmlns="">
          <p:sp>
            <p:nvSpPr>
              <p:cNvPr id="6" name="CaixaDeTexto 5"/>
              <p:cNvSpPr txBox="1">
                <a:spLocks noRot="1" noChangeAspect="1" noMove="1" noResize="1" noEditPoints="1" noAdjustHandles="1" noChangeArrowheads="1" noChangeShapeType="1" noTextEdit="1"/>
              </p:cNvSpPr>
              <p:nvPr/>
            </p:nvSpPr>
            <p:spPr>
              <a:xfrm>
                <a:off x="983888" y="1133706"/>
                <a:ext cx="1055078" cy="586571"/>
              </a:xfrm>
              <a:prstGeom prst="rect">
                <a:avLst/>
              </a:prstGeom>
              <a:blipFill rotWithShape="0">
                <a:blip r:embed="rId3"/>
                <a:stretch>
                  <a:fillRect l="-4624"/>
                </a:stretch>
              </a:blipFill>
            </p:spPr>
            <p:txBody>
              <a:bodyPr/>
              <a:lstStyle/>
              <a:p>
                <a:r>
                  <a:rPr lang="pt-BR">
                    <a:noFill/>
                  </a:rPr>
                  <a:t> </a:t>
                </a:r>
              </a:p>
            </p:txBody>
          </p:sp>
        </mc:Fallback>
      </mc:AlternateContent>
      <p:sp>
        <p:nvSpPr>
          <p:cNvPr id="8" name="CaixaDeTexto 7"/>
          <p:cNvSpPr txBox="1"/>
          <p:nvPr/>
        </p:nvSpPr>
        <p:spPr>
          <a:xfrm>
            <a:off x="2168769" y="1242646"/>
            <a:ext cx="844062" cy="369332"/>
          </a:xfrm>
          <a:prstGeom prst="rect">
            <a:avLst/>
          </a:prstGeom>
          <a:noFill/>
        </p:spPr>
        <p:txBody>
          <a:bodyPr wrap="square" rtlCol="0">
            <a:spAutoFit/>
          </a:bodyPr>
          <a:lstStyle/>
          <a:p>
            <a:r>
              <a:rPr lang="pt-BR" dirty="0" smtClean="0"/>
              <a:t>= </a:t>
            </a:r>
            <a:r>
              <a:rPr lang="pt-BR" dirty="0" smtClean="0">
                <a:solidFill>
                  <a:srgbClr val="FF0000"/>
                </a:solidFill>
              </a:rPr>
              <a:t>0,5</a:t>
            </a:r>
            <a:endParaRPr lang="pt-BR" dirty="0">
              <a:solidFill>
                <a:srgbClr val="FF0000"/>
              </a:solidFill>
            </a:endParaRPr>
          </a:p>
        </p:txBody>
      </p:sp>
      <p:pic>
        <p:nvPicPr>
          <p:cNvPr id="9" name="Imagem 8"/>
          <p:cNvPicPr>
            <a:picLocks noChangeAspect="1"/>
          </p:cNvPicPr>
          <p:nvPr/>
        </p:nvPicPr>
        <p:blipFill>
          <a:blip r:embed="rId4"/>
          <a:stretch>
            <a:fillRect/>
          </a:stretch>
        </p:blipFill>
        <p:spPr>
          <a:xfrm>
            <a:off x="7186246" y="0"/>
            <a:ext cx="5005754" cy="6861017"/>
          </a:xfrm>
          <a:prstGeom prst="rect">
            <a:avLst/>
          </a:prstGeom>
        </p:spPr>
      </p:pic>
      <p:sp>
        <p:nvSpPr>
          <p:cNvPr id="11" name="CaixaDeTexto 10"/>
          <p:cNvSpPr txBox="1"/>
          <p:nvPr/>
        </p:nvSpPr>
        <p:spPr>
          <a:xfrm>
            <a:off x="1219200" y="2426677"/>
            <a:ext cx="398584" cy="369332"/>
          </a:xfrm>
          <a:prstGeom prst="rect">
            <a:avLst/>
          </a:prstGeom>
          <a:noFill/>
        </p:spPr>
        <p:txBody>
          <a:bodyPr wrap="square" rtlCol="0">
            <a:spAutoFit/>
          </a:bodyPr>
          <a:lstStyle/>
          <a:p>
            <a:r>
              <a:rPr lang="pt-BR" dirty="0" smtClean="0"/>
              <a:t>F</a:t>
            </a:r>
            <a:endParaRPr lang="pt-BR" dirty="0"/>
          </a:p>
        </p:txBody>
      </p:sp>
    </p:spTree>
    <p:extLst>
      <p:ext uri="{BB962C8B-B14F-4D97-AF65-F5344CB8AC3E}">
        <p14:creationId xmlns:p14="http://schemas.microsoft.com/office/powerpoint/2010/main" val="3968309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731177" y="2118444"/>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de cantos arredondados 4"/>
          <p:cNvSpPr/>
          <p:nvPr/>
        </p:nvSpPr>
        <p:spPr>
          <a:xfrm>
            <a:off x="747730" y="911607"/>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6" name="CaixaDeTexto 5"/>
              <p:cNvSpPr txBox="1"/>
              <p:nvPr/>
            </p:nvSpPr>
            <p:spPr>
              <a:xfrm>
                <a:off x="983888" y="1133706"/>
                <a:ext cx="1055078" cy="586571"/>
              </a:xfrm>
              <a:prstGeom prst="rect">
                <a:avLst/>
              </a:prstGeom>
              <a:noFill/>
            </p:spPr>
            <p:txBody>
              <a:bodyPr wrap="square" rtlCol="0">
                <a:spAutoFit/>
              </a:bodyPr>
              <a:lstStyle/>
              <a:p>
                <a:r>
                  <a:rPr lang="el-GR" dirty="0" smtClean="0"/>
                  <a:t>α</a:t>
                </a:r>
                <a:r>
                  <a:rPr lang="pt-BR" dirty="0" smtClean="0"/>
                  <a:t> = </a:t>
                </a:r>
                <a14:m>
                  <m:oMath xmlns:m="http://schemas.openxmlformats.org/officeDocument/2006/math">
                    <m:f>
                      <m:fPr>
                        <m:ctrlPr>
                          <a:rPr lang="pt-BR" sz="2400" i="1" smtClean="0">
                            <a:latin typeface="Cambria Math" panose="02040503050406030204" pitchFamily="18" charset="0"/>
                          </a:rPr>
                        </m:ctrlPr>
                      </m:fPr>
                      <m:num>
                        <m:r>
                          <a:rPr lang="pt-BR" sz="2400" b="0" i="1" smtClean="0">
                            <a:latin typeface="Cambria Math" panose="02040503050406030204" pitchFamily="18" charset="0"/>
                          </a:rPr>
                          <m:t>𝑎</m:t>
                        </m:r>
                      </m:num>
                      <m:den>
                        <m:r>
                          <a:rPr lang="pt-BR" sz="2400" b="0" i="1" smtClean="0">
                            <a:latin typeface="Cambria Math" panose="02040503050406030204" pitchFamily="18" charset="0"/>
                          </a:rPr>
                          <m:t>𝑏</m:t>
                        </m:r>
                      </m:den>
                    </m:f>
                  </m:oMath>
                </a14:m>
                <a:endParaRPr lang="pt-BR" sz="2400" dirty="0"/>
              </a:p>
            </p:txBody>
          </p:sp>
        </mc:Choice>
        <mc:Fallback xmlns="">
          <p:sp>
            <p:nvSpPr>
              <p:cNvPr id="6" name="CaixaDeTexto 5"/>
              <p:cNvSpPr txBox="1">
                <a:spLocks noRot="1" noChangeAspect="1" noMove="1" noResize="1" noEditPoints="1" noAdjustHandles="1" noChangeArrowheads="1" noChangeShapeType="1" noTextEdit="1"/>
              </p:cNvSpPr>
              <p:nvPr/>
            </p:nvSpPr>
            <p:spPr>
              <a:xfrm>
                <a:off x="983888" y="1133706"/>
                <a:ext cx="1055078" cy="586571"/>
              </a:xfrm>
              <a:prstGeom prst="rect">
                <a:avLst/>
              </a:prstGeom>
              <a:blipFill rotWithShape="0">
                <a:blip r:embed="rId3"/>
                <a:stretch>
                  <a:fillRect l="-4624"/>
                </a:stretch>
              </a:blipFill>
            </p:spPr>
            <p:txBody>
              <a:bodyPr/>
              <a:lstStyle/>
              <a:p>
                <a:r>
                  <a:rPr lang="pt-BR">
                    <a:noFill/>
                  </a:rPr>
                  <a:t> </a:t>
                </a:r>
              </a:p>
            </p:txBody>
          </p:sp>
        </mc:Fallback>
      </mc:AlternateContent>
      <p:sp>
        <p:nvSpPr>
          <p:cNvPr id="7" name="CaixaDeTexto 6"/>
          <p:cNvSpPr txBox="1"/>
          <p:nvPr/>
        </p:nvSpPr>
        <p:spPr>
          <a:xfrm>
            <a:off x="2168769" y="1242646"/>
            <a:ext cx="844062" cy="369332"/>
          </a:xfrm>
          <a:prstGeom prst="rect">
            <a:avLst/>
          </a:prstGeom>
          <a:noFill/>
        </p:spPr>
        <p:txBody>
          <a:bodyPr wrap="square" rtlCol="0">
            <a:spAutoFit/>
          </a:bodyPr>
          <a:lstStyle/>
          <a:p>
            <a:r>
              <a:rPr lang="pt-BR" dirty="0" smtClean="0"/>
              <a:t>= 0,5</a:t>
            </a:r>
            <a:endParaRPr lang="pt-BR" dirty="0"/>
          </a:p>
        </p:txBody>
      </p:sp>
      <p:sp>
        <p:nvSpPr>
          <p:cNvPr id="8" name="CaixaDeTexto 7"/>
          <p:cNvSpPr txBox="1"/>
          <p:nvPr/>
        </p:nvSpPr>
        <p:spPr>
          <a:xfrm>
            <a:off x="2168769" y="2379785"/>
            <a:ext cx="1291236" cy="369332"/>
          </a:xfrm>
          <a:prstGeom prst="rect">
            <a:avLst/>
          </a:prstGeom>
          <a:noFill/>
        </p:spPr>
        <p:txBody>
          <a:bodyPr wrap="square" rtlCol="0">
            <a:spAutoFit/>
          </a:bodyPr>
          <a:lstStyle/>
          <a:p>
            <a:r>
              <a:rPr lang="pt-BR" dirty="0" smtClean="0"/>
              <a:t> = 2,815</a:t>
            </a:r>
            <a:endParaRPr lang="pt-BR" dirty="0"/>
          </a:p>
        </p:txBody>
      </p:sp>
      <p:sp>
        <p:nvSpPr>
          <p:cNvPr id="9" name="CaixaDeTexto 8"/>
          <p:cNvSpPr txBox="1"/>
          <p:nvPr/>
        </p:nvSpPr>
        <p:spPr>
          <a:xfrm>
            <a:off x="1219200" y="2426677"/>
            <a:ext cx="398584" cy="369332"/>
          </a:xfrm>
          <a:prstGeom prst="rect">
            <a:avLst/>
          </a:prstGeom>
          <a:noFill/>
        </p:spPr>
        <p:txBody>
          <a:bodyPr wrap="square" rtlCol="0">
            <a:spAutoFit/>
          </a:bodyPr>
          <a:lstStyle/>
          <a:p>
            <a:r>
              <a:rPr lang="pt-BR" dirty="0" smtClean="0"/>
              <a:t>F</a:t>
            </a:r>
            <a:endParaRPr lang="pt-BR" dirty="0"/>
          </a:p>
        </p:txBody>
      </p:sp>
      <p:sp>
        <p:nvSpPr>
          <p:cNvPr id="11" name="CaixaDeTexto 10"/>
          <p:cNvSpPr txBox="1"/>
          <p:nvPr/>
        </p:nvSpPr>
        <p:spPr>
          <a:xfrm>
            <a:off x="4325813" y="222739"/>
            <a:ext cx="4161694" cy="523220"/>
          </a:xfrm>
          <a:prstGeom prst="rect">
            <a:avLst/>
          </a:prstGeom>
          <a:noFill/>
        </p:spPr>
        <p:txBody>
          <a:bodyPr wrap="square" rtlCol="0">
            <a:spAutoFit/>
          </a:bodyPr>
          <a:lstStyle/>
          <a:p>
            <a:r>
              <a:rPr lang="pt-BR" sz="2800" dirty="0" smtClean="0"/>
              <a:t>Respostas</a:t>
            </a:r>
            <a:r>
              <a:rPr lang="pt-BR" dirty="0" smtClean="0"/>
              <a:t> </a:t>
            </a:r>
            <a:endParaRPr lang="pt-BR" dirty="0"/>
          </a:p>
        </p:txBody>
      </p:sp>
      <p:pic>
        <p:nvPicPr>
          <p:cNvPr id="12" name="Imagem 11"/>
          <p:cNvPicPr>
            <a:picLocks noChangeAspect="1"/>
          </p:cNvPicPr>
          <p:nvPr/>
        </p:nvPicPr>
        <p:blipFill>
          <a:blip r:embed="rId4"/>
          <a:stretch>
            <a:fillRect/>
          </a:stretch>
        </p:blipFill>
        <p:spPr>
          <a:xfrm>
            <a:off x="5781360" y="1227908"/>
            <a:ext cx="4037460" cy="686740"/>
          </a:xfrm>
          <a:prstGeom prst="rect">
            <a:avLst/>
          </a:prstGeom>
        </p:spPr>
      </p:pic>
      <p:pic>
        <p:nvPicPr>
          <p:cNvPr id="2" name="Imagem 1"/>
          <p:cNvPicPr>
            <a:picLocks noChangeAspect="1"/>
          </p:cNvPicPr>
          <p:nvPr/>
        </p:nvPicPr>
        <p:blipFill>
          <a:blip r:embed="rId5"/>
          <a:stretch>
            <a:fillRect/>
          </a:stretch>
        </p:blipFill>
        <p:spPr>
          <a:xfrm>
            <a:off x="5399790" y="2379785"/>
            <a:ext cx="4800600" cy="1066800"/>
          </a:xfrm>
          <a:prstGeom prst="rect">
            <a:avLst/>
          </a:prstGeom>
        </p:spPr>
      </p:pic>
    </p:spTree>
    <p:extLst>
      <p:ext uri="{BB962C8B-B14F-4D97-AF65-F5344CB8AC3E}">
        <p14:creationId xmlns:p14="http://schemas.microsoft.com/office/powerpoint/2010/main" val="1730623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de cantos arredondados 8"/>
          <p:cNvSpPr/>
          <p:nvPr/>
        </p:nvSpPr>
        <p:spPr>
          <a:xfrm>
            <a:off x="1018210" y="2708031"/>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p:cNvSpPr/>
          <p:nvPr/>
        </p:nvSpPr>
        <p:spPr>
          <a:xfrm>
            <a:off x="668216" y="321689"/>
            <a:ext cx="10374923" cy="1574149"/>
          </a:xfrm>
          <a:prstGeom prst="rect">
            <a:avLst/>
          </a:prstGeom>
        </p:spPr>
        <p:txBody>
          <a:bodyPr wrap="square">
            <a:spAutoFit/>
          </a:bodyPr>
          <a:lstStyle/>
          <a:p>
            <a:pPr marL="342900" lvl="0" indent="-342900" algn="just">
              <a:lnSpc>
                <a:spcPct val="107000"/>
              </a:lnSpc>
              <a:spcAft>
                <a:spcPts val="800"/>
              </a:spcAft>
              <a:buFont typeface="+mj-lt"/>
              <a:buAutoNum type="arabicParenR"/>
            </a:pPr>
            <a:r>
              <a:rPr lang="pt-BR" dirty="0" smtClean="0">
                <a:effectLst/>
                <a:latin typeface="Arial" panose="020B0604020202020204" pitchFamily="34" charset="0"/>
                <a:ea typeface="Calibri" panose="020F0502020204030204" pitchFamily="34" charset="0"/>
                <a:cs typeface="Times New Roman" panose="02020603050405020304" pitchFamily="18" charset="0"/>
              </a:rPr>
              <a:t>Uma peça grande de uma turbina geradora de energia opera próxima a temperatura ambiente e é fabricada de aço ASTM A470-8. Uma trinca superficial foi encontrada e tem geometria de uma </a:t>
            </a:r>
            <a:r>
              <a:rPr lang="pt-BR" dirty="0" err="1" smtClean="0">
                <a:effectLst/>
                <a:latin typeface="Arial" panose="020B0604020202020204" pitchFamily="34" charset="0"/>
                <a:ea typeface="Calibri" panose="020F0502020204030204" pitchFamily="34" charset="0"/>
                <a:cs typeface="Times New Roman" panose="02020603050405020304" pitchFamily="18" charset="0"/>
              </a:rPr>
              <a:t>semi-elipse</a:t>
            </a:r>
            <a:r>
              <a:rPr lang="pt-BR" dirty="0" smtClean="0">
                <a:effectLst/>
                <a:latin typeface="Arial" panose="020B0604020202020204" pitchFamily="34" charset="0"/>
                <a:ea typeface="Calibri" panose="020F0502020204030204" pitchFamily="34" charset="0"/>
                <a:cs typeface="Times New Roman" panose="02020603050405020304" pitchFamily="18" charset="0"/>
              </a:rPr>
              <a:t> com comprimento superficial 2c=50 mm e profundidade a = 15 </a:t>
            </a:r>
            <a:r>
              <a:rPr lang="pt-BR" dirty="0" err="1" smtClean="0">
                <a:effectLst/>
                <a:latin typeface="Arial" panose="020B0604020202020204" pitchFamily="34" charset="0"/>
                <a:ea typeface="Calibri" panose="020F0502020204030204" pitchFamily="34" charset="0"/>
                <a:cs typeface="Times New Roman" panose="02020603050405020304" pitchFamily="18" charset="0"/>
              </a:rPr>
              <a:t>mm.</a:t>
            </a:r>
            <a:r>
              <a:rPr lang="pt-BR" dirty="0" smtClean="0">
                <a:effectLst/>
                <a:latin typeface="Arial" panose="020B0604020202020204" pitchFamily="34" charset="0"/>
                <a:ea typeface="Calibri" panose="020F0502020204030204" pitchFamily="34" charset="0"/>
                <a:cs typeface="Times New Roman" panose="02020603050405020304" pitchFamily="18" charset="0"/>
              </a:rPr>
              <a:t> A tensão normal ao plano da trinca é de 250 MPa e a largura e espessura da peça são largas quando comparadas com o tamanho da trinca.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tângulo 4"/>
          <p:cNvSpPr/>
          <p:nvPr/>
        </p:nvSpPr>
        <p:spPr>
          <a:xfrm>
            <a:off x="1018210" y="2027175"/>
            <a:ext cx="5583580" cy="388696"/>
          </a:xfrm>
          <a:prstGeom prst="rect">
            <a:avLst/>
          </a:prstGeom>
        </p:spPr>
        <p:txBody>
          <a:bodyPr wrap="none">
            <a:spAutoFit/>
          </a:bodyPr>
          <a:lstStyle/>
          <a:p>
            <a:pPr marL="342900" lvl="0" indent="-342900" algn="just">
              <a:lnSpc>
                <a:spcPct val="107000"/>
              </a:lnSpc>
              <a:spcAft>
                <a:spcPts val="800"/>
              </a:spcAft>
              <a:buFont typeface="+mj-lt"/>
              <a:buAutoNum type="alphaLcParenR"/>
            </a:pPr>
            <a:r>
              <a:rPr lang="pt-BR" dirty="0" smtClean="0">
                <a:effectLst/>
                <a:latin typeface="Arial" panose="020B0604020202020204" pitchFamily="34" charset="0"/>
                <a:ea typeface="Calibri" panose="020F0502020204030204" pitchFamily="34" charset="0"/>
                <a:cs typeface="Times New Roman" panose="02020603050405020304" pitchFamily="18" charset="0"/>
              </a:rPr>
              <a:t>Qual é o fator de segurança contra fratura frágil?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aixaDeTexto 6"/>
              <p:cNvSpPr txBox="1"/>
              <p:nvPr/>
            </p:nvSpPr>
            <p:spPr>
              <a:xfrm>
                <a:off x="1160584" y="2936513"/>
                <a:ext cx="2297723" cy="616964"/>
              </a:xfrm>
              <a:prstGeom prst="rect">
                <a:avLst/>
              </a:prstGeom>
              <a:noFill/>
            </p:spPr>
            <p:txBody>
              <a:bodyPr wrap="square" rtlCol="0">
                <a:spAutoFit/>
              </a:bodyPr>
              <a:lstStyle/>
              <a:p>
                <a:r>
                  <a:rPr lang="pt-BR" sz="2000" dirty="0" smtClean="0"/>
                  <a:t>Xk = </a:t>
                </a:r>
                <a14:m>
                  <m:oMath xmlns:m="http://schemas.openxmlformats.org/officeDocument/2006/math">
                    <m:f>
                      <m:fPr>
                        <m:ctrlPr>
                          <a:rPr lang="pt-BR" sz="2400" i="1" smtClean="0">
                            <a:latin typeface="Cambria Math" panose="02040503050406030204" pitchFamily="18" charset="0"/>
                          </a:rPr>
                        </m:ctrlPr>
                      </m:fPr>
                      <m:num>
                        <m:r>
                          <a:rPr lang="pt-BR" sz="2400" b="0" i="1" smtClean="0">
                            <a:latin typeface="Cambria Math" panose="02040503050406030204" pitchFamily="18" charset="0"/>
                          </a:rPr>
                          <m:t>𝐾𝐼𝐶</m:t>
                        </m:r>
                      </m:num>
                      <m:den>
                        <m:r>
                          <a:rPr lang="pt-BR" sz="2400" b="0" i="1" smtClean="0">
                            <a:latin typeface="Cambria Math" panose="02040503050406030204" pitchFamily="18" charset="0"/>
                          </a:rPr>
                          <m:t>𝐾</m:t>
                        </m:r>
                      </m:den>
                    </m:f>
                  </m:oMath>
                </a14:m>
                <a:r>
                  <a:rPr lang="pt-BR" sz="2000" dirty="0" smtClean="0"/>
                  <a:t> </a:t>
                </a:r>
                <a:endParaRPr lang="pt-BR" sz="2000" dirty="0"/>
              </a:p>
            </p:txBody>
          </p:sp>
        </mc:Choice>
        <mc:Fallback xmlns="">
          <p:sp>
            <p:nvSpPr>
              <p:cNvPr id="7" name="CaixaDeTexto 6"/>
              <p:cNvSpPr txBox="1">
                <a:spLocks noRot="1" noChangeAspect="1" noMove="1" noResize="1" noEditPoints="1" noAdjustHandles="1" noChangeArrowheads="1" noChangeShapeType="1" noTextEdit="1"/>
              </p:cNvSpPr>
              <p:nvPr/>
            </p:nvSpPr>
            <p:spPr>
              <a:xfrm>
                <a:off x="1160584" y="2936513"/>
                <a:ext cx="2297723" cy="616964"/>
              </a:xfrm>
              <a:prstGeom prst="rect">
                <a:avLst/>
              </a:prstGeom>
              <a:blipFill rotWithShape="0">
                <a:blip r:embed="rId2"/>
                <a:stretch>
                  <a:fillRect l="-2653" b="-2970"/>
                </a:stretch>
              </a:blipFill>
            </p:spPr>
            <p:txBody>
              <a:bodyPr/>
              <a:lstStyle/>
              <a:p>
                <a:r>
                  <a:rPr lang="pt-BR">
                    <a:noFill/>
                  </a:rPr>
                  <a:t> </a:t>
                </a:r>
              </a:p>
            </p:txBody>
          </p:sp>
        </mc:Fallback>
      </mc:AlternateContent>
      <p:sp>
        <p:nvSpPr>
          <p:cNvPr id="10" name="CaixaDeTexto 9"/>
          <p:cNvSpPr txBox="1"/>
          <p:nvPr/>
        </p:nvSpPr>
        <p:spPr>
          <a:xfrm>
            <a:off x="4878497" y="2708031"/>
            <a:ext cx="2413257" cy="1477328"/>
          </a:xfrm>
          <a:prstGeom prst="rect">
            <a:avLst/>
          </a:prstGeom>
          <a:noFill/>
        </p:spPr>
        <p:txBody>
          <a:bodyPr wrap="square" rtlCol="0">
            <a:spAutoFit/>
          </a:bodyPr>
          <a:lstStyle/>
          <a:p>
            <a:r>
              <a:rPr lang="pt-BR" dirty="0" smtClean="0"/>
              <a:t>ASTM A470-8</a:t>
            </a:r>
          </a:p>
          <a:p>
            <a:r>
              <a:rPr lang="pt-BR" dirty="0" smtClean="0"/>
              <a:t>a= 15 mm</a:t>
            </a:r>
          </a:p>
          <a:p>
            <a:r>
              <a:rPr lang="pt-BR" dirty="0" smtClean="0"/>
              <a:t>2c = 50 mm</a:t>
            </a:r>
          </a:p>
          <a:p>
            <a:r>
              <a:rPr lang="pt-BR" dirty="0" smtClean="0"/>
              <a:t>S = 250 MPa</a:t>
            </a:r>
          </a:p>
          <a:p>
            <a:r>
              <a:rPr lang="pt-BR" dirty="0" err="1" smtClean="0"/>
              <a:t>Kic</a:t>
            </a:r>
            <a:r>
              <a:rPr lang="pt-BR" dirty="0" smtClean="0"/>
              <a:t> = 60 </a:t>
            </a:r>
            <a:r>
              <a:rPr lang="pt-BR" dirty="0"/>
              <a:t>MPam</a:t>
            </a:r>
            <a:r>
              <a:rPr lang="pt-BR" baseline="30000" dirty="0"/>
              <a:t>1/2</a:t>
            </a:r>
            <a:endParaRPr lang="pt-BR" dirty="0"/>
          </a:p>
        </p:txBody>
      </p:sp>
      <p:pic>
        <p:nvPicPr>
          <p:cNvPr id="13" name="Imagem 12"/>
          <p:cNvPicPr>
            <a:picLocks noChangeAspect="1"/>
          </p:cNvPicPr>
          <p:nvPr/>
        </p:nvPicPr>
        <p:blipFill>
          <a:blip r:embed="rId3"/>
          <a:stretch>
            <a:fillRect/>
          </a:stretch>
        </p:blipFill>
        <p:spPr>
          <a:xfrm>
            <a:off x="6744164" y="1566611"/>
            <a:ext cx="5383579" cy="5291389"/>
          </a:xfrm>
          <a:prstGeom prst="rect">
            <a:avLst/>
          </a:prstGeom>
        </p:spPr>
      </p:pic>
    </p:spTree>
    <p:extLst>
      <p:ext uri="{BB962C8B-B14F-4D97-AF65-F5344CB8AC3E}">
        <p14:creationId xmlns:p14="http://schemas.microsoft.com/office/powerpoint/2010/main" val="589441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stretch>
            <a:fillRect/>
          </a:stretch>
        </p:blipFill>
        <p:spPr>
          <a:xfrm>
            <a:off x="753940" y="-82062"/>
            <a:ext cx="5412398" cy="6787662"/>
          </a:xfrm>
          <a:prstGeom prst="rect">
            <a:avLst/>
          </a:prstGeom>
        </p:spPr>
      </p:pic>
    </p:spTree>
    <p:extLst>
      <p:ext uri="{BB962C8B-B14F-4D97-AF65-F5344CB8AC3E}">
        <p14:creationId xmlns:p14="http://schemas.microsoft.com/office/powerpoint/2010/main" val="2290832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de cantos arredondados 12"/>
          <p:cNvSpPr/>
          <p:nvPr/>
        </p:nvSpPr>
        <p:spPr>
          <a:xfrm>
            <a:off x="988052" y="5181938"/>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de cantos arredondados 11"/>
          <p:cNvSpPr/>
          <p:nvPr/>
        </p:nvSpPr>
        <p:spPr>
          <a:xfrm>
            <a:off x="988053" y="3966717"/>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de cantos arredondados 4"/>
          <p:cNvSpPr/>
          <p:nvPr/>
        </p:nvSpPr>
        <p:spPr>
          <a:xfrm>
            <a:off x="988053" y="2751496"/>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a:off x="988053" y="1503044"/>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7" name="CaixaDeTexto 6"/>
              <p:cNvSpPr txBox="1"/>
              <p:nvPr/>
            </p:nvSpPr>
            <p:spPr>
              <a:xfrm>
                <a:off x="1130427" y="1731526"/>
                <a:ext cx="2297723" cy="616964"/>
              </a:xfrm>
              <a:prstGeom prst="rect">
                <a:avLst/>
              </a:prstGeom>
              <a:noFill/>
            </p:spPr>
            <p:txBody>
              <a:bodyPr wrap="square" rtlCol="0">
                <a:spAutoFit/>
              </a:bodyPr>
              <a:lstStyle/>
              <a:p>
                <a:r>
                  <a:rPr lang="pt-BR" sz="2000" dirty="0" smtClean="0"/>
                  <a:t>Xk = </a:t>
                </a:r>
                <a14:m>
                  <m:oMath xmlns:m="http://schemas.openxmlformats.org/officeDocument/2006/math">
                    <m:f>
                      <m:fPr>
                        <m:ctrlPr>
                          <a:rPr lang="pt-BR" sz="2400" i="1" smtClean="0">
                            <a:latin typeface="Cambria Math" panose="02040503050406030204" pitchFamily="18" charset="0"/>
                          </a:rPr>
                        </m:ctrlPr>
                      </m:fPr>
                      <m:num>
                        <m:r>
                          <a:rPr lang="pt-BR" sz="2400" b="0" i="1" smtClean="0">
                            <a:latin typeface="Cambria Math" panose="02040503050406030204" pitchFamily="18" charset="0"/>
                          </a:rPr>
                          <m:t>𝐾𝐼𝐶</m:t>
                        </m:r>
                      </m:num>
                      <m:den>
                        <m:r>
                          <a:rPr lang="pt-BR" sz="2400" b="0" i="1" smtClean="0">
                            <a:latin typeface="Cambria Math" panose="02040503050406030204" pitchFamily="18" charset="0"/>
                          </a:rPr>
                          <m:t>𝐾</m:t>
                        </m:r>
                      </m:den>
                    </m:f>
                  </m:oMath>
                </a14:m>
                <a:r>
                  <a:rPr lang="pt-BR" sz="2000" dirty="0" smtClean="0"/>
                  <a:t> </a:t>
                </a:r>
                <a:endParaRPr lang="pt-BR" sz="2000" dirty="0"/>
              </a:p>
            </p:txBody>
          </p:sp>
        </mc:Choice>
        <mc:Fallback xmlns="">
          <p:sp>
            <p:nvSpPr>
              <p:cNvPr id="7" name="CaixaDeTexto 6"/>
              <p:cNvSpPr txBox="1">
                <a:spLocks noRot="1" noChangeAspect="1" noMove="1" noResize="1" noEditPoints="1" noAdjustHandles="1" noChangeArrowheads="1" noChangeShapeType="1" noTextEdit="1"/>
              </p:cNvSpPr>
              <p:nvPr/>
            </p:nvSpPr>
            <p:spPr>
              <a:xfrm>
                <a:off x="1130427" y="1731526"/>
                <a:ext cx="2297723" cy="616964"/>
              </a:xfrm>
              <a:prstGeom prst="rect">
                <a:avLst/>
              </a:prstGeom>
              <a:blipFill rotWithShape="0">
                <a:blip r:embed="rId2"/>
                <a:stretch>
                  <a:fillRect l="-2653" b="-297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CaixaDeTexto 7"/>
              <p:cNvSpPr txBox="1"/>
              <p:nvPr/>
            </p:nvSpPr>
            <p:spPr>
              <a:xfrm>
                <a:off x="1224211" y="2917255"/>
                <a:ext cx="1055078" cy="586571"/>
              </a:xfrm>
              <a:prstGeom prst="rect">
                <a:avLst/>
              </a:prstGeom>
              <a:noFill/>
            </p:spPr>
            <p:txBody>
              <a:bodyPr wrap="square" rtlCol="0">
                <a:spAutoFit/>
              </a:bodyPr>
              <a:lstStyle/>
              <a:p>
                <a:r>
                  <a:rPr lang="el-GR" dirty="0" smtClean="0"/>
                  <a:t>α</a:t>
                </a:r>
                <a:r>
                  <a:rPr lang="pt-BR" dirty="0" smtClean="0"/>
                  <a:t> = </a:t>
                </a:r>
                <a14:m>
                  <m:oMath xmlns:m="http://schemas.openxmlformats.org/officeDocument/2006/math">
                    <m:f>
                      <m:fPr>
                        <m:ctrlPr>
                          <a:rPr lang="pt-BR" sz="2400" i="1" smtClean="0">
                            <a:latin typeface="Cambria Math" panose="02040503050406030204" pitchFamily="18" charset="0"/>
                          </a:rPr>
                        </m:ctrlPr>
                      </m:fPr>
                      <m:num>
                        <m:r>
                          <a:rPr lang="pt-BR" sz="2400" b="0" i="1" smtClean="0">
                            <a:latin typeface="Cambria Math" panose="02040503050406030204" pitchFamily="18" charset="0"/>
                          </a:rPr>
                          <m:t>𝑎</m:t>
                        </m:r>
                      </m:num>
                      <m:den>
                        <m:r>
                          <a:rPr lang="pt-BR" sz="2400" b="0" i="1" smtClean="0">
                            <a:latin typeface="Cambria Math" panose="02040503050406030204" pitchFamily="18" charset="0"/>
                          </a:rPr>
                          <m:t>𝑐</m:t>
                        </m:r>
                      </m:den>
                    </m:f>
                  </m:oMath>
                </a14:m>
                <a:endParaRPr lang="pt-BR" sz="2400" dirty="0"/>
              </a:p>
            </p:txBody>
          </p:sp>
        </mc:Choice>
        <mc:Fallback xmlns="">
          <p:sp>
            <p:nvSpPr>
              <p:cNvPr id="8" name="CaixaDeTexto 7"/>
              <p:cNvSpPr txBox="1">
                <a:spLocks noRot="1" noChangeAspect="1" noMove="1" noResize="1" noEditPoints="1" noAdjustHandles="1" noChangeArrowheads="1" noChangeShapeType="1" noTextEdit="1"/>
              </p:cNvSpPr>
              <p:nvPr/>
            </p:nvSpPr>
            <p:spPr>
              <a:xfrm>
                <a:off x="1224211" y="2917255"/>
                <a:ext cx="1055078" cy="586571"/>
              </a:xfrm>
              <a:prstGeom prst="rect">
                <a:avLst/>
              </a:prstGeom>
              <a:blipFill rotWithShape="0">
                <a:blip r:embed="rId3"/>
                <a:stretch>
                  <a:fillRect l="-5202"/>
                </a:stretch>
              </a:blipFill>
            </p:spPr>
            <p:txBody>
              <a:bodyPr/>
              <a:lstStyle/>
              <a:p>
                <a:r>
                  <a:rPr lang="pt-BR">
                    <a:noFill/>
                  </a:rPr>
                  <a:t> </a:t>
                </a:r>
              </a:p>
            </p:txBody>
          </p:sp>
        </mc:Fallback>
      </mc:AlternateContent>
      <p:sp>
        <p:nvSpPr>
          <p:cNvPr id="9" name="CaixaDeTexto 8"/>
          <p:cNvSpPr txBox="1"/>
          <p:nvPr/>
        </p:nvSpPr>
        <p:spPr>
          <a:xfrm>
            <a:off x="2438400" y="3059199"/>
            <a:ext cx="1019907" cy="369332"/>
          </a:xfrm>
          <a:prstGeom prst="rect">
            <a:avLst/>
          </a:prstGeom>
          <a:noFill/>
        </p:spPr>
        <p:txBody>
          <a:bodyPr wrap="square" rtlCol="0">
            <a:spAutoFit/>
          </a:bodyPr>
          <a:lstStyle/>
          <a:p>
            <a:r>
              <a:rPr lang="pt-BR" dirty="0" smtClean="0"/>
              <a:t>= 0,6</a:t>
            </a:r>
            <a:endParaRPr lang="pt-BR" dirty="0"/>
          </a:p>
        </p:txBody>
      </p:sp>
      <p:sp>
        <p:nvSpPr>
          <p:cNvPr id="10" name="CaixaDeTexto 9"/>
          <p:cNvSpPr txBox="1"/>
          <p:nvPr/>
        </p:nvSpPr>
        <p:spPr>
          <a:xfrm>
            <a:off x="1428517" y="4294625"/>
            <a:ext cx="1830497" cy="369332"/>
          </a:xfrm>
          <a:prstGeom prst="rect">
            <a:avLst/>
          </a:prstGeom>
          <a:noFill/>
        </p:spPr>
        <p:txBody>
          <a:bodyPr wrap="square" rtlCol="0">
            <a:spAutoFit/>
          </a:bodyPr>
          <a:lstStyle/>
          <a:p>
            <a:r>
              <a:rPr lang="pt-BR" dirty="0" smtClean="0"/>
              <a:t>Q                = 1,63</a:t>
            </a:r>
            <a:endParaRPr lang="pt-BR" dirty="0"/>
          </a:p>
        </p:txBody>
      </p:sp>
      <p:sp>
        <p:nvSpPr>
          <p:cNvPr id="11" name="CaixaDeTexto 10"/>
          <p:cNvSpPr txBox="1"/>
          <p:nvPr/>
        </p:nvSpPr>
        <p:spPr>
          <a:xfrm>
            <a:off x="1428517" y="5486776"/>
            <a:ext cx="3084868" cy="369332"/>
          </a:xfrm>
          <a:prstGeom prst="rect">
            <a:avLst/>
          </a:prstGeom>
          <a:noFill/>
        </p:spPr>
        <p:txBody>
          <a:bodyPr wrap="square" rtlCol="0">
            <a:spAutoFit/>
          </a:bodyPr>
          <a:lstStyle/>
          <a:p>
            <a:r>
              <a:rPr lang="pt-BR" dirty="0" smtClean="0"/>
              <a:t>K                 = 47,6 </a:t>
            </a:r>
            <a:r>
              <a:rPr lang="pt-BR" dirty="0"/>
              <a:t> MPam</a:t>
            </a:r>
            <a:r>
              <a:rPr lang="pt-BR" baseline="30000" dirty="0"/>
              <a:t>1/2 </a:t>
            </a:r>
            <a:r>
              <a:rPr lang="pt-BR" dirty="0" smtClean="0"/>
              <a:t> </a:t>
            </a:r>
            <a:endParaRPr lang="pt-BR" dirty="0"/>
          </a:p>
        </p:txBody>
      </p:sp>
      <p:sp>
        <p:nvSpPr>
          <p:cNvPr id="14" name="CaixaDeTexto 13"/>
          <p:cNvSpPr txBox="1"/>
          <p:nvPr/>
        </p:nvSpPr>
        <p:spPr>
          <a:xfrm>
            <a:off x="2368060" y="1809718"/>
            <a:ext cx="996461" cy="369332"/>
          </a:xfrm>
          <a:prstGeom prst="rect">
            <a:avLst/>
          </a:prstGeom>
          <a:noFill/>
        </p:spPr>
        <p:txBody>
          <a:bodyPr wrap="square" rtlCol="0">
            <a:spAutoFit/>
          </a:bodyPr>
          <a:lstStyle/>
          <a:p>
            <a:r>
              <a:rPr lang="pt-BR" dirty="0" smtClean="0"/>
              <a:t>= 1,26</a:t>
            </a:r>
            <a:endParaRPr lang="pt-BR" dirty="0"/>
          </a:p>
        </p:txBody>
      </p:sp>
      <p:sp>
        <p:nvSpPr>
          <p:cNvPr id="15" name="CaixaDeTexto 14"/>
          <p:cNvSpPr txBox="1"/>
          <p:nvPr/>
        </p:nvSpPr>
        <p:spPr>
          <a:xfrm>
            <a:off x="4325813" y="222739"/>
            <a:ext cx="4161694" cy="523220"/>
          </a:xfrm>
          <a:prstGeom prst="rect">
            <a:avLst/>
          </a:prstGeom>
          <a:noFill/>
        </p:spPr>
        <p:txBody>
          <a:bodyPr wrap="square" rtlCol="0">
            <a:spAutoFit/>
          </a:bodyPr>
          <a:lstStyle/>
          <a:p>
            <a:r>
              <a:rPr lang="pt-BR" sz="2800" dirty="0" smtClean="0"/>
              <a:t>Respostas</a:t>
            </a:r>
            <a:r>
              <a:rPr lang="pt-BR" dirty="0" smtClean="0"/>
              <a:t> </a:t>
            </a:r>
            <a:endParaRPr lang="pt-BR" dirty="0"/>
          </a:p>
        </p:txBody>
      </p:sp>
      <p:sp>
        <p:nvSpPr>
          <p:cNvPr id="16" name="Retângulo de cantos arredondados 15"/>
          <p:cNvSpPr/>
          <p:nvPr/>
        </p:nvSpPr>
        <p:spPr>
          <a:xfrm>
            <a:off x="4774606" y="1502015"/>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CaixaDeTexto 17"/>
          <p:cNvSpPr txBox="1"/>
          <p:nvPr/>
        </p:nvSpPr>
        <p:spPr>
          <a:xfrm>
            <a:off x="5273685" y="1855342"/>
            <a:ext cx="3084868" cy="369332"/>
          </a:xfrm>
          <a:prstGeom prst="rect">
            <a:avLst/>
          </a:prstGeom>
          <a:noFill/>
        </p:spPr>
        <p:txBody>
          <a:bodyPr wrap="square" rtlCol="0">
            <a:spAutoFit/>
          </a:bodyPr>
          <a:lstStyle/>
          <a:p>
            <a:r>
              <a:rPr lang="pt-BR" dirty="0"/>
              <a:t>F</a:t>
            </a:r>
            <a:r>
              <a:rPr lang="pt-BR" dirty="0" smtClean="0"/>
              <a:t>               = 1,12</a:t>
            </a:r>
            <a:r>
              <a:rPr lang="pt-BR" baseline="30000" dirty="0" smtClean="0"/>
              <a:t> </a:t>
            </a:r>
            <a:r>
              <a:rPr lang="pt-BR" dirty="0" smtClean="0"/>
              <a:t> </a:t>
            </a:r>
            <a:endParaRPr lang="pt-BR" dirty="0"/>
          </a:p>
        </p:txBody>
      </p:sp>
    </p:spTree>
    <p:extLst>
      <p:ext uri="{BB962C8B-B14F-4D97-AF65-F5344CB8AC3E}">
        <p14:creationId xmlns:p14="http://schemas.microsoft.com/office/powerpoint/2010/main" val="2654198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45477" y="321688"/>
            <a:ext cx="11007969" cy="1277786"/>
          </a:xfrm>
          <a:prstGeom prst="rect">
            <a:avLst/>
          </a:prstGeom>
        </p:spPr>
        <p:txBody>
          <a:bodyPr wrap="square">
            <a:spAutoFit/>
          </a:bodyPr>
          <a:lstStyle/>
          <a:p>
            <a:pPr lvl="0" algn="just">
              <a:lnSpc>
                <a:spcPct val="107000"/>
              </a:lnSpc>
              <a:spcAft>
                <a:spcPts val="800"/>
              </a:spcAft>
            </a:pPr>
            <a:r>
              <a:rPr lang="pt-BR" dirty="0" smtClean="0">
                <a:effectLst/>
                <a:latin typeface="Arial" panose="020B0604020202020204" pitchFamily="34" charset="0"/>
                <a:ea typeface="Calibri" panose="020F0502020204030204" pitchFamily="34" charset="0"/>
                <a:cs typeface="Times New Roman" panose="02020603050405020304" pitchFamily="18" charset="0"/>
              </a:rPr>
              <a:t>2) Um ensaio de tenacidade à fratura foi executado em um aço AISI 4340 que possui uma tensão limite de        escoamento de 1380 MPa, em um corpo de prova padronizado possuindo as dimensões como definida na figura 8.16, sendo b=50,8 mm, t = 12,95 mm e uma trinca de tamanho a = 25,4 </a:t>
            </a:r>
            <a:r>
              <a:rPr lang="pt-BR" dirty="0" err="1" smtClean="0">
                <a:effectLst/>
                <a:latin typeface="Arial" panose="020B0604020202020204" pitchFamily="34" charset="0"/>
                <a:ea typeface="Calibri" panose="020F0502020204030204" pitchFamily="34" charset="0"/>
                <a:cs typeface="Times New Roman" panose="02020603050405020304" pitchFamily="18" charset="0"/>
              </a:rPr>
              <a:t>mm.</a:t>
            </a:r>
            <a:r>
              <a:rPr lang="pt-BR" dirty="0" smtClean="0">
                <a:effectLst/>
                <a:latin typeface="Arial" panose="020B0604020202020204" pitchFamily="34" charset="0"/>
                <a:ea typeface="Calibri" panose="020F0502020204030204" pitchFamily="34" charset="0"/>
                <a:cs typeface="Times New Roman" panose="02020603050405020304" pitchFamily="18" charset="0"/>
              </a:rPr>
              <a:t> A falha do corpo de prova aconteceu de maneira abrupta em P</a:t>
            </a:r>
            <a:r>
              <a:rPr lang="pt-BR" baseline="-25000" dirty="0" smtClean="0">
                <a:effectLst/>
                <a:latin typeface="Arial" panose="020B0604020202020204" pitchFamily="34" charset="0"/>
                <a:ea typeface="Calibri" panose="020F0502020204030204" pitchFamily="34" charset="0"/>
                <a:cs typeface="Times New Roman" panose="02020603050405020304" pitchFamily="18" charset="0"/>
              </a:rPr>
              <a:t>Q</a:t>
            </a:r>
            <a:r>
              <a:rPr lang="pt-BR" dirty="0" smtClean="0">
                <a:effectLst/>
                <a:latin typeface="Arial" panose="020B0604020202020204" pitchFamily="34" charset="0"/>
                <a:ea typeface="Calibri" panose="020F0502020204030204" pitchFamily="34" charset="0"/>
                <a:cs typeface="Times New Roman" panose="02020603050405020304" pitchFamily="18" charset="0"/>
              </a:rPr>
              <a:t> = </a:t>
            </a:r>
            <a:r>
              <a:rPr lang="pt-BR" dirty="0" err="1" smtClean="0">
                <a:effectLst/>
                <a:latin typeface="Arial" panose="020B0604020202020204" pitchFamily="34" charset="0"/>
                <a:ea typeface="Calibri" panose="020F0502020204030204" pitchFamily="34" charset="0"/>
                <a:cs typeface="Times New Roman" panose="02020603050405020304" pitchFamily="18" charset="0"/>
              </a:rPr>
              <a:t>P</a:t>
            </a:r>
            <a:r>
              <a:rPr lang="pt-BR" baseline="-25000" dirty="0" err="1" smtClean="0">
                <a:effectLst/>
                <a:latin typeface="Arial" panose="020B0604020202020204" pitchFamily="34" charset="0"/>
                <a:ea typeface="Calibri" panose="020F0502020204030204" pitchFamily="34" charset="0"/>
                <a:cs typeface="Times New Roman" panose="02020603050405020304" pitchFamily="18" charset="0"/>
              </a:rPr>
              <a:t>max</a:t>
            </a:r>
            <a:r>
              <a:rPr lang="pt-BR" dirty="0" smtClean="0">
                <a:effectLst/>
                <a:latin typeface="Arial" panose="020B0604020202020204" pitchFamily="34" charset="0"/>
                <a:ea typeface="Calibri" panose="020F0502020204030204" pitchFamily="34" charset="0"/>
                <a:cs typeface="Times New Roman" panose="02020603050405020304" pitchFamily="18" charset="0"/>
              </a:rPr>
              <a:t> = 15,03 </a:t>
            </a:r>
            <a:r>
              <a:rPr lang="pt-BR" dirty="0" err="1" smtClean="0">
                <a:effectLst/>
                <a:latin typeface="Arial" panose="020B0604020202020204" pitchFamily="34" charset="0"/>
                <a:ea typeface="Calibri" panose="020F0502020204030204" pitchFamily="34" charset="0"/>
                <a:cs typeface="Times New Roman" panose="02020603050405020304" pitchFamily="18" charset="0"/>
              </a:rPr>
              <a:t>kN</a:t>
            </a:r>
            <a:r>
              <a:rPr lang="pt-BR" dirty="0" smtClean="0">
                <a:effectLst/>
                <a:latin typeface="Arial" panose="020B0604020202020204" pitchFamily="34" charset="0"/>
                <a:ea typeface="Calibri" panose="020F0502020204030204" pitchFamily="34" charset="0"/>
                <a:cs typeface="Times New Roman" panose="02020603050405020304" pitchFamily="18" charset="0"/>
              </a:rPr>
              <a:t>, com uma curva P-v do tipo III da figura 8.</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tângulo 4"/>
          <p:cNvSpPr/>
          <p:nvPr/>
        </p:nvSpPr>
        <p:spPr>
          <a:xfrm>
            <a:off x="762000" y="1895837"/>
            <a:ext cx="6096000" cy="981423"/>
          </a:xfrm>
          <a:prstGeom prst="rect">
            <a:avLst/>
          </a:prstGeom>
        </p:spPr>
        <p:txBody>
          <a:bodyPr>
            <a:spAutoFit/>
          </a:bodyPr>
          <a:lstStyle/>
          <a:p>
            <a:pPr marL="342900" lvl="0" indent="-342900" algn="just">
              <a:lnSpc>
                <a:spcPct val="107000"/>
              </a:lnSpc>
              <a:spcAft>
                <a:spcPts val="0"/>
              </a:spcAft>
              <a:buFont typeface="+mj-lt"/>
              <a:buAutoNum type="alphaLcParenR"/>
            </a:pPr>
            <a:r>
              <a:rPr lang="pt-BR" dirty="0" smtClean="0">
                <a:effectLst/>
                <a:latin typeface="Arial" panose="020B0604020202020204" pitchFamily="34" charset="0"/>
                <a:ea typeface="Calibri" panose="020F0502020204030204" pitchFamily="34" charset="0"/>
                <a:cs typeface="Times New Roman" panose="02020603050405020304" pitchFamily="18" charset="0"/>
              </a:rPr>
              <a:t>Calcule o valor de K</a:t>
            </a:r>
            <a:r>
              <a:rPr lang="pt-BR" baseline="-25000" dirty="0" smtClean="0">
                <a:effectLst/>
                <a:latin typeface="Arial" panose="020B0604020202020204" pitchFamily="34" charset="0"/>
                <a:ea typeface="Calibri" panose="020F0502020204030204" pitchFamily="34" charset="0"/>
                <a:cs typeface="Times New Roman" panose="02020603050405020304" pitchFamily="18" charset="0"/>
              </a:rPr>
              <a:t>Q</a:t>
            </a:r>
            <a:r>
              <a:rPr lang="pt-BR" dirty="0" smtClean="0">
                <a:effectLst/>
                <a:latin typeface="Arial" panose="020B0604020202020204" pitchFamily="34" charset="0"/>
                <a:ea typeface="Calibri" panose="020F0502020204030204" pitchFamily="34" charset="0"/>
                <a:cs typeface="Times New Roman" panose="02020603050405020304" pitchFamily="18" charset="0"/>
              </a:rPr>
              <a:t> na fratura.</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pt-BR" dirty="0" smtClean="0">
                <a:effectLst/>
                <a:latin typeface="Arial" panose="020B0604020202020204" pitchFamily="34" charset="0"/>
                <a:ea typeface="Calibri" panose="020F0502020204030204" pitchFamily="34" charset="0"/>
                <a:cs typeface="Times New Roman" panose="02020603050405020304" pitchFamily="18" charset="0"/>
              </a:rPr>
              <a:t>É este um valor válido de K</a:t>
            </a:r>
            <a:r>
              <a:rPr lang="pt-BR" baseline="-25000" dirty="0" smtClean="0">
                <a:effectLst/>
                <a:latin typeface="Arial" panose="020B0604020202020204" pitchFamily="34" charset="0"/>
                <a:ea typeface="Calibri" panose="020F0502020204030204" pitchFamily="34" charset="0"/>
                <a:cs typeface="Times New Roman" panose="02020603050405020304" pitchFamily="18" charset="0"/>
              </a:rPr>
              <a:t>IC</a:t>
            </a:r>
            <a:r>
              <a:rPr lang="pt-BR" dirty="0" smtClean="0">
                <a:effectLst/>
                <a:latin typeface="Arial" panose="020B0604020202020204" pitchFamily="34" charset="0"/>
                <a:ea typeface="Calibri" panose="020F0502020204030204" pitchFamily="34" charset="0"/>
                <a:cs typeface="Times New Roman" panose="02020603050405020304" pitchFamily="18" charset="0"/>
              </a:rPr>
              <a:t>?</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arenR"/>
            </a:pPr>
            <a:r>
              <a:rPr lang="pt-BR" dirty="0" smtClean="0">
                <a:effectLst/>
                <a:latin typeface="Arial" panose="020B0604020202020204" pitchFamily="34" charset="0"/>
                <a:ea typeface="Calibri" panose="020F0502020204030204" pitchFamily="34" charset="0"/>
                <a:cs typeface="Times New Roman" panose="02020603050405020304" pitchFamily="18" charset="0"/>
              </a:rPr>
              <a:t>Estime o valor da zona plástica na fratura.</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aixaDeTexto 5"/>
          <p:cNvSpPr txBox="1"/>
          <p:nvPr/>
        </p:nvSpPr>
        <p:spPr>
          <a:xfrm>
            <a:off x="7737230" y="1647884"/>
            <a:ext cx="3716216" cy="1477328"/>
          </a:xfrm>
          <a:prstGeom prst="rect">
            <a:avLst/>
          </a:prstGeom>
          <a:noFill/>
        </p:spPr>
        <p:txBody>
          <a:bodyPr wrap="square" rtlCol="0">
            <a:spAutoFit/>
          </a:bodyPr>
          <a:lstStyle/>
          <a:p>
            <a:r>
              <a:rPr lang="pt-BR" dirty="0" smtClean="0"/>
              <a:t>a = 25,4</a:t>
            </a:r>
          </a:p>
          <a:p>
            <a:r>
              <a:rPr lang="pt-BR" dirty="0" smtClean="0"/>
              <a:t>t = 12.95</a:t>
            </a:r>
          </a:p>
          <a:p>
            <a:r>
              <a:rPr lang="pt-BR" dirty="0" smtClean="0"/>
              <a:t>b = 50,8</a:t>
            </a:r>
          </a:p>
          <a:p>
            <a:r>
              <a:rPr lang="pt-BR" dirty="0" err="1" smtClean="0"/>
              <a:t>Pq</a:t>
            </a:r>
            <a:r>
              <a:rPr lang="pt-BR" dirty="0" smtClean="0"/>
              <a:t> = </a:t>
            </a:r>
            <a:r>
              <a:rPr lang="pt-BR" dirty="0" err="1" smtClean="0"/>
              <a:t>Pmax</a:t>
            </a:r>
            <a:r>
              <a:rPr lang="pt-BR" dirty="0" smtClean="0"/>
              <a:t> = 15,03 KN</a:t>
            </a:r>
          </a:p>
          <a:p>
            <a:r>
              <a:rPr lang="pt-BR" dirty="0" smtClean="0"/>
              <a:t>Curva </a:t>
            </a:r>
            <a:r>
              <a:rPr lang="pt-BR" dirty="0" err="1" smtClean="0"/>
              <a:t>Pv</a:t>
            </a:r>
            <a:r>
              <a:rPr lang="pt-BR" dirty="0" smtClean="0"/>
              <a:t> do tipo III da Figura 8.28</a:t>
            </a:r>
          </a:p>
        </p:txBody>
      </p:sp>
      <p:sp>
        <p:nvSpPr>
          <p:cNvPr id="7" name="Retângulo de cantos arredondados 6"/>
          <p:cNvSpPr/>
          <p:nvPr/>
        </p:nvSpPr>
        <p:spPr>
          <a:xfrm>
            <a:off x="864112" y="3322207"/>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8" name="CaixaDeTexto 7"/>
              <p:cNvSpPr txBox="1"/>
              <p:nvPr/>
            </p:nvSpPr>
            <p:spPr>
              <a:xfrm>
                <a:off x="1100270" y="3487966"/>
                <a:ext cx="1055078" cy="586571"/>
              </a:xfrm>
              <a:prstGeom prst="rect">
                <a:avLst/>
              </a:prstGeom>
              <a:noFill/>
            </p:spPr>
            <p:txBody>
              <a:bodyPr wrap="square" rtlCol="0">
                <a:spAutoFit/>
              </a:bodyPr>
              <a:lstStyle/>
              <a:p>
                <a:r>
                  <a:rPr lang="el-GR" dirty="0" smtClean="0"/>
                  <a:t>α</a:t>
                </a:r>
                <a:r>
                  <a:rPr lang="pt-BR" dirty="0" smtClean="0"/>
                  <a:t> = </a:t>
                </a:r>
                <a14:m>
                  <m:oMath xmlns:m="http://schemas.openxmlformats.org/officeDocument/2006/math">
                    <m:f>
                      <m:fPr>
                        <m:ctrlPr>
                          <a:rPr lang="pt-BR" sz="2400" i="1" smtClean="0">
                            <a:latin typeface="Cambria Math" panose="02040503050406030204" pitchFamily="18" charset="0"/>
                          </a:rPr>
                        </m:ctrlPr>
                      </m:fPr>
                      <m:num>
                        <m:r>
                          <a:rPr lang="pt-BR" sz="2400" b="0" i="1" smtClean="0">
                            <a:latin typeface="Cambria Math" panose="02040503050406030204" pitchFamily="18" charset="0"/>
                          </a:rPr>
                          <m:t>𝑎</m:t>
                        </m:r>
                      </m:num>
                      <m:den>
                        <m:r>
                          <a:rPr lang="pt-BR" sz="2400" b="0" i="1" smtClean="0">
                            <a:latin typeface="Cambria Math" panose="02040503050406030204" pitchFamily="18" charset="0"/>
                          </a:rPr>
                          <m:t>𝑏</m:t>
                        </m:r>
                      </m:den>
                    </m:f>
                  </m:oMath>
                </a14:m>
                <a:endParaRPr lang="pt-BR" sz="2400" dirty="0"/>
              </a:p>
            </p:txBody>
          </p:sp>
        </mc:Choice>
        <mc:Fallback xmlns="">
          <p:sp>
            <p:nvSpPr>
              <p:cNvPr id="8" name="CaixaDeTexto 7"/>
              <p:cNvSpPr txBox="1">
                <a:spLocks noRot="1" noChangeAspect="1" noMove="1" noResize="1" noEditPoints="1" noAdjustHandles="1" noChangeArrowheads="1" noChangeShapeType="1" noTextEdit="1"/>
              </p:cNvSpPr>
              <p:nvPr/>
            </p:nvSpPr>
            <p:spPr>
              <a:xfrm>
                <a:off x="1100270" y="3487966"/>
                <a:ext cx="1055078" cy="586571"/>
              </a:xfrm>
              <a:prstGeom prst="rect">
                <a:avLst/>
              </a:prstGeom>
              <a:blipFill rotWithShape="0">
                <a:blip r:embed="rId2"/>
                <a:stretch>
                  <a:fillRect l="-4598"/>
                </a:stretch>
              </a:blipFill>
            </p:spPr>
            <p:txBody>
              <a:bodyPr/>
              <a:lstStyle/>
              <a:p>
                <a:r>
                  <a:rPr lang="pt-BR">
                    <a:noFill/>
                  </a:rPr>
                  <a:t> </a:t>
                </a:r>
              </a:p>
            </p:txBody>
          </p:sp>
        </mc:Fallback>
      </mc:AlternateContent>
      <p:sp>
        <p:nvSpPr>
          <p:cNvPr id="9" name="CaixaDeTexto 8"/>
          <p:cNvSpPr txBox="1"/>
          <p:nvPr/>
        </p:nvSpPr>
        <p:spPr>
          <a:xfrm>
            <a:off x="2239106" y="3629910"/>
            <a:ext cx="984739" cy="369332"/>
          </a:xfrm>
          <a:prstGeom prst="rect">
            <a:avLst/>
          </a:prstGeom>
          <a:noFill/>
        </p:spPr>
        <p:txBody>
          <a:bodyPr wrap="square" rtlCol="0">
            <a:spAutoFit/>
          </a:bodyPr>
          <a:lstStyle/>
          <a:p>
            <a:r>
              <a:rPr lang="pt-BR" dirty="0" smtClean="0">
                <a:solidFill>
                  <a:srgbClr val="C00000"/>
                </a:solidFill>
              </a:rPr>
              <a:t>= 0,5</a:t>
            </a:r>
            <a:endParaRPr lang="pt-BR" dirty="0">
              <a:solidFill>
                <a:srgbClr val="C00000"/>
              </a:solidFill>
            </a:endParaRPr>
          </a:p>
        </p:txBody>
      </p:sp>
    </p:spTree>
    <p:extLst>
      <p:ext uri="{BB962C8B-B14F-4D97-AF65-F5344CB8AC3E}">
        <p14:creationId xmlns:p14="http://schemas.microsoft.com/office/powerpoint/2010/main" val="2209814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0" y="0"/>
            <a:ext cx="5302899" cy="3810000"/>
          </a:xfrm>
          <a:prstGeom prst="rect">
            <a:avLst/>
          </a:prstGeom>
        </p:spPr>
      </p:pic>
      <p:pic>
        <p:nvPicPr>
          <p:cNvPr id="7" name="Image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4050" y="1134036"/>
            <a:ext cx="6438657" cy="4774395"/>
          </a:xfrm>
          <a:prstGeom prst="rect">
            <a:avLst/>
          </a:prstGeom>
          <a:noFill/>
          <a:ln>
            <a:noFill/>
          </a:ln>
        </p:spPr>
      </p:pic>
      <p:pic>
        <p:nvPicPr>
          <p:cNvPr id="8" name="Imagem 7"/>
          <p:cNvPicPr>
            <a:picLocks noChangeAspect="1"/>
          </p:cNvPicPr>
          <p:nvPr/>
        </p:nvPicPr>
        <p:blipFill>
          <a:blip r:embed="rId4"/>
          <a:stretch>
            <a:fillRect/>
          </a:stretch>
        </p:blipFill>
        <p:spPr>
          <a:xfrm>
            <a:off x="164123" y="3810000"/>
            <a:ext cx="5259356" cy="1424409"/>
          </a:xfrm>
          <a:prstGeom prst="rect">
            <a:avLst/>
          </a:prstGeom>
        </p:spPr>
      </p:pic>
      <p:sp>
        <p:nvSpPr>
          <p:cNvPr id="9" name="Retângulo de cantos arredondados 8"/>
          <p:cNvSpPr/>
          <p:nvPr/>
        </p:nvSpPr>
        <p:spPr>
          <a:xfrm>
            <a:off x="465527" y="5234409"/>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947868" y="5545014"/>
            <a:ext cx="470622" cy="369332"/>
          </a:xfrm>
          <a:prstGeom prst="rect">
            <a:avLst/>
          </a:prstGeom>
          <a:noFill/>
        </p:spPr>
        <p:txBody>
          <a:bodyPr wrap="square" rtlCol="0">
            <a:spAutoFit/>
          </a:bodyPr>
          <a:lstStyle/>
          <a:p>
            <a:r>
              <a:rPr lang="pt-BR" dirty="0" smtClean="0"/>
              <a:t>KQ</a:t>
            </a:r>
            <a:endParaRPr lang="pt-BR" dirty="0"/>
          </a:p>
        </p:txBody>
      </p:sp>
      <p:sp>
        <p:nvSpPr>
          <p:cNvPr id="11" name="CaixaDeTexto 10"/>
          <p:cNvSpPr txBox="1"/>
          <p:nvPr/>
        </p:nvSpPr>
        <p:spPr>
          <a:xfrm>
            <a:off x="1817076" y="5545014"/>
            <a:ext cx="1547447" cy="369332"/>
          </a:xfrm>
          <a:prstGeom prst="rect">
            <a:avLst/>
          </a:prstGeom>
          <a:noFill/>
        </p:spPr>
        <p:txBody>
          <a:bodyPr wrap="square" rtlCol="0">
            <a:spAutoFit/>
          </a:bodyPr>
          <a:lstStyle/>
          <a:p>
            <a:r>
              <a:rPr lang="pt-BR" dirty="0" smtClean="0"/>
              <a:t>= 50 MPam</a:t>
            </a:r>
            <a:r>
              <a:rPr lang="pt-BR" baseline="30000" dirty="0" smtClean="0"/>
              <a:t>1/2</a:t>
            </a:r>
            <a:r>
              <a:rPr lang="pt-BR" dirty="0" smtClean="0"/>
              <a:t> </a:t>
            </a:r>
            <a:endParaRPr lang="pt-BR" dirty="0"/>
          </a:p>
        </p:txBody>
      </p:sp>
    </p:spTree>
    <p:extLst>
      <p:ext uri="{BB962C8B-B14F-4D97-AF65-F5344CB8AC3E}">
        <p14:creationId xmlns:p14="http://schemas.microsoft.com/office/powerpoint/2010/main" val="1424205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386862" y="339969"/>
            <a:ext cx="4642338" cy="646331"/>
          </a:xfrm>
          <a:prstGeom prst="rect">
            <a:avLst/>
          </a:prstGeom>
          <a:noFill/>
        </p:spPr>
        <p:txBody>
          <a:bodyPr wrap="square" rtlCol="0">
            <a:spAutoFit/>
          </a:bodyPr>
          <a:lstStyle/>
          <a:p>
            <a:pPr lvl="0"/>
            <a:r>
              <a:rPr lang="pt-BR" dirty="0" smtClean="0"/>
              <a:t>b) </a:t>
            </a:r>
            <a:r>
              <a:rPr lang="pt-BR" dirty="0" smtClean="0">
                <a:effectLst/>
                <a:latin typeface="Arial" panose="020B0604020202020204" pitchFamily="34" charset="0"/>
                <a:ea typeface="Calibri" panose="020F0502020204030204" pitchFamily="34" charset="0"/>
                <a:cs typeface="Times New Roman" panose="02020603050405020304" pitchFamily="18" charset="0"/>
              </a:rPr>
              <a:t>É um valor válido de K</a:t>
            </a:r>
            <a:r>
              <a:rPr lang="pt-BR" baseline="-25000" dirty="0" smtClean="0">
                <a:effectLst/>
                <a:latin typeface="Arial" panose="020B0604020202020204" pitchFamily="34" charset="0"/>
                <a:ea typeface="Calibri" panose="020F0502020204030204" pitchFamily="34" charset="0"/>
                <a:cs typeface="Times New Roman" panose="02020603050405020304" pitchFamily="18" charset="0"/>
              </a:rPr>
              <a:t>IC</a:t>
            </a:r>
            <a:r>
              <a:rPr lang="pt-BR" dirty="0" smtClean="0">
                <a:effectLst/>
                <a:latin typeface="Arial" panose="020B0604020202020204" pitchFamily="34" charset="0"/>
                <a:ea typeface="Calibri" panose="020F0502020204030204" pitchFamily="34" charset="0"/>
                <a:cs typeface="Times New Roman" panose="02020603050405020304" pitchFamily="18" charset="0"/>
              </a:rPr>
              <a:t>?</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
        <p:nvSpPr>
          <p:cNvPr id="7" name="CaixaDeTexto 6"/>
          <p:cNvSpPr txBox="1"/>
          <p:nvPr/>
        </p:nvSpPr>
        <p:spPr>
          <a:xfrm>
            <a:off x="386862" y="3083170"/>
            <a:ext cx="5017477" cy="369332"/>
          </a:xfrm>
          <a:prstGeom prst="rect">
            <a:avLst/>
          </a:prstGeom>
          <a:noFill/>
        </p:spPr>
        <p:txBody>
          <a:bodyPr wrap="square" rtlCol="0">
            <a:spAutoFit/>
          </a:bodyPr>
          <a:lstStyle/>
          <a:p>
            <a:r>
              <a:rPr lang="pt-BR" dirty="0" smtClean="0"/>
              <a:t>c) </a:t>
            </a:r>
            <a:r>
              <a:rPr lang="pt-BR" dirty="0" smtClean="0">
                <a:effectLst/>
                <a:latin typeface="Arial" panose="020B0604020202020204" pitchFamily="34" charset="0"/>
                <a:ea typeface="Calibri" panose="020F0502020204030204" pitchFamily="34" charset="0"/>
                <a:cs typeface="Times New Roman" panose="02020603050405020304" pitchFamily="18" charset="0"/>
              </a:rPr>
              <a:t>Estime o valor da zona plástica na fratura.</a:t>
            </a:r>
            <a:endParaRPr lang="pt-BR" dirty="0"/>
          </a:p>
        </p:txBody>
      </p:sp>
      <p:pic>
        <p:nvPicPr>
          <p:cNvPr id="9" name="Imagem 8"/>
          <p:cNvPicPr>
            <a:picLocks noChangeAspect="1"/>
          </p:cNvPicPr>
          <p:nvPr/>
        </p:nvPicPr>
        <p:blipFill>
          <a:blip r:embed="rId2"/>
          <a:stretch>
            <a:fillRect/>
          </a:stretch>
        </p:blipFill>
        <p:spPr>
          <a:xfrm>
            <a:off x="777386" y="3556487"/>
            <a:ext cx="2953482" cy="1425819"/>
          </a:xfrm>
          <a:prstGeom prst="rect">
            <a:avLst/>
          </a:prstGeom>
        </p:spPr>
      </p:pic>
      <p:pic>
        <p:nvPicPr>
          <p:cNvPr id="10" name="Imagem 9"/>
          <p:cNvPicPr>
            <a:picLocks noChangeAspect="1"/>
          </p:cNvPicPr>
          <p:nvPr/>
        </p:nvPicPr>
        <p:blipFill>
          <a:blip r:embed="rId3"/>
          <a:stretch>
            <a:fillRect/>
          </a:stretch>
        </p:blipFill>
        <p:spPr>
          <a:xfrm>
            <a:off x="542924" y="766434"/>
            <a:ext cx="4010357" cy="956857"/>
          </a:xfrm>
          <a:prstGeom prst="rect">
            <a:avLst/>
          </a:prstGeom>
        </p:spPr>
      </p:pic>
      <p:sp>
        <p:nvSpPr>
          <p:cNvPr id="2" name="CaixaDeTexto 1"/>
          <p:cNvSpPr txBox="1"/>
          <p:nvPr/>
        </p:nvSpPr>
        <p:spPr>
          <a:xfrm>
            <a:off x="3898232" y="4084730"/>
            <a:ext cx="1768642" cy="369332"/>
          </a:xfrm>
          <a:prstGeom prst="rect">
            <a:avLst/>
          </a:prstGeom>
          <a:noFill/>
        </p:spPr>
        <p:txBody>
          <a:bodyPr wrap="square" rtlCol="0">
            <a:spAutoFit/>
          </a:bodyPr>
          <a:lstStyle/>
          <a:p>
            <a:r>
              <a:rPr lang="pt-BR" dirty="0" smtClean="0"/>
              <a:t>= 0,139 mm</a:t>
            </a:r>
            <a:endParaRPr lang="pt-BR" dirty="0"/>
          </a:p>
        </p:txBody>
      </p:sp>
    </p:spTree>
    <p:extLst>
      <p:ext uri="{BB962C8B-B14F-4D97-AF65-F5344CB8AC3E}">
        <p14:creationId xmlns:p14="http://schemas.microsoft.com/office/powerpoint/2010/main" val="138027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86860" y="130834"/>
            <a:ext cx="11160369" cy="1870512"/>
          </a:xfrm>
          <a:prstGeom prst="rect">
            <a:avLst/>
          </a:prstGeom>
        </p:spPr>
        <p:txBody>
          <a:bodyPr wrap="square">
            <a:spAutoFit/>
          </a:bodyPr>
          <a:lstStyle/>
          <a:p>
            <a:pPr lvl="0" algn="just">
              <a:lnSpc>
                <a:spcPct val="107000"/>
              </a:lnSpc>
              <a:spcAft>
                <a:spcPts val="0"/>
              </a:spcAft>
            </a:pPr>
            <a:r>
              <a:rPr lang="pt-BR" dirty="0" smtClean="0">
                <a:effectLst/>
                <a:latin typeface="Arial" panose="020B0604020202020204" pitchFamily="34" charset="0"/>
                <a:ea typeface="Calibri" panose="020F0502020204030204" pitchFamily="34" charset="0"/>
                <a:cs typeface="Times New Roman" panose="02020603050405020304" pitchFamily="18" charset="0"/>
              </a:rPr>
              <a:t>3) Um eixo de 50 mm de diâmetro tem uma trinca superficial de profundidade de a = 5 mm, como mostrada na figura abaixo. O eixo é fabricado de aço maraging18Ni (fundido ao ar), conforme dados da Tabela abaixo.</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pt-BR" dirty="0" smtClean="0">
                <a:effectLst/>
                <a:latin typeface="Arial" panose="020B0604020202020204" pitchFamily="34" charset="0"/>
                <a:ea typeface="Calibri" panose="020F0502020204030204" pitchFamily="34" charset="0"/>
                <a:cs typeface="Times New Roman" panose="02020603050405020304" pitchFamily="18" charset="0"/>
              </a:rPr>
              <a:t>Se o eixo é carregado com um momento </a:t>
            </a:r>
            <a:r>
              <a:rPr lang="pt-BR" dirty="0" err="1" smtClean="0">
                <a:effectLst/>
                <a:latin typeface="Arial" panose="020B0604020202020204" pitchFamily="34" charset="0"/>
                <a:ea typeface="Calibri" panose="020F0502020204030204" pitchFamily="34" charset="0"/>
                <a:cs typeface="Times New Roman" panose="02020603050405020304" pitchFamily="18" charset="0"/>
              </a:rPr>
              <a:t>fletor</a:t>
            </a:r>
            <a:r>
              <a:rPr lang="pt-BR" dirty="0" smtClean="0">
                <a:effectLst/>
                <a:latin typeface="Arial" panose="020B0604020202020204" pitchFamily="34" charset="0"/>
                <a:ea typeface="Calibri" panose="020F0502020204030204" pitchFamily="34" charset="0"/>
                <a:cs typeface="Times New Roman" panose="02020603050405020304" pitchFamily="18" charset="0"/>
              </a:rPr>
              <a:t> de 1,5 </a:t>
            </a:r>
            <a:r>
              <a:rPr lang="pt-BR" dirty="0" err="1" smtClean="0">
                <a:effectLst/>
                <a:latin typeface="Arial" panose="020B0604020202020204" pitchFamily="34" charset="0"/>
                <a:ea typeface="Calibri" panose="020F0502020204030204" pitchFamily="34" charset="0"/>
                <a:cs typeface="Times New Roman" panose="02020603050405020304" pitchFamily="18" charset="0"/>
              </a:rPr>
              <a:t>kN.m</a:t>
            </a:r>
            <a:r>
              <a:rPr lang="pt-BR" dirty="0" smtClean="0">
                <a:effectLst/>
                <a:latin typeface="Arial" panose="020B0604020202020204" pitchFamily="34" charset="0"/>
                <a:ea typeface="Calibri" panose="020F0502020204030204" pitchFamily="34" charset="0"/>
                <a:cs typeface="Times New Roman" panose="02020603050405020304" pitchFamily="18" charset="0"/>
              </a:rPr>
              <a:t>, qual seria o fator de segurança contra fratura frágil?</a:t>
            </a:r>
            <a:endParaRPr lang="pt-B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arenR"/>
            </a:pPr>
            <a:r>
              <a:rPr lang="pt-BR" dirty="0" smtClean="0">
                <a:effectLst/>
                <a:latin typeface="Arial" panose="020B0604020202020204" pitchFamily="34" charset="0"/>
                <a:ea typeface="Calibri" panose="020F0502020204030204" pitchFamily="34" charset="0"/>
                <a:cs typeface="Times New Roman" panose="02020603050405020304" pitchFamily="18" charset="0"/>
              </a:rPr>
              <a:t>Se uma força axial de 120 </a:t>
            </a:r>
            <a:r>
              <a:rPr lang="pt-BR" dirty="0" err="1" smtClean="0">
                <a:effectLst/>
                <a:latin typeface="Arial" panose="020B0604020202020204" pitchFamily="34" charset="0"/>
                <a:ea typeface="Calibri" panose="020F0502020204030204" pitchFamily="34" charset="0"/>
                <a:cs typeface="Times New Roman" panose="02020603050405020304" pitchFamily="18" charset="0"/>
              </a:rPr>
              <a:t>kN</a:t>
            </a:r>
            <a:r>
              <a:rPr lang="pt-BR" dirty="0" smtClean="0">
                <a:effectLst/>
                <a:latin typeface="Arial" panose="020B0604020202020204" pitchFamily="34" charset="0"/>
                <a:ea typeface="Calibri" panose="020F0502020204030204" pitchFamily="34" charset="0"/>
                <a:cs typeface="Times New Roman" panose="02020603050405020304" pitchFamily="18" charset="0"/>
              </a:rPr>
              <a:t> for combinada com o momento </a:t>
            </a:r>
            <a:r>
              <a:rPr lang="pt-BR" dirty="0" err="1" smtClean="0">
                <a:effectLst/>
                <a:latin typeface="Arial" panose="020B0604020202020204" pitchFamily="34" charset="0"/>
                <a:ea typeface="Calibri" panose="020F0502020204030204" pitchFamily="34" charset="0"/>
                <a:cs typeface="Times New Roman" panose="02020603050405020304" pitchFamily="18" charset="0"/>
              </a:rPr>
              <a:t>fletor</a:t>
            </a:r>
            <a:r>
              <a:rPr lang="pt-BR" dirty="0" smtClean="0">
                <a:effectLst/>
                <a:latin typeface="Arial" panose="020B0604020202020204" pitchFamily="34" charset="0"/>
                <a:ea typeface="Calibri" panose="020F0502020204030204" pitchFamily="34" charset="0"/>
                <a:cs typeface="Times New Roman" panose="02020603050405020304" pitchFamily="18" charset="0"/>
              </a:rPr>
              <a:t>, qual seria o fator de segurança?</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aixaDeTexto 6"/>
          <p:cNvSpPr txBox="1"/>
          <p:nvPr/>
        </p:nvSpPr>
        <p:spPr>
          <a:xfrm>
            <a:off x="8335106" y="2227385"/>
            <a:ext cx="3212123" cy="1477328"/>
          </a:xfrm>
          <a:prstGeom prst="rect">
            <a:avLst/>
          </a:prstGeom>
          <a:noFill/>
        </p:spPr>
        <p:txBody>
          <a:bodyPr wrap="square" rtlCol="0">
            <a:spAutoFit/>
          </a:bodyPr>
          <a:lstStyle/>
          <a:p>
            <a:r>
              <a:rPr lang="pt-BR" dirty="0" err="1" smtClean="0"/>
              <a:t>Maraging</a:t>
            </a:r>
            <a:r>
              <a:rPr lang="pt-BR" dirty="0" smtClean="0"/>
              <a:t> 18Ni (fundido ao ar)</a:t>
            </a:r>
          </a:p>
          <a:p>
            <a:r>
              <a:rPr lang="pt-BR" dirty="0" smtClean="0"/>
              <a:t>a = 5 mm</a:t>
            </a:r>
          </a:p>
          <a:p>
            <a:r>
              <a:rPr lang="pt-BR" dirty="0" smtClean="0"/>
              <a:t>b = 25 mm (raio)</a:t>
            </a:r>
          </a:p>
          <a:p>
            <a:r>
              <a:rPr lang="pt-BR" dirty="0" err="1" smtClean="0"/>
              <a:t>Kic</a:t>
            </a:r>
            <a:r>
              <a:rPr lang="pt-BR" dirty="0" smtClean="0"/>
              <a:t> = 123 MPam</a:t>
            </a:r>
            <a:r>
              <a:rPr lang="pt-BR" baseline="30000" dirty="0" smtClean="0"/>
              <a:t>1/2 </a:t>
            </a:r>
            <a:r>
              <a:rPr lang="pt-BR" dirty="0" smtClean="0"/>
              <a:t> (tabela)</a:t>
            </a:r>
          </a:p>
          <a:p>
            <a:endParaRPr lang="pt-BR" dirty="0"/>
          </a:p>
        </p:txBody>
      </p:sp>
      <p:sp>
        <p:nvSpPr>
          <p:cNvPr id="18" name="Retângulo de cantos arredondados 17"/>
          <p:cNvSpPr/>
          <p:nvPr/>
        </p:nvSpPr>
        <p:spPr>
          <a:xfrm>
            <a:off x="532549" y="2376883"/>
            <a:ext cx="1291236"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9" name="CaixaDeTexto 18"/>
              <p:cNvSpPr txBox="1"/>
              <p:nvPr/>
            </p:nvSpPr>
            <p:spPr>
              <a:xfrm>
                <a:off x="657339" y="2569985"/>
                <a:ext cx="2297723" cy="616964"/>
              </a:xfrm>
              <a:prstGeom prst="rect">
                <a:avLst/>
              </a:prstGeom>
              <a:noFill/>
            </p:spPr>
            <p:txBody>
              <a:bodyPr wrap="square" rtlCol="0">
                <a:spAutoFit/>
              </a:bodyPr>
              <a:lstStyle/>
              <a:p>
                <a:r>
                  <a:rPr lang="pt-BR" sz="2000" dirty="0" smtClean="0"/>
                  <a:t>Xk = </a:t>
                </a:r>
                <a14:m>
                  <m:oMath xmlns:m="http://schemas.openxmlformats.org/officeDocument/2006/math">
                    <m:f>
                      <m:fPr>
                        <m:ctrlPr>
                          <a:rPr lang="pt-BR" sz="2400" i="1" smtClean="0">
                            <a:latin typeface="Cambria Math" panose="02040503050406030204" pitchFamily="18" charset="0"/>
                          </a:rPr>
                        </m:ctrlPr>
                      </m:fPr>
                      <m:num>
                        <m:r>
                          <a:rPr lang="pt-BR" sz="2400" b="0" i="1" smtClean="0">
                            <a:latin typeface="Cambria Math" panose="02040503050406030204" pitchFamily="18" charset="0"/>
                          </a:rPr>
                          <m:t>𝐾𝐼𝐶</m:t>
                        </m:r>
                      </m:num>
                      <m:den>
                        <m:r>
                          <a:rPr lang="pt-BR" sz="2400" b="0" i="1" smtClean="0">
                            <a:latin typeface="Cambria Math" panose="02040503050406030204" pitchFamily="18" charset="0"/>
                          </a:rPr>
                          <m:t>𝐾</m:t>
                        </m:r>
                      </m:den>
                    </m:f>
                  </m:oMath>
                </a14:m>
                <a:r>
                  <a:rPr lang="pt-BR" sz="2000" dirty="0" smtClean="0"/>
                  <a:t> </a:t>
                </a:r>
                <a:endParaRPr lang="pt-BR" sz="2000" dirty="0"/>
              </a:p>
            </p:txBody>
          </p:sp>
        </mc:Choice>
        <mc:Fallback xmlns="">
          <p:sp>
            <p:nvSpPr>
              <p:cNvPr id="19" name="CaixaDeTexto 18"/>
              <p:cNvSpPr txBox="1">
                <a:spLocks noRot="1" noChangeAspect="1" noMove="1" noResize="1" noEditPoints="1" noAdjustHandles="1" noChangeArrowheads="1" noChangeShapeType="1" noTextEdit="1"/>
              </p:cNvSpPr>
              <p:nvPr/>
            </p:nvSpPr>
            <p:spPr>
              <a:xfrm>
                <a:off x="657339" y="2569985"/>
                <a:ext cx="2297723" cy="616964"/>
              </a:xfrm>
              <a:prstGeom prst="rect">
                <a:avLst/>
              </a:prstGeom>
              <a:blipFill rotWithShape="0">
                <a:blip r:embed="rId2"/>
                <a:stretch>
                  <a:fillRect l="-2918" b="-2970"/>
                </a:stretch>
              </a:blipFill>
            </p:spPr>
            <p:txBody>
              <a:bodyPr/>
              <a:lstStyle/>
              <a:p>
                <a:r>
                  <a:rPr lang="pt-BR">
                    <a:noFill/>
                  </a:rPr>
                  <a:t> </a:t>
                </a:r>
              </a:p>
            </p:txBody>
          </p:sp>
        </mc:Fallback>
      </mc:AlternateContent>
    </p:spTree>
    <p:extLst>
      <p:ext uri="{BB962C8B-B14F-4D97-AF65-F5344CB8AC3E}">
        <p14:creationId xmlns:p14="http://schemas.microsoft.com/office/powerpoint/2010/main" val="346935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599" y="0"/>
            <a:ext cx="5627077" cy="6858000"/>
          </a:xfrm>
          <a:prstGeom prst="rect">
            <a:avLst/>
          </a:prstGeom>
          <a:noFill/>
          <a:ln>
            <a:noFill/>
          </a:ln>
        </p:spPr>
      </p:pic>
      <p:pic>
        <p:nvPicPr>
          <p:cNvPr id="5" name="Imagem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4215" y="0"/>
            <a:ext cx="4653084" cy="7079322"/>
          </a:xfrm>
          <a:prstGeom prst="rect">
            <a:avLst/>
          </a:prstGeom>
          <a:noFill/>
          <a:ln>
            <a:noFill/>
          </a:ln>
        </p:spPr>
      </p:pic>
    </p:spTree>
    <p:extLst>
      <p:ext uri="{BB962C8B-B14F-4D97-AF65-F5344CB8AC3E}">
        <p14:creationId xmlns:p14="http://schemas.microsoft.com/office/powerpoint/2010/main" val="994791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778</TotalTime>
  <Words>605</Words>
  <Application>Microsoft Office PowerPoint</Application>
  <PresentationFormat>Widescreen</PresentationFormat>
  <Paragraphs>77</Paragraphs>
  <Slides>13</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13</vt:i4>
      </vt:variant>
    </vt:vector>
  </HeadingPairs>
  <TitlesOfParts>
    <vt:vector size="19" baseType="lpstr">
      <vt:lpstr>Arial</vt:lpstr>
      <vt:lpstr>Calibri</vt:lpstr>
      <vt:lpstr>Calibri Light</vt:lpstr>
      <vt:lpstr>Cambria Math</vt:lpstr>
      <vt:lpstr>Times New Roman</vt:lpstr>
      <vt:lpstr>Tema do Office</vt:lpstr>
      <vt:lpstr>Aula de Exercícios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de Exercícios</dc:title>
  <dc:creator>Windows 8</dc:creator>
  <cp:lastModifiedBy>Windows 8</cp:lastModifiedBy>
  <cp:revision>40</cp:revision>
  <dcterms:created xsi:type="dcterms:W3CDTF">2016-08-30T15:46:35Z</dcterms:created>
  <dcterms:modified xsi:type="dcterms:W3CDTF">2016-09-01T09:52:51Z</dcterms:modified>
</cp:coreProperties>
</file>