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59" r:id="rId3"/>
    <p:sldId id="257" r:id="rId4"/>
    <p:sldId id="264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09DE663-BE05-446D-AA1A-C27563D0EDCC}" type="slidenum">
              <a:rPr lang="pt-BR" smtClean="0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  <p:sldLayoutId id="2147483750" r:id="rId18"/>
    <p:sldLayoutId id="2147483751" r:id="rId19"/>
  </p:sldLayoutIdLst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3"/>
          <p:cNvSpPr>
            <a:spLocks noGrp="1"/>
          </p:cNvSpPr>
          <p:nvPr>
            <p:ph type="ctrTitle"/>
          </p:nvPr>
        </p:nvSpPr>
        <p:spPr>
          <a:xfrm>
            <a:off x="3203848" y="3284984"/>
            <a:ext cx="5688632" cy="259228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MODELOS DE ENSINO </a:t>
            </a:r>
            <a:br>
              <a:rPr lang="pt-BR" sz="3200" dirty="0" smtClean="0"/>
            </a:br>
            <a:r>
              <a:rPr lang="pt-BR" sz="3200" dirty="0" smtClean="0"/>
              <a:t>E </a:t>
            </a:r>
            <a:br>
              <a:rPr lang="pt-BR" sz="3200" dirty="0" smtClean="0"/>
            </a:br>
            <a:r>
              <a:rPr lang="pt-BR" sz="3200" dirty="0" smtClean="0"/>
              <a:t>SELEÇÃO DE CONTEÚDOS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3275856" y="5877272"/>
            <a:ext cx="5398368" cy="579512"/>
          </a:xfrm>
        </p:spPr>
        <p:txBody>
          <a:bodyPr/>
          <a:lstStyle/>
          <a:p>
            <a:r>
              <a:rPr lang="pt-BR" dirty="0" smtClean="0"/>
              <a:t>Aula </a:t>
            </a:r>
            <a:r>
              <a:rPr lang="pt-BR" dirty="0" smtClean="0"/>
              <a:t>9 </a:t>
            </a:r>
            <a:r>
              <a:rPr lang="pt-BR" dirty="0" smtClean="0"/>
              <a:t>– </a:t>
            </a:r>
            <a:r>
              <a:rPr lang="pt-BR" dirty="0" smtClean="0"/>
              <a:t>12/maio/2014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Conhecimento científico e escolar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4904"/>
            <a:ext cx="7467600" cy="3909048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pt-BR" dirty="0" smtClean="0"/>
              <a:t>Há diferenças entre os dois?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Que liberdade tem o professor nessa escolha?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Qual o peso do vestibular nessa escolha?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Qual o papel da “tradição” nessa escolha?</a:t>
            </a:r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smtClean="0"/>
              <a:t>Que conteúdo deve ser ensinado?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29600" cy="3921298"/>
          </a:xfrm>
        </p:spPr>
        <p:txBody>
          <a:bodyPr>
            <a:normAutofit lnSpcReduction="10000"/>
          </a:bodyPr>
          <a:lstStyle/>
          <a:p>
            <a:pPr marL="812800" indent="-812800"/>
            <a:endParaRPr lang="pt-BR" dirty="0" smtClean="0"/>
          </a:p>
          <a:p>
            <a:pPr marL="812800" indent="-812800">
              <a:spcAft>
                <a:spcPts val="1200"/>
              </a:spcAft>
            </a:pPr>
            <a:r>
              <a:rPr lang="pt-BR" dirty="0" smtClean="0"/>
              <a:t>Conhecimento científico X conhecimento escolar</a:t>
            </a:r>
          </a:p>
          <a:p>
            <a:pPr marL="812800" indent="-812800">
              <a:spcAft>
                <a:spcPts val="1200"/>
              </a:spcAft>
            </a:pPr>
            <a:r>
              <a:rPr lang="pt-BR" dirty="0" smtClean="0"/>
              <a:t>Conteúdo escolar = dimensão conceitual + formativa + cultural</a:t>
            </a:r>
          </a:p>
          <a:p>
            <a:pPr marL="812800" indent="-812800">
              <a:spcAft>
                <a:spcPts val="1200"/>
              </a:spcAft>
            </a:pPr>
            <a:r>
              <a:rPr lang="pt-BR" dirty="0" smtClean="0"/>
              <a:t>Currículos incorporam conteúdos conceituais / procedimentais / </a:t>
            </a:r>
            <a:r>
              <a:rPr lang="pt-BR" dirty="0" err="1" smtClean="0"/>
              <a:t>atitudinais</a:t>
            </a:r>
            <a:endParaRPr lang="pt-BR" dirty="0" smtClean="0"/>
          </a:p>
          <a:p>
            <a:pPr marL="812800" indent="-812800">
              <a:spcAft>
                <a:spcPts val="1200"/>
              </a:spcAft>
            </a:pPr>
            <a:r>
              <a:rPr lang="pt-BR" dirty="0" smtClean="0"/>
              <a:t>Que conteúdos são representativos da área de conhecimento?</a:t>
            </a:r>
          </a:p>
          <a:p>
            <a:pPr marL="812800" indent="-812800">
              <a:spcAft>
                <a:spcPts val="1200"/>
              </a:spcAft>
            </a:pPr>
            <a:endParaRPr lang="pt-BR" dirty="0" smtClean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14612" y="500042"/>
            <a:ext cx="30003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Ciências da natureza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142976" y="1714488"/>
            <a:ext cx="1857388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Corpo de conhecimentos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357818" y="1714488"/>
            <a:ext cx="2000264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Metodologia de investigação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428992" y="2928934"/>
            <a:ext cx="1571636" cy="646331"/>
          </a:xfrm>
          <a:prstGeom prst="rect">
            <a:avLst/>
          </a:prstGeom>
          <a:solidFill>
            <a:srgbClr val="820101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Formas de pensar e agir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86050" y="4714884"/>
            <a:ext cx="1000132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chemeClr val="bg1"/>
                </a:solidFill>
              </a:rPr>
              <a:t>Intenção de conduta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429124" y="4714884"/>
            <a:ext cx="1143008" cy="738664"/>
          </a:xfrm>
          <a:prstGeom prst="rect">
            <a:avLst/>
          </a:prstGeom>
          <a:solidFill>
            <a:srgbClr val="82010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FFFFFF"/>
                </a:solidFill>
              </a:rPr>
              <a:t>Conduta</a:t>
            </a:r>
          </a:p>
          <a:p>
            <a:pPr algn="ctr"/>
            <a:r>
              <a:rPr lang="pt-BR" sz="1400" dirty="0" smtClean="0">
                <a:solidFill>
                  <a:srgbClr val="FFFFFF"/>
                </a:solidFill>
              </a:rPr>
              <a:t>ou</a:t>
            </a:r>
          </a:p>
          <a:p>
            <a:r>
              <a:rPr lang="pt-BR" sz="1400" dirty="0" smtClean="0">
                <a:solidFill>
                  <a:srgbClr val="FFFFFF"/>
                </a:solidFill>
              </a:rPr>
              <a:t>atuação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14282" y="2857497"/>
            <a:ext cx="2845550" cy="16004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Formado por</a:t>
            </a:r>
          </a:p>
          <a:p>
            <a:pPr marL="176213"/>
            <a:r>
              <a:rPr lang="pt-BR" dirty="0" smtClean="0"/>
              <a:t>-</a:t>
            </a:r>
            <a:r>
              <a:rPr lang="pt-BR" sz="1600" dirty="0" smtClean="0"/>
              <a:t>fatos e fenômenos</a:t>
            </a:r>
          </a:p>
          <a:p>
            <a:pPr marL="176213"/>
            <a:r>
              <a:rPr lang="pt-BR" sz="1600" dirty="0" smtClean="0"/>
              <a:t>-estruturas conceituais</a:t>
            </a:r>
          </a:p>
          <a:p>
            <a:pPr marL="176213"/>
            <a:r>
              <a:rPr lang="pt-BR" sz="1600" dirty="0" smtClean="0"/>
              <a:t>-leis fenomenológicas</a:t>
            </a:r>
          </a:p>
          <a:p>
            <a:pPr marL="176213"/>
            <a:r>
              <a:rPr lang="pt-BR" sz="1600" dirty="0" smtClean="0"/>
              <a:t>-leis hipotético-dedutivas</a:t>
            </a:r>
          </a:p>
          <a:p>
            <a:pPr marL="176213"/>
            <a:r>
              <a:rPr lang="pt-BR" sz="1600" dirty="0" smtClean="0"/>
              <a:t>-princípios e teorias</a:t>
            </a:r>
            <a:endParaRPr lang="pt-BR" sz="16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572132" y="2786058"/>
            <a:ext cx="3176332" cy="18466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Formada por</a:t>
            </a:r>
          </a:p>
          <a:p>
            <a:pPr marL="176213"/>
            <a:r>
              <a:rPr lang="pt-BR" dirty="0" smtClean="0"/>
              <a:t>-</a:t>
            </a:r>
            <a:r>
              <a:rPr lang="pt-BR" sz="1600" dirty="0" smtClean="0"/>
              <a:t>processos de exploração</a:t>
            </a:r>
          </a:p>
          <a:p>
            <a:pPr marL="176213"/>
            <a:r>
              <a:rPr lang="pt-BR" sz="1600" dirty="0" smtClean="0"/>
              <a:t>-habilidades técnicas</a:t>
            </a:r>
          </a:p>
          <a:p>
            <a:pPr marL="176213"/>
            <a:r>
              <a:rPr lang="pt-BR" sz="1600" dirty="0" smtClean="0"/>
              <a:t>-habilidades de investigação</a:t>
            </a:r>
          </a:p>
          <a:p>
            <a:pPr marL="176213"/>
            <a:r>
              <a:rPr lang="pt-BR" sz="1600" dirty="0" smtClean="0"/>
              <a:t>-habilidades de comunicação</a:t>
            </a:r>
            <a:endParaRPr lang="pt-BR" sz="16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71472" y="6120490"/>
            <a:ext cx="142876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Ciência e sua produção</a:t>
            </a:r>
            <a:endParaRPr lang="pt-BR" sz="1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6146140"/>
            <a:ext cx="1428760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Atividade científica</a:t>
            </a:r>
            <a:endParaRPr lang="pt-BR" sz="1400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071934" y="6165304"/>
            <a:ext cx="1571636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Conservação e sustentabilidade</a:t>
            </a:r>
            <a:endParaRPr lang="pt-BR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357950" y="6161150"/>
            <a:ext cx="1428760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/>
              <a:t>Hábitos saudávei</a:t>
            </a:r>
            <a:r>
              <a:rPr lang="pt-BR" sz="1600" dirty="0" smtClean="0"/>
              <a:t>s</a:t>
            </a:r>
            <a:endParaRPr lang="pt-BR" sz="1600" dirty="0"/>
          </a:p>
        </p:txBody>
      </p:sp>
      <p:cxnSp>
        <p:nvCxnSpPr>
          <p:cNvPr id="17" name="Conector reto 16"/>
          <p:cNvCxnSpPr/>
          <p:nvPr/>
        </p:nvCxnSpPr>
        <p:spPr>
          <a:xfrm>
            <a:off x="2071670" y="1357298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endCxn id="3" idx="0"/>
          </p:cNvCxnSpPr>
          <p:nvPr/>
        </p:nvCxnSpPr>
        <p:spPr>
          <a:xfrm rot="5400000">
            <a:off x="1893075" y="153589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stCxn id="2" idx="2"/>
          </p:cNvCxnSpPr>
          <p:nvPr/>
        </p:nvCxnSpPr>
        <p:spPr>
          <a:xfrm rot="5400000">
            <a:off x="3970848" y="1113336"/>
            <a:ext cx="48792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>
            <a:stCxn id="5" idx="2"/>
          </p:cNvCxnSpPr>
          <p:nvPr/>
        </p:nvCxnSpPr>
        <p:spPr>
          <a:xfrm rot="5400000">
            <a:off x="3752157" y="4037918"/>
            <a:ext cx="92530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6" idx="0"/>
          </p:cNvCxnSpPr>
          <p:nvPr/>
        </p:nvCxnSpPr>
        <p:spPr>
          <a:xfrm rot="5400000" flipH="1" flipV="1">
            <a:off x="3179759" y="4607733"/>
            <a:ext cx="213509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/>
          <p:nvPr/>
        </p:nvCxnSpPr>
        <p:spPr>
          <a:xfrm>
            <a:off x="3286116" y="450057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>
            <a:endCxn id="7" idx="0"/>
          </p:cNvCxnSpPr>
          <p:nvPr/>
        </p:nvCxnSpPr>
        <p:spPr>
          <a:xfrm rot="5400000">
            <a:off x="4893471" y="4607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3286116" y="564357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to 52"/>
          <p:cNvCxnSpPr/>
          <p:nvPr/>
        </p:nvCxnSpPr>
        <p:spPr>
          <a:xfrm>
            <a:off x="1285852" y="5929330"/>
            <a:ext cx="57864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>
            <a:stCxn id="6" idx="2"/>
          </p:cNvCxnSpPr>
          <p:nvPr/>
        </p:nvCxnSpPr>
        <p:spPr>
          <a:xfrm rot="5400000">
            <a:off x="3190307" y="5548563"/>
            <a:ext cx="19082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>
            <a:stCxn id="7" idx="2"/>
          </p:cNvCxnSpPr>
          <p:nvPr/>
        </p:nvCxnSpPr>
        <p:spPr>
          <a:xfrm rot="5400000">
            <a:off x="4905613" y="5548563"/>
            <a:ext cx="1900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to 60"/>
          <p:cNvCxnSpPr>
            <a:endCxn id="10" idx="0"/>
          </p:cNvCxnSpPr>
          <p:nvPr/>
        </p:nvCxnSpPr>
        <p:spPr>
          <a:xfrm rot="5400000">
            <a:off x="1190272" y="6024910"/>
            <a:ext cx="1911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 rot="5400000">
            <a:off x="2977016" y="6024116"/>
            <a:ext cx="1911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>
          <a:xfrm rot="5400000">
            <a:off x="4762966" y="6024116"/>
            <a:ext cx="1911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to 64"/>
          <p:cNvCxnSpPr/>
          <p:nvPr/>
        </p:nvCxnSpPr>
        <p:spPr>
          <a:xfrm rot="5400000">
            <a:off x="6977544" y="6024116"/>
            <a:ext cx="1911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/>
          <p:nvPr/>
        </p:nvCxnSpPr>
        <p:spPr>
          <a:xfrm rot="5400000">
            <a:off x="4000496" y="578645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to 69"/>
          <p:cNvCxnSpPr/>
          <p:nvPr/>
        </p:nvCxnSpPr>
        <p:spPr>
          <a:xfrm rot="5400000">
            <a:off x="1750199" y="260746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/>
          <p:nvPr/>
        </p:nvCxnSpPr>
        <p:spPr>
          <a:xfrm rot="5400000">
            <a:off x="6179355" y="260153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aixaDeTexto 72"/>
          <p:cNvSpPr txBox="1"/>
          <p:nvPr/>
        </p:nvSpPr>
        <p:spPr>
          <a:xfrm>
            <a:off x="3357554" y="928670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Se caracterizam por</a:t>
            </a:r>
            <a:endParaRPr lang="pt-BR" sz="1400" dirty="0"/>
          </a:p>
        </p:txBody>
      </p:sp>
      <p:cxnSp>
        <p:nvCxnSpPr>
          <p:cNvPr id="75" name="Conector reto 74"/>
          <p:cNvCxnSpPr>
            <a:stCxn id="3" idx="3"/>
            <a:endCxn id="4" idx="1"/>
          </p:cNvCxnSpPr>
          <p:nvPr/>
        </p:nvCxnSpPr>
        <p:spPr>
          <a:xfrm>
            <a:off x="3000364" y="2037654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to 76"/>
          <p:cNvCxnSpPr>
            <a:endCxn id="4" idx="0"/>
          </p:cNvCxnSpPr>
          <p:nvPr/>
        </p:nvCxnSpPr>
        <p:spPr>
          <a:xfrm rot="5400000">
            <a:off x="6180149" y="1535893"/>
            <a:ext cx="35639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 rot="5400000">
            <a:off x="3750463" y="2531811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CaixaDeTexto 81"/>
          <p:cNvSpPr txBox="1"/>
          <p:nvPr/>
        </p:nvSpPr>
        <p:spPr>
          <a:xfrm>
            <a:off x="3428992" y="2428868"/>
            <a:ext cx="1571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Que determinam</a:t>
            </a:r>
            <a:endParaRPr lang="pt-BR" sz="1400" dirty="0"/>
          </a:p>
        </p:txBody>
      </p:sp>
      <p:sp>
        <p:nvSpPr>
          <p:cNvPr id="83" name="CaixaDeTexto 82"/>
          <p:cNvSpPr txBox="1"/>
          <p:nvPr/>
        </p:nvSpPr>
        <p:spPr>
          <a:xfrm>
            <a:off x="6156176" y="26064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 smtClean="0"/>
              <a:t>Pro Bueno,A. </a:t>
            </a:r>
            <a:r>
              <a:rPr lang="pt-BR" sz="900" i="1" dirty="0" smtClean="0"/>
              <a:t>in</a:t>
            </a:r>
            <a:r>
              <a:rPr lang="pt-BR" sz="900" dirty="0" smtClean="0"/>
              <a:t> Jimenez Aleixandre,</a:t>
            </a:r>
            <a:r>
              <a:rPr lang="pt-BR" sz="900" dirty="0" err="1" smtClean="0"/>
              <a:t>M.P.</a:t>
            </a:r>
            <a:r>
              <a:rPr lang="pt-BR" sz="900" dirty="0" smtClean="0"/>
              <a:t>(org.) 2009. </a:t>
            </a:r>
            <a:endParaRPr lang="pt-BR" sz="900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3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Quanto ao aspecto conceitual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pt-BR" dirty="0" smtClean="0"/>
              <a:t>Que conceitos? 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Hierarquia de importância?</a:t>
            </a:r>
          </a:p>
          <a:p>
            <a:pPr>
              <a:spcAft>
                <a:spcPts val="2400"/>
              </a:spcAft>
            </a:pPr>
            <a:r>
              <a:rPr lang="pt-BR" dirty="0" smtClean="0"/>
              <a:t>Importância dentro da área de conhecimento. Conceitos estruturantes.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961968" cy="3911600"/>
          </a:xfrm>
        </p:spPr>
        <p:txBody>
          <a:bodyPr/>
          <a:lstStyle/>
          <a:p>
            <a:r>
              <a:rPr lang="en-US" dirty="0" err="1" smtClean="0"/>
              <a:t>Fatos</a:t>
            </a:r>
            <a:r>
              <a:rPr lang="en-US" dirty="0" smtClean="0"/>
              <a:t>/</a:t>
            </a:r>
            <a:r>
              <a:rPr lang="en-US" dirty="0" err="1" smtClean="0"/>
              <a:t>acontecimentos</a:t>
            </a:r>
            <a:endParaRPr lang="en-US" dirty="0" smtClean="0"/>
          </a:p>
          <a:p>
            <a:r>
              <a:rPr lang="en-US" dirty="0" err="1"/>
              <a:t>Conceitos</a:t>
            </a:r>
            <a:endParaRPr lang="en-US" dirty="0"/>
          </a:p>
          <a:p>
            <a:r>
              <a:rPr lang="en-US" dirty="0" err="1"/>
              <a:t>Estruturas</a:t>
            </a:r>
            <a:r>
              <a:rPr lang="en-US" dirty="0"/>
              <a:t> </a:t>
            </a:r>
            <a:r>
              <a:rPr lang="en-US" dirty="0" err="1"/>
              <a:t>conceituais</a:t>
            </a:r>
            <a:endParaRPr lang="en-US" dirty="0"/>
          </a:p>
          <a:p>
            <a:r>
              <a:rPr lang="en-US" dirty="0" err="1"/>
              <a:t>Construções</a:t>
            </a:r>
            <a:endParaRPr lang="en-US" dirty="0"/>
          </a:p>
          <a:p>
            <a:r>
              <a:rPr lang="en-US" dirty="0" smtClean="0"/>
              <a:t>Leis </a:t>
            </a:r>
            <a:r>
              <a:rPr lang="en-US" dirty="0" err="1" smtClean="0"/>
              <a:t>fenomenol</a:t>
            </a:r>
            <a:r>
              <a:rPr lang="en-US" dirty="0" err="1" smtClean="0"/>
              <a:t>ógicas</a:t>
            </a:r>
            <a:endParaRPr lang="en-US" dirty="0" smtClean="0"/>
          </a:p>
          <a:p>
            <a:r>
              <a:rPr lang="en-US" dirty="0" smtClean="0"/>
              <a:t>Leis </a:t>
            </a:r>
            <a:r>
              <a:rPr lang="en-US" dirty="0" err="1" smtClean="0"/>
              <a:t>hipotético-dedutivas</a:t>
            </a:r>
            <a:endParaRPr lang="en-US" dirty="0" smtClean="0"/>
          </a:p>
          <a:p>
            <a:r>
              <a:rPr lang="en-US" dirty="0" err="1" smtClean="0"/>
              <a:t>Teorias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aixaDeTexto 82"/>
          <p:cNvSpPr txBox="1"/>
          <p:nvPr/>
        </p:nvSpPr>
        <p:spPr>
          <a:xfrm>
            <a:off x="6156176" y="573325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 smtClean="0"/>
              <a:t>Pro Bueno,A. </a:t>
            </a:r>
            <a:r>
              <a:rPr lang="pt-BR" sz="900" i="1" dirty="0" smtClean="0"/>
              <a:t>in</a:t>
            </a:r>
            <a:r>
              <a:rPr lang="pt-BR" sz="900" dirty="0" smtClean="0"/>
              <a:t> Jimenez Aleixandre,</a:t>
            </a:r>
            <a:r>
              <a:rPr lang="pt-BR" sz="900" dirty="0" err="1" smtClean="0"/>
              <a:t>M.P.</a:t>
            </a:r>
            <a:r>
              <a:rPr lang="pt-BR" sz="900" dirty="0" smtClean="0"/>
              <a:t>(org.) 2009. </a:t>
            </a:r>
            <a:endParaRPr lang="pt-BR" sz="900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2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16632"/>
            <a:ext cx="7391401" cy="114300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Quanto ao aspecto procedimental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268760"/>
            <a:ext cx="4762872" cy="5400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pt-BR" dirty="0" smtClean="0"/>
              <a:t>Habilidades t</a:t>
            </a:r>
            <a:r>
              <a:rPr lang="pt-BR" dirty="0" smtClean="0"/>
              <a:t>écnicas</a:t>
            </a:r>
          </a:p>
          <a:p>
            <a:pPr lvl="1"/>
            <a:r>
              <a:rPr lang="pt-BR" sz="1500" dirty="0" smtClean="0"/>
              <a:t>Realização de montagens;</a:t>
            </a:r>
            <a:r>
              <a:rPr lang="pt-BR" sz="1500" dirty="0"/>
              <a:t> </a:t>
            </a:r>
            <a:r>
              <a:rPr lang="pt-BR" sz="1500" dirty="0" smtClean="0"/>
              <a:t>Construção de aparatos; </a:t>
            </a:r>
            <a:r>
              <a:rPr lang="pt-BR" sz="1500" dirty="0" smtClean="0"/>
              <a:t>Construção de maquetes; </a:t>
            </a:r>
            <a:r>
              <a:rPr lang="pt-BR" sz="1500" dirty="0" smtClean="0"/>
              <a:t>Utilização de técnicas de informática. 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t-BR" dirty="0"/>
              <a:t>Habilidades </a:t>
            </a:r>
            <a:r>
              <a:rPr lang="pt-BR" dirty="0" smtClean="0"/>
              <a:t>b</a:t>
            </a:r>
            <a:r>
              <a:rPr lang="pt-BR" dirty="0" smtClean="0"/>
              <a:t>ásicas</a:t>
            </a:r>
          </a:p>
          <a:p>
            <a:pPr lvl="1"/>
            <a:r>
              <a:rPr lang="pt-BR" sz="1500" dirty="0" smtClean="0"/>
              <a:t>Observação; </a:t>
            </a:r>
            <a:r>
              <a:rPr lang="pt-BR" sz="1500" dirty="0" smtClean="0"/>
              <a:t>Classificação; </a:t>
            </a:r>
            <a:r>
              <a:rPr lang="pt-BR" sz="1500" dirty="0" smtClean="0"/>
              <a:t>Seriação; </a:t>
            </a:r>
            <a:r>
              <a:rPr lang="pt-BR" sz="1500" dirty="0" smtClean="0"/>
              <a:t>Medição; </a:t>
            </a:r>
            <a:r>
              <a:rPr lang="pt-BR" sz="1500" dirty="0" smtClean="0"/>
              <a:t>Tabulação e representação de dados.</a:t>
            </a:r>
            <a:endParaRPr lang="pt-BR" sz="15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Habilidades de investiga</a:t>
            </a:r>
            <a:r>
              <a:rPr lang="pt-BR" dirty="0" smtClean="0"/>
              <a:t>ção</a:t>
            </a:r>
          </a:p>
          <a:p>
            <a:pPr lvl="1">
              <a:spcAft>
                <a:spcPts val="600"/>
              </a:spcAft>
            </a:pPr>
            <a:r>
              <a:rPr lang="pt-BR" sz="1400" dirty="0" smtClean="0"/>
              <a:t>Identifica</a:t>
            </a:r>
            <a:r>
              <a:rPr lang="pt-BR" sz="1400" dirty="0" smtClean="0"/>
              <a:t>ção de problema; emissão de hipótese e realização de previsões; relação entre variáveis; desenho experimental; análise e interpretação de dados e situações; uso de modelos interpretativos; estabelecimento de conclusões.</a:t>
            </a:r>
            <a:endParaRPr lang="pt-BR" sz="15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dirty="0" smtClean="0"/>
              <a:t>Habilidade</a:t>
            </a:r>
            <a:r>
              <a:rPr lang="pt-BR" dirty="0" smtClean="0"/>
              <a:t>s de comunicação</a:t>
            </a:r>
          </a:p>
          <a:p>
            <a:pPr lvl="1"/>
            <a:r>
              <a:rPr lang="pt-BR" sz="1400" dirty="0" smtClean="0"/>
              <a:t>Representa</a:t>
            </a:r>
            <a:r>
              <a:rPr lang="pt-BR" sz="1400" dirty="0" smtClean="0"/>
              <a:t>ção simbólica; identificação de ideias em material escrito ou audiovisual; utilização de diferentes fontes; elaboração de informes ou materiais.</a:t>
            </a:r>
            <a:endParaRPr lang="pt-BR" sz="1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436096" y="2214563"/>
            <a:ext cx="3312368" cy="39116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2400"/>
              </a:spcAft>
            </a:pPr>
            <a:r>
              <a:rPr lang="pt-BR" dirty="0"/>
              <a:t>O que os alunos devem saber fazer?</a:t>
            </a:r>
          </a:p>
          <a:p>
            <a:pPr>
              <a:spcAft>
                <a:spcPts val="2400"/>
              </a:spcAft>
            </a:pPr>
            <a:r>
              <a:rPr lang="pt-BR" dirty="0"/>
              <a:t>Que práticas e métodos são representativos na biologia?</a:t>
            </a:r>
          </a:p>
          <a:p>
            <a:pPr>
              <a:spcAft>
                <a:spcPts val="2400"/>
              </a:spcAft>
            </a:pPr>
            <a:r>
              <a:rPr lang="pt-BR" dirty="0"/>
              <a:t>Que procedimentos podem aproximar os alunos da área de conhecimento?</a:t>
            </a:r>
          </a:p>
          <a:p>
            <a:endParaRPr lang="en-US" dirty="0"/>
          </a:p>
        </p:txBody>
      </p:sp>
      <p:sp>
        <p:nvSpPr>
          <p:cNvPr id="5" name="CaixaDeTexto 82"/>
          <p:cNvSpPr txBox="1"/>
          <p:nvPr/>
        </p:nvSpPr>
        <p:spPr>
          <a:xfrm>
            <a:off x="3131840" y="623731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 smtClean="0"/>
              <a:t>Pro Bueno,A. </a:t>
            </a:r>
            <a:r>
              <a:rPr lang="pt-BR" sz="900" i="1" dirty="0" smtClean="0"/>
              <a:t>in</a:t>
            </a:r>
            <a:r>
              <a:rPr lang="pt-BR" sz="900" dirty="0" smtClean="0"/>
              <a:t> Jimenez Aleixandre,</a:t>
            </a:r>
            <a:r>
              <a:rPr lang="pt-BR" sz="900" dirty="0" err="1" smtClean="0"/>
              <a:t>M.P.</a:t>
            </a:r>
            <a:r>
              <a:rPr lang="pt-BR" sz="900" dirty="0" smtClean="0"/>
              <a:t>(org.) 2009. </a:t>
            </a:r>
            <a:endParaRPr lang="pt-BR" sz="900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2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199" y="116632"/>
            <a:ext cx="7391401" cy="720080"/>
          </a:xfrm>
        </p:spPr>
        <p:txBody>
          <a:bodyPr/>
          <a:lstStyle/>
          <a:p>
            <a:r>
              <a:rPr lang="pt-BR" dirty="0" smtClean="0"/>
              <a:t>Quanto ao aspecto atitudinal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980728"/>
            <a:ext cx="4834880" cy="587727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pt-BR" dirty="0" smtClean="0"/>
              <a:t>Atitude em rela</a:t>
            </a:r>
            <a:r>
              <a:rPr lang="pt-BR" dirty="0" smtClean="0"/>
              <a:t>ção à ciência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pt-BR" dirty="0" smtClean="0"/>
              <a:t>Interesse pelas ciências; avaliação do trabalho científico; valorização das limitações e da provisoriedade dos conhecimentos</a:t>
            </a:r>
            <a:r>
              <a:rPr lang="pt-BR" dirty="0"/>
              <a:t>; avaliação do impacto tecnológico e social do </a:t>
            </a:r>
            <a:r>
              <a:rPr lang="pt-BR" dirty="0" smtClean="0"/>
              <a:t>conhecimento.</a:t>
            </a:r>
            <a:endParaRPr lang="pt-BR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pt-BR" dirty="0" smtClean="0"/>
              <a:t>Atitude em relação à atividade científica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pt-BR" dirty="0" smtClean="0"/>
              <a:t>Rigor e precisão na tomada de informação; honestidade intelectual; coerência entre dados, análises, inferências ou conclusões resultantes; tolerância e respeito aos outros; curiosidade; criatividade na elaboração de hipóteses, desenho de estratégias , etc.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pt-BR" dirty="0" smtClean="0"/>
              <a:t>Respeito pelo ambiente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pt-BR" dirty="0" smtClean="0"/>
              <a:t>Valorização </a:t>
            </a:r>
            <a:r>
              <a:rPr lang="pt-BR" dirty="0"/>
              <a:t>das contribuições da ciência na </a:t>
            </a:r>
            <a:r>
              <a:rPr lang="pt-BR" dirty="0" smtClean="0"/>
              <a:t>melhoria do ambiente; adoção de posturas críticas frente à deterioração ambiental; preocupação com o desenvolvimento sustentável; conhecimento e utilização de serviços da comunidade em relação à conservação do ambiente.</a:t>
            </a:r>
            <a:endParaRPr lang="pt-BR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pt-BR" dirty="0" smtClean="0"/>
              <a:t>Hábitos saudáveis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pt-BR" dirty="0" smtClean="0"/>
              <a:t>Adoção de hábitos saudáveis; de posturas críticas frente a condutas não saudáveis;; adoção de hábitos de higiene corporal e mental; conhecimento e uso de serviços da comunidade relacionados à saúde e ao consumo.</a:t>
            </a:r>
            <a:endParaRPr lang="pt-BR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326320" y="2214563"/>
            <a:ext cx="3566160" cy="3911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pt-BR" dirty="0"/>
              <a:t>Há valores que devem ser trabalhados a partir das aulas de biologia?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pt-BR" dirty="0"/>
              <a:t>Há atitudes e normas que sejam próprios da disciplina biologia?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pt-BR" dirty="0"/>
              <a:t>Há normas, atitudes e valores que sejam próprios da situação educativa?</a:t>
            </a:r>
          </a:p>
          <a:p>
            <a:pPr>
              <a:lnSpc>
                <a:spcPct val="90000"/>
              </a:lnSpc>
              <a:spcAft>
                <a:spcPts val="2400"/>
              </a:spcAft>
            </a:pPr>
            <a:r>
              <a:rPr lang="pt-BR" dirty="0"/>
              <a:t>É possível preparar os alunos para escolherem e construírem normas e valores?</a:t>
            </a:r>
          </a:p>
          <a:p>
            <a:endParaRPr lang="en-US" dirty="0"/>
          </a:p>
        </p:txBody>
      </p:sp>
      <p:sp>
        <p:nvSpPr>
          <p:cNvPr id="5" name="CaixaDeTexto 82"/>
          <p:cNvSpPr txBox="1"/>
          <p:nvPr/>
        </p:nvSpPr>
        <p:spPr>
          <a:xfrm>
            <a:off x="3347864" y="630932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900" dirty="0" smtClean="0"/>
              <a:t>Pro Bueno,A. </a:t>
            </a:r>
            <a:r>
              <a:rPr lang="pt-BR" sz="900" i="1" dirty="0" smtClean="0"/>
              <a:t>in</a:t>
            </a:r>
            <a:r>
              <a:rPr lang="pt-BR" sz="900" dirty="0" smtClean="0"/>
              <a:t> Jimenez Aleixandre,</a:t>
            </a:r>
            <a:r>
              <a:rPr lang="pt-BR" sz="900" dirty="0" err="1" smtClean="0"/>
              <a:t>M.P.</a:t>
            </a:r>
            <a:r>
              <a:rPr lang="pt-BR" sz="900" dirty="0" smtClean="0"/>
              <a:t>(org.) 2009. </a:t>
            </a:r>
            <a:endParaRPr lang="pt-BR" sz="900" dirty="0"/>
          </a:p>
        </p:txBody>
      </p:sp>
    </p:spTree>
  </p:cSld>
  <p:clrMapOvr>
    <a:masterClrMapping/>
  </p:clrMapOvr>
  <p:transition xmlns:p14="http://schemas.microsoft.com/office/powerpoint/2010/main">
    <p:wipe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2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20688"/>
            <a:ext cx="6508377" cy="1143000"/>
          </a:xfrm>
        </p:spPr>
        <p:txBody>
          <a:bodyPr/>
          <a:lstStyle/>
          <a:p>
            <a:r>
              <a:rPr lang="en-US" dirty="0" err="1" smtClean="0"/>
              <a:t>Exerc</a:t>
            </a:r>
            <a:r>
              <a:rPr lang="en-US" dirty="0" err="1" smtClean="0"/>
              <a:t>ício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Retomar</a:t>
            </a:r>
            <a:r>
              <a:rPr lang="en-US" dirty="0" smtClean="0"/>
              <a:t> a </a:t>
            </a:r>
            <a:r>
              <a:rPr lang="en-US" dirty="0" err="1" smtClean="0"/>
              <a:t>Sequ</a:t>
            </a:r>
            <a:r>
              <a:rPr lang="en-US" dirty="0" err="1" smtClean="0"/>
              <a:t>ência</a:t>
            </a:r>
            <a:r>
              <a:rPr lang="en-US" dirty="0" smtClean="0"/>
              <a:t> de </a:t>
            </a:r>
            <a:r>
              <a:rPr lang="en-US" dirty="0" err="1"/>
              <a:t>E</a:t>
            </a:r>
            <a:r>
              <a:rPr lang="en-US" dirty="0" err="1" smtClean="0"/>
              <a:t>nsino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no </a:t>
            </a:r>
            <a:r>
              <a:rPr lang="en-US" dirty="0" err="1" smtClean="0"/>
              <a:t>exercício</a:t>
            </a:r>
            <a:r>
              <a:rPr lang="en-US" dirty="0" smtClean="0"/>
              <a:t> da Aula 7, </a:t>
            </a:r>
            <a:r>
              <a:rPr lang="en-US" dirty="0" err="1" smtClean="0"/>
              <a:t>realizado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28/</a:t>
            </a:r>
            <a:r>
              <a:rPr lang="en-US" dirty="0" err="1" smtClean="0"/>
              <a:t>abril</a:t>
            </a:r>
            <a:r>
              <a:rPr lang="en-US" dirty="0" smtClean="0"/>
              <a:t>/2014.</a:t>
            </a:r>
          </a:p>
          <a:p>
            <a:r>
              <a:rPr lang="en-US" dirty="0" err="1" smtClean="0"/>
              <a:t>Analisar</a:t>
            </a:r>
            <a:r>
              <a:rPr lang="en-US" dirty="0" smtClean="0"/>
              <a:t> a </a:t>
            </a:r>
            <a:r>
              <a:rPr lang="en-US" dirty="0" err="1" smtClean="0"/>
              <a:t>distribui</a:t>
            </a:r>
            <a:r>
              <a:rPr lang="en-US" dirty="0" err="1" smtClean="0"/>
              <a:t>ção</a:t>
            </a:r>
            <a:r>
              <a:rPr lang="en-US" dirty="0" smtClean="0"/>
              <a:t> de </a:t>
            </a:r>
            <a:r>
              <a:rPr lang="en-US" dirty="0" err="1" smtClean="0"/>
              <a:t>conteúdos</a:t>
            </a:r>
            <a:r>
              <a:rPr lang="en-US" dirty="0" smtClean="0"/>
              <a:t> de </a:t>
            </a:r>
            <a:r>
              <a:rPr lang="en-US" dirty="0" err="1" smtClean="0"/>
              <a:t>acordo</a:t>
            </a:r>
            <a:r>
              <a:rPr lang="en-US" dirty="0" smtClean="0"/>
              <a:t> com o </a:t>
            </a:r>
            <a:r>
              <a:rPr lang="en-US" dirty="0" err="1" smtClean="0"/>
              <a:t>esquema</a:t>
            </a:r>
            <a:r>
              <a:rPr lang="en-US" dirty="0" smtClean="0"/>
              <a:t> </a:t>
            </a:r>
            <a:r>
              <a:rPr lang="en-US" dirty="0" err="1" smtClean="0"/>
              <a:t>apresentado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aula de </a:t>
            </a:r>
            <a:r>
              <a:rPr lang="en-US" dirty="0" err="1" smtClean="0"/>
              <a:t>hoje</a:t>
            </a:r>
            <a:r>
              <a:rPr lang="en-US" dirty="0" smtClean="0"/>
              <a:t> (Pro </a:t>
            </a:r>
            <a:r>
              <a:rPr lang="en-US" dirty="0" err="1" smtClean="0"/>
              <a:t>Bueno</a:t>
            </a:r>
            <a:r>
              <a:rPr lang="en-US" dirty="0" smtClean="0"/>
              <a:t>, 2009), 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, com </a:t>
            </a:r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corpo</a:t>
            </a:r>
            <a:r>
              <a:rPr lang="en-US" dirty="0" smtClean="0"/>
              <a:t> de </a:t>
            </a:r>
            <a:r>
              <a:rPr lang="en-US" dirty="0" err="1" smtClean="0"/>
              <a:t>conhecimentos</a:t>
            </a:r>
            <a:r>
              <a:rPr lang="en-US" dirty="0" smtClean="0"/>
              <a:t>, </a:t>
            </a:r>
            <a:r>
              <a:rPr lang="en-US" dirty="0" err="1" smtClean="0"/>
              <a:t>metodologia</a:t>
            </a:r>
            <a:r>
              <a:rPr lang="en-US" dirty="0" smtClean="0"/>
              <a:t> de </a:t>
            </a:r>
            <a:r>
              <a:rPr lang="en-US" dirty="0" err="1" smtClean="0"/>
              <a:t>investigação</a:t>
            </a:r>
            <a:r>
              <a:rPr lang="en-US" dirty="0" smtClean="0"/>
              <a:t> e </a:t>
            </a:r>
            <a:r>
              <a:rPr lang="en-US" dirty="0" err="1" smtClean="0"/>
              <a:t>formas</a:t>
            </a:r>
            <a:r>
              <a:rPr lang="en-US" dirty="0" smtClean="0"/>
              <a:t> de </a:t>
            </a:r>
            <a:r>
              <a:rPr lang="en-US" dirty="0" err="1" smtClean="0"/>
              <a:t>pensar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Respondam</a:t>
            </a:r>
            <a:r>
              <a:rPr lang="en-US" dirty="0" smtClean="0"/>
              <a:t> as </a:t>
            </a:r>
            <a:r>
              <a:rPr lang="en-US" dirty="0" err="1" smtClean="0"/>
              <a:t>questões</a:t>
            </a:r>
            <a:r>
              <a:rPr lang="en-US" dirty="0" smtClean="0"/>
              <a:t> 1 e 2: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err="1"/>
              <a:t>Algum</a:t>
            </a:r>
            <a:r>
              <a:rPr lang="en-US" dirty="0"/>
              <a:t> </a:t>
            </a:r>
            <a:r>
              <a:rPr lang="en-US" dirty="0" err="1"/>
              <a:t>desses</a:t>
            </a:r>
            <a:r>
              <a:rPr lang="en-US" dirty="0"/>
              <a:t> </a:t>
            </a:r>
            <a:r>
              <a:rPr lang="en-US" dirty="0" err="1"/>
              <a:t>aspectos</a:t>
            </a:r>
            <a:r>
              <a:rPr lang="en-US" dirty="0"/>
              <a:t> </a:t>
            </a:r>
            <a:r>
              <a:rPr lang="en-US" dirty="0" err="1"/>
              <a:t>deixou</a:t>
            </a:r>
            <a:r>
              <a:rPr lang="en-US" dirty="0"/>
              <a:t> de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contemplado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sequência</a:t>
            </a:r>
            <a:r>
              <a:rPr lang="en-US" dirty="0"/>
              <a:t>?</a:t>
            </a:r>
          </a:p>
          <a:p>
            <a:pPr marL="571500" lvl="1" indent="-342900">
              <a:buFont typeface="+mj-lt"/>
              <a:buAutoNum type="arabicPeriod"/>
            </a:pPr>
            <a:r>
              <a:rPr lang="en-US" dirty="0" err="1"/>
              <a:t>Gostariam</a:t>
            </a:r>
            <a:r>
              <a:rPr lang="en-US" dirty="0"/>
              <a:t> de </a:t>
            </a:r>
            <a:r>
              <a:rPr lang="en-US" dirty="0" err="1"/>
              <a:t>modificar</a:t>
            </a:r>
            <a:r>
              <a:rPr lang="en-US" dirty="0"/>
              <a:t> a </a:t>
            </a:r>
            <a:r>
              <a:rPr lang="en-US" dirty="0" err="1"/>
              <a:t>sequência</a:t>
            </a:r>
            <a:r>
              <a:rPr lang="en-US" dirty="0"/>
              <a:t> com </a:t>
            </a:r>
            <a:r>
              <a:rPr lang="en-US" dirty="0" err="1"/>
              <a:t>relação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distribuição</a:t>
            </a:r>
            <a:r>
              <a:rPr lang="en-US" dirty="0"/>
              <a:t> de </a:t>
            </a:r>
            <a:r>
              <a:rPr lang="en-US" dirty="0" err="1"/>
              <a:t>conteudos</a:t>
            </a:r>
            <a:r>
              <a:rPr lang="en-US" dirty="0"/>
              <a:t>? </a:t>
            </a:r>
            <a:r>
              <a:rPr lang="en-US" dirty="0" err="1"/>
              <a:t>Justifiquem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resposta</a:t>
            </a:r>
            <a:r>
              <a:rPr lang="en-US" dirty="0"/>
              <a:t>.</a:t>
            </a:r>
          </a:p>
          <a:p>
            <a:pPr marL="571500" lvl="1" indent="-3429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8538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Theme2.thmx</Template>
  <TotalTime>861</TotalTime>
  <Words>704</Words>
  <Application>Microsoft Macintosh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Theme2</vt:lpstr>
      <vt:lpstr>MODELOS DE ENSINO  E  SELEÇÃO DE CONTEÚDOS</vt:lpstr>
      <vt:lpstr>Conhecimento científico e escolar</vt:lpstr>
      <vt:lpstr>Que conteúdo deve ser ensinado?</vt:lpstr>
      <vt:lpstr>PowerPoint Presentation</vt:lpstr>
      <vt:lpstr>Quanto ao aspecto conceitual</vt:lpstr>
      <vt:lpstr>Quanto ao aspecto procedimental</vt:lpstr>
      <vt:lpstr>Quanto ao aspecto atitudinal</vt:lpstr>
      <vt:lpstr>Exercício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Faculdade de Educação</dc:creator>
  <cp:lastModifiedBy>Silvia Trivelato</cp:lastModifiedBy>
  <cp:revision>42</cp:revision>
  <dcterms:created xsi:type="dcterms:W3CDTF">2007-04-09T14:06:12Z</dcterms:created>
  <dcterms:modified xsi:type="dcterms:W3CDTF">2014-05-12T21:28:19Z</dcterms:modified>
</cp:coreProperties>
</file>