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766" r:id="rId2"/>
    <p:sldId id="846" r:id="rId3"/>
    <p:sldId id="847" r:id="rId4"/>
    <p:sldId id="848" r:id="rId5"/>
    <p:sldId id="849" r:id="rId6"/>
    <p:sldId id="850" r:id="rId7"/>
    <p:sldId id="851" r:id="rId8"/>
    <p:sldId id="852" r:id="rId9"/>
    <p:sldId id="853" r:id="rId10"/>
    <p:sldId id="854" r:id="rId11"/>
    <p:sldId id="855" r:id="rId12"/>
    <p:sldId id="856" r:id="rId13"/>
    <p:sldId id="857" r:id="rId14"/>
    <p:sldId id="858" r:id="rId15"/>
    <p:sldId id="859" r:id="rId16"/>
    <p:sldId id="879" r:id="rId17"/>
    <p:sldId id="880" r:id="rId18"/>
    <p:sldId id="881" r:id="rId19"/>
    <p:sldId id="864" r:id="rId20"/>
    <p:sldId id="865" r:id="rId21"/>
    <p:sldId id="866" r:id="rId22"/>
    <p:sldId id="867" r:id="rId23"/>
    <p:sldId id="868" r:id="rId24"/>
    <p:sldId id="869" r:id="rId25"/>
    <p:sldId id="870" r:id="rId26"/>
    <p:sldId id="871" r:id="rId27"/>
    <p:sldId id="872" r:id="rId28"/>
    <p:sldId id="873" r:id="rId29"/>
    <p:sldId id="874" r:id="rId30"/>
    <p:sldId id="875" r:id="rId31"/>
    <p:sldId id="876" r:id="rId32"/>
    <p:sldId id="877" r:id="rId33"/>
    <p:sldId id="878" r:id="rId34"/>
    <p:sldId id="882" r:id="rId35"/>
    <p:sldId id="883" r:id="rId36"/>
    <p:sldId id="884" r:id="rId37"/>
    <p:sldId id="885" r:id="rId38"/>
    <p:sldId id="886" r:id="rId39"/>
    <p:sldId id="887" r:id="rId40"/>
    <p:sldId id="888" r:id="rId41"/>
    <p:sldId id="889" r:id="rId42"/>
    <p:sldId id="890" r:id="rId43"/>
    <p:sldId id="891" r:id="rId44"/>
    <p:sldId id="892" r:id="rId45"/>
    <p:sldId id="893" r:id="rId46"/>
    <p:sldId id="894" r:id="rId47"/>
    <p:sldId id="895" r:id="rId48"/>
    <p:sldId id="896" r:id="rId49"/>
    <p:sldId id="897" r:id="rId50"/>
    <p:sldId id="898" r:id="rId51"/>
    <p:sldId id="899" r:id="rId52"/>
    <p:sldId id="900" r:id="rId53"/>
    <p:sldId id="901" r:id="rId54"/>
    <p:sldId id="902" r:id="rId55"/>
    <p:sldId id="903" r:id="rId56"/>
    <p:sldId id="905" r:id="rId57"/>
    <p:sldId id="907" r:id="rId58"/>
    <p:sldId id="908" r:id="rId59"/>
    <p:sldId id="909" r:id="rId60"/>
    <p:sldId id="910" r:id="rId61"/>
    <p:sldId id="911" r:id="rId62"/>
    <p:sldId id="671" r:id="rId63"/>
  </p:sldIdLst>
  <p:sldSz cx="10287000" cy="6858000" type="35mm"/>
  <p:notesSz cx="5795963" cy="91535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FCFEB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CFEB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CFEB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CFEB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CFEB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CFEB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CFEB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CFEB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CFEB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3">
          <p15:clr>
            <a:srgbClr val="A4A3A4"/>
          </p15:clr>
        </p15:guide>
        <p15:guide id="2" pos="182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p-Pos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CC"/>
    <a:srgbClr val="0066FF"/>
    <a:srgbClr val="99CC00"/>
    <a:srgbClr val="CCFF33"/>
    <a:srgbClr val="99FF33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741" autoAdjust="0"/>
    <p:restoredTop sz="90932" autoAdjust="0"/>
  </p:normalViewPr>
  <p:slideViewPr>
    <p:cSldViewPr>
      <p:cViewPr varScale="1">
        <p:scale>
          <a:sx n="83" d="100"/>
          <a:sy n="83" d="100"/>
        </p:scale>
        <p:origin x="-966" y="-84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-596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362" y="-78"/>
      </p:cViewPr>
      <p:guideLst>
        <p:guide orient="horz" pos="2883"/>
        <p:guide pos="18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ids.gov.br\unidades2017\Monitoramento%20e%20Avalia&#231;&#227;o\TECNICOS\Cl&#237;nico\Cascata\2016\Cascata%202016%20arpp%20anual_spectrum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33271588836105"/>
          <c:y val="4.3765295968587824E-2"/>
          <c:w val="0.8703299685656396"/>
          <c:h val="0.7483172753677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'tabelas gráfico 2012-16'!$C$3</c:f>
              <c:strCache>
                <c:ptCount val="1"/>
                <c:pt idx="0">
                  <c:v>#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('tabelas gráfico 2012-16'!$B$4:$B$8,'tabelas gráfico 2012-16'!$B$11)</c:f>
              <c:strCache>
                <c:ptCount val="6"/>
                <c:pt idx="0">
                  <c:v>PVHIV</c:v>
                </c:pt>
                <c:pt idx="1">
                  <c:v>Diagnosticadas</c:v>
                </c:pt>
                <c:pt idx="2">
                  <c:v>Vinculadas</c:v>
                </c:pt>
                <c:pt idx="3">
                  <c:v>Retidas</c:v>
                </c:pt>
                <c:pt idx="4">
                  <c:v>TARV</c:v>
                </c:pt>
                <c:pt idx="5">
                  <c:v>CV suprimida (&lt;1000)</c:v>
                </c:pt>
              </c:strCache>
            </c:strRef>
          </c:cat>
          <c:val>
            <c:numRef>
              <c:f>('tabelas gráfico 2012-16'!$C$4:$C$8,'tabelas gráfico 2012-16'!$C$11)</c:f>
              <c:numCache>
                <c:formatCode>#,##0</c:formatCode>
                <c:ptCount val="6"/>
                <c:pt idx="0">
                  <c:v>830000</c:v>
                </c:pt>
                <c:pt idx="1">
                  <c:v>694000</c:v>
                </c:pt>
                <c:pt idx="2">
                  <c:v>655000</c:v>
                </c:pt>
                <c:pt idx="3">
                  <c:v>563000</c:v>
                </c:pt>
                <c:pt idx="4">
                  <c:v>498000</c:v>
                </c:pt>
                <c:pt idx="5">
                  <c:v>452000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4-4F6D-B69F-B97B914129F8}"/>
            </c:ext>
          </c:extLst>
        </c:ser>
        <c:ser>
          <c:idx val="1"/>
          <c:order val="1"/>
          <c:tx>
            <c:strRef>
              <c:f>'tabelas gráfico 2012-16'!$D$3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('tabelas gráfico 2012-16'!$B$4:$B$8,'tabelas gráfico 2012-16'!$B$11)</c:f>
              <c:strCache>
                <c:ptCount val="6"/>
                <c:pt idx="0">
                  <c:v>PVHIV</c:v>
                </c:pt>
                <c:pt idx="1">
                  <c:v>Diagnosticadas</c:v>
                </c:pt>
                <c:pt idx="2">
                  <c:v>Vinculadas</c:v>
                </c:pt>
                <c:pt idx="3">
                  <c:v>Retidas</c:v>
                </c:pt>
                <c:pt idx="4">
                  <c:v>TARV</c:v>
                </c:pt>
                <c:pt idx="5">
                  <c:v>CV suprimida (&lt;1000)</c:v>
                </c:pt>
              </c:strCache>
            </c:strRef>
          </c:cat>
          <c:val>
            <c:numRef>
              <c:f>('tabelas gráfico 2012-16'!$D$4:$D$8,'tabelas gráfico 2012-16'!$D$11)</c:f>
              <c:numCache>
                <c:formatCode>0.0%</c:formatCode>
                <c:ptCount val="6"/>
                <c:pt idx="0">
                  <c:v>1</c:v>
                </c:pt>
                <c:pt idx="1">
                  <c:v>0.83614457831325339</c:v>
                </c:pt>
                <c:pt idx="2">
                  <c:v>0.78915662650602414</c:v>
                </c:pt>
                <c:pt idx="3">
                  <c:v>0.67831325301204815</c:v>
                </c:pt>
                <c:pt idx="4">
                  <c:v>0.60000000000000031</c:v>
                </c:pt>
                <c:pt idx="5">
                  <c:v>0.54457831325301242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D4-4F6D-B69F-B97B91412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864896"/>
        <c:axId val="94866432"/>
      </c:barChart>
      <c:catAx>
        <c:axId val="9486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866432"/>
        <c:crosses val="autoZero"/>
        <c:auto val="1"/>
        <c:lblAlgn val="ctr"/>
        <c:lblOffset val="100"/>
        <c:noMultiLvlLbl val="0"/>
      </c:catAx>
      <c:valAx>
        <c:axId val="9486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86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81275" y="8726488"/>
            <a:ext cx="636588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6200" tIns="38100" rIns="76200" bIns="38100">
            <a:spAutoFit/>
          </a:bodyPr>
          <a:lstStyle/>
          <a:p>
            <a:pPr algn="ctr" defTabSz="744538">
              <a:lnSpc>
                <a:spcPct val="90000"/>
              </a:lnSpc>
              <a:defRPr/>
            </a:pPr>
            <a:r>
              <a:rPr lang="pt-BR" sz="1000">
                <a:solidFill>
                  <a:schemeClr val="tx1"/>
                </a:solidFill>
                <a:effectLst/>
                <a:latin typeface="Arial" charset="0"/>
              </a:rPr>
              <a:t>Page </a:t>
            </a:r>
            <a:fld id="{91C1DF05-2240-4229-AE71-2EC8830BB48C}" type="slidenum">
              <a:rPr lang="pt-BR" sz="1000">
                <a:solidFill>
                  <a:schemeClr val="tx1"/>
                </a:solidFill>
                <a:effectLst/>
                <a:latin typeface="Arial" charset="0"/>
              </a:rPr>
              <a:pPr algn="ctr" defTabSz="744538">
                <a:lnSpc>
                  <a:spcPct val="90000"/>
                </a:lnSpc>
                <a:defRPr/>
              </a:pPr>
              <a:t>‹nº›</a:t>
            </a:fld>
            <a:endParaRPr lang="pt-BR" sz="100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03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0413" y="4348163"/>
            <a:ext cx="4275137" cy="411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79375" tIns="39688" rIns="79375" bIns="39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Body Text</a:t>
            </a:r>
          </a:p>
          <a:p>
            <a:pPr lvl="1"/>
            <a:r>
              <a:rPr lang="pt-BR" noProof="0"/>
              <a:t>Second Level</a:t>
            </a:r>
          </a:p>
          <a:p>
            <a:pPr lvl="2"/>
            <a:r>
              <a:rPr lang="pt-BR" noProof="0"/>
              <a:t>Third Level</a:t>
            </a:r>
          </a:p>
          <a:p>
            <a:pPr lvl="3"/>
            <a:r>
              <a:rPr lang="pt-BR" noProof="0"/>
              <a:t>Fourth Level</a:t>
            </a:r>
          </a:p>
          <a:p>
            <a:pPr lvl="4"/>
            <a:r>
              <a:rPr lang="pt-BR" noProof="0"/>
              <a:t>Fifth Level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81275" y="8726488"/>
            <a:ext cx="636588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6200" tIns="38100" rIns="76200" bIns="38100">
            <a:spAutoFit/>
          </a:bodyPr>
          <a:lstStyle/>
          <a:p>
            <a:pPr algn="ctr" defTabSz="744538">
              <a:lnSpc>
                <a:spcPct val="90000"/>
              </a:lnSpc>
              <a:defRPr/>
            </a:pPr>
            <a:r>
              <a:rPr lang="pt-BR" sz="1000">
                <a:solidFill>
                  <a:schemeClr val="tx1"/>
                </a:solidFill>
                <a:effectLst/>
                <a:latin typeface="Arial" charset="0"/>
              </a:rPr>
              <a:t>Page </a:t>
            </a:r>
            <a:fld id="{74FC7896-30F8-42E6-A2DC-83456EB66778}" type="slidenum">
              <a:rPr lang="pt-BR" sz="1000">
                <a:solidFill>
                  <a:schemeClr val="tx1"/>
                </a:solidFill>
                <a:effectLst/>
                <a:latin typeface="Arial" charset="0"/>
              </a:rPr>
              <a:pPr algn="ctr" defTabSz="744538">
                <a:lnSpc>
                  <a:spcPct val="90000"/>
                </a:lnSpc>
                <a:defRPr/>
              </a:pPr>
              <a:t>‹nº›</a:t>
            </a:fld>
            <a:endParaRPr lang="pt-BR" sz="100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3375" y="695325"/>
            <a:ext cx="51308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723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85813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92113" algn="l" defTabSz="785813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85813" algn="l" defTabSz="785813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77925" algn="l" defTabSz="785813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70038" algn="l" defTabSz="785813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90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69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263" y="685800"/>
            <a:ext cx="5151437" cy="3433763"/>
          </a:xfrm>
          <a:ln cap="flat"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3" y="4348163"/>
            <a:ext cx="4249737" cy="4119562"/>
          </a:xfrm>
          <a:noFill/>
          <a:ln w="9525"/>
        </p:spPr>
        <p:txBody>
          <a:bodyPr lIns="92075" tIns="46038" rIns="92075" bIns="46038"/>
          <a:lstStyle/>
          <a:p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23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88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6550" y="695325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127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6550" y="695325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6550" y="695325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283038" y="8694260"/>
            <a:ext cx="2511584" cy="457676"/>
          </a:xfrm>
          <a:prstGeom prst="rect">
            <a:avLst/>
          </a:prstGeom>
        </p:spPr>
        <p:txBody>
          <a:bodyPr/>
          <a:lstStyle/>
          <a:p>
            <a:fld id="{D56170B9-E5F9-4DFA-80CD-4FD690C4F7C2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788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6550" y="695325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4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65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6550" y="695325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18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6550" y="695325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661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284538" y="8696325"/>
            <a:ext cx="251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274" tIns="41636" rIns="83274" bIns="41636" anchor="b"/>
          <a:lstStyle/>
          <a:p>
            <a:pPr algn="r">
              <a:defRPr/>
            </a:pPr>
            <a:fld id="{0B36FE2C-698F-470C-A300-2057743F4AB0}" type="slidenum">
              <a:rPr lang="en-US" sz="1100">
                <a:latin typeface="Times New Roman" pitchFamily="18" charset="0"/>
              </a:rPr>
              <a:pPr algn="r">
                <a:defRPr/>
              </a:pPr>
              <a:t>26</a:t>
            </a:fld>
            <a:endParaRPr lang="en-US" sz="11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10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6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10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8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282950" y="8694738"/>
            <a:ext cx="251142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BF768FE-305F-4339-A712-E61C63A53FB8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80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284538" y="8696325"/>
            <a:ext cx="251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274" tIns="41636" rIns="83274" bIns="41636" anchor="b"/>
          <a:lstStyle/>
          <a:p>
            <a:pPr algn="r">
              <a:defRPr/>
            </a:pPr>
            <a:fld id="{0B36FE2C-698F-470C-A300-2057743F4AB0}" type="slidenum">
              <a:rPr lang="en-US" sz="1100">
                <a:latin typeface="Times New Roman" pitchFamily="18" charset="0"/>
              </a:rPr>
              <a:pPr algn="r">
                <a:defRPr/>
              </a:pPr>
              <a:t>36</a:t>
            </a:fld>
            <a:endParaRPr lang="en-US" sz="11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1951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284538" y="8696325"/>
            <a:ext cx="251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274" tIns="41636" rIns="83274" bIns="41636" anchor="b"/>
          <a:lstStyle/>
          <a:p>
            <a:pPr algn="r">
              <a:defRPr/>
            </a:pPr>
            <a:fld id="{0B36FE2C-698F-470C-A300-2057743F4AB0}" type="slidenum">
              <a:rPr lang="en-US" sz="1100">
                <a:latin typeface="Times New Roman" pitchFamily="18" charset="0"/>
              </a:rPr>
              <a:pPr algn="r">
                <a:defRPr/>
              </a:pPr>
              <a:t>37</a:t>
            </a:fld>
            <a:endParaRPr lang="en-US" sz="11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11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255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6550" y="695325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415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003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63717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34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6550" y="695325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7587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6550" y="695325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6550" y="695325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6550" y="695325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6550" y="695325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4663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1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708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6550" y="695325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6550" y="695325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4446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6550" y="695325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3884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6550" y="695325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051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3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6550" y="695325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270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6550" y="695325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950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6550" y="695325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731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6550" y="695325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319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6550" y="695325"/>
            <a:ext cx="5124450" cy="3416300"/>
          </a:xfrm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4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609600"/>
            <a:ext cx="18288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609600"/>
            <a:ext cx="53340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609600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0" y="2057400"/>
            <a:ext cx="350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72100" y="2057400"/>
            <a:ext cx="3505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72100" y="4191000"/>
            <a:ext cx="3505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609600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714500" y="2057400"/>
            <a:ext cx="7162800" cy="4114800"/>
          </a:xfrm>
        </p:spPr>
        <p:txBody>
          <a:bodyPr/>
          <a:lstStyle/>
          <a:p>
            <a:pPr lvl="0"/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0" y="20574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69804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2"/>
          <p:cNvGrpSpPr>
            <a:grpSpLocks/>
          </p:cNvGrpSpPr>
          <p:nvPr/>
        </p:nvGrpSpPr>
        <p:grpSpPr bwMode="auto">
          <a:xfrm>
            <a:off x="-6350" y="6350"/>
            <a:ext cx="10287000" cy="6832600"/>
            <a:chOff x="-4" y="4"/>
            <a:chExt cx="6480" cy="4304"/>
          </a:xfrm>
        </p:grpSpPr>
        <p:sp>
          <p:nvSpPr>
            <p:cNvPr id="1026" name="Line 2"/>
            <p:cNvSpPr>
              <a:spLocks noChangeShapeType="1"/>
            </p:cNvSpPr>
            <p:nvPr/>
          </p:nvSpPr>
          <p:spPr bwMode="auto">
            <a:xfrm flipH="1">
              <a:off x="-4" y="4"/>
              <a:ext cx="464" cy="4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27" name="Line 3"/>
            <p:cNvSpPr>
              <a:spLocks noChangeShapeType="1"/>
            </p:cNvSpPr>
            <p:nvPr/>
          </p:nvSpPr>
          <p:spPr bwMode="auto">
            <a:xfrm flipH="1">
              <a:off x="-4" y="4"/>
              <a:ext cx="824" cy="8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auto">
            <a:xfrm flipH="1">
              <a:off x="-4" y="4"/>
              <a:ext cx="1196" cy="11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H="1">
              <a:off x="-4" y="4"/>
              <a:ext cx="1544" cy="152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H="1">
              <a:off x="-4" y="4"/>
              <a:ext cx="1904" cy="18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 flipH="1">
              <a:off x="-4" y="4"/>
              <a:ext cx="2276" cy="226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-4" y="4"/>
              <a:ext cx="2648" cy="263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flipH="1">
              <a:off x="-4" y="4"/>
              <a:ext cx="3032" cy="30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H="1">
              <a:off x="-4" y="4"/>
              <a:ext cx="3380" cy="336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 flipH="1">
              <a:off x="-4" y="4"/>
              <a:ext cx="3764" cy="37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flipH="1">
              <a:off x="-4" y="4"/>
              <a:ext cx="4136" cy="412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 flipH="1">
              <a:off x="196" y="4"/>
              <a:ext cx="4320" cy="43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 flipH="1">
              <a:off x="556" y="4"/>
              <a:ext cx="4320" cy="43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 flipH="1">
              <a:off x="928" y="4"/>
              <a:ext cx="4320" cy="43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 flipH="1">
              <a:off x="1264" y="4"/>
              <a:ext cx="4320" cy="43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flipH="1">
              <a:off x="1636" y="4"/>
              <a:ext cx="4320" cy="43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 flipH="1">
              <a:off x="1988" y="8"/>
              <a:ext cx="4316" cy="4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H="1">
              <a:off x="2720" y="568"/>
              <a:ext cx="3756" cy="374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 flipH="1">
              <a:off x="3056" y="904"/>
              <a:ext cx="3420" cy="34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H="1">
              <a:off x="3404" y="1252"/>
              <a:ext cx="3072" cy="30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 flipH="1">
              <a:off x="3764" y="1612"/>
              <a:ext cx="2712" cy="269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4148" y="1996"/>
              <a:ext cx="2328" cy="23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H="1">
              <a:off x="4532" y="2380"/>
              <a:ext cx="1944" cy="192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 flipH="1">
              <a:off x="4892" y="2740"/>
              <a:ext cx="1584" cy="156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 flipH="1">
              <a:off x="5264" y="3112"/>
              <a:ext cx="1212" cy="119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5612" y="3460"/>
              <a:ext cx="864" cy="8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H="1">
              <a:off x="5948" y="3796"/>
              <a:ext cx="528" cy="5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 flipH="1">
              <a:off x="6284" y="4132"/>
              <a:ext cx="192" cy="17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-4" y="4"/>
              <a:ext cx="152" cy="13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2380" y="232"/>
              <a:ext cx="4092" cy="407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577850" y="463550"/>
            <a:ext cx="9207500" cy="59785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29804"/>
                  <a:invGamma/>
                </a:srgbClr>
              </a:gs>
              <a:gs pos="100000">
                <a:srgbClr val="00279F"/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125724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126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62100" y="6096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Slide Title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00" y="2057400"/>
            <a:ext cx="7162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Body Text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Century Gothic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Century Gothic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Century Gothic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Century Gothic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Century Gothic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Century Gothic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Century Gothic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Century Gothic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Monotype Sorts"/>
        <a:buChar char="n"/>
        <a:defRPr sz="2400" b="1">
          <a:solidFill>
            <a:srgbClr val="FCFEB9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100000"/>
        <a:buFont typeface="Monotype Sorts"/>
        <a:buChar char="è"/>
        <a:defRPr sz="2400" b="1">
          <a:solidFill>
            <a:srgbClr val="FCFEB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75000"/>
        <a:buFont typeface="Monotype Sorts"/>
        <a:buChar char="è"/>
        <a:defRPr sz="2400" b="1">
          <a:solidFill>
            <a:srgbClr val="FCFEB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100000"/>
        <a:buFont typeface="Monotype Sorts"/>
        <a:buChar char="è"/>
        <a:defRPr sz="2400" b="1">
          <a:solidFill>
            <a:srgbClr val="FCFEB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100000"/>
        <a:buFont typeface="Monotype Sorts"/>
        <a:buChar char="è"/>
        <a:defRPr sz="2400" b="1">
          <a:solidFill>
            <a:srgbClr val="FCFEB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100000"/>
        <a:buFont typeface="Monotype Sorts" pitchFamily="2" charset="2"/>
        <a:buChar char="è"/>
        <a:defRPr sz="2400" b="1">
          <a:solidFill>
            <a:srgbClr val="FCFEB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100000"/>
        <a:buFont typeface="Monotype Sorts" pitchFamily="2" charset="2"/>
        <a:buChar char="è"/>
        <a:defRPr sz="2400" b="1">
          <a:solidFill>
            <a:srgbClr val="FCFEB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100000"/>
        <a:buFont typeface="Monotype Sorts" pitchFamily="2" charset="2"/>
        <a:buChar char="è"/>
        <a:defRPr sz="2400" b="1">
          <a:solidFill>
            <a:srgbClr val="FCFEB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100000"/>
        <a:buFont typeface="Monotype Sorts" pitchFamily="2" charset="2"/>
        <a:buChar char="è"/>
        <a:defRPr sz="2400" b="1">
          <a:solidFill>
            <a:srgbClr val="FCFEB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23020" y="1700808"/>
            <a:ext cx="8486805" cy="11430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GB" altLang="en-US" sz="3200" dirty="0" err="1"/>
              <a:t>Doenças</a:t>
            </a:r>
            <a:r>
              <a:rPr lang="en-GB" altLang="en-US" sz="3200" dirty="0"/>
              <a:t> </a:t>
            </a:r>
            <a:r>
              <a:rPr lang="en-GB" altLang="en-US" sz="3200" dirty="0" err="1"/>
              <a:t>sexualmente</a:t>
            </a:r>
            <a:r>
              <a:rPr lang="en-GB" altLang="en-US" sz="3200" dirty="0"/>
              <a:t> </a:t>
            </a:r>
            <a:r>
              <a:rPr lang="en-GB" altLang="en-US" sz="3200" dirty="0" err="1"/>
              <a:t>transmissíveis</a:t>
            </a:r>
            <a:r>
              <a:rPr lang="en-GB" altLang="en-US" sz="3200" dirty="0"/>
              <a:t> e </a:t>
            </a:r>
            <a:r>
              <a:rPr lang="en-GB" altLang="en-US" sz="3200" dirty="0" err="1"/>
              <a:t>seu</a:t>
            </a:r>
            <a:r>
              <a:rPr lang="en-GB" altLang="en-US" sz="3200" dirty="0"/>
              <a:t> </a:t>
            </a:r>
            <a:r>
              <a:rPr lang="en-GB" altLang="en-US" sz="3200" dirty="0" err="1"/>
              <a:t>controle</a:t>
            </a:r>
            <a:r>
              <a:rPr lang="en-GB" altLang="en-US" sz="3200" dirty="0"/>
              <a:t>: HIV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6996" y="4628728"/>
            <a:ext cx="7088832" cy="1752600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pitchFamily="34" charset="0"/>
              </a:rPr>
              <a:t>Aluisio </a:t>
            </a:r>
            <a:r>
              <a:rPr lang="en-GB" altLang="en-US" dirty="0" err="1">
                <a:latin typeface="Arial" pitchFamily="34" charset="0"/>
              </a:rPr>
              <a:t>Cotrim</a:t>
            </a:r>
            <a:r>
              <a:rPr lang="en-GB" altLang="en-US" dirty="0">
                <a:latin typeface="Arial" pitchFamily="34" charset="0"/>
              </a:rPr>
              <a:t> Segurado</a:t>
            </a:r>
          </a:p>
          <a:p>
            <a:pPr eaLnBrk="1" hangingPunct="1"/>
            <a:endParaRPr lang="en-GB" altLang="en-US" sz="2000" b="1" dirty="0">
              <a:latin typeface="Arial" pitchFamily="34" charset="0"/>
            </a:endParaRPr>
          </a:p>
          <a:p>
            <a:pPr eaLnBrk="1" hangingPunct="1"/>
            <a:r>
              <a:rPr lang="en-GB" altLang="en-US" sz="1800" dirty="0" err="1">
                <a:latin typeface="Arial" pitchFamily="34" charset="0"/>
              </a:rPr>
              <a:t>Departamento</a:t>
            </a:r>
            <a:r>
              <a:rPr lang="en-GB" altLang="en-US" sz="1800" dirty="0">
                <a:latin typeface="Arial" pitchFamily="34" charset="0"/>
              </a:rPr>
              <a:t> de </a:t>
            </a:r>
            <a:r>
              <a:rPr lang="en-GB" altLang="en-US" sz="1800" dirty="0" err="1">
                <a:latin typeface="Arial" pitchFamily="34" charset="0"/>
              </a:rPr>
              <a:t>Moléstias</a:t>
            </a:r>
            <a:r>
              <a:rPr lang="en-GB" altLang="en-US" sz="1800" dirty="0">
                <a:latin typeface="Arial" pitchFamily="34" charset="0"/>
              </a:rPr>
              <a:t> </a:t>
            </a:r>
            <a:r>
              <a:rPr lang="en-GB" altLang="en-US" sz="1800" dirty="0" err="1">
                <a:latin typeface="Arial" pitchFamily="34" charset="0"/>
              </a:rPr>
              <a:t>Infecciosas</a:t>
            </a:r>
            <a:r>
              <a:rPr lang="en-GB" altLang="en-US" sz="1800" dirty="0">
                <a:latin typeface="Arial" pitchFamily="34" charset="0"/>
              </a:rPr>
              <a:t> e </a:t>
            </a:r>
            <a:r>
              <a:rPr lang="en-GB" altLang="en-US" sz="1800" dirty="0" err="1">
                <a:latin typeface="Arial" pitchFamily="34" charset="0"/>
              </a:rPr>
              <a:t>Parasitárias</a:t>
            </a:r>
            <a:endParaRPr lang="en-GB" altLang="en-US" sz="1800" dirty="0">
              <a:latin typeface="Arial" pitchFamily="34" charset="0"/>
            </a:endParaRPr>
          </a:p>
          <a:p>
            <a:pPr eaLnBrk="1" hangingPunct="1"/>
            <a:r>
              <a:rPr lang="en-GB" altLang="en-US" sz="1800" dirty="0" err="1">
                <a:latin typeface="Arial" pitchFamily="34" charset="0"/>
              </a:rPr>
              <a:t>Faculdade</a:t>
            </a:r>
            <a:r>
              <a:rPr lang="en-GB" altLang="en-US" sz="1800" dirty="0">
                <a:latin typeface="Arial" pitchFamily="34" charset="0"/>
              </a:rPr>
              <a:t> de </a:t>
            </a:r>
            <a:r>
              <a:rPr lang="en-GB" altLang="en-US" sz="1800" dirty="0" err="1">
                <a:latin typeface="Arial" pitchFamily="34" charset="0"/>
              </a:rPr>
              <a:t>Medicina</a:t>
            </a:r>
            <a:r>
              <a:rPr lang="en-GB" altLang="en-US" sz="1800" dirty="0">
                <a:latin typeface="Arial" pitchFamily="34" charset="0"/>
              </a:rPr>
              <a:t> da USP</a:t>
            </a:r>
          </a:p>
        </p:txBody>
      </p:sp>
      <p:pic>
        <p:nvPicPr>
          <p:cNvPr id="5124" name="Picture 8" descr="Logo FMU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1" y="5445224"/>
            <a:ext cx="1711325" cy="869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Populações mais vulneráveis ao HIV</a:t>
            </a:r>
          </a:p>
        </p:txBody>
      </p:sp>
      <p:pic>
        <p:nvPicPr>
          <p:cNvPr id="5" name="Espaço Reservado para Conteúdo 4" descr="Apresentação Patogênese_final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8" t="45308" r="17947" b="18319"/>
          <a:stretch/>
        </p:blipFill>
        <p:spPr>
          <a:xfrm>
            <a:off x="1759123" y="2564904"/>
            <a:ext cx="6992777" cy="2736304"/>
          </a:xfrm>
        </p:spPr>
      </p:pic>
      <p:sp>
        <p:nvSpPr>
          <p:cNvPr id="6" name="CaixaDeTexto 5"/>
          <p:cNvSpPr txBox="1"/>
          <p:nvPr/>
        </p:nvSpPr>
        <p:spPr>
          <a:xfrm>
            <a:off x="2407196" y="5589240"/>
            <a:ext cx="2553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Populações chave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632405" y="5589240"/>
            <a:ext cx="3084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Populações prioritárias </a:t>
            </a:r>
          </a:p>
        </p:txBody>
      </p:sp>
    </p:spTree>
    <p:extLst>
      <p:ext uri="{BB962C8B-B14F-4D97-AF65-F5344CB8AC3E}">
        <p14:creationId xmlns:p14="http://schemas.microsoft.com/office/powerpoint/2010/main" val="358930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Aspectos biológicos da infecção por hiv</a:t>
            </a:r>
          </a:p>
        </p:txBody>
      </p:sp>
    </p:spTree>
    <p:extLst>
      <p:ext uri="{BB962C8B-B14F-4D97-AF65-F5344CB8AC3E}">
        <p14:creationId xmlns:p14="http://schemas.microsoft.com/office/powerpoint/2010/main" val="1814157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f5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6834" t="4118" b="4921"/>
          <a:stretch>
            <a:fillRect/>
          </a:stretch>
        </p:blipFill>
        <p:spPr bwMode="auto">
          <a:xfrm>
            <a:off x="946150" y="1773238"/>
            <a:ext cx="4119563" cy="377031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818285">
            <a:off x="4878388" y="788988"/>
            <a:ext cx="3409950" cy="1223962"/>
          </a:xfrm>
          <a:prstGeom prst="curvedDownArrow">
            <a:avLst>
              <a:gd name="adj1" fmla="val 57665"/>
              <a:gd name="adj2" fmla="val 115331"/>
              <a:gd name="adj3" fmla="val 33333"/>
            </a:avLst>
          </a:prstGeom>
          <a:solidFill>
            <a:srgbClr val="BBB4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pic>
        <p:nvPicPr>
          <p:cNvPr id="14340" name="Picture 6" descr="f4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l="3093" t="13824" r="21629"/>
          <a:stretch>
            <a:fillRect/>
          </a:stretch>
        </p:blipFill>
        <p:spPr bwMode="auto">
          <a:xfrm>
            <a:off x="6027738" y="2420938"/>
            <a:ext cx="3219450" cy="37115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817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Oval 2"/>
          <p:cNvSpPr>
            <a:spLocks noChangeArrowheads="1"/>
          </p:cNvSpPr>
          <p:nvPr/>
        </p:nvSpPr>
        <p:spPr bwMode="auto">
          <a:xfrm>
            <a:off x="5454650" y="2825750"/>
            <a:ext cx="2654300" cy="2578100"/>
          </a:xfrm>
          <a:prstGeom prst="ellipse">
            <a:avLst/>
          </a:prstGeom>
          <a:gradFill rotWithShape="0">
            <a:gsLst>
              <a:gs pos="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6032500" y="3646488"/>
            <a:ext cx="1498600" cy="1541462"/>
          </a:xfrm>
          <a:prstGeom prst="ellipse">
            <a:avLst/>
          </a:prstGeom>
          <a:gradFill rotWithShape="0">
            <a:gsLst>
              <a:gs pos="0">
                <a:srgbClr val="919191"/>
              </a:gs>
              <a:gs pos="100000">
                <a:srgbClr val="2B2B2B"/>
              </a:gs>
            </a:gsLst>
            <a:path path="rect">
              <a:fillToRect r="100000" b="100000"/>
            </a:path>
          </a:gra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pt-BR" sz="2400">
                <a:solidFill>
                  <a:srgbClr val="FFFFFF"/>
                </a:solidFill>
                <a:latin typeface="Arial" charset="0"/>
              </a:rPr>
              <a:t>Célula T</a:t>
            </a:r>
          </a:p>
          <a:p>
            <a:pPr algn="ctr">
              <a:defRPr/>
            </a:pPr>
            <a:r>
              <a:rPr lang="pt-BR" sz="2400">
                <a:solidFill>
                  <a:srgbClr val="FFFFFF"/>
                </a:solidFill>
                <a:latin typeface="Arial" charset="0"/>
              </a:rPr>
              <a:t>auxiliar</a:t>
            </a:r>
          </a:p>
        </p:txBody>
      </p:sp>
      <p:sp>
        <p:nvSpPr>
          <p:cNvPr id="158724" name="Oval 4"/>
          <p:cNvSpPr>
            <a:spLocks noChangeArrowheads="1"/>
          </p:cNvSpPr>
          <p:nvPr/>
        </p:nvSpPr>
        <p:spPr bwMode="auto">
          <a:xfrm>
            <a:off x="1187450" y="2749550"/>
            <a:ext cx="3797300" cy="2882900"/>
          </a:xfrm>
          <a:prstGeom prst="ellipse">
            <a:avLst/>
          </a:prstGeom>
          <a:gradFill rotWithShape="0">
            <a:gsLst>
              <a:gs pos="0">
                <a:srgbClr val="FFA27C"/>
              </a:gs>
              <a:gs pos="100000">
                <a:srgbClr val="FFA27C">
                  <a:gamma/>
                  <a:shade val="2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2133600" y="3733800"/>
            <a:ext cx="1847850" cy="1541463"/>
          </a:xfrm>
          <a:prstGeom prst="ellipse">
            <a:avLst/>
          </a:prstGeom>
          <a:gradFill rotWithShape="0">
            <a:gsLst>
              <a:gs pos="0">
                <a:srgbClr val="919191"/>
              </a:gs>
              <a:gs pos="100000">
                <a:srgbClr val="2B2B2B"/>
              </a:gs>
            </a:gsLst>
            <a:path path="rect">
              <a:fillToRect r="100000" b="100000"/>
            </a:path>
          </a:gra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pt-BR" sz="2400">
                <a:solidFill>
                  <a:srgbClr val="FFFFFF"/>
                </a:solidFill>
                <a:latin typeface="Arial" charset="0"/>
              </a:rPr>
              <a:t>Macrófago</a:t>
            </a:r>
          </a:p>
        </p:txBody>
      </p:sp>
      <p:pic>
        <p:nvPicPr>
          <p:cNvPr id="16390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2950" y="2209800"/>
            <a:ext cx="5270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6950" y="2209800"/>
            <a:ext cx="5270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9150" y="2286000"/>
            <a:ext cx="5270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4550" y="2209800"/>
            <a:ext cx="5270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2901950" y="1835150"/>
            <a:ext cx="215900" cy="947738"/>
            <a:chOff x="1828" y="1156"/>
            <a:chExt cx="136" cy="597"/>
          </a:xfrm>
        </p:grpSpPr>
        <p:sp>
          <p:nvSpPr>
            <p:cNvPr id="158731" name="Line 11"/>
            <p:cNvSpPr>
              <a:spLocks noChangeShapeType="1"/>
            </p:cNvSpPr>
            <p:nvPr/>
          </p:nvSpPr>
          <p:spPr bwMode="auto">
            <a:xfrm flipV="1">
              <a:off x="1896" y="1360"/>
              <a:ext cx="0" cy="11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8732" name="Line 12"/>
            <p:cNvSpPr>
              <a:spLocks noChangeShapeType="1"/>
            </p:cNvSpPr>
            <p:nvPr/>
          </p:nvSpPr>
          <p:spPr bwMode="auto">
            <a:xfrm flipV="1">
              <a:off x="1896" y="1642"/>
              <a:ext cx="0" cy="11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8733" name="AutoShape 13"/>
            <p:cNvSpPr>
              <a:spLocks noChangeArrowheads="1"/>
            </p:cNvSpPr>
            <p:nvPr/>
          </p:nvSpPr>
          <p:spPr bwMode="auto">
            <a:xfrm>
              <a:off x="1828" y="1419"/>
              <a:ext cx="136" cy="90"/>
            </a:xfrm>
            <a:prstGeom prst="roundRect">
              <a:avLst>
                <a:gd name="adj" fmla="val 12495"/>
              </a:avLst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8734" name="AutoShape 14"/>
            <p:cNvSpPr>
              <a:spLocks noChangeArrowheads="1"/>
            </p:cNvSpPr>
            <p:nvPr/>
          </p:nvSpPr>
          <p:spPr bwMode="auto">
            <a:xfrm>
              <a:off x="1828" y="1512"/>
              <a:ext cx="136" cy="132"/>
            </a:xfrm>
            <a:prstGeom prst="roundRect">
              <a:avLst>
                <a:gd name="adj" fmla="val 12495"/>
              </a:avLst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8735" name="AutoShape 15"/>
            <p:cNvSpPr>
              <a:spLocks noChangeArrowheads="1"/>
            </p:cNvSpPr>
            <p:nvPr/>
          </p:nvSpPr>
          <p:spPr bwMode="auto">
            <a:xfrm>
              <a:off x="1828" y="1156"/>
              <a:ext cx="136" cy="109"/>
            </a:xfrm>
            <a:prstGeom prst="roundRect">
              <a:avLst>
                <a:gd name="adj" fmla="val 12495"/>
              </a:avLst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8736" name="AutoShape 16"/>
            <p:cNvSpPr>
              <a:spLocks noChangeArrowheads="1"/>
            </p:cNvSpPr>
            <p:nvPr/>
          </p:nvSpPr>
          <p:spPr bwMode="auto">
            <a:xfrm>
              <a:off x="1828" y="1269"/>
              <a:ext cx="131" cy="104"/>
            </a:xfrm>
            <a:prstGeom prst="roundRect">
              <a:avLst>
                <a:gd name="adj" fmla="val 12495"/>
              </a:avLst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275" name="Rectangle 17"/>
          <p:cNvSpPr>
            <a:spLocks noChangeArrowheads="1"/>
          </p:cNvSpPr>
          <p:nvPr/>
        </p:nvSpPr>
        <p:spPr bwMode="auto">
          <a:xfrm>
            <a:off x="7718425" y="264318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sz="1800" b="1">
                <a:solidFill>
                  <a:srgbClr val="EAEC5E"/>
                </a:solidFill>
                <a:latin typeface="Arial" charset="0"/>
              </a:rPr>
              <a:t>CXCR4</a:t>
            </a:r>
          </a:p>
        </p:txBody>
      </p:sp>
      <p:grpSp>
        <p:nvGrpSpPr>
          <p:cNvPr id="16396" name="Group 18"/>
          <p:cNvGrpSpPr>
            <a:grpSpLocks/>
          </p:cNvGrpSpPr>
          <p:nvPr/>
        </p:nvGrpSpPr>
        <p:grpSpPr bwMode="auto">
          <a:xfrm>
            <a:off x="6711950" y="1911350"/>
            <a:ext cx="215900" cy="947738"/>
            <a:chOff x="4228" y="1204"/>
            <a:chExt cx="136" cy="597"/>
          </a:xfrm>
        </p:grpSpPr>
        <p:sp>
          <p:nvSpPr>
            <p:cNvPr id="158739" name="Line 19"/>
            <p:cNvSpPr>
              <a:spLocks noChangeShapeType="1"/>
            </p:cNvSpPr>
            <p:nvPr/>
          </p:nvSpPr>
          <p:spPr bwMode="auto">
            <a:xfrm flipV="1">
              <a:off x="4296" y="1408"/>
              <a:ext cx="0" cy="11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8740" name="Line 20"/>
            <p:cNvSpPr>
              <a:spLocks noChangeShapeType="1"/>
            </p:cNvSpPr>
            <p:nvPr/>
          </p:nvSpPr>
          <p:spPr bwMode="auto">
            <a:xfrm flipV="1">
              <a:off x="4296" y="1690"/>
              <a:ext cx="0" cy="11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8741" name="AutoShape 21"/>
            <p:cNvSpPr>
              <a:spLocks noChangeArrowheads="1"/>
            </p:cNvSpPr>
            <p:nvPr/>
          </p:nvSpPr>
          <p:spPr bwMode="auto">
            <a:xfrm>
              <a:off x="4228" y="1467"/>
              <a:ext cx="136" cy="90"/>
            </a:xfrm>
            <a:prstGeom prst="roundRect">
              <a:avLst>
                <a:gd name="adj" fmla="val 12495"/>
              </a:avLst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8742" name="AutoShape 22"/>
            <p:cNvSpPr>
              <a:spLocks noChangeArrowheads="1"/>
            </p:cNvSpPr>
            <p:nvPr/>
          </p:nvSpPr>
          <p:spPr bwMode="auto">
            <a:xfrm>
              <a:off x="4228" y="1560"/>
              <a:ext cx="136" cy="132"/>
            </a:xfrm>
            <a:prstGeom prst="roundRect">
              <a:avLst>
                <a:gd name="adj" fmla="val 12495"/>
              </a:avLst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8743" name="AutoShape 23"/>
            <p:cNvSpPr>
              <a:spLocks noChangeArrowheads="1"/>
            </p:cNvSpPr>
            <p:nvPr/>
          </p:nvSpPr>
          <p:spPr bwMode="auto">
            <a:xfrm>
              <a:off x="4228" y="1204"/>
              <a:ext cx="136" cy="109"/>
            </a:xfrm>
            <a:prstGeom prst="roundRect">
              <a:avLst>
                <a:gd name="adj" fmla="val 12495"/>
              </a:avLst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8744" name="AutoShape 24"/>
            <p:cNvSpPr>
              <a:spLocks noChangeArrowheads="1"/>
            </p:cNvSpPr>
            <p:nvPr/>
          </p:nvSpPr>
          <p:spPr bwMode="auto">
            <a:xfrm>
              <a:off x="4228" y="1317"/>
              <a:ext cx="131" cy="104"/>
            </a:xfrm>
            <a:prstGeom prst="roundRect">
              <a:avLst>
                <a:gd name="adj" fmla="val 12495"/>
              </a:avLst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16397" name="Group 25"/>
          <p:cNvGrpSpPr>
            <a:grpSpLocks/>
          </p:cNvGrpSpPr>
          <p:nvPr/>
        </p:nvGrpSpPr>
        <p:grpSpPr bwMode="auto">
          <a:xfrm>
            <a:off x="4648200" y="838200"/>
            <a:ext cx="673100" cy="673100"/>
            <a:chOff x="2956" y="484"/>
            <a:chExt cx="424" cy="424"/>
          </a:xfrm>
        </p:grpSpPr>
        <p:sp>
          <p:nvSpPr>
            <p:cNvPr id="158746" name="AutoShape 26"/>
            <p:cNvSpPr>
              <a:spLocks noChangeArrowheads="1"/>
            </p:cNvSpPr>
            <p:nvPr/>
          </p:nvSpPr>
          <p:spPr bwMode="auto">
            <a:xfrm>
              <a:off x="2956" y="484"/>
              <a:ext cx="424" cy="424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8747" name="Oval 27"/>
            <p:cNvSpPr>
              <a:spLocks noChangeArrowheads="1"/>
            </p:cNvSpPr>
            <p:nvPr/>
          </p:nvSpPr>
          <p:spPr bwMode="auto">
            <a:xfrm>
              <a:off x="3052" y="580"/>
              <a:ext cx="232" cy="2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16458" name="Group 28"/>
            <p:cNvGrpSpPr>
              <a:grpSpLocks/>
            </p:cNvGrpSpPr>
            <p:nvPr/>
          </p:nvGrpSpPr>
          <p:grpSpPr bwMode="auto">
            <a:xfrm>
              <a:off x="3120" y="628"/>
              <a:ext cx="92" cy="136"/>
              <a:chOff x="3120" y="628"/>
              <a:chExt cx="92" cy="136"/>
            </a:xfrm>
          </p:grpSpPr>
          <p:grpSp>
            <p:nvGrpSpPr>
              <p:cNvPr id="16460" name="Group 29"/>
              <p:cNvGrpSpPr>
                <a:grpSpLocks/>
              </p:cNvGrpSpPr>
              <p:nvPr/>
            </p:nvGrpSpPr>
            <p:grpSpPr bwMode="auto">
              <a:xfrm>
                <a:off x="3120" y="628"/>
                <a:ext cx="75" cy="126"/>
                <a:chOff x="3120" y="628"/>
                <a:chExt cx="75" cy="126"/>
              </a:xfrm>
            </p:grpSpPr>
            <p:sp>
              <p:nvSpPr>
                <p:cNvPr id="158750" name="Oval 30"/>
                <p:cNvSpPr>
                  <a:spLocks noChangeArrowheads="1"/>
                </p:cNvSpPr>
                <p:nvPr/>
              </p:nvSpPr>
              <p:spPr bwMode="auto">
                <a:xfrm flipH="1" flipV="1">
                  <a:off x="3155" y="634"/>
                  <a:ext cx="16" cy="19"/>
                </a:xfrm>
                <a:prstGeom prst="ellips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58751" name="Oval 31"/>
                <p:cNvSpPr>
                  <a:spLocks noChangeArrowheads="1"/>
                </p:cNvSpPr>
                <p:nvPr/>
              </p:nvSpPr>
              <p:spPr bwMode="auto">
                <a:xfrm>
                  <a:off x="3164" y="630"/>
                  <a:ext cx="25" cy="2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58752" name="Rectangle 32"/>
                <p:cNvSpPr>
                  <a:spLocks noChangeArrowheads="1"/>
                </p:cNvSpPr>
                <p:nvPr/>
              </p:nvSpPr>
              <p:spPr bwMode="auto">
                <a:xfrm>
                  <a:off x="3131" y="628"/>
                  <a:ext cx="31" cy="1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58753" name="Oval 33"/>
                <p:cNvSpPr>
                  <a:spLocks noChangeArrowheads="1"/>
                </p:cNvSpPr>
                <p:nvPr/>
              </p:nvSpPr>
              <p:spPr bwMode="auto">
                <a:xfrm flipH="1" flipV="1">
                  <a:off x="3157" y="708"/>
                  <a:ext cx="6" cy="20"/>
                </a:xfrm>
                <a:prstGeom prst="ellips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58754" name="Oval 34"/>
                <p:cNvSpPr>
                  <a:spLocks noChangeArrowheads="1"/>
                </p:cNvSpPr>
                <p:nvPr/>
              </p:nvSpPr>
              <p:spPr bwMode="auto">
                <a:xfrm flipH="1" flipV="1">
                  <a:off x="3157" y="683"/>
                  <a:ext cx="6" cy="21"/>
                </a:xfrm>
                <a:prstGeom prst="ellips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58755" name="Oval 35"/>
                <p:cNvSpPr>
                  <a:spLocks noChangeArrowheads="1"/>
                </p:cNvSpPr>
                <p:nvPr/>
              </p:nvSpPr>
              <p:spPr bwMode="auto">
                <a:xfrm>
                  <a:off x="3162" y="684"/>
                  <a:ext cx="33" cy="1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58756" name="Oval 36"/>
                <p:cNvSpPr>
                  <a:spLocks noChangeArrowheads="1"/>
                </p:cNvSpPr>
                <p:nvPr/>
              </p:nvSpPr>
              <p:spPr bwMode="auto">
                <a:xfrm flipH="1" flipV="1">
                  <a:off x="3157" y="659"/>
                  <a:ext cx="6" cy="20"/>
                </a:xfrm>
                <a:prstGeom prst="ellips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58757" name="Oval 37"/>
                <p:cNvSpPr>
                  <a:spLocks noChangeArrowheads="1"/>
                </p:cNvSpPr>
                <p:nvPr/>
              </p:nvSpPr>
              <p:spPr bwMode="auto">
                <a:xfrm flipH="1" flipV="1">
                  <a:off x="3157" y="733"/>
                  <a:ext cx="6" cy="21"/>
                </a:xfrm>
                <a:prstGeom prst="ellips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58758" name="Oval 38"/>
                <p:cNvSpPr>
                  <a:spLocks noChangeArrowheads="1"/>
                </p:cNvSpPr>
                <p:nvPr/>
              </p:nvSpPr>
              <p:spPr bwMode="auto">
                <a:xfrm>
                  <a:off x="3120" y="704"/>
                  <a:ext cx="42" cy="2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58759" name="Oval 39"/>
                <p:cNvSpPr>
                  <a:spLocks noChangeArrowheads="1"/>
                </p:cNvSpPr>
                <p:nvPr/>
              </p:nvSpPr>
              <p:spPr bwMode="auto">
                <a:xfrm>
                  <a:off x="3120" y="652"/>
                  <a:ext cx="42" cy="3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sp>
            <p:nvSpPr>
              <p:cNvPr id="158760" name="Oval 40"/>
              <p:cNvSpPr>
                <a:spLocks noChangeArrowheads="1"/>
              </p:cNvSpPr>
              <p:nvPr/>
            </p:nvSpPr>
            <p:spPr bwMode="auto">
              <a:xfrm>
                <a:off x="3162" y="731"/>
                <a:ext cx="50" cy="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158761" name="AutoShape 41"/>
            <p:cNvSpPr>
              <a:spLocks noChangeArrowheads="1"/>
            </p:cNvSpPr>
            <p:nvPr/>
          </p:nvSpPr>
          <p:spPr bwMode="auto">
            <a:xfrm flipV="1">
              <a:off x="3100" y="628"/>
              <a:ext cx="136" cy="13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16398" name="Group 42"/>
          <p:cNvGrpSpPr>
            <a:grpSpLocks/>
          </p:cNvGrpSpPr>
          <p:nvPr/>
        </p:nvGrpSpPr>
        <p:grpSpPr bwMode="auto">
          <a:xfrm>
            <a:off x="8305800" y="914400"/>
            <a:ext cx="673100" cy="673100"/>
            <a:chOff x="5308" y="532"/>
            <a:chExt cx="424" cy="424"/>
          </a:xfrm>
        </p:grpSpPr>
        <p:sp>
          <p:nvSpPr>
            <p:cNvPr id="158763" name="AutoShape 43"/>
            <p:cNvSpPr>
              <a:spLocks noChangeArrowheads="1"/>
            </p:cNvSpPr>
            <p:nvPr/>
          </p:nvSpPr>
          <p:spPr bwMode="auto">
            <a:xfrm>
              <a:off x="5308" y="532"/>
              <a:ext cx="424" cy="424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8764" name="Oval 44"/>
            <p:cNvSpPr>
              <a:spLocks noChangeArrowheads="1"/>
            </p:cNvSpPr>
            <p:nvPr/>
          </p:nvSpPr>
          <p:spPr bwMode="auto">
            <a:xfrm>
              <a:off x="5404" y="628"/>
              <a:ext cx="232" cy="2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16442" name="Group 45"/>
            <p:cNvGrpSpPr>
              <a:grpSpLocks/>
            </p:cNvGrpSpPr>
            <p:nvPr/>
          </p:nvGrpSpPr>
          <p:grpSpPr bwMode="auto">
            <a:xfrm>
              <a:off x="5472" y="676"/>
              <a:ext cx="92" cy="136"/>
              <a:chOff x="5472" y="676"/>
              <a:chExt cx="92" cy="136"/>
            </a:xfrm>
          </p:grpSpPr>
          <p:grpSp>
            <p:nvGrpSpPr>
              <p:cNvPr id="16444" name="Group 46"/>
              <p:cNvGrpSpPr>
                <a:grpSpLocks/>
              </p:cNvGrpSpPr>
              <p:nvPr/>
            </p:nvGrpSpPr>
            <p:grpSpPr bwMode="auto">
              <a:xfrm>
                <a:off x="5472" y="676"/>
                <a:ext cx="75" cy="126"/>
                <a:chOff x="5472" y="676"/>
                <a:chExt cx="75" cy="126"/>
              </a:xfrm>
            </p:grpSpPr>
            <p:sp>
              <p:nvSpPr>
                <p:cNvPr id="158767" name="Oval 47"/>
                <p:cNvSpPr>
                  <a:spLocks noChangeArrowheads="1"/>
                </p:cNvSpPr>
                <p:nvPr/>
              </p:nvSpPr>
              <p:spPr bwMode="auto">
                <a:xfrm flipH="1" flipV="1">
                  <a:off x="5507" y="682"/>
                  <a:ext cx="16" cy="19"/>
                </a:xfrm>
                <a:prstGeom prst="ellips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58768" name="Oval 48"/>
                <p:cNvSpPr>
                  <a:spLocks noChangeArrowheads="1"/>
                </p:cNvSpPr>
                <p:nvPr/>
              </p:nvSpPr>
              <p:spPr bwMode="auto">
                <a:xfrm>
                  <a:off x="5516" y="678"/>
                  <a:ext cx="25" cy="2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58769" name="Rectangle 49"/>
                <p:cNvSpPr>
                  <a:spLocks noChangeArrowheads="1"/>
                </p:cNvSpPr>
                <p:nvPr/>
              </p:nvSpPr>
              <p:spPr bwMode="auto">
                <a:xfrm>
                  <a:off x="5483" y="676"/>
                  <a:ext cx="31" cy="1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58770" name="Oval 50"/>
                <p:cNvSpPr>
                  <a:spLocks noChangeArrowheads="1"/>
                </p:cNvSpPr>
                <p:nvPr/>
              </p:nvSpPr>
              <p:spPr bwMode="auto">
                <a:xfrm flipH="1" flipV="1">
                  <a:off x="5509" y="756"/>
                  <a:ext cx="6" cy="20"/>
                </a:xfrm>
                <a:prstGeom prst="ellips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58771" name="Oval 51"/>
                <p:cNvSpPr>
                  <a:spLocks noChangeArrowheads="1"/>
                </p:cNvSpPr>
                <p:nvPr/>
              </p:nvSpPr>
              <p:spPr bwMode="auto">
                <a:xfrm flipH="1" flipV="1">
                  <a:off x="5509" y="731"/>
                  <a:ext cx="6" cy="21"/>
                </a:xfrm>
                <a:prstGeom prst="ellips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58772" name="Oval 52"/>
                <p:cNvSpPr>
                  <a:spLocks noChangeArrowheads="1"/>
                </p:cNvSpPr>
                <p:nvPr/>
              </p:nvSpPr>
              <p:spPr bwMode="auto">
                <a:xfrm>
                  <a:off x="5514" y="732"/>
                  <a:ext cx="33" cy="1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58773" name="Oval 53"/>
                <p:cNvSpPr>
                  <a:spLocks noChangeArrowheads="1"/>
                </p:cNvSpPr>
                <p:nvPr/>
              </p:nvSpPr>
              <p:spPr bwMode="auto">
                <a:xfrm flipH="1" flipV="1">
                  <a:off x="5509" y="707"/>
                  <a:ext cx="6" cy="20"/>
                </a:xfrm>
                <a:prstGeom prst="ellips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58774" name="Oval 54"/>
                <p:cNvSpPr>
                  <a:spLocks noChangeArrowheads="1"/>
                </p:cNvSpPr>
                <p:nvPr/>
              </p:nvSpPr>
              <p:spPr bwMode="auto">
                <a:xfrm flipH="1" flipV="1">
                  <a:off x="5509" y="781"/>
                  <a:ext cx="6" cy="21"/>
                </a:xfrm>
                <a:prstGeom prst="ellipse">
                  <a:avLst/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58775" name="Oval 55"/>
                <p:cNvSpPr>
                  <a:spLocks noChangeArrowheads="1"/>
                </p:cNvSpPr>
                <p:nvPr/>
              </p:nvSpPr>
              <p:spPr bwMode="auto">
                <a:xfrm>
                  <a:off x="5472" y="752"/>
                  <a:ext cx="42" cy="2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58776" name="Oval 56"/>
                <p:cNvSpPr>
                  <a:spLocks noChangeArrowheads="1"/>
                </p:cNvSpPr>
                <p:nvPr/>
              </p:nvSpPr>
              <p:spPr bwMode="auto">
                <a:xfrm>
                  <a:off x="5472" y="700"/>
                  <a:ext cx="42" cy="3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sp>
            <p:nvSpPr>
              <p:cNvPr id="158777" name="Oval 57"/>
              <p:cNvSpPr>
                <a:spLocks noChangeArrowheads="1"/>
              </p:cNvSpPr>
              <p:nvPr/>
            </p:nvSpPr>
            <p:spPr bwMode="auto">
              <a:xfrm>
                <a:off x="5514" y="779"/>
                <a:ext cx="50" cy="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158778" name="AutoShape 58"/>
            <p:cNvSpPr>
              <a:spLocks noChangeArrowheads="1"/>
            </p:cNvSpPr>
            <p:nvPr/>
          </p:nvSpPr>
          <p:spPr bwMode="auto">
            <a:xfrm flipV="1">
              <a:off x="5452" y="676"/>
              <a:ext cx="136" cy="13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58779" name="Arc 59"/>
          <p:cNvSpPr>
            <a:spLocks/>
          </p:cNvSpPr>
          <p:nvPr/>
        </p:nvSpPr>
        <p:spPr bwMode="auto">
          <a:xfrm>
            <a:off x="3963988" y="1296988"/>
            <a:ext cx="571500" cy="8001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4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94"/>
                  <a:pt x="9634" y="33"/>
                  <a:pt x="2154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4"/>
                  <a:pt x="9634" y="33"/>
                  <a:pt x="2154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rgbClr val="FFFFFF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780" name="Arc 60"/>
          <p:cNvSpPr>
            <a:spLocks/>
          </p:cNvSpPr>
          <p:nvPr/>
        </p:nvSpPr>
        <p:spPr bwMode="auto">
          <a:xfrm>
            <a:off x="2268538" y="992188"/>
            <a:ext cx="2228850" cy="10096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6"/>
                  <a:pt x="9661" y="8"/>
                  <a:pt x="2158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6"/>
                  <a:pt x="9661" y="8"/>
                  <a:pt x="2158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FFFFFF"/>
            </a:solidFill>
            <a:prstDash val="dash"/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781" name="Arc 61"/>
          <p:cNvSpPr>
            <a:spLocks/>
          </p:cNvSpPr>
          <p:nvPr/>
        </p:nvSpPr>
        <p:spPr bwMode="auto">
          <a:xfrm>
            <a:off x="5562600" y="1296988"/>
            <a:ext cx="573088" cy="800100"/>
          </a:xfrm>
          <a:custGeom>
            <a:avLst/>
            <a:gdLst>
              <a:gd name="G0" fmla="+- 60 0 0"/>
              <a:gd name="G1" fmla="+- 21600 0 0"/>
              <a:gd name="G2" fmla="+- 21600 0 0"/>
              <a:gd name="T0" fmla="*/ 0 w 21660"/>
              <a:gd name="T1" fmla="*/ 0 h 21600"/>
              <a:gd name="T2" fmla="*/ 21660 w 21660"/>
              <a:gd name="T3" fmla="*/ 21600 h 21600"/>
              <a:gd name="T4" fmla="*/ 60 w 2166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60" h="21600" fill="none" extrusionOk="0">
                <a:moveTo>
                  <a:pt x="0" y="0"/>
                </a:moveTo>
                <a:cubicBezTo>
                  <a:pt x="20" y="0"/>
                  <a:pt x="40" y="-1"/>
                  <a:pt x="60" y="0"/>
                </a:cubicBezTo>
                <a:cubicBezTo>
                  <a:pt x="11989" y="0"/>
                  <a:pt x="21660" y="9670"/>
                  <a:pt x="21660" y="21600"/>
                </a:cubicBezTo>
              </a:path>
              <a:path w="21660" h="21600" stroke="0" extrusionOk="0">
                <a:moveTo>
                  <a:pt x="0" y="0"/>
                </a:moveTo>
                <a:cubicBezTo>
                  <a:pt x="20" y="0"/>
                  <a:pt x="40" y="-1"/>
                  <a:pt x="60" y="0"/>
                </a:cubicBezTo>
                <a:cubicBezTo>
                  <a:pt x="11989" y="0"/>
                  <a:pt x="21660" y="9670"/>
                  <a:pt x="21660" y="21600"/>
                </a:cubicBezTo>
                <a:lnTo>
                  <a:pt x="60" y="21600"/>
                </a:lnTo>
                <a:close/>
              </a:path>
            </a:pathLst>
          </a:custGeom>
          <a:noFill/>
          <a:ln w="50800" cap="rnd">
            <a:solidFill>
              <a:srgbClr val="FFFF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1282" name="Rectangle 62"/>
          <p:cNvSpPr>
            <a:spLocks noChangeArrowheads="1"/>
          </p:cNvSpPr>
          <p:nvPr/>
        </p:nvSpPr>
        <p:spPr bwMode="auto">
          <a:xfrm>
            <a:off x="2689225" y="27955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sz="1800" b="1">
                <a:solidFill>
                  <a:srgbClr val="51DC00"/>
                </a:solidFill>
                <a:latin typeface="Arial" charset="0"/>
              </a:rPr>
              <a:t>CD4</a:t>
            </a:r>
          </a:p>
        </p:txBody>
      </p:sp>
      <p:sp>
        <p:nvSpPr>
          <p:cNvPr id="11283" name="Rectangle 63"/>
          <p:cNvSpPr>
            <a:spLocks noChangeArrowheads="1"/>
          </p:cNvSpPr>
          <p:nvPr/>
        </p:nvSpPr>
        <p:spPr bwMode="auto">
          <a:xfrm>
            <a:off x="6499225" y="28717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sz="1800" b="1">
                <a:solidFill>
                  <a:srgbClr val="51DC00"/>
                </a:solidFill>
                <a:latin typeface="Arial" charset="0"/>
              </a:rPr>
              <a:t>CD4</a:t>
            </a:r>
          </a:p>
        </p:txBody>
      </p:sp>
      <p:sp>
        <p:nvSpPr>
          <p:cNvPr id="11284" name="Rectangle 64"/>
          <p:cNvSpPr>
            <a:spLocks noChangeArrowheads="1"/>
          </p:cNvSpPr>
          <p:nvPr/>
        </p:nvSpPr>
        <p:spPr bwMode="auto">
          <a:xfrm>
            <a:off x="4594225" y="2414588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sz="1800" b="1">
                <a:solidFill>
                  <a:srgbClr val="EAEC5E"/>
                </a:solidFill>
                <a:latin typeface="Arial" charset="0"/>
              </a:rPr>
              <a:t>CCR5</a:t>
            </a:r>
          </a:p>
        </p:txBody>
      </p:sp>
      <p:sp>
        <p:nvSpPr>
          <p:cNvPr id="11285" name="Rectangle 65"/>
          <p:cNvSpPr>
            <a:spLocks noChangeArrowheads="1"/>
          </p:cNvSpPr>
          <p:nvPr/>
        </p:nvSpPr>
        <p:spPr bwMode="auto">
          <a:xfrm>
            <a:off x="1165225" y="2566988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sz="1800" b="1">
                <a:solidFill>
                  <a:srgbClr val="EAEC5E"/>
                </a:solidFill>
                <a:latin typeface="Arial" charset="0"/>
              </a:rPr>
              <a:t>CCR2</a:t>
            </a:r>
          </a:p>
        </p:txBody>
      </p:sp>
      <p:sp>
        <p:nvSpPr>
          <p:cNvPr id="158786" name="Line 66"/>
          <p:cNvSpPr>
            <a:spLocks noChangeShapeType="1"/>
          </p:cNvSpPr>
          <p:nvPr/>
        </p:nvSpPr>
        <p:spPr bwMode="auto">
          <a:xfrm flipV="1">
            <a:off x="4152900" y="2590800"/>
            <a:ext cx="457200" cy="152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787" name="Line 67"/>
          <p:cNvSpPr>
            <a:spLocks noChangeShapeType="1"/>
          </p:cNvSpPr>
          <p:nvPr/>
        </p:nvSpPr>
        <p:spPr bwMode="auto">
          <a:xfrm>
            <a:off x="5448300" y="2590800"/>
            <a:ext cx="381000" cy="152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788" name="Arc 68"/>
          <p:cNvSpPr>
            <a:spLocks/>
          </p:cNvSpPr>
          <p:nvPr/>
        </p:nvSpPr>
        <p:spPr bwMode="auto">
          <a:xfrm>
            <a:off x="7545388" y="1268413"/>
            <a:ext cx="676275" cy="7524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4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90"/>
                  <a:pt x="9639" y="28"/>
                  <a:pt x="2154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0"/>
                  <a:pt x="9639" y="28"/>
                  <a:pt x="2154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rgbClr val="FFFFFF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789" name="Arc 69"/>
          <p:cNvSpPr>
            <a:spLocks/>
          </p:cNvSpPr>
          <p:nvPr/>
        </p:nvSpPr>
        <p:spPr bwMode="auto">
          <a:xfrm>
            <a:off x="7847013" y="1720850"/>
            <a:ext cx="1376362" cy="6810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7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0"/>
                  <a:pt x="9655" y="13"/>
                  <a:pt x="2157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0"/>
                  <a:pt x="9655" y="13"/>
                  <a:pt x="2157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rgbClr val="FFFFFF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790" name="Oval 70"/>
          <p:cNvSpPr>
            <a:spLocks noChangeArrowheads="1"/>
          </p:cNvSpPr>
          <p:nvPr/>
        </p:nvSpPr>
        <p:spPr bwMode="auto">
          <a:xfrm>
            <a:off x="9448800" y="1828800"/>
            <a:ext cx="139700" cy="139700"/>
          </a:xfrm>
          <a:prstGeom prst="ellipse">
            <a:avLst/>
          </a:prstGeom>
          <a:solidFill>
            <a:srgbClr val="FFA27C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791" name="Oval 71"/>
          <p:cNvSpPr>
            <a:spLocks noChangeArrowheads="1"/>
          </p:cNvSpPr>
          <p:nvPr/>
        </p:nvSpPr>
        <p:spPr bwMode="auto">
          <a:xfrm>
            <a:off x="9417050" y="1606550"/>
            <a:ext cx="139700" cy="139700"/>
          </a:xfrm>
          <a:prstGeom prst="ellipse">
            <a:avLst/>
          </a:prstGeom>
          <a:solidFill>
            <a:srgbClr val="FFA27C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792" name="Oval 72"/>
          <p:cNvSpPr>
            <a:spLocks noChangeArrowheads="1"/>
          </p:cNvSpPr>
          <p:nvPr/>
        </p:nvSpPr>
        <p:spPr bwMode="auto">
          <a:xfrm>
            <a:off x="9340850" y="1377950"/>
            <a:ext cx="139700" cy="139700"/>
          </a:xfrm>
          <a:prstGeom prst="ellipse">
            <a:avLst/>
          </a:prstGeom>
          <a:solidFill>
            <a:srgbClr val="FFA27C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793" name="Oval 73"/>
          <p:cNvSpPr>
            <a:spLocks noChangeArrowheads="1"/>
          </p:cNvSpPr>
          <p:nvPr/>
        </p:nvSpPr>
        <p:spPr bwMode="auto">
          <a:xfrm>
            <a:off x="9340850" y="1835150"/>
            <a:ext cx="139700" cy="139700"/>
          </a:xfrm>
          <a:prstGeom prst="ellipse">
            <a:avLst/>
          </a:prstGeom>
          <a:solidFill>
            <a:srgbClr val="FFA27C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1294" name="Rectangle 74"/>
          <p:cNvSpPr>
            <a:spLocks noChangeArrowheads="1"/>
          </p:cNvSpPr>
          <p:nvPr/>
        </p:nvSpPr>
        <p:spPr bwMode="auto">
          <a:xfrm>
            <a:off x="3527425" y="533400"/>
            <a:ext cx="307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pt-BR" sz="1800" b="1">
                <a:solidFill>
                  <a:srgbClr val="FFFFFF"/>
                </a:solidFill>
                <a:latin typeface="Arial" charset="0"/>
              </a:rPr>
              <a:t>cepa de HIV M-trópica (R5)</a:t>
            </a:r>
          </a:p>
        </p:txBody>
      </p:sp>
      <p:sp>
        <p:nvSpPr>
          <p:cNvPr id="11295" name="Rectangle 75"/>
          <p:cNvSpPr>
            <a:spLocks noChangeArrowheads="1"/>
          </p:cNvSpPr>
          <p:nvPr/>
        </p:nvSpPr>
        <p:spPr bwMode="auto">
          <a:xfrm>
            <a:off x="6781800" y="533400"/>
            <a:ext cx="301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sz="1800" b="1">
                <a:solidFill>
                  <a:srgbClr val="FFFFFF"/>
                </a:solidFill>
                <a:latin typeface="Arial" charset="0"/>
              </a:rPr>
              <a:t>cepa de HIV T-trópica (X4)</a:t>
            </a:r>
          </a:p>
        </p:txBody>
      </p:sp>
      <p:sp>
        <p:nvSpPr>
          <p:cNvPr id="158796" name="Oval 76"/>
          <p:cNvSpPr>
            <a:spLocks noChangeArrowheads="1"/>
          </p:cNvSpPr>
          <p:nvPr/>
        </p:nvSpPr>
        <p:spPr bwMode="auto">
          <a:xfrm>
            <a:off x="654050" y="311150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797" name="Oval 77"/>
          <p:cNvSpPr>
            <a:spLocks noChangeArrowheads="1"/>
          </p:cNvSpPr>
          <p:nvPr/>
        </p:nvSpPr>
        <p:spPr bwMode="auto">
          <a:xfrm>
            <a:off x="806450" y="463550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798" name="Oval 78"/>
          <p:cNvSpPr>
            <a:spLocks noChangeArrowheads="1"/>
          </p:cNvSpPr>
          <p:nvPr/>
        </p:nvSpPr>
        <p:spPr bwMode="auto">
          <a:xfrm>
            <a:off x="501650" y="539750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799" name="Oval 79"/>
          <p:cNvSpPr>
            <a:spLocks noChangeArrowheads="1"/>
          </p:cNvSpPr>
          <p:nvPr/>
        </p:nvSpPr>
        <p:spPr bwMode="auto">
          <a:xfrm>
            <a:off x="1797050" y="311150"/>
            <a:ext cx="139700" cy="139700"/>
          </a:xfrm>
          <a:prstGeom prst="ellipse">
            <a:avLst/>
          </a:prstGeom>
          <a:solidFill>
            <a:srgbClr val="EAEC5E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800" name="Oval 80"/>
          <p:cNvSpPr>
            <a:spLocks noChangeArrowheads="1"/>
          </p:cNvSpPr>
          <p:nvPr/>
        </p:nvSpPr>
        <p:spPr bwMode="auto">
          <a:xfrm>
            <a:off x="425450" y="311150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801" name="Oval 81"/>
          <p:cNvSpPr>
            <a:spLocks noChangeArrowheads="1"/>
          </p:cNvSpPr>
          <p:nvPr/>
        </p:nvSpPr>
        <p:spPr bwMode="auto">
          <a:xfrm>
            <a:off x="1568450" y="311150"/>
            <a:ext cx="139700" cy="139700"/>
          </a:xfrm>
          <a:prstGeom prst="ellipse">
            <a:avLst/>
          </a:prstGeom>
          <a:solidFill>
            <a:srgbClr val="EAEC5E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802" name="Oval 82"/>
          <p:cNvSpPr>
            <a:spLocks noChangeArrowheads="1"/>
          </p:cNvSpPr>
          <p:nvPr/>
        </p:nvSpPr>
        <p:spPr bwMode="auto">
          <a:xfrm>
            <a:off x="806450" y="158750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803" name="Oval 83"/>
          <p:cNvSpPr>
            <a:spLocks noChangeArrowheads="1"/>
          </p:cNvSpPr>
          <p:nvPr/>
        </p:nvSpPr>
        <p:spPr bwMode="auto">
          <a:xfrm>
            <a:off x="2025650" y="234950"/>
            <a:ext cx="139700" cy="139700"/>
          </a:xfrm>
          <a:prstGeom prst="ellipse">
            <a:avLst/>
          </a:prstGeom>
          <a:solidFill>
            <a:srgbClr val="EAEC5E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804" name="Oval 84"/>
          <p:cNvSpPr>
            <a:spLocks noChangeArrowheads="1"/>
          </p:cNvSpPr>
          <p:nvPr/>
        </p:nvSpPr>
        <p:spPr bwMode="auto">
          <a:xfrm>
            <a:off x="1035050" y="387350"/>
            <a:ext cx="139700" cy="1397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1305" name="Rectangle 85"/>
          <p:cNvSpPr>
            <a:spLocks noChangeArrowheads="1"/>
          </p:cNvSpPr>
          <p:nvPr/>
        </p:nvSpPr>
        <p:spPr bwMode="auto">
          <a:xfrm>
            <a:off x="479425" y="1347788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sz="1800">
                <a:solidFill>
                  <a:srgbClr val="FFFFFF"/>
                </a:solidFill>
                <a:latin typeface="Arial" charset="0"/>
              </a:rPr>
              <a:t>RANTES</a:t>
            </a:r>
          </a:p>
        </p:txBody>
      </p:sp>
      <p:sp>
        <p:nvSpPr>
          <p:cNvPr id="158806" name="Oval 86"/>
          <p:cNvSpPr>
            <a:spLocks noChangeArrowheads="1"/>
          </p:cNvSpPr>
          <p:nvPr/>
        </p:nvSpPr>
        <p:spPr bwMode="auto">
          <a:xfrm>
            <a:off x="2101850" y="387350"/>
            <a:ext cx="139700" cy="139700"/>
          </a:xfrm>
          <a:prstGeom prst="ellipse">
            <a:avLst/>
          </a:prstGeom>
          <a:solidFill>
            <a:srgbClr val="EAEC5E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807" name="Oval 87"/>
          <p:cNvSpPr>
            <a:spLocks noChangeArrowheads="1"/>
          </p:cNvSpPr>
          <p:nvPr/>
        </p:nvSpPr>
        <p:spPr bwMode="auto">
          <a:xfrm>
            <a:off x="1492250" y="539750"/>
            <a:ext cx="139700" cy="139700"/>
          </a:xfrm>
          <a:prstGeom prst="ellipse">
            <a:avLst/>
          </a:prstGeom>
          <a:solidFill>
            <a:srgbClr val="EAEC5E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808" name="Oval 88"/>
          <p:cNvSpPr>
            <a:spLocks noChangeArrowheads="1"/>
          </p:cNvSpPr>
          <p:nvPr/>
        </p:nvSpPr>
        <p:spPr bwMode="auto">
          <a:xfrm>
            <a:off x="1873250" y="539750"/>
            <a:ext cx="139700" cy="139700"/>
          </a:xfrm>
          <a:prstGeom prst="ellipse">
            <a:avLst/>
          </a:prstGeom>
          <a:solidFill>
            <a:srgbClr val="EAEC5E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809" name="Oval 89"/>
          <p:cNvSpPr>
            <a:spLocks noChangeArrowheads="1"/>
          </p:cNvSpPr>
          <p:nvPr/>
        </p:nvSpPr>
        <p:spPr bwMode="auto">
          <a:xfrm>
            <a:off x="1187450" y="920750"/>
            <a:ext cx="139700" cy="139700"/>
          </a:xfrm>
          <a:prstGeom prst="ellipse">
            <a:avLst/>
          </a:prstGeom>
          <a:solidFill>
            <a:srgbClr val="F39FD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810" name="Oval 90"/>
          <p:cNvSpPr>
            <a:spLocks noChangeArrowheads="1"/>
          </p:cNvSpPr>
          <p:nvPr/>
        </p:nvSpPr>
        <p:spPr bwMode="auto">
          <a:xfrm>
            <a:off x="882650" y="996950"/>
            <a:ext cx="139700" cy="139700"/>
          </a:xfrm>
          <a:prstGeom prst="ellipse">
            <a:avLst/>
          </a:prstGeom>
          <a:solidFill>
            <a:srgbClr val="F39FD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811" name="Oval 91"/>
          <p:cNvSpPr>
            <a:spLocks noChangeArrowheads="1"/>
          </p:cNvSpPr>
          <p:nvPr/>
        </p:nvSpPr>
        <p:spPr bwMode="auto">
          <a:xfrm>
            <a:off x="1066800" y="1219200"/>
            <a:ext cx="139700" cy="139700"/>
          </a:xfrm>
          <a:prstGeom prst="ellipse">
            <a:avLst/>
          </a:prstGeom>
          <a:solidFill>
            <a:srgbClr val="F39FD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812" name="Oval 92"/>
          <p:cNvSpPr>
            <a:spLocks noChangeArrowheads="1"/>
          </p:cNvSpPr>
          <p:nvPr/>
        </p:nvSpPr>
        <p:spPr bwMode="auto">
          <a:xfrm>
            <a:off x="1263650" y="1149350"/>
            <a:ext cx="139700" cy="139700"/>
          </a:xfrm>
          <a:prstGeom prst="ellipse">
            <a:avLst/>
          </a:prstGeom>
          <a:solidFill>
            <a:srgbClr val="F39FD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1313" name="Rectangle 93"/>
          <p:cNvSpPr>
            <a:spLocks noChangeArrowheads="1"/>
          </p:cNvSpPr>
          <p:nvPr/>
        </p:nvSpPr>
        <p:spPr bwMode="auto">
          <a:xfrm>
            <a:off x="174625" y="661988"/>
            <a:ext cx="919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sz="1800">
                <a:solidFill>
                  <a:srgbClr val="FFFFFF"/>
                </a:solidFill>
                <a:latin typeface="Arial" charset="0"/>
              </a:rPr>
              <a:t>MIP-1</a:t>
            </a:r>
            <a:r>
              <a:rPr lang="pt-BR" sz="1800">
                <a:solidFill>
                  <a:srgbClr val="FFFFFF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11314" name="Rectangle 94"/>
          <p:cNvSpPr>
            <a:spLocks noChangeArrowheads="1"/>
          </p:cNvSpPr>
          <p:nvPr/>
        </p:nvSpPr>
        <p:spPr bwMode="auto">
          <a:xfrm>
            <a:off x="1317625" y="661988"/>
            <a:ext cx="938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sz="1800">
                <a:solidFill>
                  <a:srgbClr val="FFFFFF"/>
                </a:solidFill>
                <a:latin typeface="Arial" charset="0"/>
              </a:rPr>
              <a:t>MIP-1</a:t>
            </a:r>
            <a:r>
              <a:rPr lang="pt-BR" sz="1800">
                <a:solidFill>
                  <a:srgbClr val="FFFFFF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58815" name="Arc 95"/>
          <p:cNvSpPr>
            <a:spLocks/>
          </p:cNvSpPr>
          <p:nvPr/>
        </p:nvSpPr>
        <p:spPr bwMode="auto">
          <a:xfrm>
            <a:off x="2247900" y="1182688"/>
            <a:ext cx="1487488" cy="914400"/>
          </a:xfrm>
          <a:custGeom>
            <a:avLst/>
            <a:gdLst>
              <a:gd name="G0" fmla="+- 23 0 0"/>
              <a:gd name="G1" fmla="+- 21600 0 0"/>
              <a:gd name="G2" fmla="+- 21600 0 0"/>
              <a:gd name="T0" fmla="*/ 0 w 21623"/>
              <a:gd name="T1" fmla="*/ 0 h 21600"/>
              <a:gd name="T2" fmla="*/ 21623 w 21623"/>
              <a:gd name="T3" fmla="*/ 21600 h 21600"/>
              <a:gd name="T4" fmla="*/ 23 w 2162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3" h="21600" fill="none" extrusionOk="0">
                <a:moveTo>
                  <a:pt x="0" y="0"/>
                </a:moveTo>
                <a:cubicBezTo>
                  <a:pt x="7" y="0"/>
                  <a:pt x="15" y="-1"/>
                  <a:pt x="23" y="0"/>
                </a:cubicBezTo>
                <a:cubicBezTo>
                  <a:pt x="11952" y="0"/>
                  <a:pt x="21623" y="9670"/>
                  <a:pt x="21623" y="21600"/>
                </a:cubicBezTo>
              </a:path>
              <a:path w="21623" h="21600" stroke="0" extrusionOk="0">
                <a:moveTo>
                  <a:pt x="0" y="0"/>
                </a:moveTo>
                <a:cubicBezTo>
                  <a:pt x="7" y="0"/>
                  <a:pt x="15" y="-1"/>
                  <a:pt x="23" y="0"/>
                </a:cubicBezTo>
                <a:cubicBezTo>
                  <a:pt x="11952" y="0"/>
                  <a:pt x="21623" y="9670"/>
                  <a:pt x="21623" y="21600"/>
                </a:cubicBezTo>
                <a:lnTo>
                  <a:pt x="23" y="21600"/>
                </a:lnTo>
                <a:close/>
              </a:path>
            </a:pathLst>
          </a:custGeom>
          <a:noFill/>
          <a:ln w="50800" cap="rnd">
            <a:solidFill>
              <a:srgbClr val="FFFF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816" name="Line 96"/>
          <p:cNvSpPr>
            <a:spLocks noChangeShapeType="1"/>
          </p:cNvSpPr>
          <p:nvPr/>
        </p:nvSpPr>
        <p:spPr bwMode="auto">
          <a:xfrm flipV="1">
            <a:off x="2247900" y="304800"/>
            <a:ext cx="228600" cy="914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8817" name="Line 97"/>
          <p:cNvSpPr>
            <a:spLocks noChangeShapeType="1"/>
          </p:cNvSpPr>
          <p:nvPr/>
        </p:nvSpPr>
        <p:spPr bwMode="auto">
          <a:xfrm flipH="1">
            <a:off x="647700" y="1219200"/>
            <a:ext cx="1600200" cy="9906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1318" name="Rectangle 98"/>
          <p:cNvSpPr>
            <a:spLocks noChangeArrowheads="1"/>
          </p:cNvSpPr>
          <p:nvPr/>
        </p:nvSpPr>
        <p:spPr bwMode="auto">
          <a:xfrm>
            <a:off x="8915400" y="22098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sz="1800" b="1">
                <a:solidFill>
                  <a:srgbClr val="FFFFFF"/>
                </a:solidFill>
                <a:latin typeface="Arial" charset="0"/>
              </a:rPr>
              <a:t>SDF1</a:t>
            </a:r>
          </a:p>
        </p:txBody>
      </p:sp>
      <p:sp>
        <p:nvSpPr>
          <p:cNvPr id="99" name="Rectangle 2"/>
          <p:cNvSpPr txBox="1">
            <a:spLocks/>
          </p:cNvSpPr>
          <p:nvPr/>
        </p:nvSpPr>
        <p:spPr bwMode="auto">
          <a:xfrm>
            <a:off x="1162050" y="5599113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pt-BR" sz="3600" b="1" kern="0">
                <a:solidFill>
                  <a:srgbClr val="FAFD00"/>
                </a:solidFill>
                <a:latin typeface="Calibri" pitchFamily="34" charset="0"/>
                <a:ea typeface="+mj-ea"/>
                <a:cs typeface="+mj-cs"/>
              </a:rPr>
              <a:t>Citotropismo</a:t>
            </a:r>
            <a:endParaRPr lang="pt-BR" sz="3600" b="1" kern="0" dirty="0">
              <a:solidFill>
                <a:srgbClr val="FAFD00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13315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850" r="426" b="912"/>
          <a:stretch>
            <a:fillRect/>
          </a:stretch>
        </p:blipFill>
        <p:spPr bwMode="auto">
          <a:xfrm>
            <a:off x="1476375" y="836613"/>
            <a:ext cx="6786563" cy="5422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1282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9067800" cy="7620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pt-BR" altLang="pt-B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MECANISMOS DE TRANSMISSÃO DE HIV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0" y="1657350"/>
            <a:ext cx="7162800" cy="41148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pt-BR" altLang="pt-BR" sz="2800" dirty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pt-BR" altLang="pt-BR" sz="2800" dirty="0">
              <a:effectLst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pt-BR" altLang="pt-BR" sz="2800" dirty="0">
                <a:effectLst/>
              </a:rPr>
              <a:t>SEXUAL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pt-BR" altLang="pt-BR" sz="2800" dirty="0">
              <a:effectLst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pt-BR" altLang="pt-BR" sz="2800" dirty="0">
                <a:effectLst/>
              </a:rPr>
              <a:t>SANGUÍNEA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pt-BR" altLang="pt-BR" sz="2800" dirty="0">
              <a:effectLst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pt-BR" altLang="pt-BR" sz="2800" dirty="0">
                <a:effectLst/>
              </a:rPr>
              <a:t>VERTICAL      </a:t>
            </a:r>
            <a:r>
              <a:rPr lang="pt-BR" altLang="pt-BR" dirty="0">
                <a:effectLst/>
              </a:rPr>
              <a:t>-  transplacentária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altLang="pt-BR" dirty="0">
                <a:effectLst/>
              </a:rPr>
              <a:t>                             -  canal de parto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altLang="pt-BR" dirty="0">
                <a:effectLst/>
              </a:rPr>
              <a:t>                             -  aleitamento materno</a:t>
            </a:r>
          </a:p>
        </p:txBody>
      </p:sp>
    </p:spTree>
    <p:extLst>
      <p:ext uri="{BB962C8B-B14F-4D97-AF65-F5344CB8AC3E}">
        <p14:creationId xmlns:p14="http://schemas.microsoft.com/office/powerpoint/2010/main" val="193963026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7" descr="f19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685800" y="685800"/>
            <a:ext cx="89916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5870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HIV/aids – Fisiopatologia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pt-BR" dirty="0"/>
              <a:t>Imunodepressão na infecção por HIV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Papel fisiológico das células T CD4+</a:t>
            </a:r>
          </a:p>
          <a:p>
            <a:endParaRPr lang="pt-BR" dirty="0"/>
          </a:p>
          <a:p>
            <a:pPr lvl="1">
              <a:buNone/>
            </a:pPr>
            <a:endParaRPr lang="pt-BR" dirty="0"/>
          </a:p>
          <a:p>
            <a:pPr lvl="1"/>
            <a:endParaRPr lang="pt-BR" dirty="0"/>
          </a:p>
        </p:txBody>
      </p:sp>
      <p:pic>
        <p:nvPicPr>
          <p:cNvPr id="5" name="Imagem 4" descr="300px-Lymphocyte_activation_simple-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0629" y="3571876"/>
            <a:ext cx="5200515" cy="26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33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Deficiência imunológica na infecção pelo HIV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8477572" cy="44847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2200" dirty="0"/>
              <a:t>Desenvolvimento de sintomas precoces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t-BR" altLang="pt-BR" sz="22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2200" dirty="0"/>
              <a:t>Desenvolvimento de infecções oportunistas/ doenças definidoras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altLang="pt-BR" sz="2200" dirty="0"/>
              <a:t> trato respiratório: pneumonias, pneumocistose, tuberculose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altLang="pt-BR" sz="2200" dirty="0"/>
              <a:t> SNC: meningoencefalites, mielites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altLang="pt-BR" sz="2200" dirty="0"/>
              <a:t> trato gastrintestinal: boca, esôfago, intestinos, lesões periorificiais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altLang="pt-BR" sz="2200" dirty="0"/>
              <a:t> olhos: coriorretinites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altLang="pt-BR" sz="2200" dirty="0"/>
              <a:t> pele: dermatoses diversas, sarcoma de Kaposi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altLang="pt-BR" sz="2200" dirty="0"/>
              <a:t> síndrome consumptiva associada ao HIV</a:t>
            </a:r>
          </a:p>
          <a:p>
            <a:pPr>
              <a:buFont typeface="Monotype Sorts" pitchFamily="2" charset="2"/>
              <a:buNone/>
              <a:defRPr/>
            </a:pPr>
            <a:endParaRPr lang="pt-BR" altLang="pt-BR" sz="2200" dirty="0"/>
          </a:p>
        </p:txBody>
      </p:sp>
    </p:spTree>
    <p:extLst>
      <p:ext uri="{BB962C8B-B14F-4D97-AF65-F5344CB8AC3E}">
        <p14:creationId xmlns:p14="http://schemas.microsoft.com/office/powerpoint/2010/main" val="3165191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PREVENÇÃO e CONTROLE</a:t>
            </a:r>
          </a:p>
        </p:txBody>
      </p:sp>
    </p:spTree>
    <p:extLst>
      <p:ext uri="{BB962C8B-B14F-4D97-AF65-F5344CB8AC3E}">
        <p14:creationId xmlns:p14="http://schemas.microsoft.com/office/powerpoint/2010/main" val="423518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956" y="476672"/>
            <a:ext cx="9793088" cy="876300"/>
          </a:xfrm>
        </p:spPr>
        <p:txBody>
          <a:bodyPr/>
          <a:lstStyle/>
          <a:p>
            <a:pPr>
              <a:defRPr/>
            </a:pPr>
            <a:r>
              <a:rPr lang="pt-BR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ESTIMATIVA GLOBAL  </a:t>
            </a: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(Dez 2017)</a:t>
            </a:r>
            <a:endParaRPr lang="pt-B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438400"/>
            <a:ext cx="7800975" cy="394335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</a:rPr>
              <a:t>Pessoas vivendo com HIV	           36,9 milhões</a:t>
            </a:r>
          </a:p>
          <a:p>
            <a:pPr>
              <a:buFont typeface="Monotype Sorts" pitchFamily="2" charset="2"/>
              <a:buNone/>
              <a:defRPr/>
            </a:pPr>
            <a:endParaRPr lang="pt-BR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pt-BR" dirty="0">
                <a:solidFill>
                  <a:schemeClr val="tx1"/>
                </a:solidFill>
              </a:rPr>
              <a:t>Novas infecções HIV (2017)                    1,8 milhões</a:t>
            </a:r>
          </a:p>
          <a:p>
            <a:pPr>
              <a:buFont typeface="Monotype Sort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</a:rPr>
              <a:t>                 </a:t>
            </a:r>
          </a:p>
          <a:p>
            <a:pPr>
              <a:buNone/>
              <a:defRPr/>
            </a:pPr>
            <a:r>
              <a:rPr lang="pt-BR" dirty="0">
                <a:solidFill>
                  <a:schemeClr val="tx1"/>
                </a:solidFill>
              </a:rPr>
              <a:t>Óbitos por AIDS (2017)	                        0,97 milhões</a:t>
            </a:r>
          </a:p>
          <a:p>
            <a:pPr>
              <a:buFont typeface="Monotype Sorts" pitchFamily="2" charset="2"/>
              <a:buNone/>
              <a:defRPr/>
            </a:pPr>
            <a:endParaRPr lang="pt-BR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pt-BR" dirty="0">
                <a:solidFill>
                  <a:schemeClr val="tx1"/>
                </a:solidFill>
              </a:rPr>
              <a:t>Óbitos acumulados por AIDS               35,4 milhões</a:t>
            </a:r>
          </a:p>
          <a:p>
            <a:pPr>
              <a:buFont typeface="Monotype Sorts" pitchFamily="2" charset="2"/>
              <a:buNone/>
              <a:defRPr/>
            </a:pPr>
            <a:endParaRPr lang="pt-BR" dirty="0">
              <a:solidFill>
                <a:schemeClr val="tx1"/>
              </a:solidFill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</a:rPr>
              <a:t>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1812" y="6485274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chemeClr val="tx1"/>
                </a:solidFill>
              </a:rPr>
              <a:t>UNAIDS, 2018</a:t>
            </a:r>
          </a:p>
        </p:txBody>
      </p:sp>
    </p:spTree>
    <p:extLst>
      <p:ext uri="{BB962C8B-B14F-4D97-AF65-F5344CB8AC3E}">
        <p14:creationId xmlns:p14="http://schemas.microsoft.com/office/powerpoint/2010/main" val="363306907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020" y="2257425"/>
            <a:ext cx="8435280" cy="3943350"/>
          </a:xfrm>
        </p:spPr>
        <p:txBody>
          <a:bodyPr/>
          <a:lstStyle/>
          <a:p>
            <a:pPr>
              <a:buClr>
                <a:schemeClr val="hlink"/>
              </a:buClr>
              <a:buSzTx/>
              <a:buFont typeface="Wingdings" pitchFamily="2" charset="2"/>
              <a:buChar char="ü"/>
              <a:defRPr/>
            </a:pPr>
            <a:r>
              <a:rPr lang="en-US" dirty="0" err="1"/>
              <a:t>momento</a:t>
            </a:r>
            <a:r>
              <a:rPr lang="en-US" dirty="0"/>
              <a:t> </a:t>
            </a:r>
            <a:r>
              <a:rPr lang="en-US" dirty="0" err="1"/>
              <a:t>histórico</a:t>
            </a:r>
            <a:r>
              <a:rPr lang="en-US" dirty="0"/>
              <a:t> </a:t>
            </a:r>
            <a:endParaRPr lang="pt-BR" dirty="0"/>
          </a:p>
          <a:p>
            <a:pPr>
              <a:buClr>
                <a:schemeClr val="hlink"/>
              </a:buClr>
              <a:buSzTx/>
              <a:buFont typeface="Wingdings" pitchFamily="2" charset="2"/>
              <a:buChar char="ü"/>
              <a:defRPr/>
            </a:pPr>
            <a:endParaRPr lang="pt-BR" dirty="0"/>
          </a:p>
          <a:p>
            <a:pPr>
              <a:buClr>
                <a:schemeClr val="hlink"/>
              </a:buClr>
              <a:buSzTx/>
              <a:buFont typeface="Wingdings" pitchFamily="2" charset="2"/>
              <a:buChar char="ü"/>
              <a:defRPr/>
            </a:pPr>
            <a:r>
              <a:rPr lang="en-US" dirty="0"/>
              <a:t> </a:t>
            </a:r>
            <a:r>
              <a:rPr lang="en-US" dirty="0" err="1"/>
              <a:t>arcabouço</a:t>
            </a:r>
            <a:r>
              <a:rPr lang="en-US" dirty="0"/>
              <a:t> legal</a:t>
            </a:r>
          </a:p>
          <a:p>
            <a:pPr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n-US" dirty="0"/>
          </a:p>
          <a:p>
            <a:pPr>
              <a:buClr>
                <a:schemeClr val="hlink"/>
              </a:buClr>
              <a:buSzTx/>
              <a:buFont typeface="Wingdings" pitchFamily="2" charset="2"/>
              <a:buChar char="ü"/>
              <a:defRPr/>
            </a:pPr>
            <a:r>
              <a:rPr lang="en-US" dirty="0" err="1"/>
              <a:t>intervenções</a:t>
            </a:r>
            <a:r>
              <a:rPr lang="en-US" dirty="0"/>
              <a:t> </a:t>
            </a:r>
            <a:r>
              <a:rPr lang="en-US" dirty="0" err="1"/>
              <a:t>combinadas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prevenção</a:t>
            </a:r>
            <a:r>
              <a:rPr lang="en-US" dirty="0"/>
              <a:t> e </a:t>
            </a:r>
            <a:r>
              <a:rPr lang="en-US" dirty="0" err="1"/>
              <a:t>cuidado</a:t>
            </a:r>
            <a:endParaRPr lang="en-US" dirty="0"/>
          </a:p>
          <a:p>
            <a:pPr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lang="pt-BR" dirty="0"/>
              <a:t>                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61814" y="545220"/>
            <a:ext cx="9163372" cy="1028700"/>
          </a:xfrm>
          <a:noFill/>
          <a:ln/>
        </p:spPr>
        <p:txBody>
          <a:bodyPr/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Resposta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brasileira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à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infecção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por HIV/aids</a:t>
            </a:r>
            <a:b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características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800" b="0" dirty="0"/>
              <a:t> </a:t>
            </a:r>
            <a:endParaRPr lang="pt-BR" sz="1800" b="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8076" t="6595" b="7784"/>
          <a:stretch>
            <a:fillRect/>
          </a:stretch>
        </p:blipFill>
        <p:spPr bwMode="auto">
          <a:xfrm>
            <a:off x="4055735" y="4653136"/>
            <a:ext cx="2327929" cy="1670036"/>
          </a:xfrm>
          <a:prstGeom prst="rect">
            <a:avLst/>
          </a:prstGeom>
          <a:noFill/>
          <a:ln w="19050">
            <a:solidFill>
              <a:srgbClr val="4D4D4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517102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004" y="1484784"/>
            <a:ext cx="9073008" cy="4515966"/>
          </a:xfrm>
        </p:spPr>
        <p:txBody>
          <a:bodyPr/>
          <a:lstStyle/>
          <a:p>
            <a:pPr marL="0" indent="0">
              <a:buClr>
                <a:schemeClr val="hlink"/>
              </a:buClr>
              <a:buSzTx/>
              <a:buNone/>
              <a:defRPr/>
            </a:pPr>
            <a:r>
              <a:rPr lang="pt-BR" dirty="0"/>
              <a:t>        </a:t>
            </a:r>
          </a:p>
          <a:p>
            <a:pPr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lang="pt-BR" dirty="0"/>
              <a:t>             </a:t>
            </a:r>
          </a:p>
          <a:p>
            <a:pPr>
              <a:buClr>
                <a:schemeClr val="hlink"/>
              </a:buClr>
              <a:buSzTx/>
              <a:buFont typeface="Wingdings" pitchFamily="2" charset="2"/>
              <a:buChar char="ü"/>
              <a:defRPr/>
            </a:pPr>
            <a:r>
              <a:rPr lang="en-US" dirty="0" err="1"/>
              <a:t>Comprometimento</a:t>
            </a:r>
            <a:r>
              <a:rPr lang="en-US" dirty="0"/>
              <a:t> </a:t>
            </a:r>
            <a:r>
              <a:rPr lang="en-US" dirty="0" err="1"/>
              <a:t>governamental</a:t>
            </a:r>
            <a:endParaRPr lang="en-US" dirty="0"/>
          </a:p>
          <a:p>
            <a:pPr>
              <a:buClr>
                <a:schemeClr val="hlink"/>
              </a:buClr>
              <a:buSzTx/>
              <a:buFont typeface="Wingdings" pitchFamily="2" charset="2"/>
              <a:buChar char="ü"/>
              <a:defRPr/>
            </a:pPr>
            <a:endParaRPr lang="en-US" dirty="0"/>
          </a:p>
          <a:p>
            <a:pPr>
              <a:buClr>
                <a:schemeClr val="hlink"/>
              </a:buClr>
              <a:buSzTx/>
              <a:buFont typeface="Wingdings" pitchFamily="2" charset="2"/>
              <a:buChar char="ü"/>
              <a:defRPr/>
            </a:pPr>
            <a:r>
              <a:rPr lang="en-US" dirty="0"/>
              <a:t> forte </a:t>
            </a:r>
            <a:r>
              <a:rPr lang="en-US" dirty="0" err="1"/>
              <a:t>participação</a:t>
            </a:r>
            <a:r>
              <a:rPr lang="en-US" dirty="0"/>
              <a:t> da </a:t>
            </a:r>
            <a:r>
              <a:rPr lang="en-US" dirty="0" err="1"/>
              <a:t>sociedade</a:t>
            </a:r>
            <a:r>
              <a:rPr lang="en-US" dirty="0"/>
              <a:t> civil </a:t>
            </a:r>
            <a:r>
              <a:rPr lang="en-US" sz="2000" dirty="0"/>
              <a:t>(ONGs e </a:t>
            </a:r>
            <a:r>
              <a:rPr lang="en-US" sz="2000" dirty="0" err="1"/>
              <a:t>setor</a:t>
            </a:r>
            <a:r>
              <a:rPr lang="en-US" sz="2000" dirty="0"/>
              <a:t> privado)</a:t>
            </a:r>
            <a:endParaRPr lang="en-US" dirty="0"/>
          </a:p>
          <a:p>
            <a:pPr>
              <a:buClr>
                <a:schemeClr val="hlink"/>
              </a:buClr>
              <a:buSzTx/>
              <a:buFont typeface="Wingdings" pitchFamily="2" charset="2"/>
              <a:buChar char="ü"/>
              <a:defRPr/>
            </a:pPr>
            <a:endParaRPr lang="en-US" dirty="0"/>
          </a:p>
          <a:p>
            <a:pPr>
              <a:buClr>
                <a:schemeClr val="hlink"/>
              </a:buClr>
              <a:buSzTx/>
              <a:buFont typeface="Wingdings" pitchFamily="2" charset="2"/>
              <a:buChar char="ü"/>
              <a:defRPr/>
            </a:pPr>
            <a:endParaRPr lang="en-US" dirty="0"/>
          </a:p>
          <a:p>
            <a:pPr>
              <a:buClr>
                <a:schemeClr val="hlink"/>
              </a:buClr>
              <a:buSzTx/>
              <a:buFont typeface="Wingdings" pitchFamily="2" charset="2"/>
              <a:buChar char="ü"/>
              <a:defRPr/>
            </a:pPr>
            <a:endParaRPr lang="en-US" dirty="0"/>
          </a:p>
          <a:p>
            <a:pPr>
              <a:buClr>
                <a:schemeClr val="hlink"/>
              </a:buClr>
              <a:buSzTx/>
              <a:buFont typeface="Wingdings" pitchFamily="2" charset="2"/>
              <a:buChar char="ü"/>
              <a:defRPr/>
            </a:pPr>
            <a:endParaRPr lang="en-US" dirty="0"/>
          </a:p>
          <a:p>
            <a:pPr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pt-BR" dirty="0"/>
          </a:p>
        </p:txBody>
      </p:sp>
      <p:pic>
        <p:nvPicPr>
          <p:cNvPr id="5" name="Picture 2" descr="igrejas_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9602" y="3760246"/>
            <a:ext cx="2187798" cy="164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ngs2"/>
          <p:cNvPicPr>
            <a:picLocks noChangeAspect="1" noChangeArrowheads="1"/>
          </p:cNvPicPr>
          <p:nvPr/>
        </p:nvPicPr>
        <p:blipFill>
          <a:blip r:embed="rId4" cstate="print"/>
          <a:srcRect b="19713"/>
          <a:stretch>
            <a:fillRect/>
          </a:stretch>
        </p:blipFill>
        <p:spPr bwMode="auto">
          <a:xfrm>
            <a:off x="2997899" y="4117028"/>
            <a:ext cx="192878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ahia_Carlinhos%20Brown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7163" y="4775369"/>
            <a:ext cx="1941961" cy="15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4" descr="Captura de Tela 2016-05-08 às 17.52.4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9" r="31959"/>
          <a:stretch>
            <a:fillRect/>
          </a:stretch>
        </p:blipFill>
        <p:spPr bwMode="auto">
          <a:xfrm>
            <a:off x="846613" y="4070198"/>
            <a:ext cx="1775216" cy="18070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766EB07E-6A8E-48E8-8F63-89014C1D2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996" y="571904"/>
            <a:ext cx="9145016" cy="1028700"/>
          </a:xfrm>
          <a:noFill/>
          <a:ln/>
        </p:spPr>
        <p:txBody>
          <a:bodyPr/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Resposta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brasileira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à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infecção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por HIV/aids</a:t>
            </a:r>
            <a:b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características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800" b="0" dirty="0"/>
              <a:t> </a:t>
            </a:r>
            <a:endParaRPr lang="pt-BR" sz="1800" b="0" dirty="0"/>
          </a:p>
        </p:txBody>
      </p:sp>
    </p:spTree>
    <p:extLst>
      <p:ext uri="{BB962C8B-B14F-4D97-AF65-F5344CB8AC3E}">
        <p14:creationId xmlns:p14="http://schemas.microsoft.com/office/powerpoint/2010/main" val="158246714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8913812" cy="3943350"/>
          </a:xfrm>
        </p:spPr>
        <p:txBody>
          <a:bodyPr/>
          <a:lstStyle/>
          <a:p>
            <a:pPr>
              <a:buClr>
                <a:schemeClr val="hlink"/>
              </a:buClr>
              <a:buSzTx/>
              <a:buFont typeface="Wingdings" pitchFamily="2" charset="2"/>
              <a:buChar char="ü"/>
              <a:defRPr/>
            </a:pPr>
            <a:r>
              <a:rPr lang="en-US" dirty="0" err="1"/>
              <a:t>Perspectiva</a:t>
            </a:r>
            <a:r>
              <a:rPr lang="en-US" dirty="0"/>
              <a:t> dos </a:t>
            </a:r>
            <a:r>
              <a:rPr lang="en-US" dirty="0" err="1"/>
              <a:t>direitos</a:t>
            </a:r>
            <a:r>
              <a:rPr lang="en-US" dirty="0"/>
              <a:t> </a:t>
            </a:r>
            <a:r>
              <a:rPr lang="en-US" dirty="0" err="1"/>
              <a:t>humanos</a:t>
            </a:r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044" y="2908821"/>
            <a:ext cx="2794579" cy="194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8728" y="1988840"/>
            <a:ext cx="3007260" cy="18916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 t="3847" r="3044" b="3847"/>
          <a:stretch>
            <a:fillRect/>
          </a:stretch>
        </p:blipFill>
        <p:spPr bwMode="auto">
          <a:xfrm>
            <a:off x="4639444" y="4337720"/>
            <a:ext cx="2857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68235158-866F-479F-8AB1-EA51CCBC7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996" y="571904"/>
            <a:ext cx="9145016" cy="1028700"/>
          </a:xfrm>
          <a:noFill/>
          <a:ln/>
        </p:spPr>
        <p:txBody>
          <a:bodyPr/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Resposta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brasileira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à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infecção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por HIV/aids</a:t>
            </a:r>
            <a:b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características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800" b="0" dirty="0"/>
              <a:t> </a:t>
            </a:r>
            <a:endParaRPr lang="pt-BR" sz="1800" b="0" dirty="0"/>
          </a:p>
        </p:txBody>
      </p:sp>
    </p:spTree>
    <p:extLst>
      <p:ext uri="{BB962C8B-B14F-4D97-AF65-F5344CB8AC3E}">
        <p14:creationId xmlns:p14="http://schemas.microsoft.com/office/powerpoint/2010/main" val="10711617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71500"/>
            <a:ext cx="8715375" cy="876300"/>
          </a:xfrm>
          <a:noFill/>
          <a:ln/>
        </p:spPr>
        <p:txBody>
          <a:bodyPr/>
          <a:lstStyle/>
          <a:p>
            <a:r>
              <a:rPr lang="pt-BR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Ações p</a:t>
            </a:r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rogramáticas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221954"/>
            <a:ext cx="7800975" cy="3943350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chemeClr val="tx1"/>
                </a:solidFill>
              </a:rPr>
              <a:t>Prevenção primária</a:t>
            </a:r>
          </a:p>
          <a:p>
            <a:pPr>
              <a:buFont typeface="Wingdings" pitchFamily="2" charset="2"/>
              <a:buChar char="§"/>
            </a:pPr>
            <a:endParaRPr lang="pt-BR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</a:rPr>
              <a:t>sexo mais seguro</a:t>
            </a:r>
          </a:p>
          <a:p>
            <a:pPr lvl="1">
              <a:buFont typeface="Wingdings" pitchFamily="2" charset="2"/>
              <a:buChar char="§"/>
            </a:pPr>
            <a:endParaRPr lang="pt-BR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</a:rPr>
              <a:t>redução de danos</a:t>
            </a:r>
          </a:p>
          <a:p>
            <a:pPr lvl="1">
              <a:buFont typeface="Wingdings" pitchFamily="2" charset="2"/>
              <a:buChar char="§"/>
            </a:pPr>
            <a:endParaRPr lang="pt-BR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</a:rPr>
              <a:t>prevenção da transmissão materno-infantil</a:t>
            </a:r>
            <a:endParaRPr lang="pt-BR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pt-BR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pt-BR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pt-BR" dirty="0">
              <a:solidFill>
                <a:schemeClr val="tx1"/>
              </a:solidFill>
            </a:endParaRPr>
          </a:p>
          <a:p>
            <a:pPr>
              <a:buFont typeface="Monotype Sorts" pitchFamily="2" charset="2"/>
              <a:buNone/>
            </a:pPr>
            <a:endParaRPr lang="pt-BR" dirty="0">
              <a:solidFill>
                <a:schemeClr val="tx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pt-BR" dirty="0">
                <a:solidFill>
                  <a:schemeClr val="tx1"/>
                </a:solidFill>
              </a:rPr>
              <a:t>               </a:t>
            </a:r>
          </a:p>
        </p:txBody>
      </p:sp>
      <p:pic>
        <p:nvPicPr>
          <p:cNvPr id="4" name="Picture 1027" descr="C:\aluisio\f19.jpg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6295628" y="2205271"/>
            <a:ext cx="3169047" cy="194380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 bwMode="auto">
          <a:xfrm>
            <a:off x="5143500" y="2204864"/>
            <a:ext cx="288032" cy="136815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>
              <a:ln>
                <a:noFill/>
              </a:ln>
              <a:solidFill>
                <a:srgbClr val="FCF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999484" y="3717032"/>
            <a:ext cx="1440160" cy="0"/>
          </a:xfrm>
          <a:prstGeom prst="lin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Down Arrow 7"/>
          <p:cNvSpPr/>
          <p:nvPr/>
        </p:nvSpPr>
        <p:spPr bwMode="auto">
          <a:xfrm>
            <a:off x="5503540" y="2204864"/>
            <a:ext cx="288032" cy="136815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dirty="0">
              <a:ln>
                <a:noFill/>
              </a:ln>
              <a:solidFill>
                <a:srgbClr val="FCF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5863580" y="2204864"/>
            <a:ext cx="288032" cy="136815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>
              <a:ln>
                <a:noFill/>
              </a:ln>
              <a:solidFill>
                <a:srgbClr val="FCF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0808" y="369786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41531566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F95D5-1298-47B8-A7C2-3F5CCE1A7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Prevenção combinada da infecção por HIV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4E6C12-2979-4167-9EA1-C153E57C2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80" y="1988840"/>
            <a:ext cx="5592348" cy="43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92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7" y="2204864"/>
            <a:ext cx="9220200" cy="3943350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chemeClr val="tx1"/>
                </a:solidFill>
              </a:rPr>
              <a:t>Prevenção primária – novas tecnologias biomédicas</a:t>
            </a:r>
          </a:p>
          <a:p>
            <a:pPr>
              <a:buFont typeface="Wingdings" pitchFamily="2" charset="2"/>
              <a:buChar char="Ø"/>
            </a:pPr>
            <a:endParaRPr lang="pt-BR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pt-BR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</a:rPr>
              <a:t>PEP – profilaxia pós-exposição</a:t>
            </a:r>
          </a:p>
          <a:p>
            <a:pPr lvl="1">
              <a:buFont typeface="Wingdings" pitchFamily="2" charset="2"/>
              <a:buChar char="§"/>
            </a:pPr>
            <a:endParaRPr lang="pt-BR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pt-BR" dirty="0" err="1">
                <a:solidFill>
                  <a:schemeClr val="tx1"/>
                </a:solidFill>
              </a:rPr>
              <a:t>PrEP</a:t>
            </a:r>
            <a:r>
              <a:rPr lang="pt-BR" dirty="0">
                <a:solidFill>
                  <a:schemeClr val="tx1"/>
                </a:solidFill>
              </a:rPr>
              <a:t> – profilaxia </a:t>
            </a:r>
            <a:r>
              <a:rPr lang="pt-BR" dirty="0" err="1">
                <a:solidFill>
                  <a:schemeClr val="tx1"/>
                </a:solidFill>
              </a:rPr>
              <a:t>pré</a:t>
            </a:r>
            <a:r>
              <a:rPr lang="pt-BR" dirty="0">
                <a:solidFill>
                  <a:schemeClr val="tx1"/>
                </a:solidFill>
              </a:rPr>
              <a:t>-exposição – </a:t>
            </a:r>
            <a:r>
              <a:rPr lang="pt-BR" sz="2000" dirty="0">
                <a:solidFill>
                  <a:schemeClr val="tx1"/>
                </a:solidFill>
              </a:rPr>
              <a:t>desde janeiro 2018</a:t>
            </a:r>
            <a:endParaRPr lang="pt-BR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lvl="1">
              <a:buNone/>
            </a:pPr>
            <a:endParaRPr lang="pt-BR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pt-BR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pt-BR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pt-BR" dirty="0">
              <a:solidFill>
                <a:schemeClr val="tx1"/>
              </a:solidFill>
            </a:endParaRPr>
          </a:p>
          <a:p>
            <a:pPr>
              <a:buFont typeface="Monotype Sorts" pitchFamily="2" charset="2"/>
              <a:buNone/>
            </a:pPr>
            <a:endParaRPr lang="pt-BR" dirty="0">
              <a:solidFill>
                <a:schemeClr val="tx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pt-BR" dirty="0">
                <a:solidFill>
                  <a:schemeClr val="tx1"/>
                </a:solidFill>
              </a:rPr>
              <a:t>              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715375" cy="876300"/>
          </a:xfrm>
          <a:noFill/>
          <a:ln/>
        </p:spPr>
        <p:txBody>
          <a:bodyPr/>
          <a:lstStyle/>
          <a:p>
            <a:r>
              <a:rPr lang="pt-BR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Ações p</a:t>
            </a:r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rogramáticas</a:t>
            </a:r>
          </a:p>
        </p:txBody>
      </p:sp>
    </p:spTree>
    <p:extLst>
      <p:ext uri="{BB962C8B-B14F-4D97-AF65-F5344CB8AC3E}">
        <p14:creationId xmlns:p14="http://schemas.microsoft.com/office/powerpoint/2010/main" val="409460226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Situações clínicas - PEP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649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12775" y="2057400"/>
            <a:ext cx="8743950" cy="4114800"/>
          </a:xfrm>
        </p:spPr>
        <p:txBody>
          <a:bodyPr/>
          <a:lstStyle/>
          <a:p>
            <a:pPr eaLnBrk="1" hangingPunct="1">
              <a:defRPr/>
            </a:pPr>
            <a:endParaRPr lang="pt-BR"/>
          </a:p>
          <a:p>
            <a:pPr eaLnBrk="1" hangingPunct="1">
              <a:defRPr/>
            </a:pPr>
            <a:endParaRPr lang="pt-BR"/>
          </a:p>
          <a:p>
            <a:pPr eaLnBrk="1" hangingPunct="1">
              <a:defRPr/>
            </a:pPr>
            <a:endParaRPr lang="pt-BR"/>
          </a:p>
          <a:p>
            <a:pPr eaLnBrk="1" hangingPunct="1">
              <a:defRPr/>
            </a:pPr>
            <a:endParaRPr lang="en-GB"/>
          </a:p>
        </p:txBody>
      </p:sp>
      <p:sp>
        <p:nvSpPr>
          <p:cNvPr id="106500" name="Rectangle 6"/>
          <p:cNvSpPr>
            <a:spLocks noChangeArrowheads="1"/>
          </p:cNvSpPr>
          <p:nvPr/>
        </p:nvSpPr>
        <p:spPr bwMode="auto">
          <a:xfrm>
            <a:off x="1200150" y="2819400"/>
            <a:ext cx="3086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004888" y="2835275"/>
            <a:ext cx="787241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Tx/>
              <a:buChar char="•"/>
              <a:defRPr/>
            </a:pPr>
            <a:r>
              <a:rPr lang="pt-BR" sz="3200" dirty="0"/>
              <a:t>  </a:t>
            </a:r>
            <a:r>
              <a:rPr lang="pt-BR" sz="2400" b="1" dirty="0"/>
              <a:t>exposição sexual</a:t>
            </a:r>
          </a:p>
          <a:p>
            <a:pPr>
              <a:buClr>
                <a:schemeClr val="tx1"/>
              </a:buClr>
              <a:buFontTx/>
              <a:buChar char="•"/>
              <a:defRPr/>
            </a:pPr>
            <a:endParaRPr lang="pt-BR" sz="2400" b="1" dirty="0"/>
          </a:p>
          <a:p>
            <a:pPr lvl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pt-BR" sz="2400" b="1" dirty="0"/>
              <a:t> violência sexual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pt-BR" sz="2400" b="1" dirty="0"/>
          </a:p>
          <a:p>
            <a:pPr lvl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pt-BR" sz="2400" b="1" dirty="0"/>
              <a:t> exposição sexual acidental</a:t>
            </a:r>
          </a:p>
        </p:txBody>
      </p:sp>
    </p:spTree>
    <p:extLst>
      <p:ext uri="{BB962C8B-B14F-4D97-AF65-F5344CB8AC3E}">
        <p14:creationId xmlns:p14="http://schemas.microsoft.com/office/powerpoint/2010/main" val="2404571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C02BB-6523-4486-BEEA-3C91D53C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PEP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7BC445C-7189-4111-A1E4-E37238C4B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12" y="1628800"/>
            <a:ext cx="2812693" cy="392292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8F6810F-1280-4516-B12F-D8DB17E02809}"/>
              </a:ext>
            </a:extLst>
          </p:cNvPr>
          <p:cNvSpPr/>
          <p:nvPr/>
        </p:nvSpPr>
        <p:spPr>
          <a:xfrm>
            <a:off x="679004" y="5868561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http://www.aids.gov.br/pt-br/pub/2015/protocolo-clinico-e-diretrizes-terapeuticas-para-profilaxia-pos-exposicao-pep-de-risco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E27F82F-2F5A-40EB-A1B6-F3315F74D340}"/>
              </a:ext>
            </a:extLst>
          </p:cNvPr>
          <p:cNvSpPr txBox="1"/>
          <p:nvPr/>
        </p:nvSpPr>
        <p:spPr>
          <a:xfrm>
            <a:off x="3770969" y="326709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/>
              <a:t>Combinação </a:t>
            </a:r>
            <a:r>
              <a:rPr lang="pt-BR" sz="1800" b="1" dirty="0" err="1"/>
              <a:t>Tenofovir-Lamivudina-Dolutegravir</a:t>
            </a:r>
            <a:endParaRPr lang="pt-BR" sz="1800" b="1" dirty="0"/>
          </a:p>
          <a:p>
            <a:pPr algn="ctr"/>
            <a:r>
              <a:rPr lang="pt-BR" sz="1800" b="1" dirty="0"/>
              <a:t>(300/300/50 mg, VO ao dia, por 28 dias)</a:t>
            </a:r>
          </a:p>
        </p:txBody>
      </p:sp>
    </p:spTree>
    <p:extLst>
      <p:ext uri="{BB962C8B-B14F-4D97-AF65-F5344CB8AC3E}">
        <p14:creationId xmlns:p14="http://schemas.microsoft.com/office/powerpoint/2010/main" val="3850849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2100" y="404664"/>
            <a:ext cx="7757864" cy="1143000"/>
          </a:xfrm>
        </p:spPr>
        <p:txBody>
          <a:bodyPr/>
          <a:lstStyle/>
          <a:p>
            <a:r>
              <a:rPr lang="pt-BR" dirty="0"/>
              <a:t>Avaliação de risco de exposição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CBF8679-11AA-4D2E-AAEF-C03ABE04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268" y="1412776"/>
            <a:ext cx="3741548" cy="496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1734294"/>
            <a:ext cx="2943225" cy="2390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5425" y="1676400"/>
            <a:ext cx="3267075" cy="270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19300" y="5038725"/>
            <a:ext cx="62198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/>
              <a:t>Redução de risco = 44% (IC95% 15-63%)</a:t>
            </a:r>
          </a:p>
        </p:txBody>
      </p:sp>
      <p:sp>
        <p:nvSpPr>
          <p:cNvPr id="5" name="Curved Left Arrow 4"/>
          <p:cNvSpPr/>
          <p:nvPr/>
        </p:nvSpPr>
        <p:spPr bwMode="auto">
          <a:xfrm>
            <a:off x="8496300" y="3352800"/>
            <a:ext cx="1066800" cy="2133600"/>
          </a:xfrm>
          <a:prstGeom prst="curvedLef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3200" rIns="90000" bIns="43200" anchor="ctr"/>
          <a:lstStyle/>
          <a:p>
            <a:pPr>
              <a:defRPr/>
            </a:pPr>
            <a:endParaRPr lang="pt-BR"/>
          </a:p>
        </p:txBody>
      </p:sp>
      <p:sp>
        <p:nvSpPr>
          <p:cNvPr id="6" name="Rectangle 5"/>
          <p:cNvSpPr/>
          <p:nvPr/>
        </p:nvSpPr>
        <p:spPr>
          <a:xfrm>
            <a:off x="7265988" y="5495925"/>
            <a:ext cx="12303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2000" b="1" dirty="0"/>
              <a:t>p&lt; 0,005</a:t>
            </a:r>
            <a:endParaRPr lang="pt-B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19900" y="6107113"/>
            <a:ext cx="29114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b="1" dirty="0"/>
              <a:t>Grant et al. - NEJM, 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350" y="4325094"/>
            <a:ext cx="3105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/>
              <a:t>emtricitabina/tenofovir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96BBB3F-B958-4C64-B0F9-4F1C67CAF7F5}"/>
              </a:ext>
            </a:extLst>
          </p:cNvPr>
          <p:cNvSpPr txBox="1">
            <a:spLocks/>
          </p:cNvSpPr>
          <p:nvPr/>
        </p:nvSpPr>
        <p:spPr>
          <a:xfrm>
            <a:off x="1562100" y="609600"/>
            <a:ext cx="7162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9pPr>
          </a:lstStyle>
          <a:p>
            <a:r>
              <a:rPr lang="pt-BR" kern="0" dirty="0">
                <a:effectLst/>
              </a:rPr>
              <a:t>Intervenção – </a:t>
            </a:r>
            <a:r>
              <a:rPr lang="pt-BR" kern="0" dirty="0" err="1">
                <a:effectLst/>
              </a:rPr>
              <a:t>PrEP</a:t>
            </a:r>
            <a:r>
              <a:rPr lang="pt-BR" kern="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114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6996" y="609600"/>
            <a:ext cx="9145016" cy="11430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ADULTOS E CRIANÇAS VIVENDO COM HIV </a:t>
            </a: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(Dez 2017 - estimativa)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1812" y="6485274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chemeClr val="tx1"/>
                </a:solidFill>
              </a:rPr>
              <a:t>UNAIDS, 2018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ED64FB36-C57C-4F42-AE77-4AA74E2C8AD7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912" y="2506663"/>
            <a:ext cx="8651875" cy="3627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8" name="Oval 4">
            <a:extLst>
              <a:ext uri="{FF2B5EF4-FFF2-40B4-BE49-F238E27FC236}">
                <a16:creationId xmlns:a16="http://schemas.microsoft.com/office/drawing/2014/main" id="{FA41F120-91F0-4AAE-9CAA-3B3FB5DA0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511" y="2776537"/>
            <a:ext cx="2340670" cy="652463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pt-B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2.200.000</a:t>
            </a: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4B85769D-8F4C-4670-9174-53ABA54C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5828" y="4725144"/>
            <a:ext cx="1098972" cy="373906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pt-B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70.000</a:t>
            </a:r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C029AD68-E8AC-4030-A62D-71701FE90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996" y="3915492"/>
            <a:ext cx="1339850" cy="665635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pt-B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2.110.000</a:t>
            </a:r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D3CF3670-9FA6-4A19-AAE3-C763A1F0C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971800"/>
            <a:ext cx="1295400" cy="4826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pt-B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1.400.000</a:t>
            </a:r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1F2CBB9B-ED8E-4A83-827B-FC187CE75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8544" y="3429000"/>
            <a:ext cx="1511300" cy="46355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pt-B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5.200.000</a:t>
            </a:r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8EDB8F50-FD7A-4538-8238-E14735D33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22775"/>
            <a:ext cx="1511300" cy="5207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pt-B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19.600.000</a:t>
            </a:r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564DF656-4DB6-4752-86C3-A5E1299F4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3530600"/>
            <a:ext cx="1111250" cy="50165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pt-B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220.000</a:t>
            </a:r>
          </a:p>
        </p:txBody>
      </p:sp>
      <p:sp>
        <p:nvSpPr>
          <p:cNvPr id="25" name="Oval 12">
            <a:extLst>
              <a:ext uri="{FF2B5EF4-FFF2-40B4-BE49-F238E27FC236}">
                <a16:creationId xmlns:a16="http://schemas.microsoft.com/office/drawing/2014/main" id="{69FAB349-205C-4B91-8976-193E18F42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4071601"/>
            <a:ext cx="1511300" cy="5207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pt-B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6.100.000</a:t>
            </a:r>
          </a:p>
        </p:txBody>
      </p:sp>
    </p:spTree>
    <p:extLst>
      <p:ext uri="{BB962C8B-B14F-4D97-AF65-F5344CB8AC3E}">
        <p14:creationId xmlns:p14="http://schemas.microsoft.com/office/powerpoint/2010/main" val="58625189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8300" y="1295400"/>
            <a:ext cx="2894013" cy="302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4" cstate="print"/>
          <a:srcRect b="58064"/>
          <a:stretch>
            <a:fillRect/>
          </a:stretch>
        </p:blipFill>
        <p:spPr bwMode="auto">
          <a:xfrm>
            <a:off x="952500" y="1143000"/>
            <a:ext cx="2943225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14500" y="5176838"/>
            <a:ext cx="6662738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/>
              <a:t>Redução de risco = 92% (IC95% 40-99,3%)</a:t>
            </a:r>
          </a:p>
          <a:p>
            <a:pPr>
              <a:defRPr/>
            </a:pPr>
            <a:r>
              <a:rPr lang="pt-BR" sz="2000" b="1" dirty="0"/>
              <a:t>sob profilaxia efetiva </a:t>
            </a:r>
            <a:r>
              <a:rPr lang="pt-BR" sz="1800" b="1" dirty="0"/>
              <a:t>				p&lt; 0,001</a:t>
            </a:r>
            <a:endParaRPr lang="pt-BR" sz="2400" b="1" dirty="0"/>
          </a:p>
        </p:txBody>
      </p:sp>
      <p:sp>
        <p:nvSpPr>
          <p:cNvPr id="6" name="Curved Left Arrow 5"/>
          <p:cNvSpPr/>
          <p:nvPr/>
        </p:nvSpPr>
        <p:spPr bwMode="auto">
          <a:xfrm>
            <a:off x="8267700" y="3124200"/>
            <a:ext cx="1143000" cy="2514600"/>
          </a:xfrm>
          <a:prstGeom prst="curvedLef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3200" rIns="90000" bIns="43200" anchor="ctr"/>
          <a:lstStyle/>
          <a:p>
            <a:pPr>
              <a:defRPr/>
            </a:pPr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6819900" y="6107113"/>
            <a:ext cx="29114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b="1" dirty="0"/>
              <a:t>Grant et al. - NEJM, 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563" y="2895600"/>
            <a:ext cx="354012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/>
              <a:t>Níveis terapêuticos de ARV</a:t>
            </a:r>
          </a:p>
          <a:p>
            <a:pPr algn="ctr">
              <a:defRPr/>
            </a:pPr>
            <a:endParaRPr lang="pt-BR" sz="2000" b="1" dirty="0"/>
          </a:p>
          <a:p>
            <a:pPr algn="ctr">
              <a:defRPr/>
            </a:pPr>
            <a:r>
              <a:rPr lang="pt-BR" sz="2000" b="1" dirty="0"/>
              <a:t>9% soroconversores vs. </a:t>
            </a:r>
          </a:p>
          <a:p>
            <a:pPr algn="ctr">
              <a:defRPr/>
            </a:pPr>
            <a:r>
              <a:rPr lang="pt-BR" sz="2000" b="1" dirty="0"/>
              <a:t>51% não soroconversores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104900" y="2819400"/>
            <a:ext cx="3505200" cy="16002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3200" rIns="90000" bIns="43200" anchor="ctr"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550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66EEED3-A109-499A-AD72-8D27F3411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76" y="980728"/>
            <a:ext cx="7564388" cy="207072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1E3D5A1-428B-4295-B63B-DD0883531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20" y="4077072"/>
            <a:ext cx="8868636" cy="140079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AB0FC98-B035-4009-B880-F8F3858D4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508" y="6021288"/>
            <a:ext cx="4369215" cy="288032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5361AD7-A988-498E-87FD-4B87C6E4CC50}"/>
              </a:ext>
            </a:extLst>
          </p:cNvPr>
          <p:cNvCxnSpPr/>
          <p:nvPr/>
        </p:nvCxnSpPr>
        <p:spPr bwMode="auto">
          <a:xfrm>
            <a:off x="2191172" y="4653136"/>
            <a:ext cx="864096" cy="0"/>
          </a:xfrm>
          <a:prstGeom prst="line">
            <a:avLst/>
          </a:prstGeom>
          <a:solidFill>
            <a:srgbClr val="CCFF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3B8F875-8CCF-4C5B-9F98-9E94B9BD60CD}"/>
              </a:ext>
            </a:extLst>
          </p:cNvPr>
          <p:cNvCxnSpPr>
            <a:cxnSpLocks/>
          </p:cNvCxnSpPr>
          <p:nvPr/>
        </p:nvCxnSpPr>
        <p:spPr bwMode="auto">
          <a:xfrm>
            <a:off x="7879804" y="4653136"/>
            <a:ext cx="1512168" cy="0"/>
          </a:xfrm>
          <a:prstGeom prst="line">
            <a:avLst/>
          </a:prstGeom>
          <a:solidFill>
            <a:srgbClr val="CCFF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8148853-8887-4DF2-9E08-D6FE70BB56A3}"/>
              </a:ext>
            </a:extLst>
          </p:cNvPr>
          <p:cNvCxnSpPr>
            <a:cxnSpLocks/>
          </p:cNvCxnSpPr>
          <p:nvPr/>
        </p:nvCxnSpPr>
        <p:spPr bwMode="auto">
          <a:xfrm>
            <a:off x="5431532" y="4869160"/>
            <a:ext cx="2736304" cy="0"/>
          </a:xfrm>
          <a:prstGeom prst="line">
            <a:avLst/>
          </a:prstGeom>
          <a:solidFill>
            <a:srgbClr val="CCFF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8255C78-F3D8-4175-AD5D-9BF55BA36B98}"/>
              </a:ext>
            </a:extLst>
          </p:cNvPr>
          <p:cNvCxnSpPr>
            <a:cxnSpLocks/>
          </p:cNvCxnSpPr>
          <p:nvPr/>
        </p:nvCxnSpPr>
        <p:spPr bwMode="auto">
          <a:xfrm>
            <a:off x="3415308" y="5085184"/>
            <a:ext cx="5184576" cy="0"/>
          </a:xfrm>
          <a:prstGeom prst="line">
            <a:avLst/>
          </a:prstGeom>
          <a:solidFill>
            <a:srgbClr val="CCFF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2918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16AC8CF-B654-415F-A9F6-AB72C0195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49" y="1559652"/>
            <a:ext cx="2874399" cy="396597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3030AC5-B573-4955-B5CC-B07FE0A9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416652"/>
            <a:ext cx="7162800" cy="1143000"/>
          </a:xfrm>
        </p:spPr>
        <p:txBody>
          <a:bodyPr/>
          <a:lstStyle/>
          <a:p>
            <a:r>
              <a:rPr lang="pt-BR" dirty="0" err="1"/>
              <a:t>PrEP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5A9E02C-12B9-4EFB-B2C6-40D5ADC5748D}"/>
              </a:ext>
            </a:extLst>
          </p:cNvPr>
          <p:cNvSpPr/>
          <p:nvPr/>
        </p:nvSpPr>
        <p:spPr>
          <a:xfrm>
            <a:off x="1039044" y="573325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http://www.aids.gov.br/pt-br/pub/2017/protocolo-clinico-e-diretrizes-terapeuticas-para-profilaxia-pre-exposicao-prep-de-risco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6C42067-39A9-44B8-8C32-9AEA94EC1B61}"/>
              </a:ext>
            </a:extLst>
          </p:cNvPr>
          <p:cNvSpPr txBox="1"/>
          <p:nvPr/>
        </p:nvSpPr>
        <p:spPr>
          <a:xfrm>
            <a:off x="4207396" y="3138622"/>
            <a:ext cx="50305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/>
              <a:t>Combinação </a:t>
            </a:r>
            <a:r>
              <a:rPr lang="pt-BR" sz="2000" b="1" dirty="0" err="1"/>
              <a:t>Tenofovir-Entricitabina</a:t>
            </a:r>
            <a:endParaRPr lang="pt-BR" sz="2000" b="1" dirty="0"/>
          </a:p>
          <a:p>
            <a:pPr algn="ctr"/>
            <a:r>
              <a:rPr lang="pt-BR" sz="2000" b="1" dirty="0"/>
              <a:t>(300/200 mg, 1 comprimido VO ao dia,</a:t>
            </a:r>
          </a:p>
          <a:p>
            <a:pPr algn="ctr"/>
            <a:r>
              <a:rPr lang="pt-BR" sz="2000" b="1" dirty="0"/>
              <a:t>em uso contínuo.</a:t>
            </a:r>
          </a:p>
        </p:txBody>
      </p:sp>
      <p:pic>
        <p:nvPicPr>
          <p:cNvPr id="6" name="Captura de Tela 2018-10-30 às 19.41.17.png" descr="Captura de Tela 2018-10-30 às 19.41.17.png">
            <a:extLst>
              <a:ext uri="{FF2B5EF4-FFF2-40B4-BE49-F238E27FC236}">
                <a16:creationId xmlns:a16="http://schemas.microsoft.com/office/drawing/2014/main" id="{B68E12CE-8B41-4A99-AD40-79633AACA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764" y="567406"/>
            <a:ext cx="2142610" cy="12164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28294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260F9-7AF4-4F19-AB64-F1B0CAE1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PrEP</a:t>
            </a:r>
            <a:r>
              <a:rPr lang="pt-BR" dirty="0"/>
              <a:t>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85B8EC-DE25-435E-86AF-6855DD660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004" y="2057400"/>
            <a:ext cx="9001000" cy="4114800"/>
          </a:xfrm>
        </p:spPr>
        <p:txBody>
          <a:bodyPr/>
          <a:lstStyle/>
          <a:p>
            <a:pPr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2200" dirty="0"/>
              <a:t>Implementada em Dez 2017: 36 unidades, 22 municípios, 11 UF</a:t>
            </a:r>
          </a:p>
          <a:p>
            <a:pPr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endParaRPr lang="pt-BR" sz="2200" dirty="0"/>
          </a:p>
          <a:p>
            <a:pPr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2200" dirty="0"/>
              <a:t>Ampliação de oferta:</a:t>
            </a:r>
            <a:r>
              <a:rPr lang="pt-BR" sz="2200" dirty="0">
                <a:sym typeface="Wingdings" panose="05000000000000000000" pitchFamily="2" charset="2"/>
              </a:rPr>
              <a:t> 65 </a:t>
            </a:r>
            <a:r>
              <a:rPr lang="pt-BR" sz="2200" dirty="0"/>
              <a:t>unidades em </a:t>
            </a:r>
            <a:r>
              <a:rPr lang="pt-BR" sz="2200" dirty="0">
                <a:sym typeface="Wingdings" panose="05000000000000000000" pitchFamily="2" charset="2"/>
              </a:rPr>
              <a:t>27 UF</a:t>
            </a:r>
          </a:p>
          <a:p>
            <a:pPr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endParaRPr lang="pt-BR" sz="2200" dirty="0">
              <a:sym typeface="Wingdings" panose="05000000000000000000" pitchFamily="2" charset="2"/>
            </a:endParaRPr>
          </a:p>
          <a:p>
            <a:pPr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2200" dirty="0">
                <a:sym typeface="Wingdings" panose="05000000000000000000" pitchFamily="2" charset="2"/>
              </a:rPr>
              <a:t>Nova expansão para 66 novas unidades em 5 UF</a:t>
            </a:r>
          </a:p>
          <a:p>
            <a:pPr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endParaRPr lang="pt-BR" sz="2200" dirty="0">
              <a:sym typeface="Wingdings" panose="05000000000000000000" pitchFamily="2" charset="2"/>
            </a:endParaRPr>
          </a:p>
          <a:p>
            <a:pPr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2200" dirty="0">
                <a:sym typeface="Wingdings" panose="05000000000000000000" pitchFamily="2" charset="2"/>
              </a:rPr>
              <a:t>Situação atual: 131 serviços, 78 municípios em 27 UF</a:t>
            </a:r>
          </a:p>
          <a:p>
            <a:pPr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endParaRPr lang="pt-BR" sz="2200" dirty="0">
              <a:sym typeface="Wingdings" panose="05000000000000000000" pitchFamily="2" charset="2"/>
            </a:endParaRPr>
          </a:p>
          <a:p>
            <a:pPr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2200" dirty="0">
                <a:sym typeface="Wingdings" panose="05000000000000000000" pitchFamily="2" charset="2"/>
              </a:rPr>
              <a:t>Maio 2018: 11.034 pacientes</a:t>
            </a:r>
          </a:p>
          <a:p>
            <a:pPr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400865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12568" y="2239412"/>
            <a:ext cx="86868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pt-BR" sz="2300" dirty="0"/>
              <a:t> Ensaio clínico randomizado (HPTN 052) multicêntrico (multicontinental)</a:t>
            </a:r>
          </a:p>
          <a:p>
            <a:pPr eaLnBrk="1" hangingPunct="1">
              <a:defRPr/>
            </a:pPr>
            <a:endParaRPr lang="pt-BR" sz="2300" dirty="0"/>
          </a:p>
          <a:p>
            <a:pPr lvl="1" algn="just"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pt-BR" sz="2300" dirty="0"/>
              <a:t> comparar introdução precoce ou tardia de TARV em pacientes com no. cels CD4+ entre 350 e 500/mm3 com parceria sexual estável  sorodiscordante</a:t>
            </a:r>
          </a:p>
          <a:p>
            <a:pPr lvl="1" algn="just" eaLnBrk="1" hangingPunct="1">
              <a:buClr>
                <a:schemeClr val="accent1"/>
              </a:buClr>
              <a:defRPr/>
            </a:pPr>
            <a:endParaRPr lang="pt-BR" sz="2300" dirty="0"/>
          </a:p>
          <a:p>
            <a:pPr lvl="1" algn="just" eaLnBrk="1" hangingPunct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pt-BR" sz="2300" dirty="0"/>
              <a:t> países: Botsuana, Quênia, Maláui, África do Sul, Zimbábue, Brasil (RJ e PA), Índia, Tailândia, EUA (Boston)</a:t>
            </a:r>
          </a:p>
        </p:txBody>
      </p:sp>
      <p:sp>
        <p:nvSpPr>
          <p:cNvPr id="8" name="Rectangle 7"/>
          <p:cNvSpPr/>
          <p:nvPr/>
        </p:nvSpPr>
        <p:spPr>
          <a:xfrm>
            <a:off x="6629400" y="6019800"/>
            <a:ext cx="30861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Cohen et al. – NEJM, 2011</a:t>
            </a:r>
            <a:endParaRPr lang="en-US" sz="105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E25E439-6088-464D-A7E7-5ECC07A69FFE}"/>
              </a:ext>
            </a:extLst>
          </p:cNvPr>
          <p:cNvSpPr txBox="1">
            <a:spLocks/>
          </p:cNvSpPr>
          <p:nvPr/>
        </p:nvSpPr>
        <p:spPr>
          <a:xfrm>
            <a:off x="1562100" y="609600"/>
            <a:ext cx="7162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9pPr>
          </a:lstStyle>
          <a:p>
            <a:r>
              <a:rPr lang="pt-BR" kern="0" dirty="0">
                <a:effectLst/>
              </a:rPr>
              <a:t>Intervenção – Tratamento como prevenção </a:t>
            </a:r>
          </a:p>
        </p:txBody>
      </p:sp>
    </p:spTree>
    <p:extLst>
      <p:ext uri="{BB962C8B-B14F-4D97-AF65-F5344CB8AC3E}">
        <p14:creationId xmlns:p14="http://schemas.microsoft.com/office/powerpoint/2010/main" val="1993525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9644063" y="6350000"/>
            <a:ext cx="5365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900">
                <a:solidFill>
                  <a:srgbClr val="999999"/>
                </a:solidFill>
                <a:latin typeface="Calibri" pitchFamily="34" charset="0"/>
              </a:rPr>
              <a:t>6</a:t>
            </a:r>
          </a:p>
        </p:txBody>
      </p:sp>
      <p:pic>
        <p:nvPicPr>
          <p:cNvPr id="83971" name="Picture 7" descr="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5738" y="646113"/>
            <a:ext cx="7716837" cy="5221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4000500" y="3657600"/>
            <a:ext cx="14478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3200" rIns="90000" bIns="43200" anchor="ctr"/>
          <a:lstStyle/>
          <a:p>
            <a:pPr>
              <a:defRPr/>
            </a:pPr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1943100" y="5867400"/>
            <a:ext cx="70516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/>
              <a:t>Redução de risco de transmissão = 96%</a:t>
            </a:r>
          </a:p>
        </p:txBody>
      </p:sp>
    </p:spTree>
    <p:extLst>
      <p:ext uri="{BB962C8B-B14F-4D97-AF65-F5344CB8AC3E}">
        <p14:creationId xmlns:p14="http://schemas.microsoft.com/office/powerpoint/2010/main" val="3908917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Prevenção secundária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649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12775" y="2057400"/>
            <a:ext cx="8743950" cy="4114800"/>
          </a:xfrm>
        </p:spPr>
        <p:txBody>
          <a:bodyPr/>
          <a:lstStyle/>
          <a:p>
            <a:pPr eaLnBrk="1" hangingPunct="1">
              <a:defRPr/>
            </a:pPr>
            <a:endParaRPr lang="pt-BR"/>
          </a:p>
          <a:p>
            <a:pPr eaLnBrk="1" hangingPunct="1">
              <a:defRPr/>
            </a:pPr>
            <a:endParaRPr lang="pt-BR"/>
          </a:p>
          <a:p>
            <a:pPr eaLnBrk="1" hangingPunct="1">
              <a:defRPr/>
            </a:pPr>
            <a:endParaRPr lang="pt-BR"/>
          </a:p>
          <a:p>
            <a:pPr eaLnBrk="1" hangingPunct="1">
              <a:defRPr/>
            </a:pPr>
            <a:endParaRPr lang="en-GB"/>
          </a:p>
        </p:txBody>
      </p:sp>
      <p:sp>
        <p:nvSpPr>
          <p:cNvPr id="106500" name="Rectangle 6"/>
          <p:cNvSpPr>
            <a:spLocks noChangeArrowheads="1"/>
          </p:cNvSpPr>
          <p:nvPr/>
        </p:nvSpPr>
        <p:spPr bwMode="auto">
          <a:xfrm>
            <a:off x="1200150" y="2819400"/>
            <a:ext cx="3086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720030" y="2835275"/>
            <a:ext cx="87439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Tx/>
              <a:buChar char="•"/>
              <a:defRPr/>
            </a:pPr>
            <a:r>
              <a:rPr lang="pt-BR" sz="3200" dirty="0"/>
              <a:t>  </a:t>
            </a:r>
            <a:r>
              <a:rPr lang="pt-BR" sz="2400" b="1" dirty="0"/>
              <a:t>evitar o adoecimento</a:t>
            </a:r>
          </a:p>
          <a:p>
            <a:pPr>
              <a:buClr>
                <a:schemeClr val="tx1"/>
              </a:buClr>
              <a:buFontTx/>
              <a:buChar char="•"/>
              <a:defRPr/>
            </a:pPr>
            <a:endParaRPr lang="pt-BR" sz="2400" b="1" dirty="0"/>
          </a:p>
          <a:p>
            <a:pPr lvl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pt-BR" sz="2400" b="1" dirty="0"/>
              <a:t> infecção assintomática      </a:t>
            </a:r>
            <a:r>
              <a:rPr lang="pt-BR" sz="2400" b="1" dirty="0">
                <a:sym typeface="Wingdings" panose="05000000000000000000" pitchFamily="2" charset="2"/>
              </a:rPr>
              <a:t>     manifestações  							 clínicas</a:t>
            </a:r>
            <a:endParaRPr lang="pt-BR" sz="2400" b="1" dirty="0"/>
          </a:p>
          <a:p>
            <a:pPr lvl="1"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pt-BR" sz="2400" b="1" dirty="0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C6D7240E-4AF0-414A-A24C-45CFA1C59FAE}"/>
              </a:ext>
            </a:extLst>
          </p:cNvPr>
          <p:cNvSpPr/>
          <p:nvPr/>
        </p:nvSpPr>
        <p:spPr bwMode="auto">
          <a:xfrm>
            <a:off x="5143500" y="3861048"/>
            <a:ext cx="792088" cy="144016"/>
          </a:xfrm>
          <a:prstGeom prst="rightArrow">
            <a:avLst/>
          </a:prstGeom>
          <a:solidFill>
            <a:srgbClr val="CC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3200" rIns="90000" bIns="432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>
              <a:ln>
                <a:noFill/>
              </a:ln>
              <a:solidFill>
                <a:srgbClr val="FCF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Sinal de Multiplicação 1">
            <a:extLst>
              <a:ext uri="{FF2B5EF4-FFF2-40B4-BE49-F238E27FC236}">
                <a16:creationId xmlns:a16="http://schemas.microsoft.com/office/drawing/2014/main" id="{374C0D9C-C7F4-4D9A-A00B-100542764EDD}"/>
              </a:ext>
            </a:extLst>
          </p:cNvPr>
          <p:cNvSpPr/>
          <p:nvPr/>
        </p:nvSpPr>
        <p:spPr bwMode="auto">
          <a:xfrm>
            <a:off x="5287516" y="3441576"/>
            <a:ext cx="504056" cy="995536"/>
          </a:xfrm>
          <a:prstGeom prst="mathMultiply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>
              <a:ln>
                <a:noFill/>
              </a:ln>
              <a:solidFill>
                <a:srgbClr val="FCF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97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Prevenção secundária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649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12775" y="2057400"/>
            <a:ext cx="8743950" cy="4114800"/>
          </a:xfrm>
        </p:spPr>
        <p:txBody>
          <a:bodyPr/>
          <a:lstStyle/>
          <a:p>
            <a:pPr eaLnBrk="1" hangingPunct="1">
              <a:defRPr/>
            </a:pPr>
            <a:endParaRPr lang="pt-BR"/>
          </a:p>
          <a:p>
            <a:pPr eaLnBrk="1" hangingPunct="1">
              <a:defRPr/>
            </a:pPr>
            <a:endParaRPr lang="pt-BR"/>
          </a:p>
          <a:p>
            <a:pPr eaLnBrk="1" hangingPunct="1">
              <a:defRPr/>
            </a:pPr>
            <a:endParaRPr lang="pt-BR"/>
          </a:p>
          <a:p>
            <a:pPr eaLnBrk="1" hangingPunct="1">
              <a:defRPr/>
            </a:pPr>
            <a:endParaRPr lang="en-GB"/>
          </a:p>
        </p:txBody>
      </p:sp>
      <p:sp>
        <p:nvSpPr>
          <p:cNvPr id="106500" name="Rectangle 6"/>
          <p:cNvSpPr>
            <a:spLocks noChangeArrowheads="1"/>
          </p:cNvSpPr>
          <p:nvPr/>
        </p:nvSpPr>
        <p:spPr bwMode="auto">
          <a:xfrm>
            <a:off x="1200150" y="2819400"/>
            <a:ext cx="3086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004888" y="2835275"/>
            <a:ext cx="867511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Tx/>
              <a:buChar char="•"/>
              <a:defRPr/>
            </a:pPr>
            <a:r>
              <a:rPr lang="pt-BR" sz="3200" dirty="0"/>
              <a:t>  </a:t>
            </a:r>
            <a:r>
              <a:rPr lang="pt-BR" sz="2400" b="1" dirty="0"/>
              <a:t>Quais são as ações programáticas mais importantes?</a:t>
            </a:r>
          </a:p>
          <a:p>
            <a:pPr>
              <a:buClr>
                <a:schemeClr val="tx1"/>
              </a:buClr>
              <a:buFontTx/>
              <a:buChar char="•"/>
              <a:defRPr/>
            </a:pPr>
            <a:endParaRPr lang="pt-BR" sz="2400" b="1" dirty="0"/>
          </a:p>
          <a:p>
            <a:pPr lvl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pt-BR" sz="2400" b="1" dirty="0"/>
              <a:t> diagnóstico precoce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pt-BR" sz="2400" b="1" dirty="0"/>
          </a:p>
          <a:p>
            <a:pPr lvl="1"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pt-BR" sz="2400" b="1" dirty="0"/>
              <a:t> tratamento específico (TARV)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937520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381000"/>
            <a:ext cx="7162800" cy="1143000"/>
          </a:xfrm>
        </p:spPr>
        <p:txBody>
          <a:bodyPr/>
          <a:lstStyle/>
          <a:p>
            <a:r>
              <a:rPr lang="pt-BR" dirty="0"/>
              <a:t>Ações programáticas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1828800"/>
            <a:ext cx="71628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Diagnóstico da infecção por HIV</a:t>
            </a:r>
          </a:p>
        </p:txBody>
      </p:sp>
      <p:pic>
        <p:nvPicPr>
          <p:cNvPr id="4" name="Picture 2" descr="http://www.grupodaamizade.org.br/imagens/tes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4114800"/>
            <a:ext cx="2362662" cy="148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fiocruz.br/ccs/media/bio_chembi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300" y="2438400"/>
            <a:ext cx="3048595" cy="203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rved Up Arrow 5"/>
          <p:cNvSpPr/>
          <p:nvPr/>
        </p:nvSpPr>
        <p:spPr>
          <a:xfrm rot="20568235">
            <a:off x="3679892" y="5122413"/>
            <a:ext cx="4519543" cy="1091907"/>
          </a:xfrm>
          <a:prstGeom prst="curvedUp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91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33400"/>
            <a:ext cx="9029700" cy="1028700"/>
          </a:xfrm>
        </p:spPr>
        <p:txBody>
          <a:bodyPr/>
          <a:lstStyle/>
          <a:p>
            <a:pPr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Prevenção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secundária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terapia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antirretroviral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endParaRPr lang="pt-BR" sz="2000" b="0" dirty="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0" y="2438400"/>
            <a:ext cx="77724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t-BR" sz="1800" dirty="0"/>
              <a:t>                 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Char char="è"/>
              <a:defRPr/>
            </a:pPr>
            <a:r>
              <a:rPr lang="en-US" sz="1800" dirty="0" err="1"/>
              <a:t>acesso</a:t>
            </a:r>
            <a:r>
              <a:rPr lang="en-US" sz="1800" dirty="0"/>
              <a:t> universal à </a:t>
            </a:r>
            <a:r>
              <a:rPr lang="en-US" sz="1800" dirty="0" err="1"/>
              <a:t>medicação</a:t>
            </a:r>
            <a:endParaRPr lang="en-US" sz="1800" dirty="0"/>
          </a:p>
          <a:p>
            <a:pPr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1800" dirty="0"/>
          </a:p>
          <a:p>
            <a:pPr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Char char="è"/>
              <a:defRPr/>
            </a:pPr>
            <a:r>
              <a:rPr lang="en-US" sz="1800" dirty="0" err="1"/>
              <a:t>início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1991 – </a:t>
            </a:r>
            <a:r>
              <a:rPr lang="en-US" sz="1800" dirty="0" err="1"/>
              <a:t>zidovudina</a:t>
            </a:r>
            <a:r>
              <a:rPr lang="en-US" sz="1800" dirty="0"/>
              <a:t> (AZT)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Char char="è"/>
              <a:defRPr/>
            </a:pPr>
            <a:endParaRPr lang="en-US" sz="1800" dirty="0"/>
          </a:p>
          <a:p>
            <a:pPr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Char char="è"/>
              <a:defRPr/>
            </a:pPr>
            <a:r>
              <a:rPr lang="en-US" sz="1800" dirty="0"/>
              <a:t>1997: </a:t>
            </a:r>
            <a:r>
              <a:rPr lang="en-US" sz="1800" dirty="0" err="1"/>
              <a:t>esquemas</a:t>
            </a:r>
            <a:r>
              <a:rPr lang="en-US" sz="1800" dirty="0"/>
              <a:t> </a:t>
            </a:r>
            <a:r>
              <a:rPr lang="en-US" sz="1800" dirty="0" err="1"/>
              <a:t>combinados</a:t>
            </a:r>
            <a:r>
              <a:rPr lang="en-US" sz="1800" dirty="0"/>
              <a:t> (HAART)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Char char="è"/>
              <a:defRPr/>
            </a:pPr>
            <a:endParaRPr lang="en-US" sz="1800" dirty="0"/>
          </a:p>
          <a:p>
            <a:pPr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Char char="è"/>
              <a:defRPr/>
            </a:pPr>
            <a:r>
              <a:rPr lang="en-US" sz="1800" dirty="0" err="1"/>
              <a:t>produção</a:t>
            </a:r>
            <a:r>
              <a:rPr lang="en-US" sz="1800" dirty="0"/>
              <a:t> </a:t>
            </a:r>
            <a:r>
              <a:rPr lang="en-US" sz="1800" dirty="0" err="1"/>
              <a:t>nacional</a:t>
            </a:r>
            <a:r>
              <a:rPr lang="en-US" sz="1800" dirty="0"/>
              <a:t> de </a:t>
            </a:r>
            <a:r>
              <a:rPr lang="en-US" sz="1800" dirty="0" err="1"/>
              <a:t>compostos</a:t>
            </a:r>
            <a:r>
              <a:rPr lang="en-US" sz="1800" dirty="0"/>
              <a:t> </a:t>
            </a:r>
            <a:r>
              <a:rPr lang="en-US" sz="1800" dirty="0" err="1"/>
              <a:t>genéricos</a:t>
            </a:r>
            <a:endParaRPr lang="en-US" sz="1800" dirty="0"/>
          </a:p>
          <a:p>
            <a:pPr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Char char="è"/>
              <a:defRPr/>
            </a:pPr>
            <a:endParaRPr lang="en-US" sz="1800" dirty="0"/>
          </a:p>
          <a:p>
            <a:pPr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Char char="è"/>
              <a:defRPr/>
            </a:pPr>
            <a:r>
              <a:rPr lang="en-US" sz="1800" dirty="0"/>
              <a:t>2008: </a:t>
            </a:r>
            <a:r>
              <a:rPr lang="en-US" sz="1800" dirty="0" err="1"/>
              <a:t>licença</a:t>
            </a:r>
            <a:r>
              <a:rPr lang="en-US" sz="1800" dirty="0"/>
              <a:t> </a:t>
            </a:r>
            <a:r>
              <a:rPr lang="en-US" sz="1800" dirty="0" err="1"/>
              <a:t>compulsória</a:t>
            </a:r>
            <a:r>
              <a:rPr lang="en-US" sz="1800" dirty="0"/>
              <a:t> de </a:t>
            </a:r>
            <a:r>
              <a:rPr lang="en-US" sz="1800" dirty="0" err="1"/>
              <a:t>patentes</a:t>
            </a:r>
            <a:endParaRPr lang="en-US" sz="1800" dirty="0"/>
          </a:p>
          <a:p>
            <a:pPr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Char char="è"/>
              <a:defRPr/>
            </a:pPr>
            <a:endParaRPr lang="en-US" sz="1800" dirty="0"/>
          </a:p>
          <a:p>
            <a:pPr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Char char="è"/>
              <a:defRPr/>
            </a:pPr>
            <a:r>
              <a:rPr lang="en-US" sz="1800" dirty="0"/>
              <a:t>2013: </a:t>
            </a:r>
            <a:r>
              <a:rPr lang="en-US" sz="1800" dirty="0" err="1"/>
              <a:t>estratégia</a:t>
            </a:r>
            <a:r>
              <a:rPr lang="en-US" sz="1800" dirty="0"/>
              <a:t> “</a:t>
            </a:r>
            <a:r>
              <a:rPr lang="en-US" sz="1800" dirty="0" err="1"/>
              <a:t>testar</a:t>
            </a:r>
            <a:r>
              <a:rPr lang="en-US" sz="1800" dirty="0"/>
              <a:t> e </a:t>
            </a:r>
            <a:r>
              <a:rPr lang="en-US" sz="1800" dirty="0" err="1"/>
              <a:t>tratar</a:t>
            </a:r>
            <a:r>
              <a:rPr lang="en-US" sz="1800" dirty="0"/>
              <a:t>”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Char char="è"/>
              <a:defRPr/>
            </a:pPr>
            <a:endParaRPr lang="en-US" sz="1800" dirty="0"/>
          </a:p>
          <a:p>
            <a:pPr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Char char="è"/>
              <a:defRPr/>
            </a:pPr>
            <a:endParaRPr lang="en-US" sz="1800" dirty="0"/>
          </a:p>
          <a:p>
            <a:pPr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Char char="è"/>
              <a:defRPr/>
            </a:pPr>
            <a:endParaRPr lang="en-US" sz="1800" dirty="0"/>
          </a:p>
          <a:p>
            <a:pPr lvl="4"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t-BR" sz="1800" dirty="0"/>
              <a:t>                            </a:t>
            </a:r>
          </a:p>
          <a:p>
            <a:pPr lvl="4"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t-BR" sz="1800" dirty="0"/>
              <a:t>				</a:t>
            </a:r>
            <a:endParaRPr lang="pt-BR" sz="2200" b="0" dirty="0"/>
          </a:p>
        </p:txBody>
      </p:sp>
      <p:pic>
        <p:nvPicPr>
          <p:cNvPr id="4" name="Picture 1027" descr="C:\aluisio\f19.jpg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6286500" y="2094791"/>
            <a:ext cx="3169047" cy="194380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 bwMode="auto">
          <a:xfrm>
            <a:off x="7200900" y="1676400"/>
            <a:ext cx="288032" cy="136815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>
              <a:ln>
                <a:noFill/>
              </a:ln>
              <a:solidFill>
                <a:srgbClr val="FCF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578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609600"/>
            <a:ext cx="8382000" cy="11430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HIV/AIDS NO BRASIL</a:t>
            </a:r>
            <a:b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(Junho 2018 - estimativa)</a:t>
            </a:r>
          </a:p>
        </p:txBody>
      </p:sp>
      <p:pic>
        <p:nvPicPr>
          <p:cNvPr id="23757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263" y="2506663"/>
            <a:ext cx="8651875" cy="3627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237572" name="Oval 4"/>
          <p:cNvSpPr>
            <a:spLocks noChangeArrowheads="1"/>
          </p:cNvSpPr>
          <p:nvPr/>
        </p:nvSpPr>
        <p:spPr bwMode="auto">
          <a:xfrm>
            <a:off x="4279900" y="1885950"/>
            <a:ext cx="5111750" cy="154305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buClr>
                <a:srgbClr val="790015"/>
              </a:buClr>
              <a:buFont typeface="Wingdings" pitchFamily="2" charset="2"/>
              <a:buChar char="§"/>
              <a:defRPr/>
            </a:pPr>
            <a:r>
              <a:rPr lang="pt-B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pt-B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epidemia concentrada</a:t>
            </a:r>
          </a:p>
          <a:p>
            <a:pPr algn="ctr">
              <a:buClr>
                <a:srgbClr val="790015"/>
              </a:buClr>
              <a:buFont typeface="Wingdings" pitchFamily="2" charset="2"/>
              <a:buChar char="§"/>
              <a:defRPr/>
            </a:pPr>
            <a:endParaRPr lang="pt-BR" sz="2000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buClr>
                <a:srgbClr val="790015"/>
              </a:buClr>
              <a:buFont typeface="Wingdings" pitchFamily="2" charset="2"/>
              <a:buChar char="§"/>
              <a:defRPr/>
            </a:pPr>
            <a:r>
              <a:rPr lang="pt-B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prevalência de infecção HIV = </a:t>
            </a:r>
          </a:p>
          <a:p>
            <a:pPr algn="ctr">
              <a:buClr>
                <a:srgbClr val="790015"/>
              </a:buClr>
              <a:buFont typeface="Wingdings" pitchFamily="2" charset="2"/>
              <a:buNone/>
              <a:defRPr/>
            </a:pPr>
            <a:r>
              <a:rPr lang="pt-B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(15 – 49 anos) </a:t>
            </a:r>
          </a:p>
        </p:txBody>
      </p:sp>
      <p:sp>
        <p:nvSpPr>
          <p:cNvPr id="237573" name="AutoShape 5"/>
          <p:cNvSpPr>
            <a:spLocks noChangeArrowheads="1"/>
          </p:cNvSpPr>
          <p:nvPr/>
        </p:nvSpPr>
        <p:spPr bwMode="auto">
          <a:xfrm>
            <a:off x="3978275" y="1989138"/>
            <a:ext cx="936625" cy="26638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253B2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3200" rIns="90000" bIns="43200" anchor="ctr"/>
          <a:lstStyle/>
          <a:p>
            <a:pPr>
              <a:defRPr/>
            </a:pPr>
            <a:endParaRPr lang="pt-BR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952500" y="1752600"/>
            <a:ext cx="3200400" cy="762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3200" rIns="90000" bIns="43200" anchor="ctr"/>
          <a:lstStyle/>
          <a:p>
            <a:pPr>
              <a:defRPr/>
            </a:pPr>
            <a:endParaRPr lang="pt-BR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47700" y="1752600"/>
            <a:ext cx="3505200" cy="73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3200" rIns="90000" bIns="43200">
            <a:spAutoFit/>
          </a:bodyPr>
          <a:lstStyle/>
          <a:p>
            <a:pPr lvl="1"/>
            <a:r>
              <a:rPr lang="pt-BR" sz="1400" b="1" dirty="0">
                <a:solidFill>
                  <a:schemeClr val="bg2"/>
                </a:solidFill>
                <a:effectLst/>
                <a:latin typeface="Arial" pitchFamily="34" charset="0"/>
              </a:rPr>
              <a:t> &lt; 1% população geral</a:t>
            </a:r>
          </a:p>
          <a:p>
            <a:pPr lvl="1"/>
            <a:r>
              <a:rPr lang="pt-BR" sz="1400" b="1" dirty="0">
                <a:solidFill>
                  <a:schemeClr val="bg2"/>
                </a:solidFill>
                <a:effectLst/>
                <a:latin typeface="Arial" pitchFamily="34" charset="0"/>
              </a:rPr>
              <a:t>     </a:t>
            </a:r>
          </a:p>
          <a:p>
            <a:pPr lvl="1"/>
            <a:r>
              <a:rPr lang="pt-BR" sz="1400" b="1" dirty="0">
                <a:solidFill>
                  <a:schemeClr val="bg2"/>
                </a:solidFill>
                <a:effectLst/>
                <a:latin typeface="Arial" pitchFamily="34" charset="0"/>
              </a:rPr>
              <a:t> &gt; 5% </a:t>
            </a:r>
            <a:r>
              <a:rPr lang="pt-BR" sz="1400" b="1" u="sng" dirty="0">
                <a:solidFill>
                  <a:schemeClr val="bg2"/>
                </a:solidFill>
                <a:effectLst/>
                <a:latin typeface="Arial" pitchFamily="34" charset="0"/>
              </a:rPr>
              <a:t>&gt;</a:t>
            </a:r>
            <a:r>
              <a:rPr lang="pt-BR" sz="1400" b="1" dirty="0">
                <a:solidFill>
                  <a:schemeClr val="bg2"/>
                </a:solidFill>
                <a:effectLst/>
                <a:latin typeface="Arial" pitchFamily="34" charset="0"/>
              </a:rPr>
              <a:t> 1 subgrupo populacional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95628" y="6480001"/>
            <a:ext cx="33401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3200" rIns="90000" bIns="43200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Depto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IST/AIDS/HV, Min.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Saúde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277225" y="2349500"/>
            <a:ext cx="861431" cy="3334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3200" rIns="90000" bIns="43200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0.4% </a:t>
            </a:r>
            <a:r>
              <a:rPr lang="pt-BR" sz="16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♀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291513" y="2717800"/>
            <a:ext cx="861431" cy="3334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3200" rIns="90000" bIns="43200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0.7% </a:t>
            </a:r>
            <a:r>
              <a:rPr lang="pt-BR" sz="16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♂</a:t>
            </a: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8139113" y="2362200"/>
            <a:ext cx="304800" cy="685800"/>
          </a:xfrm>
          <a:prstGeom prst="leftBrace">
            <a:avLst>
              <a:gd name="adj1" fmla="val 18750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0000" tIns="43200" rIns="90000" bIns="43200" anchor="ctr"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77318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534400" cy="1143000"/>
          </a:xfrm>
        </p:spPr>
        <p:txBody>
          <a:bodyPr/>
          <a:lstStyle/>
          <a:p>
            <a:r>
              <a:rPr lang="pt-BR" altLang="pt-BR"/>
              <a:t>Terapia antirretroviral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004" y="1905000"/>
            <a:ext cx="8481764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pt-BR" sz="2000" dirty="0"/>
              <a:t>Inibidores da transcriptase reversa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 análogos de núcleos(t)</a:t>
            </a:r>
            <a:r>
              <a:rPr lang="pt-BR" sz="2000" dirty="0" err="1"/>
              <a:t>ídeos</a:t>
            </a:r>
            <a:r>
              <a:rPr lang="pt-BR" sz="2000" dirty="0"/>
              <a:t>: AZT, 3TC, </a:t>
            </a:r>
            <a:r>
              <a:rPr lang="pt-BR" sz="2000" dirty="0" err="1"/>
              <a:t>abacavir</a:t>
            </a:r>
            <a:r>
              <a:rPr lang="pt-BR" sz="2000" dirty="0"/>
              <a:t>, </a:t>
            </a:r>
            <a:r>
              <a:rPr lang="pt-BR" sz="2000" dirty="0" err="1"/>
              <a:t>tenofovir</a:t>
            </a:r>
            <a:endParaRPr lang="pt-BR" sz="200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  não análogos: nevirapina, efavirenz, etravirina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pt-BR" sz="20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pt-BR" sz="2000" dirty="0"/>
              <a:t>Inibidores da protease: </a:t>
            </a:r>
            <a:r>
              <a:rPr lang="pt-BR" sz="2000" dirty="0" err="1"/>
              <a:t>atazanavir</a:t>
            </a:r>
            <a:r>
              <a:rPr lang="pt-BR" sz="2000" dirty="0"/>
              <a:t>-r, </a:t>
            </a:r>
            <a:r>
              <a:rPr lang="pt-BR" sz="2000" dirty="0" err="1"/>
              <a:t>darunavir</a:t>
            </a:r>
            <a:r>
              <a:rPr lang="pt-BR" sz="2000" dirty="0"/>
              <a:t>-r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pt-BR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pt-BR" sz="2000" dirty="0"/>
              <a:t>Inibidores da fusão: enfuvirtida, maraviroque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pt-BR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pt-BR" sz="2000" dirty="0"/>
              <a:t>Inibidores da integrase: </a:t>
            </a:r>
            <a:r>
              <a:rPr lang="pt-BR" sz="2000" dirty="0" err="1"/>
              <a:t>raltegravir</a:t>
            </a:r>
            <a:r>
              <a:rPr lang="pt-BR" sz="2000" dirty="0"/>
              <a:t>, </a:t>
            </a:r>
            <a:r>
              <a:rPr lang="pt-BR" sz="2000" dirty="0" err="1"/>
              <a:t>dolutegravir</a:t>
            </a:r>
            <a:endParaRPr lang="pt-BR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pt-BR" sz="2000" dirty="0"/>
          </a:p>
          <a:p>
            <a:pPr>
              <a:lnSpc>
                <a:spcPct val="80000"/>
              </a:lnSpc>
              <a:defRPr/>
            </a:pPr>
            <a:endParaRPr lang="pt-BR" sz="2000" dirty="0"/>
          </a:p>
          <a:p>
            <a:pPr lvl="1">
              <a:lnSpc>
                <a:spcPct val="80000"/>
              </a:lnSpc>
              <a:defRPr/>
            </a:pPr>
            <a:endParaRPr lang="pt-BR" sz="2000" dirty="0"/>
          </a:p>
        </p:txBody>
      </p:sp>
      <p:pic>
        <p:nvPicPr>
          <p:cNvPr id="51204" name="Picture 4" descr="f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850" r="426" b="912"/>
          <a:stretch>
            <a:fillRect/>
          </a:stretch>
        </p:blipFill>
        <p:spPr bwMode="auto">
          <a:xfrm>
            <a:off x="7162800" y="4614863"/>
            <a:ext cx="25908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549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8610600" cy="1143000"/>
          </a:xfrm>
        </p:spPr>
        <p:txBody>
          <a:bodyPr/>
          <a:lstStyle/>
          <a:p>
            <a:r>
              <a:rPr lang="pt-BR"/>
              <a:t>Efeitos da terapêutica antirretroviral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2743200"/>
            <a:ext cx="7162800" cy="3048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2000" dirty="0"/>
              <a:t>Supressão da viremia plasmática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2000" dirty="0"/>
              <a:t>Restauração imunológica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2000" dirty="0"/>
              <a:t>Redução/supressão da replicação viral no SNC, trato genital e outros territórios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2000" dirty="0"/>
              <a:t>Redução da excreção genital</a:t>
            </a:r>
          </a:p>
          <a:p>
            <a:pPr lvl="1">
              <a:buFont typeface="Monotype Sorts" pitchFamily="2" charset="2"/>
              <a:buNone/>
              <a:defRPr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6303207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57808"/>
            <a:ext cx="8610600" cy="1143000"/>
          </a:xfrm>
        </p:spPr>
        <p:txBody>
          <a:bodyPr/>
          <a:lstStyle/>
          <a:p>
            <a:r>
              <a:rPr lang="pt-BR" altLang="pt-BR" dirty="0"/>
              <a:t>Efeitos da terapêutica antirretroviral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617440"/>
            <a:ext cx="8458200" cy="2971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pt-BR" altLang="pt-BR" dirty="0"/>
              <a:t>Redução da mortalidade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pt-BR" altLang="pt-BR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pt-BR" altLang="pt-BR" dirty="0"/>
              <a:t>Redução da morbidade</a:t>
            </a:r>
          </a:p>
          <a:p>
            <a:pPr>
              <a:lnSpc>
                <a:spcPct val="80000"/>
              </a:lnSpc>
              <a:defRPr/>
            </a:pPr>
            <a:endParaRPr lang="pt-BR" altLang="pt-BR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000" dirty="0"/>
              <a:t> incidência de infecções oportunistas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000" dirty="0"/>
              <a:t> hospitalizações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000" dirty="0"/>
              <a:t> internações em hospital-dia</a:t>
            </a:r>
          </a:p>
          <a:p>
            <a:pPr>
              <a:lnSpc>
                <a:spcPct val="80000"/>
              </a:lnSpc>
              <a:defRPr/>
            </a:pPr>
            <a:endParaRPr lang="pt-BR" altLang="pt-BR" sz="2000" dirty="0"/>
          </a:p>
          <a:p>
            <a:pPr lvl="1">
              <a:lnSpc>
                <a:spcPct val="80000"/>
              </a:lnSpc>
              <a:defRPr/>
            </a:pPr>
            <a:endParaRPr lang="pt-BR" altLang="pt-BR" sz="2000" dirty="0"/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val="15613248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610600" cy="1143000"/>
          </a:xfrm>
        </p:spPr>
        <p:txBody>
          <a:bodyPr/>
          <a:lstStyle/>
          <a:p>
            <a:r>
              <a:rPr lang="pt-BR" sz="3200" dirty="0"/>
              <a:t>Desfechos clínicos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8458200" cy="47244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pt-BR" sz="2800" dirty="0"/>
          </a:p>
          <a:p>
            <a:pPr>
              <a:buFont typeface="Century Gothic" panose="020B0502020202020204" pitchFamily="34" charset="0"/>
              <a:buChar char="•"/>
            </a:pPr>
            <a:r>
              <a:rPr lang="pt-BR" sz="2800" dirty="0"/>
              <a:t>Redução da mortalidade </a:t>
            </a:r>
            <a:r>
              <a:rPr lang="pt-BR" dirty="0"/>
              <a:t>(óbitos por aids)</a:t>
            </a:r>
            <a:endParaRPr lang="pt-BR" sz="2800" dirty="0"/>
          </a:p>
          <a:p>
            <a:endParaRPr lang="pt-BR" sz="2800" dirty="0"/>
          </a:p>
          <a:p>
            <a:pPr lvl="1">
              <a:buFont typeface="Monotype Sorts" pitchFamily="2" charset="2"/>
              <a:buNone/>
            </a:pPr>
            <a:endParaRPr lang="pt-BR" dirty="0"/>
          </a:p>
          <a:p>
            <a:pPr>
              <a:buFont typeface="Monotype Sorts" pitchFamily="2" charset="2"/>
              <a:buNone/>
            </a:pPr>
            <a:endParaRPr lang="pt-BR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5148" y="2377009"/>
            <a:ext cx="6480720" cy="388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19764" y="6453336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/>
              <a:t>Grinsztejn, 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31932" y="5589240"/>
            <a:ext cx="57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RJ</a:t>
            </a:r>
          </a:p>
        </p:txBody>
      </p:sp>
    </p:spTree>
    <p:extLst>
      <p:ext uri="{BB962C8B-B14F-4D97-AF65-F5344CB8AC3E}">
        <p14:creationId xmlns:p14="http://schemas.microsoft.com/office/powerpoint/2010/main" val="875159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B243E-B11F-4BED-91FF-AF1D2C33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84" y="692696"/>
            <a:ext cx="7626711" cy="1143000"/>
          </a:xfrm>
        </p:spPr>
        <p:txBody>
          <a:bodyPr/>
          <a:lstStyle/>
          <a:p>
            <a:r>
              <a:rPr lang="pt-BR" sz="3200" dirty="0"/>
              <a:t>Óbitos por aids no mundo </a:t>
            </a:r>
            <a:r>
              <a:rPr lang="pt-BR" sz="2800" dirty="0"/>
              <a:t>(1990-2017)</a:t>
            </a:r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07141F6-BD5E-42EB-9962-5D0A1FEB9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33" y="2348880"/>
            <a:ext cx="7465467" cy="3691176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28A8CD5A-4925-47F6-8179-B14ED034FFA7}"/>
              </a:ext>
            </a:extLst>
          </p:cNvPr>
          <p:cNvSpPr txBox="1"/>
          <p:nvPr/>
        </p:nvSpPr>
        <p:spPr>
          <a:xfrm>
            <a:off x="7519764" y="6453336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/>
              <a:t>UNAIDS, 2018</a:t>
            </a:r>
          </a:p>
        </p:txBody>
      </p:sp>
    </p:spTree>
    <p:extLst>
      <p:ext uri="{BB962C8B-B14F-4D97-AF65-F5344CB8AC3E}">
        <p14:creationId xmlns:p14="http://schemas.microsoft.com/office/powerpoint/2010/main" val="3089162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1204E-5405-4D2B-A2EE-E8BDAD1A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360" y="609600"/>
            <a:ext cx="8105596" cy="1143000"/>
          </a:xfrm>
        </p:spPr>
        <p:txBody>
          <a:bodyPr/>
          <a:lstStyle/>
          <a:p>
            <a:r>
              <a:rPr lang="pt-BR" sz="3200" dirty="0"/>
              <a:t>Novas infecções por HIV no mundo </a:t>
            </a:r>
            <a:br>
              <a:rPr lang="pt-BR" sz="3200" dirty="0"/>
            </a:br>
            <a:r>
              <a:rPr lang="pt-BR" sz="2800" dirty="0"/>
              <a:t>(1990-2017)</a:t>
            </a:r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7BFF994-3791-49A8-BD2F-1B330E28F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60" y="2492896"/>
            <a:ext cx="8002280" cy="3387539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608FBBCF-26B7-4F18-8228-52C05674F6D5}"/>
              </a:ext>
            </a:extLst>
          </p:cNvPr>
          <p:cNvSpPr txBox="1"/>
          <p:nvPr/>
        </p:nvSpPr>
        <p:spPr>
          <a:xfrm>
            <a:off x="7519764" y="6453336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/>
              <a:t>UNAIDS, 2018</a:t>
            </a:r>
          </a:p>
        </p:txBody>
      </p:sp>
    </p:spTree>
    <p:extLst>
      <p:ext uri="{BB962C8B-B14F-4D97-AF65-F5344CB8AC3E}">
        <p14:creationId xmlns:p14="http://schemas.microsoft.com/office/powerpoint/2010/main" val="39112345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AA4DD-9543-4BD6-A5EA-31A531B8E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012" y="609600"/>
            <a:ext cx="8928992" cy="1143000"/>
          </a:xfrm>
        </p:spPr>
        <p:txBody>
          <a:bodyPr/>
          <a:lstStyle/>
          <a:p>
            <a:r>
              <a:rPr lang="pt-BR" dirty="0"/>
              <a:t>Pessoas vivendo com HIV no mundo </a:t>
            </a:r>
            <a:r>
              <a:rPr lang="pt-BR" sz="2800" dirty="0"/>
              <a:t>(1990-2017)</a:t>
            </a:r>
            <a:endParaRPr lang="pt-BR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6A5DD28-9C06-4B6C-A413-DA033DE97884}"/>
              </a:ext>
            </a:extLst>
          </p:cNvPr>
          <p:cNvSpPr txBox="1"/>
          <p:nvPr/>
        </p:nvSpPr>
        <p:spPr>
          <a:xfrm>
            <a:off x="7519764" y="6453336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/>
              <a:t>UNAIDS, 2018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358274B-B1A5-4889-85CD-872EE035E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44" y="2564904"/>
            <a:ext cx="8431248" cy="33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89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0" y="6488668"/>
            <a:ext cx="433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Depto</a:t>
            </a: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IST/AIDS/HV, Min. Saúde, 2018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609600"/>
            <a:ext cx="8229600" cy="1143000"/>
          </a:xfrm>
          <a:noFill/>
        </p:spPr>
        <p:txBody>
          <a:bodyPr/>
          <a:lstStyle/>
          <a:p>
            <a:r>
              <a:rPr lang="en-US" sz="2200" dirty="0" err="1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Distribuição</a:t>
            </a:r>
            <a:r>
              <a:rPr lang="en-US" sz="2200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200" dirty="0" err="1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casos</a:t>
            </a:r>
            <a:r>
              <a:rPr lang="en-US" sz="2200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de aids </a:t>
            </a:r>
            <a:r>
              <a:rPr lang="en-US" sz="2200" dirty="0" err="1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em</a:t>
            </a:r>
            <a:r>
              <a:rPr lang="en-US" sz="2200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homens</a:t>
            </a:r>
            <a:r>
              <a:rPr lang="en-US" sz="2200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u="sng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&gt;</a:t>
            </a:r>
            <a:r>
              <a:rPr lang="en-US" sz="2200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13 </a:t>
            </a:r>
            <a:r>
              <a:rPr lang="en-US" sz="2200" dirty="0" err="1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anos</a:t>
            </a:r>
            <a:r>
              <a:rPr lang="en-US" sz="2200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200" dirty="0" err="1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segundo</a:t>
            </a:r>
            <a:r>
              <a:rPr lang="en-US" sz="2200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sz="2200" dirty="0" err="1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categoria</a:t>
            </a:r>
            <a:r>
              <a:rPr lang="en-US" sz="2200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200" dirty="0" err="1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exposição</a:t>
            </a:r>
            <a:r>
              <a:rPr lang="en-US" sz="2200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e </a:t>
            </a:r>
            <a:r>
              <a:rPr lang="en-US" sz="2200" dirty="0" err="1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ano</a:t>
            </a:r>
            <a:r>
              <a:rPr lang="en-US" sz="2200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200" dirty="0" err="1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diagnóstico</a:t>
            </a:r>
            <a:r>
              <a:rPr lang="en-US" sz="2200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. </a:t>
            </a:r>
            <a:br>
              <a:rPr lang="en-US" sz="2200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2200" dirty="0" err="1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Brasil</a:t>
            </a:r>
            <a:r>
              <a:rPr lang="en-US" sz="2200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, 2007 - 2017</a:t>
            </a:r>
            <a:endParaRPr lang="pt-BR" sz="2200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F24DDF-BFF9-479D-928B-294D7610D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550" y="2060848"/>
            <a:ext cx="7603900" cy="403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980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48BE8FE-5FEE-42DC-81C1-C0BA85EC9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6300" y="609600"/>
            <a:ext cx="8229600" cy="1143000"/>
          </a:xfrm>
          <a:noFill/>
        </p:spPr>
        <p:txBody>
          <a:bodyPr/>
          <a:lstStyle/>
          <a:p>
            <a:r>
              <a:rPr lang="en-US" sz="2400" dirty="0" err="1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Distribuição</a:t>
            </a:r>
            <a:r>
              <a:rPr lang="en-US" sz="2400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400" dirty="0" err="1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casos</a:t>
            </a:r>
            <a:r>
              <a:rPr lang="en-US" sz="2400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de aids, </a:t>
            </a:r>
            <a:r>
              <a:rPr lang="en-US" sz="2400" dirty="0" err="1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segundo</a:t>
            </a:r>
            <a:r>
              <a:rPr lang="en-US" sz="2400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cor</a:t>
            </a:r>
            <a:r>
              <a:rPr lang="en-US" sz="2400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da </a:t>
            </a:r>
            <a:r>
              <a:rPr lang="en-US" sz="2400" dirty="0" err="1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pele</a:t>
            </a:r>
            <a:r>
              <a:rPr lang="en-US" sz="2400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e </a:t>
            </a:r>
            <a:r>
              <a:rPr lang="en-US" sz="2400" dirty="0" err="1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ano</a:t>
            </a:r>
            <a:r>
              <a:rPr lang="en-US" sz="2400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400" dirty="0" err="1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diagnóstici</a:t>
            </a:r>
            <a:r>
              <a:rPr lang="en-US" sz="2400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Brasil</a:t>
            </a:r>
            <a:r>
              <a:rPr lang="en-US" sz="2400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, 2007 - 2017</a:t>
            </a:r>
            <a:endParaRPr lang="pt-BR" sz="2400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4AB672C-7E96-413F-BC0D-4EBBD11A1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78" y="2402378"/>
            <a:ext cx="8117243" cy="3677773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2B003F61-0159-483E-B514-D687DF46FAEF}"/>
              </a:ext>
            </a:extLst>
          </p:cNvPr>
          <p:cNvSpPr txBox="1"/>
          <p:nvPr/>
        </p:nvSpPr>
        <p:spPr>
          <a:xfrm>
            <a:off x="5143500" y="6488668"/>
            <a:ext cx="433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Depto</a:t>
            </a: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IST/AIDS/HV, Min. Saúde, 2018</a:t>
            </a:r>
          </a:p>
        </p:txBody>
      </p:sp>
    </p:spTree>
    <p:extLst>
      <p:ext uri="{BB962C8B-B14F-4D97-AF65-F5344CB8AC3E}">
        <p14:creationId xmlns:p14="http://schemas.microsoft.com/office/powerpoint/2010/main" val="37441623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62099" y="609600"/>
            <a:ext cx="7670105" cy="1143000"/>
          </a:xfrm>
        </p:spPr>
        <p:txBody>
          <a:bodyPr/>
          <a:lstStyle/>
          <a:p>
            <a:r>
              <a:rPr lang="pt-BR" sz="2800" dirty="0"/>
              <a:t>Razão homem-mulher entre casos de aids, Brasil, 2006-2016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C0ABC8A-C520-4346-9041-F74AD5610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227" y="2492896"/>
            <a:ext cx="7160784" cy="3488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F2CDA4-6A8F-4E60-955B-7DE8097FA019}"/>
              </a:ext>
            </a:extLst>
          </p:cNvPr>
          <p:cNvSpPr txBox="1"/>
          <p:nvPr/>
        </p:nvSpPr>
        <p:spPr>
          <a:xfrm>
            <a:off x="5143500" y="6488668"/>
            <a:ext cx="433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Depto</a:t>
            </a: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IST/AIDS/HV, Min. Saúde, 2018</a:t>
            </a:r>
          </a:p>
        </p:txBody>
      </p:sp>
    </p:spTree>
    <p:extLst>
      <p:ext uri="{BB962C8B-B14F-4D97-AF65-F5344CB8AC3E}">
        <p14:creationId xmlns:p14="http://schemas.microsoft.com/office/powerpoint/2010/main" val="45683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263" y="2506663"/>
            <a:ext cx="8651875" cy="3627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410628" name="Oval 4"/>
          <p:cNvSpPr>
            <a:spLocks noChangeArrowheads="1"/>
          </p:cNvSpPr>
          <p:nvPr/>
        </p:nvSpPr>
        <p:spPr bwMode="auto">
          <a:xfrm>
            <a:off x="4279900" y="1981200"/>
            <a:ext cx="5054600" cy="2023864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buClr>
                <a:srgbClr val="790015"/>
              </a:buClr>
              <a:buFont typeface="Wingdings" pitchFamily="2" charset="2"/>
              <a:buChar char="§"/>
              <a:defRPr/>
            </a:pPr>
            <a:r>
              <a:rPr lang="pt-B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</a:p>
          <a:p>
            <a:pPr algn="ctr">
              <a:buClr>
                <a:srgbClr val="790015"/>
              </a:buClr>
              <a:buFont typeface="Wingdings" pitchFamily="2" charset="2"/>
              <a:buChar char="§"/>
              <a:defRPr/>
            </a:pPr>
            <a:endParaRPr lang="pt-BR" sz="1600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buClr>
                <a:srgbClr val="790015"/>
              </a:buClr>
              <a:buFont typeface="Wingdings" pitchFamily="2" charset="2"/>
              <a:buChar char="§"/>
              <a:defRPr/>
            </a:pPr>
            <a:r>
              <a:rPr lang="pt-B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982.129 pessoas vivendo com HIV</a:t>
            </a:r>
          </a:p>
          <a:p>
            <a:pPr algn="ctr">
              <a:buClr>
                <a:srgbClr val="790015"/>
              </a:buClr>
              <a:buFont typeface="Wingdings" pitchFamily="2" charset="2"/>
              <a:buNone/>
              <a:defRPr/>
            </a:pPr>
            <a:endParaRPr lang="pt-BR" sz="1600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buClr>
                <a:srgbClr val="790015"/>
              </a:buClr>
              <a:buFont typeface="Wingdings" pitchFamily="2" charset="2"/>
              <a:buChar char="§"/>
              <a:defRPr/>
            </a:pPr>
            <a:r>
              <a:rPr lang="pt-B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926.742 casos de AIDS</a:t>
            </a:r>
          </a:p>
          <a:p>
            <a:pPr algn="ctr">
              <a:buClr>
                <a:srgbClr val="790015"/>
              </a:buClr>
              <a:buFont typeface="Wingdings" pitchFamily="2" charset="2"/>
              <a:buChar char="§"/>
              <a:defRPr/>
            </a:pPr>
            <a:endParaRPr lang="pt-BR" sz="1600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buClr>
                <a:srgbClr val="790015"/>
              </a:buClr>
              <a:buFont typeface="Wingdings" pitchFamily="2" charset="2"/>
              <a:buChar char="§"/>
              <a:defRPr/>
            </a:pPr>
            <a:r>
              <a:rPr lang="pt-B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327.655 óbitos acumulados por AIDS</a:t>
            </a:r>
          </a:p>
          <a:p>
            <a:pPr algn="ctr">
              <a:buClr>
                <a:srgbClr val="790015"/>
              </a:buClr>
              <a:buFont typeface="Wingdings" pitchFamily="2" charset="2"/>
              <a:buChar char="§"/>
              <a:defRPr/>
            </a:pPr>
            <a:endParaRPr lang="pt-BR" sz="1600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buClr>
                <a:srgbClr val="790015"/>
              </a:buClr>
              <a:defRPr/>
            </a:pPr>
            <a:endParaRPr lang="pt-BR" sz="1600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410629" name="AutoShape 5"/>
          <p:cNvSpPr>
            <a:spLocks noChangeArrowheads="1"/>
          </p:cNvSpPr>
          <p:nvPr/>
        </p:nvSpPr>
        <p:spPr bwMode="auto">
          <a:xfrm>
            <a:off x="3630613" y="1989138"/>
            <a:ext cx="936625" cy="26638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253B2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3200" rIns="90000" bIns="43200" anchor="ctr"/>
          <a:lstStyle/>
          <a:p>
            <a:pPr>
              <a:defRPr/>
            </a:pPr>
            <a:endParaRPr lang="pt-BR"/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6295628" y="6480001"/>
            <a:ext cx="33401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3200" rIns="90000" bIns="43200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Depto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IST/AIDS/HV, Min.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Saúde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609600"/>
            <a:ext cx="8382000" cy="11430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HIV/AIDS NO BRASIL</a:t>
            </a:r>
            <a:b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(Junho 2018 - estimativa)</a:t>
            </a:r>
          </a:p>
        </p:txBody>
      </p:sp>
    </p:spTree>
    <p:extLst>
      <p:ext uri="{BB962C8B-B14F-4D97-AF65-F5344CB8AC3E}">
        <p14:creationId xmlns:p14="http://schemas.microsoft.com/office/powerpoint/2010/main" val="198690551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036" y="2708920"/>
            <a:ext cx="86409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62100" y="701824"/>
            <a:ext cx="7162800" cy="1143000"/>
          </a:xfrm>
        </p:spPr>
        <p:txBody>
          <a:bodyPr/>
          <a:lstStyle/>
          <a:p>
            <a:r>
              <a:rPr lang="pt-BR" dirty="0"/>
              <a:t>Estratégia UNAIDS pós-2015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1052" y="4869160"/>
            <a:ext cx="83535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BR" b="1" dirty="0"/>
              <a:t> % </a:t>
            </a:r>
            <a:r>
              <a:rPr lang="pt-BR" b="1" dirty="0" err="1"/>
              <a:t>of</a:t>
            </a:r>
            <a:r>
              <a:rPr lang="pt-BR" b="1" dirty="0"/>
              <a:t> PVH cientes do status sorológico</a:t>
            </a:r>
          </a:p>
          <a:p>
            <a:pPr>
              <a:buFontTx/>
              <a:buChar char="-"/>
            </a:pPr>
            <a:r>
              <a:rPr lang="pt-BR" b="1" dirty="0"/>
              <a:t> % </a:t>
            </a:r>
            <a:r>
              <a:rPr lang="pt-BR" b="1" dirty="0" err="1"/>
              <a:t>of</a:t>
            </a:r>
            <a:r>
              <a:rPr lang="pt-BR" b="1" dirty="0"/>
              <a:t> PVH sob TARV</a:t>
            </a:r>
          </a:p>
          <a:p>
            <a:pPr>
              <a:buFontTx/>
              <a:buChar char="-"/>
            </a:pPr>
            <a:r>
              <a:rPr lang="pt-BR" b="1" dirty="0"/>
              <a:t> % </a:t>
            </a:r>
            <a:r>
              <a:rPr lang="pt-BR" b="1" dirty="0" err="1"/>
              <a:t>of</a:t>
            </a:r>
            <a:r>
              <a:rPr lang="pt-BR" b="1" dirty="0"/>
              <a:t> PVH sob TARV com supressão da </a:t>
            </a:r>
            <a:r>
              <a:rPr lang="pt-BR" b="1" dirty="0" err="1"/>
              <a:t>viremia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085116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ptura de Tela 2019-04-09 às 21.50.56.png" descr="Captura de Tela 2019-04-09 às 21.50.56.png">
            <a:extLst>
              <a:ext uri="{FF2B5EF4-FFF2-40B4-BE49-F238E27FC236}">
                <a16:creationId xmlns:a16="http://schemas.microsoft.com/office/drawing/2014/main" id="{DA4A3267-CDBA-4305-9842-A9DD8F99E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04" y="636400"/>
            <a:ext cx="4008813" cy="2222869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5" name="Captura de Tela 2019-04-09 às 21.56.26.png" descr="Captura de Tela 2019-04-09 às 21.56.26.png">
            <a:extLst>
              <a:ext uri="{FF2B5EF4-FFF2-40B4-BE49-F238E27FC236}">
                <a16:creationId xmlns:a16="http://schemas.microsoft.com/office/drawing/2014/main" id="{3FC5D7FC-44FF-4A4E-9FD9-26A87555C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64" y="4043455"/>
            <a:ext cx="3765361" cy="212854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6" name="Captura de Tela 2019-04-09 às 21.56.58.png" descr="Captura de Tela 2019-04-09 às 21.56.58.png">
            <a:extLst>
              <a:ext uri="{FF2B5EF4-FFF2-40B4-BE49-F238E27FC236}">
                <a16:creationId xmlns:a16="http://schemas.microsoft.com/office/drawing/2014/main" id="{5C2E16D0-AEEF-457E-AA6D-0F77C18F1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556" y="3993702"/>
            <a:ext cx="3839239" cy="2178295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C852976-BA61-4BE8-B5E2-6236C0F97B88}"/>
              </a:ext>
            </a:extLst>
          </p:cNvPr>
          <p:cNvSpPr txBox="1"/>
          <p:nvPr/>
        </p:nvSpPr>
        <p:spPr>
          <a:xfrm>
            <a:off x="4855468" y="1484784"/>
            <a:ext cx="4995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Testagem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Vinculação + retenção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Tratamento como prevenção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/>
              <a:t>PrEP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221956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Desafios no ENFRENTAMENTO DA INFECÇÃO POR </a:t>
            </a:r>
            <a:r>
              <a:rPr lang="pt-BR" dirty="0" err="1"/>
              <a:t>hiv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43557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8A308-9667-4741-91DA-A1D44C8F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Cascata do cuidado PVH </a:t>
            </a:r>
            <a:r>
              <a:rPr lang="pt-BR" sz="2800" dirty="0"/>
              <a:t>(2017)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B01F05-B644-4536-AEAF-6B45826F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899" y="2636912"/>
            <a:ext cx="7347202" cy="3343240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FEF9CA14-31C0-4B05-8062-49296573B51E}"/>
              </a:ext>
            </a:extLst>
          </p:cNvPr>
          <p:cNvSpPr txBox="1"/>
          <p:nvPr/>
        </p:nvSpPr>
        <p:spPr>
          <a:xfrm>
            <a:off x="8154973" y="6453336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UNAIDS, 2018</a:t>
            </a:r>
          </a:p>
        </p:txBody>
      </p:sp>
    </p:spTree>
    <p:extLst>
      <p:ext uri="{BB962C8B-B14F-4D97-AF65-F5344CB8AC3E}">
        <p14:creationId xmlns:p14="http://schemas.microsoft.com/office/powerpoint/2010/main" val="22468327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895028" y="1700808"/>
          <a:ext cx="7956884" cy="4754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72086E4-93E3-45D9-934F-B85994BEF8D3}"/>
              </a:ext>
            </a:extLst>
          </p:cNvPr>
          <p:cNvSpPr txBox="1">
            <a:spLocks/>
          </p:cNvSpPr>
          <p:nvPr/>
        </p:nvSpPr>
        <p:spPr bwMode="auto">
          <a:xfrm>
            <a:off x="751012" y="476672"/>
            <a:ext cx="8784976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Century Gothic" pitchFamily="34" charset="0"/>
              </a:defRPr>
            </a:lvl9pPr>
          </a:lstStyle>
          <a:p>
            <a:r>
              <a:rPr lang="pt-BR" kern="0" dirty="0">
                <a:effectLst/>
              </a:rPr>
              <a:t>Cascata do cuidado HIV/AIDS </a:t>
            </a:r>
            <a:br>
              <a:rPr lang="pt-BR" kern="0" dirty="0">
                <a:effectLst/>
              </a:rPr>
            </a:br>
            <a:r>
              <a:rPr lang="pt-BR" sz="2800" kern="0" dirty="0">
                <a:effectLst/>
              </a:rPr>
              <a:t>– Brasil, 2016 –</a:t>
            </a:r>
            <a:endParaRPr lang="pt-BR" kern="0" dirty="0">
              <a:effectLst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41376C5-119A-4EA4-A84D-FE6DCFA252C9}"/>
              </a:ext>
            </a:extLst>
          </p:cNvPr>
          <p:cNvSpPr txBox="1"/>
          <p:nvPr/>
        </p:nvSpPr>
        <p:spPr>
          <a:xfrm>
            <a:off x="7429500" y="6485274"/>
            <a:ext cx="2286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Min. Saúde, 2017</a:t>
            </a:r>
          </a:p>
        </p:txBody>
      </p:sp>
    </p:spTree>
    <p:extLst>
      <p:ext uri="{BB962C8B-B14F-4D97-AF65-F5344CB8AC3E}">
        <p14:creationId xmlns:p14="http://schemas.microsoft.com/office/powerpoint/2010/main" val="5928598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0B4A1F4-009B-4EE0-96AC-1639CDA79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092" y="1844824"/>
            <a:ext cx="7710744" cy="419938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3D6304A-3FE7-4ED0-941E-4530A8165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2100" y="609600"/>
            <a:ext cx="7162800" cy="11430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Incidência de </a:t>
            </a:r>
            <a:r>
              <a:rPr lang="pt-BR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aids</a:t>
            </a: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no Brasil</a:t>
            </a:r>
            <a:b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6D76DFA-E531-43BD-9F28-8478451EB4E4}"/>
              </a:ext>
            </a:extLst>
          </p:cNvPr>
          <p:cNvSpPr txBox="1"/>
          <p:nvPr/>
        </p:nvSpPr>
        <p:spPr>
          <a:xfrm>
            <a:off x="5143500" y="6488668"/>
            <a:ext cx="433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Depto</a:t>
            </a: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IST/AIDS/HV, Min. Saúde, 2018</a:t>
            </a:r>
          </a:p>
        </p:txBody>
      </p:sp>
    </p:spTree>
    <p:extLst>
      <p:ext uri="{BB962C8B-B14F-4D97-AF65-F5344CB8AC3E}">
        <p14:creationId xmlns:p14="http://schemas.microsoft.com/office/powerpoint/2010/main" val="398679997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Mortalidade por aids no Brasil  </a:t>
            </a:r>
            <a:r>
              <a:rPr lang="pt-BR" sz="2400" dirty="0"/>
              <a:t>(2007-2017)</a:t>
            </a:r>
            <a:endParaRPr lang="pt-B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20247" y="5838842"/>
            <a:ext cx="244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4.8/100,000 (2017)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C4D182-A9C0-4184-AAD6-9E891AD5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664" y="1826559"/>
            <a:ext cx="7275236" cy="3938323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3AEB7D30-D981-4F94-B25B-2F6275489054}"/>
              </a:ext>
            </a:extLst>
          </p:cNvPr>
          <p:cNvSpPr txBox="1"/>
          <p:nvPr/>
        </p:nvSpPr>
        <p:spPr>
          <a:xfrm>
            <a:off x="5143500" y="6488668"/>
            <a:ext cx="433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Depto</a:t>
            </a: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IST/AIDS/HV, Min. Saúde, 2018</a:t>
            </a:r>
          </a:p>
        </p:txBody>
      </p:sp>
    </p:spTree>
    <p:extLst>
      <p:ext uri="{BB962C8B-B14F-4D97-AF65-F5344CB8AC3E}">
        <p14:creationId xmlns:p14="http://schemas.microsoft.com/office/powerpoint/2010/main" val="28054102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 tardio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9524" y="6485274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Dept. IST/AIDS/HV, Min. Saúde, 2016</a:t>
            </a:r>
          </a:p>
        </p:txBody>
      </p:sp>
      <p:pic>
        <p:nvPicPr>
          <p:cNvPr id="4" name="Imagem 3" descr="Apresentação Patogênese_final - PowerPoi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0" t="29288" r="17801" b="15051"/>
          <a:stretch/>
        </p:blipFill>
        <p:spPr>
          <a:xfrm>
            <a:off x="1831132" y="2060848"/>
            <a:ext cx="6799990" cy="406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075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228" y="1939255"/>
            <a:ext cx="4686647" cy="419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58080" y="2160910"/>
            <a:ext cx="677108" cy="3782446"/>
          </a:xfrm>
          <a:prstGeom prst="rect">
            <a:avLst/>
          </a:prstGeom>
          <a:noFill/>
        </p:spPr>
        <p:txBody>
          <a:bodyPr vert="vert270" wrap="none" rtlCol="0" anchor="t" anchorCtr="0">
            <a:spAutoFit/>
          </a:bodyPr>
          <a:lstStyle/>
          <a:p>
            <a:pPr algn="ctr"/>
            <a:r>
              <a:rPr lang="pt-BR" sz="1600" b="1" dirty="0"/>
              <a:t>Proporção pacientes diagnosticados</a:t>
            </a:r>
          </a:p>
          <a:p>
            <a:pPr algn="ctr"/>
            <a:r>
              <a:rPr lang="pt-BR" sz="1600" b="1" dirty="0"/>
              <a:t> com contagens CD4  &lt;200/mm3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62100" y="609600"/>
            <a:ext cx="7162800" cy="1143000"/>
          </a:xfrm>
        </p:spPr>
        <p:txBody>
          <a:bodyPr/>
          <a:lstStyle/>
          <a:p>
            <a:r>
              <a:rPr lang="pt-BR" dirty="0"/>
              <a:t>Diagnóstico tardio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5359524" y="6485274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Dept. IST/AIDS/HV, Min. Saúde, 2016</a:t>
            </a:r>
          </a:p>
        </p:txBody>
      </p:sp>
    </p:spTree>
    <p:extLst>
      <p:ext uri="{BB962C8B-B14F-4D97-AF65-F5344CB8AC3E}">
        <p14:creationId xmlns:p14="http://schemas.microsoft.com/office/powerpoint/2010/main" val="33290215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presentação Patogênese_final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0" t="37055" r="17801" b="15050"/>
          <a:stretch/>
        </p:blipFill>
        <p:spPr>
          <a:xfrm>
            <a:off x="1747231" y="2276872"/>
            <a:ext cx="6984776" cy="3589399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95028" y="476672"/>
            <a:ext cx="8640960" cy="1143000"/>
          </a:xfrm>
        </p:spPr>
        <p:txBody>
          <a:bodyPr/>
          <a:lstStyle/>
          <a:p>
            <a:r>
              <a:rPr lang="pt-BR" sz="3200" dirty="0"/>
              <a:t>Retenção no cuidado e supressão da replicação viral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5239619" y="6485274"/>
            <a:ext cx="433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Depto</a:t>
            </a: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IST/AIDS/HV, Min. Saúde, 2016</a:t>
            </a:r>
          </a:p>
        </p:txBody>
      </p:sp>
    </p:spTree>
    <p:extLst>
      <p:ext uri="{BB962C8B-B14F-4D97-AF65-F5344CB8AC3E}">
        <p14:creationId xmlns:p14="http://schemas.microsoft.com/office/powerpoint/2010/main" val="198364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5148" y="5805264"/>
            <a:ext cx="6747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15-49            H           M    </a:t>
            </a:r>
            <a:endParaRPr lang="pt-BR" sz="1400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3D174C8-365F-468B-879E-336B6AF45F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t="18859" r="64203" b="20432"/>
          <a:stretch/>
        </p:blipFill>
        <p:spPr>
          <a:xfrm>
            <a:off x="1903140" y="2060848"/>
            <a:ext cx="1944216" cy="3744416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98AAA3CC-78CE-4CC1-9B5B-CF8E39C070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62100" y="6096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pt-BR" sz="32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PREVALÊNCIA EM GRUPOS POPULACIONAIS - BRASIL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8E525E93-460E-4B60-B995-85C0C2978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596" y="6480001"/>
            <a:ext cx="3830192" cy="3334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3200" rIns="90000" bIns="43200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Depto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IST/AIDS/HV, Min.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Saúde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8039989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012" y="609600"/>
            <a:ext cx="8784976" cy="1143000"/>
          </a:xfrm>
        </p:spPr>
        <p:txBody>
          <a:bodyPr/>
          <a:lstStyle/>
          <a:p>
            <a:r>
              <a:rPr lang="pt-BR" sz="3200" dirty="0"/>
              <a:t>No. de pessoas em TARV, Brasil, </a:t>
            </a:r>
            <a:r>
              <a:rPr lang="pt-BR" sz="2800" dirty="0"/>
              <a:t>2009-2017</a:t>
            </a:r>
            <a:endParaRPr lang="pt-B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239619" y="6485274"/>
            <a:ext cx="429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Dept. STI/AIDS/VH, Min. Health, 2018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9124" y="2055010"/>
            <a:ext cx="6836971" cy="403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7231732" y="1689744"/>
            <a:ext cx="2250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540.000 em Out 2017</a:t>
            </a:r>
          </a:p>
        </p:txBody>
      </p:sp>
    </p:spTree>
    <p:extLst>
      <p:ext uri="{BB962C8B-B14F-4D97-AF65-F5344CB8AC3E}">
        <p14:creationId xmlns:p14="http://schemas.microsoft.com/office/powerpoint/2010/main" val="15451264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04664"/>
            <a:ext cx="8610600" cy="1143000"/>
          </a:xfrm>
        </p:spPr>
        <p:txBody>
          <a:bodyPr/>
          <a:lstStyle/>
          <a:p>
            <a:r>
              <a:rPr lang="pt-BR" dirty="0"/>
              <a:t>Prioridades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763633"/>
            <a:ext cx="8724900" cy="37303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t-BR" dirty="0"/>
              <a:t>Estratégias importantes </a:t>
            </a:r>
          </a:p>
          <a:p>
            <a:pPr>
              <a:defRPr/>
            </a:pPr>
            <a:endParaRPr lang="pt-BR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dirty="0"/>
              <a:t>ampliar acesso à testagem anti-HIV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dirty="0"/>
              <a:t>ampliar acesso à TARV – testar e tratar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dirty="0"/>
              <a:t>aumentar vinculação e retenção aos serviços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dirty="0"/>
              <a:t>uso combinado de tecnologias de prevenção – abordagem comportamental, estrutural e </a:t>
            </a:r>
            <a:r>
              <a:rPr lang="pt-BR"/>
              <a:t>biomédica </a:t>
            </a:r>
            <a:endParaRPr lang="pt-BR" dirty="0"/>
          </a:p>
          <a:p>
            <a:pPr lvl="1">
              <a:buFont typeface="Monotype Sorts" pitchFamily="2" charset="2"/>
              <a:buNone/>
              <a:defRPr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8844134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:\HTLV\Imagens\fachada_faculd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143000"/>
            <a:ext cx="67691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5148" y="5805264"/>
            <a:ext cx="5112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15-49 a       H            M         Parto   Exército      HSH        </a:t>
            </a:r>
            <a:r>
              <a:rPr lang="pt-BR" sz="1100" b="1" dirty="0" err="1"/>
              <a:t>HSH</a:t>
            </a:r>
            <a:r>
              <a:rPr lang="pt-BR" sz="1100" b="1" dirty="0"/>
              <a:t>          </a:t>
            </a:r>
            <a:r>
              <a:rPr lang="pt-BR" sz="1100" b="1" dirty="0" err="1"/>
              <a:t>HSH</a:t>
            </a:r>
            <a:r>
              <a:rPr lang="pt-BR" sz="1100" b="1" dirty="0"/>
              <a:t>                                                          </a:t>
            </a:r>
            <a:endParaRPr lang="pt-BR" sz="1400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3D174C8-365F-468B-879E-336B6AF45F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t="13250" r="30874" b="20432"/>
          <a:stretch/>
        </p:blipFill>
        <p:spPr>
          <a:xfrm>
            <a:off x="1903140" y="1714880"/>
            <a:ext cx="5112568" cy="409038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5F88EA8-79FE-4475-A060-854110289DE3}"/>
              </a:ext>
            </a:extLst>
          </p:cNvPr>
          <p:cNvSpPr/>
          <p:nvPr/>
        </p:nvSpPr>
        <p:spPr bwMode="auto">
          <a:xfrm>
            <a:off x="6583660" y="1714880"/>
            <a:ext cx="432048" cy="382713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>
              <a:ln>
                <a:noFill/>
              </a:ln>
              <a:solidFill>
                <a:srgbClr val="FCF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32065E6-AE9D-4D9E-809A-D792096783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62100" y="6096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pt-BR" sz="32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PREVALÊNCIA EM GRUPOS POPULACIONAIS - BRASIL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76A2F00-98D8-4673-ACF1-7C4C6A17C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596" y="6480001"/>
            <a:ext cx="3830192" cy="3334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3200" rIns="90000" bIns="43200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Depto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IST/AIDS/HV, Min.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Saúde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32078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3D174C8-365F-468B-879E-336B6AF45F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t="13250" r="15167" b="20432"/>
          <a:stretch/>
        </p:blipFill>
        <p:spPr>
          <a:xfrm>
            <a:off x="1903140" y="1714880"/>
            <a:ext cx="6605736" cy="409038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4B9360F-DDAE-4890-AC69-ED6CB461F14A}"/>
              </a:ext>
            </a:extLst>
          </p:cNvPr>
          <p:cNvSpPr/>
          <p:nvPr/>
        </p:nvSpPr>
        <p:spPr bwMode="auto">
          <a:xfrm>
            <a:off x="6943700" y="2204864"/>
            <a:ext cx="360040" cy="3524643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>
              <a:ln>
                <a:noFill/>
              </a:ln>
              <a:solidFill>
                <a:srgbClr val="FCF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279E368-C5EE-4101-ADAF-50E2AF22FD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62100" y="6096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pt-BR" sz="32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PREVALÊNCIA EM GRUPOS POPULACIONAIS - BRASIL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63BA05D1-384D-49A9-B8E6-E3ECD2EA0467}"/>
              </a:ext>
            </a:extLst>
          </p:cNvPr>
          <p:cNvSpPr txBox="1"/>
          <p:nvPr/>
        </p:nvSpPr>
        <p:spPr>
          <a:xfrm>
            <a:off x="1975148" y="5805264"/>
            <a:ext cx="6533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15-49 a       H            M         Parto   Exército      HSH        </a:t>
            </a:r>
            <a:r>
              <a:rPr lang="pt-BR" sz="1100" b="1" dirty="0" err="1"/>
              <a:t>HSH</a:t>
            </a:r>
            <a:r>
              <a:rPr lang="pt-BR" sz="1100" b="1" dirty="0"/>
              <a:t>          </a:t>
            </a:r>
            <a:r>
              <a:rPr lang="pt-BR" sz="1100" b="1" dirty="0" err="1"/>
              <a:t>HSH</a:t>
            </a:r>
            <a:r>
              <a:rPr lang="pt-BR" sz="1100" b="1" dirty="0"/>
              <a:t>                       MPS        PUD                                                  </a:t>
            </a:r>
            <a:endParaRPr lang="pt-BR" sz="1400" b="1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67FC0821-596B-46A1-8700-11AD7366D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596" y="6480001"/>
            <a:ext cx="3830192" cy="3334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3200" rIns="90000" bIns="43200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Depto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IST/AIDS/HV, Min.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Saúde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481012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3D174C8-365F-468B-879E-336B6AF45F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t="13250" r="15167" b="20432"/>
          <a:stretch/>
        </p:blipFill>
        <p:spPr>
          <a:xfrm>
            <a:off x="1903140" y="1714880"/>
            <a:ext cx="6605736" cy="4090384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CD3A1F94-55D7-48F1-BA25-5273E9CF49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62100" y="6096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pt-BR" sz="32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PREVALÊNCIA EM GRUPOS POPULACIONAIS - BRASIL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863A291B-09C7-4C49-A191-4F6FBCA4A0B8}"/>
              </a:ext>
            </a:extLst>
          </p:cNvPr>
          <p:cNvSpPr txBox="1"/>
          <p:nvPr/>
        </p:nvSpPr>
        <p:spPr>
          <a:xfrm>
            <a:off x="1975148" y="5805264"/>
            <a:ext cx="6533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15-49 a       H            M         Parto   Exército      HSH        </a:t>
            </a:r>
            <a:r>
              <a:rPr lang="pt-BR" sz="1100" b="1" dirty="0" err="1"/>
              <a:t>HSH</a:t>
            </a:r>
            <a:r>
              <a:rPr lang="pt-BR" sz="1100" b="1" dirty="0"/>
              <a:t>          </a:t>
            </a:r>
            <a:r>
              <a:rPr lang="pt-BR" sz="1100" b="1" dirty="0" err="1"/>
              <a:t>HSH</a:t>
            </a:r>
            <a:r>
              <a:rPr lang="pt-BR" sz="1100" b="1" dirty="0"/>
              <a:t>       </a:t>
            </a:r>
            <a:r>
              <a:rPr lang="pt-BR" sz="1100" b="1" dirty="0" err="1"/>
              <a:t>MTrans</a:t>
            </a:r>
            <a:r>
              <a:rPr lang="pt-BR" sz="1100" b="1" dirty="0"/>
              <a:t>    MPS        PUD                                                  </a:t>
            </a:r>
            <a:endParaRPr lang="pt-BR" sz="1400" b="1" dirty="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91F4250-4F35-4AB0-B5A7-EB5534789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596" y="6480001"/>
            <a:ext cx="3830192" cy="3334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3200" rIns="90000" bIns="43200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Depto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IST/AIDS/HV, Min.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Saúde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646522272"/>
      </p:ext>
    </p:extLst>
  </p:cSld>
  <p:clrMapOvr>
    <a:masterClrMapping/>
  </p:clrMapOvr>
</p:sld>
</file>

<file path=ppt/theme/theme1.xml><?xml version="1.0" encoding="utf-8"?>
<a:theme xmlns:a="http://schemas.openxmlformats.org/drawingml/2006/main" name="Disquete de 3½ (A:)">
  <a:themeElements>
    <a:clrScheme name="">
      <a:dk1>
        <a:srgbClr val="000000"/>
      </a:dk1>
      <a:lt1>
        <a:srgbClr val="FFFFFF"/>
      </a:lt1>
      <a:dk2>
        <a:srgbClr val="00279F"/>
      </a:dk2>
      <a:lt2>
        <a:srgbClr val="F39FD1"/>
      </a:lt2>
      <a:accent1>
        <a:srgbClr val="FE9B03"/>
      </a:accent1>
      <a:accent2>
        <a:srgbClr val="B760F9"/>
      </a:accent2>
      <a:accent3>
        <a:srgbClr val="AAACCD"/>
      </a:accent3>
      <a:accent4>
        <a:srgbClr val="DADADA"/>
      </a:accent4>
      <a:accent5>
        <a:srgbClr val="FECBAA"/>
      </a:accent5>
      <a:accent6>
        <a:srgbClr val="A656E2"/>
      </a:accent6>
      <a:hlink>
        <a:srgbClr val="D93192"/>
      </a:hlink>
      <a:folHlink>
        <a:srgbClr val="8CF4EA"/>
      </a:folHlink>
    </a:clrScheme>
    <a:fontScheme name="Disquete de 3½ (A:)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800" b="0" i="0" u="none" strike="noStrike" cap="none" normalizeH="0" baseline="0" smtClean="0">
            <a:ln>
              <a:noFill/>
            </a:ln>
            <a:solidFill>
              <a:srgbClr val="FCFEB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800" b="0" i="0" u="none" strike="noStrike" cap="none" normalizeH="0" baseline="0" smtClean="0">
            <a:ln>
              <a:noFill/>
            </a:ln>
            <a:solidFill>
              <a:srgbClr val="FCFEB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defRPr>
        </a:defPPr>
      </a:lstStyle>
    </a:lnDef>
  </a:objectDefaults>
  <a:extraClrSchemeLst>
    <a:extraClrScheme>
      <a:clrScheme name="Disquete d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e d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e d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e d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e d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e d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e d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2417697212</TotalTime>
  <Pages>40</Pages>
  <Words>1206</Words>
  <Application>Microsoft Office PowerPoint</Application>
  <PresentationFormat>Slides de 35 mm</PresentationFormat>
  <Paragraphs>323</Paragraphs>
  <Slides>62</Slides>
  <Notes>46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71" baseType="lpstr">
      <vt:lpstr>Andalus</vt:lpstr>
      <vt:lpstr>Arial</vt:lpstr>
      <vt:lpstr>Calibri</vt:lpstr>
      <vt:lpstr>Century Gothic</vt:lpstr>
      <vt:lpstr>Monotype Sorts</vt:lpstr>
      <vt:lpstr>Symbol</vt:lpstr>
      <vt:lpstr>Times New Roman</vt:lpstr>
      <vt:lpstr>Wingdings</vt:lpstr>
      <vt:lpstr>Disquete de 3½ (A:)</vt:lpstr>
      <vt:lpstr>Doenças sexualmente transmissíveis e seu controle: HIV</vt:lpstr>
      <vt:lpstr> ESTIMATIVA GLOBAL  (Dez 2017)</vt:lpstr>
      <vt:lpstr>ADULTOS E CRIANÇAS VIVENDO COM HIV (Dez 2017 - estimativa)</vt:lpstr>
      <vt:lpstr>HIV/AIDS NO BRASIL (Junho 2018 - estimativa)</vt:lpstr>
      <vt:lpstr>HIV/AIDS NO BRASIL (Junho 2018 - estimativa)</vt:lpstr>
      <vt:lpstr>PREVALÊNCIA EM GRUPOS POPULACIONAIS - BRASIL</vt:lpstr>
      <vt:lpstr>PREVALÊNCIA EM GRUPOS POPULACIONAIS - BRASIL</vt:lpstr>
      <vt:lpstr>PREVALÊNCIA EM GRUPOS POPULACIONAIS - BRASIL</vt:lpstr>
      <vt:lpstr>PREVALÊNCIA EM GRUPOS POPULACIONAIS - BRASIL</vt:lpstr>
      <vt:lpstr>Populações mais vulneráveis ao HIV</vt:lpstr>
      <vt:lpstr>Aspectos biológicos da infecção por hiv</vt:lpstr>
      <vt:lpstr>Apresentação do PowerPoint</vt:lpstr>
      <vt:lpstr>Apresentação do PowerPoint</vt:lpstr>
      <vt:lpstr>Apresentação do PowerPoint</vt:lpstr>
      <vt:lpstr>MECANISMOS DE TRANSMISSÃO DE HIV </vt:lpstr>
      <vt:lpstr>Apresentação do PowerPoint</vt:lpstr>
      <vt:lpstr>HIV/aids – Fisiopatologia</vt:lpstr>
      <vt:lpstr>Deficiência imunológica na infecção pelo HIV</vt:lpstr>
      <vt:lpstr>PREVENÇÃO e CONTROLE</vt:lpstr>
      <vt:lpstr>Resposta brasileira à infecção por HIV/aids - características - </vt:lpstr>
      <vt:lpstr>Resposta brasileira à infecção por HIV/aids - características - </vt:lpstr>
      <vt:lpstr>Resposta brasileira à infecção por HIV/aids - características - </vt:lpstr>
      <vt:lpstr> Ações programáticas</vt:lpstr>
      <vt:lpstr>Prevenção combinada da infecção por HIV</vt:lpstr>
      <vt:lpstr> Ações programáticas</vt:lpstr>
      <vt:lpstr>Situações clínicas - PEP</vt:lpstr>
      <vt:lpstr>PEP</vt:lpstr>
      <vt:lpstr>Avaliação de risco de exposição</vt:lpstr>
      <vt:lpstr>Apresentação do PowerPoint</vt:lpstr>
      <vt:lpstr>Apresentação do PowerPoint</vt:lpstr>
      <vt:lpstr>Apresentação do PowerPoint</vt:lpstr>
      <vt:lpstr>PrEP</vt:lpstr>
      <vt:lpstr>PrEP no Brasil</vt:lpstr>
      <vt:lpstr>Apresentação do PowerPoint</vt:lpstr>
      <vt:lpstr>Apresentação do PowerPoint</vt:lpstr>
      <vt:lpstr>Prevenção secundária</vt:lpstr>
      <vt:lpstr>Prevenção secundária</vt:lpstr>
      <vt:lpstr>Ações programáticas </vt:lpstr>
      <vt:lpstr>Prevenção secundária   - terapia antirretroviral - </vt:lpstr>
      <vt:lpstr>Terapia antirretroviral</vt:lpstr>
      <vt:lpstr>Efeitos da terapêutica antirretroviral</vt:lpstr>
      <vt:lpstr>Efeitos da terapêutica antirretroviral</vt:lpstr>
      <vt:lpstr>Desfechos clínicos</vt:lpstr>
      <vt:lpstr>Óbitos por aids no mundo (1990-2017)</vt:lpstr>
      <vt:lpstr>Novas infecções por HIV no mundo  (1990-2017)</vt:lpstr>
      <vt:lpstr>Pessoas vivendo com HIV no mundo (1990-2017)</vt:lpstr>
      <vt:lpstr>Distribuição de casos de aids em homens &gt;13 anos, segundo  categoria de exposição e ano de diagnóstico.  Brasil, 2007 - 2017</vt:lpstr>
      <vt:lpstr>Distribuição de casos de aids, segundo cor da pele e ano de diagnóstici. Brasil, 2007 - 2017</vt:lpstr>
      <vt:lpstr>Razão homem-mulher entre casos de aids, Brasil, 2006-2016</vt:lpstr>
      <vt:lpstr>Estratégia UNAIDS pós-2015</vt:lpstr>
      <vt:lpstr>Apresentação do PowerPoint</vt:lpstr>
      <vt:lpstr>Desafios no ENFRENTAMENTO DA INFECÇÃO POR hiv</vt:lpstr>
      <vt:lpstr>Cascata do cuidado PVH (2017)</vt:lpstr>
      <vt:lpstr>Apresentação do PowerPoint</vt:lpstr>
      <vt:lpstr>Incidência de aids no Brasil </vt:lpstr>
      <vt:lpstr>Mortalidade por aids no Brasil  (2007-2017)</vt:lpstr>
      <vt:lpstr>Diagnóstico tardio</vt:lpstr>
      <vt:lpstr>Diagnóstico tardio</vt:lpstr>
      <vt:lpstr>Retenção no cuidado e supressão da replicação viral</vt:lpstr>
      <vt:lpstr>No. de pessoas em TARV, Brasil, 2009-2017</vt:lpstr>
      <vt:lpstr>Prioridades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Patogenia HIV</dc:title>
  <dc:creator>Aluisio Segurado</dc:creator>
  <cp:lastModifiedBy>Gerusa</cp:lastModifiedBy>
  <cp:revision>164</cp:revision>
  <cp:lastPrinted>1999-01-31T19:35:32Z</cp:lastPrinted>
  <dcterms:created xsi:type="dcterms:W3CDTF">1999-02-03T01:46:00Z</dcterms:created>
  <dcterms:modified xsi:type="dcterms:W3CDTF">2019-10-22T15:30:52Z</dcterms:modified>
</cp:coreProperties>
</file>