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BF72847C-4AD9-42D8-9E65-2B08B908F5A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E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1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280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09929-C9E7-2E49-BDDC-641103EEC6B8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CCFB1-7198-A144-9977-632722B2AB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782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01CF1-A389-334F-966A-538EE740BE38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EBEA7-D247-7042-9059-BD6005668D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864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EBEA7-D247-7042-9059-BD6005668D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99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EBEA7-D247-7042-9059-BD6005668D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45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EBEA7-D247-7042-9059-BD6005668D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45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EBEA7-D247-7042-9059-BD6005668D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45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EBEA7-D247-7042-9059-BD6005668D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45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EBEA7-D247-7042-9059-BD6005668DF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45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EBEA7-D247-7042-9059-BD6005668DF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4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01825"/>
            <a:ext cx="7772400" cy="1470025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x-none" dirty="0" smtClean="0"/>
              <a:t>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67200"/>
            <a:ext cx="6400800" cy="762000"/>
          </a:xfrm>
        </p:spPr>
        <p:txBody>
          <a:bodyPr>
            <a:normAutofit/>
          </a:bodyPr>
          <a:lstStyle>
            <a:lvl1pPr marL="0" indent="0" algn="ctr">
              <a:buNone/>
              <a:defRPr sz="240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 smtClean="0"/>
              <a:t>Nome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247900" y="5803900"/>
            <a:ext cx="4965700" cy="6096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E-mail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20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2603-79DD-7947-8181-BD1CEDAEBBC2}" type="datetime1">
              <a:rPr lang="pt-BR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2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2CD6-1791-3746-9A96-3BC80D05608F}" type="datetime1">
              <a:rPr lang="pt-BR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7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75" y="0"/>
            <a:ext cx="8810623" cy="730250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1" y="857251"/>
            <a:ext cx="8524874" cy="573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48600" y="6721475"/>
            <a:ext cx="1295399" cy="136525"/>
          </a:xfrm>
        </p:spPr>
        <p:txBody>
          <a:bodyPr/>
          <a:lstStyle>
            <a:lvl1pPr algn="r">
              <a:defRPr sz="600"/>
            </a:lvl1pPr>
          </a:lstStyle>
          <a:p>
            <a:r>
              <a:rPr lang="en-US" dirty="0" smtClean="0"/>
              <a:t>© Daniel </a:t>
            </a:r>
            <a:r>
              <a:rPr lang="en-US" dirty="0" err="1" smtClean="0"/>
              <a:t>Nopper</a:t>
            </a:r>
            <a:r>
              <a:rPr lang="en-US" dirty="0" smtClean="0"/>
              <a:t> </a:t>
            </a:r>
            <a:r>
              <a:rPr lang="en-US" dirty="0" err="1" smtClean="0"/>
              <a:t>Silvar</a:t>
            </a:r>
            <a:r>
              <a:rPr lang="en-US" dirty="0" smtClean="0"/>
              <a:t> Rodrigues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591300"/>
            <a:ext cx="333375" cy="241300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326530D0-E989-6D43-9B52-F525A77060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857251"/>
            <a:ext cx="333375" cy="5524499"/>
          </a:xfrm>
          <a:prstGeom prst="rect">
            <a:avLst/>
          </a:prstGeom>
          <a:noFill/>
        </p:spPr>
        <p:txBody>
          <a:bodyPr vert="vert270" wrap="none" lIns="0" tIns="0" rIns="0" bIns="0" rtlCol="0" anchor="ctr" anchorCtr="0">
            <a:noAutofit/>
          </a:bodyPr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QFL0343  –  </a:t>
            </a:r>
            <a:r>
              <a:rPr lang="en-US" sz="1200" dirty="0" err="1" smtClean="0">
                <a:solidFill>
                  <a:srgbClr val="FFFFFF"/>
                </a:solidFill>
              </a:rPr>
              <a:t>Reatividade</a:t>
            </a:r>
            <a:r>
              <a:rPr lang="en-US" sz="1200" dirty="0" smtClean="0">
                <a:solidFill>
                  <a:srgbClr val="FFFFFF"/>
                </a:solidFill>
              </a:rPr>
              <a:t> de </a:t>
            </a:r>
            <a:r>
              <a:rPr lang="en-US" sz="1200" dirty="0" err="1" smtClean="0">
                <a:solidFill>
                  <a:srgbClr val="FFFFFF"/>
                </a:solidFill>
              </a:rPr>
              <a:t>Compostos</a:t>
            </a:r>
            <a:r>
              <a:rPr lang="en-US" sz="1200" dirty="0" smtClean="0">
                <a:solidFill>
                  <a:srgbClr val="FFFFFF"/>
                </a:solidFill>
              </a:rPr>
              <a:t> </a:t>
            </a:r>
            <a:r>
              <a:rPr lang="en-US" sz="1200" dirty="0" err="1" smtClean="0">
                <a:solidFill>
                  <a:srgbClr val="FFFFFF"/>
                </a:solidFill>
              </a:rPr>
              <a:t>Orgânicos</a:t>
            </a:r>
            <a:r>
              <a:rPr lang="en-US" sz="1200" dirty="0" smtClean="0">
                <a:solidFill>
                  <a:srgbClr val="FFFFFF"/>
                </a:solidFill>
              </a:rPr>
              <a:t> II e </a:t>
            </a:r>
            <a:r>
              <a:rPr lang="en-US" sz="1200" dirty="0" err="1" smtClean="0">
                <a:solidFill>
                  <a:srgbClr val="FFFFFF"/>
                </a:solidFill>
              </a:rPr>
              <a:t>Biomoléculas</a:t>
            </a:r>
            <a:endParaRPr lang="en-US" sz="12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80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4B4A7-08E9-8447-9B82-3968A68453E4}" type="datetime1">
              <a:rPr lang="pt-BR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81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7E6A-7F49-0149-9E57-7B5AB4B58791}" type="datetime1">
              <a:rPr lang="pt-BR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97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179A-5D9D-B14C-BD9C-D9CC2DD93767}" type="datetime1">
              <a:rPr lang="pt-BR" smtClean="0"/>
              <a:t>12/10/2016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8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B4AB-CE6A-3148-858D-02DB64C8528F}" type="datetime1">
              <a:rPr lang="pt-BR" smtClean="0"/>
              <a:t>12/10/2016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BD6-CDA9-5A41-8EB4-E7346D26A481}" type="datetime1">
              <a:rPr lang="pt-BR" smtClean="0"/>
              <a:t>12/10/2016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3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99B9-1491-1F4A-B6C8-179BF39FA7BA}" type="datetime1">
              <a:rPr lang="pt-BR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8BC9-BC76-3B48-81B7-5945CFD4BFB7}" type="datetime1">
              <a:rPr lang="pt-BR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0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05BA2-DA46-EE45-83BD-9632A8C95794}" type="datetime1">
              <a:rPr lang="pt-BR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2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jpeg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500" y="1166813"/>
            <a:ext cx="7883525" cy="1081088"/>
          </a:xfrm>
        </p:spPr>
        <p:txBody>
          <a:bodyPr>
            <a:normAutofit fontScale="90000"/>
          </a:bodyPr>
          <a:lstStyle/>
          <a:p>
            <a:r>
              <a:rPr lang="en-US" dirty="0"/>
              <a:t>QFL- 0343 – </a:t>
            </a:r>
            <a:r>
              <a:rPr lang="en-US" dirty="0" err="1"/>
              <a:t>Reatividade</a:t>
            </a:r>
            <a:r>
              <a:rPr lang="en-US" dirty="0"/>
              <a:t> de </a:t>
            </a:r>
            <a:r>
              <a:rPr lang="en-US" dirty="0" err="1"/>
              <a:t>compostos</a:t>
            </a:r>
            <a:r>
              <a:rPr lang="en-US" dirty="0"/>
              <a:t> </a:t>
            </a:r>
            <a:r>
              <a:rPr lang="en-US" dirty="0" err="1"/>
              <a:t>orgânicos</a:t>
            </a:r>
            <a:r>
              <a:rPr lang="en-US" dirty="0"/>
              <a:t> II e </a:t>
            </a:r>
            <a:r>
              <a:rPr lang="en-US" dirty="0" err="1"/>
              <a:t>Biomoléculas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500" y="4813300"/>
            <a:ext cx="8826500" cy="533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Prof. Dr. Daniel </a:t>
            </a:r>
            <a:r>
              <a:rPr lang="en-US" sz="2000" dirty="0" err="1" smtClean="0"/>
              <a:t>Nopper</a:t>
            </a:r>
            <a:r>
              <a:rPr lang="en-US" sz="2000" dirty="0" smtClean="0"/>
              <a:t> Silva Rodrigues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7500" y="2817813"/>
            <a:ext cx="8826500" cy="1081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pt-BR" sz="2800" i="1" smtClean="0">
                <a:latin typeface="Arial" pitchFamily="34" charset="0"/>
                <a:cs typeface="Arial" pitchFamily="34" charset="0"/>
              </a:rPr>
              <a:t>Outras Reações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17500" y="5461000"/>
            <a:ext cx="88265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dannopper@usp.br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44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81" y="1461519"/>
            <a:ext cx="8220075" cy="984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91" y="2544035"/>
            <a:ext cx="7077455" cy="4047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59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Benzino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43" y="1461520"/>
            <a:ext cx="8562431" cy="5034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6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Benzino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1"/>
          <a:stretch/>
        </p:blipFill>
        <p:spPr bwMode="auto">
          <a:xfrm>
            <a:off x="333375" y="1461520"/>
            <a:ext cx="8729472" cy="524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82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75" y="-1"/>
            <a:ext cx="8810623" cy="723901"/>
          </a:xfrm>
        </p:spPr>
        <p:txBody>
          <a:bodyPr>
            <a:noAutofit/>
          </a:bodyPr>
          <a:lstStyle/>
          <a:p>
            <a:r>
              <a:rPr lang="en-US" dirty="0" err="1" smtClean="0"/>
              <a:t>Tópicos</a:t>
            </a:r>
            <a:r>
              <a:rPr lang="en-US" dirty="0" smtClean="0"/>
              <a:t> da Aula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257300"/>
            <a:ext cx="7645400" cy="33401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1358900"/>
            <a:ext cx="7988300" cy="4724400"/>
          </a:xfrm>
          <a:prstGeom prst="rect">
            <a:avLst/>
          </a:prstGeom>
          <a:solidFill>
            <a:srgbClr val="457EC3">
              <a:alpha val="20000"/>
            </a:srgbClr>
          </a:solidFill>
        </p:spPr>
        <p:txBody>
          <a:bodyPr vert="horz" wrap="none" lIns="91440" tIns="45720" rIns="91440" bIns="45720" rtlCol="0">
            <a:normAutofit/>
          </a:bodyPr>
          <a:lstStyle/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Aromáticos.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	a)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t-BR" sz="2000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	- Complexo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	- Complexo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AR.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		- Sais de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Diazônio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		-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Benzino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	</a:t>
            </a:r>
          </a:p>
          <a:p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04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466725" y="1461520"/>
            <a:ext cx="8382000" cy="483209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just"/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mecanismo ocorre sempre em duas etapas, a entrada do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eletrófilo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a saída do próton adjacente.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Íon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arênio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2235322"/>
            <a:ext cx="7600950" cy="3493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20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82" y="1461520"/>
            <a:ext cx="7356443" cy="5215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2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4" y="1461520"/>
            <a:ext cx="8503287" cy="524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645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466725" y="1461520"/>
            <a:ext cx="8382000" cy="455509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just"/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Antes do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eletrófilo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formar uma nova ligação com o carbono, há a formação de um complexo entre o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eletrófilo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a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núvem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anel aromático.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Complexo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698901"/>
              </p:ext>
            </p:extLst>
          </p:nvPr>
        </p:nvGraphicFramePr>
        <p:xfrm>
          <a:off x="1191418" y="3294063"/>
          <a:ext cx="1331913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S ChemDraw Drawing" r:id="rId3" imgW="1331640" imgH="1486800" progId="ChemDraw.Document.6.0">
                  <p:embed/>
                </p:oleObj>
              </mc:Choice>
              <mc:Fallback>
                <p:oleObj name="CS ChemDraw Drawing" r:id="rId3" imgW="1331640" imgH="14868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418" y="3294063"/>
                        <a:ext cx="1331913" cy="148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9" name="Picture 3" descr="C:\Users\Daniel\Desktop\pi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8" t="6885" r="33735" b="7277"/>
          <a:stretch/>
        </p:blipFill>
        <p:spPr bwMode="auto">
          <a:xfrm>
            <a:off x="3472995" y="2495550"/>
            <a:ext cx="4221634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25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466725" y="1461520"/>
            <a:ext cx="8382000" cy="424731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just"/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o intermediário conhecido como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arênio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Complexo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386100"/>
              </p:ext>
            </p:extLst>
          </p:nvPr>
        </p:nvGraphicFramePr>
        <p:xfrm>
          <a:off x="1157288" y="3305174"/>
          <a:ext cx="1441554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S ChemDraw Drawing" r:id="rId4" imgW="1131120" imgH="1010160" progId="ChemDraw.Document.6.0">
                  <p:embed/>
                </p:oleObj>
              </mc:Choice>
              <mc:Fallback>
                <p:oleObj name="CS ChemDraw Drawing" r:id="rId4" imgW="1131120" imgH="10101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57288" y="3305174"/>
                        <a:ext cx="1441554" cy="1285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2" name="Picture 2" descr="C:\Users\Daniel\Desktop\Sigma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7" t="20342" r="17645" b="3129"/>
          <a:stretch/>
        </p:blipFill>
        <p:spPr bwMode="auto">
          <a:xfrm>
            <a:off x="3268513" y="2552699"/>
            <a:ext cx="5162478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73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00" y="1461520"/>
            <a:ext cx="8765213" cy="524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15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Compostos</a:t>
            </a:r>
            <a:r>
              <a:rPr lang="en-US" dirty="0" smtClean="0"/>
              <a:t> </a:t>
            </a:r>
            <a:r>
              <a:rPr lang="en-US" dirty="0" err="1" smtClean="0"/>
              <a:t>Aromáticos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72994" y="1004320"/>
            <a:ext cx="2199450" cy="4572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461519"/>
            <a:ext cx="8610600" cy="5231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17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ula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/>
      </a:bodyPr>
      <a:lstStyle>
        <a:defPPr>
          <a:defRPr sz="2000" 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de Aula 1.potx</Template>
  <TotalTime>1136</TotalTime>
  <Words>130</Words>
  <Application>Microsoft Office PowerPoint</Application>
  <PresentationFormat>Apresentação na tela (4:3)</PresentationFormat>
  <Paragraphs>91</Paragraphs>
  <Slides>12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Modelo de Aula 1</vt:lpstr>
      <vt:lpstr>CS ChemDraw Drawing</vt:lpstr>
      <vt:lpstr>QFL- 0343 – Reatividade de compostos orgânicos II e Biomoléculas</vt:lpstr>
      <vt:lpstr>Tópicos da Aula</vt:lpstr>
      <vt:lpstr>Compostos Aromáticos</vt:lpstr>
      <vt:lpstr>Compostos Aromáticos</vt:lpstr>
      <vt:lpstr>Compostos Aromáticos</vt:lpstr>
      <vt:lpstr>Compostos Aromáticos</vt:lpstr>
      <vt:lpstr>Compostos Aromáticos</vt:lpstr>
      <vt:lpstr>Compostos Aromáticos</vt:lpstr>
      <vt:lpstr>Compostos Aromáticos</vt:lpstr>
      <vt:lpstr>Compostos Aromáticos</vt:lpstr>
      <vt:lpstr>Compostos Aromáticos</vt:lpstr>
      <vt:lpstr>Compostos Aromáticos</vt:lpstr>
    </vt:vector>
  </TitlesOfParts>
  <Company>IQ-USP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Nopper Silvar Rodrigues</dc:creator>
  <cp:lastModifiedBy>Daniel</cp:lastModifiedBy>
  <cp:revision>134</cp:revision>
  <dcterms:created xsi:type="dcterms:W3CDTF">2015-02-21T22:32:42Z</dcterms:created>
  <dcterms:modified xsi:type="dcterms:W3CDTF">2016-10-13T04:06:32Z</dcterms:modified>
</cp:coreProperties>
</file>