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86" r:id="rId2"/>
    <p:sldId id="287" r:id="rId3"/>
    <p:sldId id="256" r:id="rId4"/>
    <p:sldId id="293" r:id="rId5"/>
    <p:sldId id="292" r:id="rId6"/>
    <p:sldId id="275" r:id="rId7"/>
    <p:sldId id="294" r:id="rId8"/>
    <p:sldId id="295" r:id="rId9"/>
    <p:sldId id="271" r:id="rId10"/>
    <p:sldId id="272" r:id="rId11"/>
    <p:sldId id="276" r:id="rId12"/>
    <p:sldId id="283" r:id="rId13"/>
    <p:sldId id="282" r:id="rId14"/>
    <p:sldId id="315" r:id="rId15"/>
    <p:sldId id="274" r:id="rId16"/>
    <p:sldId id="277" r:id="rId17"/>
    <p:sldId id="290" r:id="rId18"/>
    <p:sldId id="280" r:id="rId19"/>
    <p:sldId id="291" r:id="rId20"/>
    <p:sldId id="278" r:id="rId21"/>
    <p:sldId id="279" r:id="rId22"/>
    <p:sldId id="296" r:id="rId23"/>
    <p:sldId id="257" r:id="rId24"/>
    <p:sldId id="297" r:id="rId25"/>
    <p:sldId id="298" r:id="rId26"/>
    <p:sldId id="258" r:id="rId27"/>
    <p:sldId id="299" r:id="rId28"/>
    <p:sldId id="300" r:id="rId29"/>
    <p:sldId id="259" r:id="rId30"/>
    <p:sldId id="281" r:id="rId31"/>
    <p:sldId id="303" r:id="rId32"/>
    <p:sldId id="302" r:id="rId33"/>
    <p:sldId id="304" r:id="rId34"/>
    <p:sldId id="260" r:id="rId35"/>
    <p:sldId id="288" r:id="rId36"/>
    <p:sldId id="289" r:id="rId37"/>
    <p:sldId id="262" r:id="rId38"/>
    <p:sldId id="261" r:id="rId39"/>
    <p:sldId id="265" r:id="rId40"/>
    <p:sldId id="316" r:id="rId41"/>
    <p:sldId id="317" r:id="rId42"/>
    <p:sldId id="305" r:id="rId43"/>
    <p:sldId id="264" r:id="rId44"/>
    <p:sldId id="270" r:id="rId45"/>
    <p:sldId id="307" r:id="rId46"/>
    <p:sldId id="319" r:id="rId47"/>
    <p:sldId id="320" r:id="rId48"/>
    <p:sldId id="321" r:id="rId49"/>
    <p:sldId id="322" r:id="rId50"/>
    <p:sldId id="318" r:id="rId51"/>
    <p:sldId id="310" r:id="rId52"/>
    <p:sldId id="311" r:id="rId53"/>
    <p:sldId id="309" r:id="rId54"/>
    <p:sldId id="312" r:id="rId55"/>
    <p:sldId id="266" r:id="rId56"/>
    <p:sldId id="267" r:id="rId57"/>
    <p:sldId id="268" r:id="rId58"/>
    <p:sldId id="269" r:id="rId5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14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D0BBA-9E1D-ED40-96B2-6E54A32188FE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Clique para editar os estilos de texto Mestres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3F9DF-BF22-7E40-8C02-71B75C67E8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834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3F9DF-BF22-7E40-8C02-71B75C67E84F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823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F8B9-067D-41DA-BFC6-2F0A3324BC8E}" type="datetimeFigureOut">
              <a:rPr lang="pt-BR" smtClean="0"/>
              <a:pPr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E072-FA9D-4D3E-AA0F-DAB941A999D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F8B9-067D-41DA-BFC6-2F0A3324BC8E}" type="datetimeFigureOut">
              <a:rPr lang="pt-BR" smtClean="0"/>
              <a:pPr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E072-FA9D-4D3E-AA0F-DAB941A999D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F8B9-067D-41DA-BFC6-2F0A3324BC8E}" type="datetimeFigureOut">
              <a:rPr lang="pt-BR" smtClean="0"/>
              <a:pPr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E072-FA9D-4D3E-AA0F-DAB941A999D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F8B9-067D-41DA-BFC6-2F0A3324BC8E}" type="datetimeFigureOut">
              <a:rPr lang="pt-BR" smtClean="0"/>
              <a:pPr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E072-FA9D-4D3E-AA0F-DAB941A999D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F8B9-067D-41DA-BFC6-2F0A3324BC8E}" type="datetimeFigureOut">
              <a:rPr lang="pt-BR" smtClean="0"/>
              <a:pPr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E072-FA9D-4D3E-AA0F-DAB941A999D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F8B9-067D-41DA-BFC6-2F0A3324BC8E}" type="datetimeFigureOut">
              <a:rPr lang="pt-BR" smtClean="0"/>
              <a:pPr/>
              <a:t>18/03/2019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E072-FA9D-4D3E-AA0F-DAB941A999D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F8B9-067D-41DA-BFC6-2F0A3324BC8E}" type="datetimeFigureOut">
              <a:rPr lang="pt-BR" smtClean="0"/>
              <a:pPr/>
              <a:t>18/03/2019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E072-FA9D-4D3E-AA0F-DAB941A999D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F8B9-067D-41DA-BFC6-2F0A3324BC8E}" type="datetimeFigureOut">
              <a:rPr lang="pt-BR" smtClean="0"/>
              <a:pPr/>
              <a:t>18/03/2019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E072-FA9D-4D3E-AA0F-DAB941A999D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F8B9-067D-41DA-BFC6-2F0A3324BC8E}" type="datetimeFigureOut">
              <a:rPr lang="pt-BR" smtClean="0"/>
              <a:pPr/>
              <a:t>18/03/2019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E072-FA9D-4D3E-AA0F-DAB941A999D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F8B9-067D-41DA-BFC6-2F0A3324BC8E}" type="datetimeFigureOut">
              <a:rPr lang="pt-BR" smtClean="0"/>
              <a:pPr/>
              <a:t>18/03/2019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E072-FA9D-4D3E-AA0F-DAB941A999D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F8B9-067D-41DA-BFC6-2F0A3324BC8E}" type="datetimeFigureOut">
              <a:rPr lang="pt-BR" smtClean="0"/>
              <a:pPr/>
              <a:t>18/03/2019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E072-FA9D-4D3E-AA0F-DAB941A999D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2F8B9-067D-41DA-BFC6-2F0A3324BC8E}" type="datetimeFigureOut">
              <a:rPr lang="pt-BR" smtClean="0"/>
              <a:pPr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EE072-FA9D-4D3E-AA0F-DAB941A999D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Hipersensibilidades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15616" y="3886200"/>
            <a:ext cx="6872808" cy="1752600"/>
          </a:xfrm>
        </p:spPr>
        <p:txBody>
          <a:bodyPr>
            <a:normAutofit/>
          </a:bodyPr>
          <a:lstStyle/>
          <a:p>
            <a:r>
              <a:rPr lang="pt-BR" sz="2000" b="1" dirty="0"/>
              <a:t>Prof. Dr. Jean Pierre </a:t>
            </a:r>
            <a:r>
              <a:rPr lang="pt-BR" sz="2000" b="1" dirty="0" err="1"/>
              <a:t>Schatzmann</a:t>
            </a:r>
            <a:r>
              <a:rPr lang="pt-BR" sz="2000" b="1" dirty="0"/>
              <a:t> </a:t>
            </a:r>
            <a:r>
              <a:rPr lang="pt-BR" sz="2000" b="1" dirty="0" err="1"/>
              <a:t>Peron</a:t>
            </a:r>
            <a:endParaRPr lang="pt-BR" sz="2000" b="1" dirty="0"/>
          </a:p>
          <a:p>
            <a:r>
              <a:rPr lang="pt-BR" sz="2000" b="1" dirty="0"/>
              <a:t>Laboratório de Interações Neuroimunes</a:t>
            </a:r>
          </a:p>
          <a:p>
            <a:r>
              <a:rPr lang="pt-BR" sz="2000" b="1" dirty="0"/>
              <a:t>ICB IV - USP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8303"/>
            <a:ext cx="9162428" cy="309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580112" y="512668"/>
            <a:ext cx="2952328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err="1"/>
              <a:t>Desgranulação</a:t>
            </a:r>
            <a:endParaRPr lang="pt-BR" sz="3200" dirty="0"/>
          </a:p>
          <a:p>
            <a:pPr algn="ctr"/>
            <a:endParaRPr lang="pt-BR" dirty="0"/>
          </a:p>
          <a:p>
            <a:pPr algn="ctr"/>
            <a:r>
              <a:rPr lang="pt-BR" sz="2000" dirty="0"/>
              <a:t>Liberação de Mediadores Vasoativos</a:t>
            </a:r>
          </a:p>
          <a:p>
            <a:pPr algn="ctr"/>
            <a:r>
              <a:rPr lang="pt-BR" sz="2000" dirty="0"/>
              <a:t>Presentes nos Grânulos</a:t>
            </a:r>
          </a:p>
          <a:p>
            <a:pPr algn="ctr"/>
            <a:endParaRPr lang="pt-BR" sz="2000" dirty="0"/>
          </a:p>
          <a:p>
            <a:pPr algn="ctr"/>
            <a:r>
              <a:rPr lang="pt-BR" sz="2000" b="1" dirty="0"/>
              <a:t>Histamina</a:t>
            </a:r>
          </a:p>
          <a:p>
            <a:pPr algn="ctr"/>
            <a:r>
              <a:rPr lang="pt-BR" sz="2000" b="1" dirty="0" err="1"/>
              <a:t>Serotonina</a:t>
            </a:r>
            <a:endParaRPr lang="pt-BR" sz="2000" b="1" dirty="0"/>
          </a:p>
          <a:p>
            <a:pPr algn="ctr"/>
            <a:r>
              <a:rPr lang="pt-BR" sz="2000" b="1" dirty="0"/>
              <a:t>TNF-</a:t>
            </a:r>
            <a:r>
              <a:rPr lang="pt-BR" sz="2000" b="1" dirty="0">
                <a:sym typeface="Symbol"/>
              </a:rPr>
              <a:t></a:t>
            </a:r>
          </a:p>
          <a:p>
            <a:pPr algn="ctr"/>
            <a:endParaRPr lang="pt-BR" sz="2000" b="1" dirty="0">
              <a:sym typeface="Symbol"/>
            </a:endParaRPr>
          </a:p>
          <a:p>
            <a:pPr algn="ctr"/>
            <a:r>
              <a:rPr lang="pt-BR" sz="2000" dirty="0">
                <a:sym typeface="Symbol"/>
              </a:rPr>
              <a:t>Mediadores Lipídicos</a:t>
            </a:r>
          </a:p>
          <a:p>
            <a:pPr algn="ctr"/>
            <a:r>
              <a:rPr lang="pt-BR" sz="2000" b="1" dirty="0" err="1">
                <a:sym typeface="Symbol"/>
              </a:rPr>
              <a:t>Leucotrienos</a:t>
            </a:r>
            <a:endParaRPr lang="pt-BR" sz="2000" b="1" dirty="0">
              <a:sym typeface="Symbol"/>
            </a:endParaRPr>
          </a:p>
          <a:p>
            <a:pPr algn="ctr"/>
            <a:r>
              <a:rPr lang="pt-BR" sz="2000" b="1" dirty="0" err="1">
                <a:sym typeface="Symbol"/>
              </a:rPr>
              <a:t>Prostaglandinas</a:t>
            </a:r>
            <a:endParaRPr lang="pt-BR" sz="2000" b="1" dirty="0">
              <a:sym typeface="Symbol"/>
            </a:endParaRPr>
          </a:p>
          <a:p>
            <a:pPr algn="ctr"/>
            <a:r>
              <a:rPr lang="pt-BR" sz="2000" b="1" dirty="0" err="1">
                <a:sym typeface="Symbol"/>
              </a:rPr>
              <a:t>Tromboxanas</a:t>
            </a:r>
            <a:endParaRPr lang="pt-BR" sz="2000" b="1" dirty="0">
              <a:sym typeface="Symbol"/>
            </a:endParaRPr>
          </a:p>
          <a:p>
            <a:pPr algn="ctr"/>
            <a:endParaRPr lang="pt-BR" sz="2000" b="1" dirty="0">
              <a:sym typeface="Symbol"/>
            </a:endParaRPr>
          </a:p>
          <a:p>
            <a:pPr algn="ctr"/>
            <a:r>
              <a:rPr lang="pt-BR" sz="2000" dirty="0">
                <a:sym typeface="Symbol"/>
              </a:rPr>
              <a:t>Síntese de </a:t>
            </a:r>
            <a:r>
              <a:rPr lang="pt-BR" sz="2000" dirty="0" err="1">
                <a:sym typeface="Symbol"/>
              </a:rPr>
              <a:t>Citocinas</a:t>
            </a:r>
            <a:endParaRPr lang="pt-BR" sz="2000" dirty="0">
              <a:sym typeface="Symbol"/>
            </a:endParaRPr>
          </a:p>
          <a:p>
            <a:pPr algn="ctr"/>
            <a:r>
              <a:rPr lang="pt-BR" sz="2000" dirty="0">
                <a:sym typeface="Symbol"/>
              </a:rPr>
              <a:t>Transcrição Gênica</a:t>
            </a:r>
          </a:p>
          <a:p>
            <a:pPr algn="ctr"/>
            <a:endParaRPr lang="pt-BR" b="1" dirty="0">
              <a:sym typeface="Symbol"/>
            </a:endParaRPr>
          </a:p>
          <a:p>
            <a:pPr algn="ctr"/>
            <a:endParaRPr lang="pt-B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56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6804248" y="369232"/>
            <a:ext cx="2044086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/>
              <a:t>Fisiopatologia da </a:t>
            </a:r>
          </a:p>
          <a:p>
            <a:pPr algn="ctr"/>
            <a:endParaRPr lang="pt-BR" sz="2000" b="1" dirty="0"/>
          </a:p>
          <a:p>
            <a:pPr algn="ctr"/>
            <a:r>
              <a:rPr lang="pt-BR" sz="2000" b="1" dirty="0"/>
              <a:t>ASMA</a:t>
            </a:r>
          </a:p>
          <a:p>
            <a:pPr algn="ctr"/>
            <a:endParaRPr lang="pt-BR" sz="2000" b="1" dirty="0"/>
          </a:p>
          <a:p>
            <a:pPr algn="ctr"/>
            <a:r>
              <a:rPr lang="pt-BR" sz="2000" b="1" dirty="0" err="1"/>
              <a:t>Mastócitos</a:t>
            </a:r>
            <a:endParaRPr lang="pt-BR" sz="2000" b="1" dirty="0"/>
          </a:p>
          <a:p>
            <a:pPr algn="ctr"/>
            <a:r>
              <a:rPr lang="pt-BR" sz="2000" b="1" dirty="0"/>
              <a:t>Pulmonares</a:t>
            </a:r>
          </a:p>
          <a:p>
            <a:pPr algn="ctr"/>
            <a:endParaRPr lang="pt-BR" sz="2000" b="1" dirty="0"/>
          </a:p>
          <a:p>
            <a:pPr algn="ctr"/>
            <a:r>
              <a:rPr lang="pt-BR" sz="2000" b="1" dirty="0" err="1"/>
              <a:t>Mucocosa</a:t>
            </a:r>
            <a:r>
              <a:rPr lang="pt-BR" sz="2000" b="1" dirty="0"/>
              <a:t> Nasal</a:t>
            </a:r>
          </a:p>
          <a:p>
            <a:pPr algn="ctr"/>
            <a:r>
              <a:rPr lang="pt-BR" sz="2000" b="1" dirty="0"/>
              <a:t>(Rinite)</a:t>
            </a:r>
          </a:p>
          <a:p>
            <a:pPr algn="ctr"/>
            <a:endParaRPr lang="pt-BR" sz="2000" b="1" dirty="0"/>
          </a:p>
          <a:p>
            <a:pPr algn="ctr"/>
            <a:r>
              <a:rPr lang="pt-BR" sz="2000" b="1" dirty="0"/>
              <a:t>Sensibilizados</a:t>
            </a:r>
          </a:p>
          <a:p>
            <a:pPr algn="ctr"/>
            <a:r>
              <a:rPr lang="pt-BR" sz="2000" b="1" dirty="0"/>
              <a:t>Com </a:t>
            </a:r>
            <a:r>
              <a:rPr lang="pt-BR" sz="2000" b="1" dirty="0" err="1"/>
              <a:t>IgE</a:t>
            </a:r>
            <a:endParaRPr lang="pt-BR" sz="2000" b="1" dirty="0"/>
          </a:p>
          <a:p>
            <a:pPr algn="ctr"/>
            <a:endParaRPr lang="pt-BR" sz="2000" b="1" dirty="0"/>
          </a:p>
          <a:p>
            <a:pPr algn="ctr"/>
            <a:r>
              <a:rPr lang="pt-BR" sz="2000" b="1" dirty="0"/>
              <a:t>Mediadores</a:t>
            </a:r>
          </a:p>
          <a:p>
            <a:pPr algn="ctr"/>
            <a:r>
              <a:rPr lang="pt-BR" sz="2000" b="1" dirty="0"/>
              <a:t>PGE</a:t>
            </a:r>
          </a:p>
          <a:p>
            <a:pPr algn="ctr"/>
            <a:r>
              <a:rPr lang="pt-BR" sz="2000" b="1" dirty="0" err="1"/>
              <a:t>LTs</a:t>
            </a:r>
            <a:endParaRPr lang="pt-BR" sz="2000" b="1" dirty="0"/>
          </a:p>
          <a:p>
            <a:pPr algn="ctr"/>
            <a:r>
              <a:rPr lang="pt-BR" sz="2000" b="1" dirty="0"/>
              <a:t>Histamina</a:t>
            </a:r>
          </a:p>
          <a:p>
            <a:pPr algn="ctr"/>
            <a:r>
              <a:rPr lang="pt-BR" sz="2000" b="1" dirty="0" err="1"/>
              <a:t>Serotonina</a:t>
            </a:r>
            <a:endParaRPr lang="pt-BR" sz="2000" b="1" dirty="0"/>
          </a:p>
          <a:p>
            <a:pPr algn="ctr"/>
            <a:r>
              <a:rPr lang="pt-BR" sz="2000" b="1" dirty="0"/>
              <a:t>ATP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3950"/>
            <a:ext cx="915352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835696" y="836712"/>
            <a:ext cx="99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Controle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533860" y="899428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Asma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24013"/>
            <a:ext cx="9144000" cy="259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17089"/>
            <a:ext cx="7704856" cy="568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179841" y="303039"/>
            <a:ext cx="6776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Vias de Sinalização na </a:t>
            </a:r>
            <a:r>
              <a:rPr lang="pt-BR" sz="2400" b="1" dirty="0" err="1"/>
              <a:t>Desgranulação</a:t>
            </a:r>
            <a:r>
              <a:rPr lang="pt-BR" sz="2400" b="1" dirty="0"/>
              <a:t> de </a:t>
            </a:r>
            <a:r>
              <a:rPr lang="pt-BR" sz="2400" b="1" dirty="0" err="1"/>
              <a:t>Mastócitos</a:t>
            </a:r>
            <a:endParaRPr lang="pt-BR" sz="24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416824" cy="489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879256" y="404664"/>
            <a:ext cx="3420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Teste </a:t>
            </a:r>
            <a:r>
              <a:rPr lang="pt-BR" sz="3200" dirty="0" err="1"/>
              <a:t>Intra-dérmico</a:t>
            </a:r>
            <a:endParaRPr lang="pt-BR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4048" cy="682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364088" y="836712"/>
            <a:ext cx="31683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IMPORTANTE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A REAÇÃO DE DESGRANULAÇÃO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DE MASTÓCITOS É UMA REAÇÃO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IMEDIATA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DIFERENTE DO PPD</a:t>
            </a:r>
          </a:p>
          <a:p>
            <a:pPr algn="ctr"/>
            <a:r>
              <a:rPr lang="pt-BR" b="1" dirty="0"/>
              <a:t>(hipersensibilidade tipo IV)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LEITURA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48-72 HORAS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Natureza </a:t>
            </a:r>
            <a:r>
              <a:rPr lang="pt-BR" b="1" dirty="0" err="1"/>
              <a:t>Ag</a:t>
            </a:r>
            <a:r>
              <a:rPr lang="pt-BR" b="1" dirty="0"/>
              <a:t> Importa</a:t>
            </a:r>
          </a:p>
          <a:p>
            <a:pPr algn="ctr"/>
            <a:r>
              <a:rPr lang="pt-BR" b="1" dirty="0" err="1"/>
              <a:t>Alérgenos</a:t>
            </a:r>
            <a:endParaRPr lang="pt-BR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pt-BR" dirty="0" err="1"/>
              <a:t>Prick</a:t>
            </a:r>
            <a:r>
              <a:rPr lang="pt-BR" dirty="0"/>
              <a:t> </a:t>
            </a:r>
            <a:r>
              <a:rPr lang="pt-BR" dirty="0" err="1"/>
              <a:t>Test</a:t>
            </a:r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208912" cy="549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pt-BR" dirty="0"/>
              <a:t>Reações de Hipersensibilidades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127" y="2060849"/>
            <a:ext cx="2480463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4591" y="2060848"/>
            <a:ext cx="249584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2864" y="2060848"/>
            <a:ext cx="249154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681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6186481" y="692696"/>
            <a:ext cx="2561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Resposta Biológica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3422216" y="404664"/>
            <a:ext cx="2301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Fase Tardia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803" y="1412776"/>
            <a:ext cx="879668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179512" y="2708920"/>
            <a:ext cx="878497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6696744" cy="638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0" y="332656"/>
            <a:ext cx="6588224" cy="30963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7020272" y="349488"/>
            <a:ext cx="194421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Anticorpos </a:t>
            </a:r>
          </a:p>
          <a:p>
            <a:pPr algn="ctr"/>
            <a:endParaRPr lang="pt-BR" sz="1600" b="1" dirty="0"/>
          </a:p>
          <a:p>
            <a:pPr algn="ctr"/>
            <a:r>
              <a:rPr lang="pt-BR" sz="1600" b="1" dirty="0"/>
              <a:t>Contra Antígenos Presentes</a:t>
            </a:r>
          </a:p>
          <a:p>
            <a:pPr algn="ctr"/>
            <a:r>
              <a:rPr lang="pt-BR" sz="1600" b="1" dirty="0"/>
              <a:t>Na Membrana Celular</a:t>
            </a:r>
          </a:p>
          <a:p>
            <a:pPr algn="ctr"/>
            <a:endParaRPr lang="pt-BR" sz="1600" b="1" dirty="0"/>
          </a:p>
          <a:p>
            <a:pPr algn="ctr"/>
            <a:r>
              <a:rPr lang="pt-BR" sz="1600" b="1" dirty="0" err="1"/>
              <a:t>Auto-anticorpos</a:t>
            </a:r>
            <a:endParaRPr lang="pt-BR" sz="1600" b="1" dirty="0"/>
          </a:p>
          <a:p>
            <a:pPr algn="ctr"/>
            <a:endParaRPr lang="pt-BR" sz="1600" b="1" dirty="0"/>
          </a:p>
          <a:p>
            <a:pPr algn="ctr"/>
            <a:r>
              <a:rPr lang="pt-BR" sz="1600" b="1" dirty="0"/>
              <a:t>Fator Rh</a:t>
            </a:r>
          </a:p>
          <a:p>
            <a:pPr algn="ctr"/>
            <a:r>
              <a:rPr lang="pt-BR" sz="1600" b="1" dirty="0"/>
              <a:t>Fator Extrínseco Intestinos</a:t>
            </a:r>
          </a:p>
          <a:p>
            <a:pPr algn="ctr"/>
            <a:r>
              <a:rPr lang="pt-BR" sz="1600" b="1" dirty="0"/>
              <a:t>Colágeno</a:t>
            </a:r>
          </a:p>
          <a:p>
            <a:pPr algn="ctr"/>
            <a:r>
              <a:rPr lang="pt-BR" sz="1600" b="1" dirty="0"/>
              <a:t>Insulina</a:t>
            </a:r>
          </a:p>
          <a:p>
            <a:pPr algn="ctr"/>
            <a:r>
              <a:rPr lang="pt-BR" sz="1600" b="1" dirty="0" err="1"/>
              <a:t>mGLUR</a:t>
            </a:r>
            <a:endParaRPr lang="pt-BR" sz="1600" b="1" dirty="0"/>
          </a:p>
          <a:p>
            <a:pPr algn="ctr"/>
            <a:r>
              <a:rPr lang="pt-BR" sz="1600" b="1" dirty="0" err="1"/>
              <a:t>Ags</a:t>
            </a:r>
            <a:r>
              <a:rPr lang="pt-BR" sz="1600" b="1" dirty="0"/>
              <a:t> exógenos</a:t>
            </a:r>
          </a:p>
          <a:p>
            <a:pPr algn="ctr"/>
            <a:r>
              <a:rPr lang="pt-BR" sz="1600" b="1" dirty="0"/>
              <a:t>Medicamentos</a:t>
            </a:r>
          </a:p>
          <a:p>
            <a:pPr algn="ctr"/>
            <a:endParaRPr lang="pt-BR" sz="1600" b="1" dirty="0"/>
          </a:p>
          <a:p>
            <a:pPr algn="ctr"/>
            <a:r>
              <a:rPr lang="pt-BR" sz="1600" b="1" dirty="0"/>
              <a:t>Gravidade da doença se relaciona:</a:t>
            </a:r>
          </a:p>
          <a:p>
            <a:pPr algn="ctr"/>
            <a:r>
              <a:rPr lang="pt-BR" sz="1600" b="1" dirty="0"/>
              <a:t>Abundância </a:t>
            </a:r>
            <a:r>
              <a:rPr lang="pt-BR" sz="1600" b="1" dirty="0" err="1"/>
              <a:t>Ag</a:t>
            </a:r>
            <a:endParaRPr lang="pt-BR" sz="1600" b="1" dirty="0"/>
          </a:p>
          <a:p>
            <a:pPr algn="ctr"/>
            <a:r>
              <a:rPr lang="pt-BR" sz="1600" b="1" dirty="0"/>
              <a:t>Disponibilidade </a:t>
            </a:r>
            <a:r>
              <a:rPr lang="pt-BR" sz="1600" b="1" dirty="0" err="1"/>
              <a:t>Ag</a:t>
            </a:r>
            <a:endParaRPr lang="pt-BR" sz="1600" b="1" dirty="0"/>
          </a:p>
          <a:p>
            <a:pPr algn="ctr"/>
            <a:r>
              <a:rPr lang="pt-BR" sz="1600" b="1" dirty="0"/>
              <a:t>Tecido</a:t>
            </a:r>
          </a:p>
          <a:p>
            <a:pPr algn="ctr"/>
            <a:r>
              <a:rPr lang="pt-BR" sz="1600" b="1" dirty="0"/>
              <a:t>Acometido</a:t>
            </a:r>
          </a:p>
          <a:p>
            <a:pPr algn="ctr"/>
            <a:endParaRPr lang="pt-BR" sz="1600" b="1" dirty="0"/>
          </a:p>
        </p:txBody>
      </p:sp>
      <p:sp>
        <p:nvSpPr>
          <p:cNvPr id="5" name="Retângulo de cantos arredondados 4"/>
          <p:cNvSpPr/>
          <p:nvPr/>
        </p:nvSpPr>
        <p:spPr>
          <a:xfrm>
            <a:off x="7092280" y="2564904"/>
            <a:ext cx="1800200" cy="40324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de cantos arredondados 5"/>
          <p:cNvSpPr/>
          <p:nvPr/>
        </p:nvSpPr>
        <p:spPr>
          <a:xfrm>
            <a:off x="7020272" y="4725144"/>
            <a:ext cx="1944216" cy="15841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390" y="2492896"/>
            <a:ext cx="2818610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 explicativo retangular com cantos arredondados 4"/>
          <p:cNvSpPr/>
          <p:nvPr/>
        </p:nvSpPr>
        <p:spPr>
          <a:xfrm>
            <a:off x="971600" y="692696"/>
            <a:ext cx="7344816" cy="1728192"/>
          </a:xfrm>
          <a:prstGeom prst="wedgeRoundRectCallout">
            <a:avLst>
              <a:gd name="adj1" fmla="val 33412"/>
              <a:gd name="adj2" fmla="val 67942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Tudo bem, já entendi essa história de </a:t>
            </a:r>
            <a:r>
              <a:rPr lang="pt-BR" dirty="0" err="1">
                <a:solidFill>
                  <a:schemeClr val="tx1"/>
                </a:solidFill>
              </a:rPr>
              <a:t>Ag</a:t>
            </a:r>
            <a:r>
              <a:rPr lang="pt-BR" dirty="0">
                <a:solidFill>
                  <a:schemeClr val="tx1"/>
                </a:solidFill>
              </a:rPr>
              <a:t> na membrana + </a:t>
            </a:r>
            <a:r>
              <a:rPr lang="pt-BR" dirty="0" err="1">
                <a:solidFill>
                  <a:schemeClr val="tx1"/>
                </a:solidFill>
              </a:rPr>
              <a:t>Auto-anticorpo</a:t>
            </a:r>
            <a:r>
              <a:rPr lang="pt-BR" dirty="0">
                <a:solidFill>
                  <a:schemeClr val="tx1"/>
                </a:solidFill>
              </a:rPr>
              <a:t>...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Mas quais os mecanismos  imunes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Envolvidos no estabelecimento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Das lesões?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251520" y="2564904"/>
            <a:ext cx="4608512" cy="4091386"/>
            <a:chOff x="251520" y="2564904"/>
            <a:chExt cx="4608512" cy="4091386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251520" y="4077072"/>
              <a:ext cx="1958812" cy="2579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o explicativo retangular com cantos arredondados 6"/>
            <p:cNvSpPr/>
            <p:nvPr/>
          </p:nvSpPr>
          <p:spPr>
            <a:xfrm>
              <a:off x="1475656" y="2564904"/>
              <a:ext cx="3384376" cy="1152128"/>
            </a:xfrm>
            <a:prstGeom prst="wedgeRoundRectCallout">
              <a:avLst>
                <a:gd name="adj1" fmla="val -43605"/>
                <a:gd name="adj2" fmla="val 93113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</a:rPr>
                <a:t>Efetores os Mecanismos São 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1232" y="404664"/>
            <a:ext cx="6912768" cy="600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57645" y="439504"/>
            <a:ext cx="28645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/>
              <a:t>Mecanismos Efetores </a:t>
            </a:r>
          </a:p>
          <a:p>
            <a:pPr algn="ctr"/>
            <a:endParaRPr lang="pt-BR" sz="2000" b="1" dirty="0"/>
          </a:p>
          <a:p>
            <a:pPr algn="ctr"/>
            <a:r>
              <a:rPr lang="pt-BR" sz="2000" b="1" dirty="0"/>
              <a:t>Da </a:t>
            </a:r>
          </a:p>
          <a:p>
            <a:pPr algn="ctr"/>
            <a:endParaRPr lang="pt-BR" sz="2000" b="1" dirty="0"/>
          </a:p>
          <a:p>
            <a:pPr algn="ctr"/>
            <a:r>
              <a:rPr lang="pt-BR" sz="2000" b="1" dirty="0"/>
              <a:t>Resposta Imune Humoral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52120" cy="683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519" y="404664"/>
            <a:ext cx="868196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68225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6982"/>
            <a:ext cx="5436096" cy="335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6069006" y="3573016"/>
            <a:ext cx="23194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Inflamação Local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Inicia-se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Lise Celular</a:t>
            </a:r>
          </a:p>
          <a:p>
            <a:pPr algn="ctr"/>
            <a:r>
              <a:rPr lang="pt-BR" sz="2400" b="1" dirty="0"/>
              <a:t>Extravazamento</a:t>
            </a:r>
          </a:p>
          <a:p>
            <a:pPr algn="ctr"/>
            <a:r>
              <a:rPr lang="pt-BR" sz="2400" b="1" dirty="0"/>
              <a:t>De Conteúdo </a:t>
            </a:r>
          </a:p>
          <a:p>
            <a:pPr algn="ctr"/>
            <a:r>
              <a:rPr lang="pt-BR" sz="2400" b="1" dirty="0"/>
              <a:t>Citoplasmático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3056"/>
            <a:ext cx="9144000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803" y="1412776"/>
            <a:ext cx="879668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2048"/>
            <a:ext cx="914400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803" y="1412776"/>
            <a:ext cx="879668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179512" y="3946119"/>
            <a:ext cx="878497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err="1"/>
              <a:t>Imunocomplexo</a:t>
            </a:r>
            <a:endParaRPr lang="pt-B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4248471" cy="284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18985"/>
            <a:ext cx="4427984" cy="313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6084168" y="3284984"/>
            <a:ext cx="1889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Detecção de E coli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52120" cy="683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de cantos arredondados 2"/>
          <p:cNvSpPr/>
          <p:nvPr/>
        </p:nvSpPr>
        <p:spPr>
          <a:xfrm>
            <a:off x="0" y="1844824"/>
            <a:ext cx="5508104" cy="22322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228184" y="584096"/>
            <a:ext cx="25202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Anticorpos </a:t>
            </a:r>
          </a:p>
          <a:p>
            <a:pPr algn="ctr"/>
            <a:endParaRPr lang="pt-BR" sz="1600" b="1" dirty="0"/>
          </a:p>
          <a:p>
            <a:pPr algn="ctr"/>
            <a:r>
              <a:rPr lang="pt-BR" sz="1600" b="1" dirty="0"/>
              <a:t>Contra Antígenos  Solúveis</a:t>
            </a:r>
          </a:p>
          <a:p>
            <a:pPr algn="ctr"/>
            <a:endParaRPr lang="pt-BR" sz="1600" b="1" dirty="0"/>
          </a:p>
          <a:p>
            <a:pPr algn="ctr"/>
            <a:r>
              <a:rPr lang="pt-BR" sz="1600" b="1" dirty="0" err="1"/>
              <a:t>Auto-anticorpos</a:t>
            </a:r>
            <a:endParaRPr lang="pt-BR" sz="1600" b="1" dirty="0"/>
          </a:p>
          <a:p>
            <a:pPr algn="ctr"/>
            <a:endParaRPr lang="pt-BR" sz="1600" b="1" dirty="0"/>
          </a:p>
          <a:p>
            <a:pPr algn="ctr"/>
            <a:r>
              <a:rPr lang="pt-BR" sz="1600" b="1" dirty="0" err="1"/>
              <a:t>Mioglobina</a:t>
            </a:r>
            <a:endParaRPr lang="pt-BR" sz="1600" b="1" dirty="0"/>
          </a:p>
          <a:p>
            <a:pPr algn="ctr"/>
            <a:r>
              <a:rPr lang="pt-BR" sz="1600" b="1" dirty="0"/>
              <a:t>DNA</a:t>
            </a:r>
          </a:p>
          <a:p>
            <a:pPr algn="ctr"/>
            <a:r>
              <a:rPr lang="pt-BR" sz="1600" b="1" dirty="0"/>
              <a:t>Histonas</a:t>
            </a:r>
          </a:p>
          <a:p>
            <a:pPr algn="ctr"/>
            <a:r>
              <a:rPr lang="pt-BR" sz="1600" b="1" dirty="0" err="1"/>
              <a:t>Ags</a:t>
            </a:r>
            <a:r>
              <a:rPr lang="pt-BR" sz="1600" b="1" dirty="0"/>
              <a:t> exógenos</a:t>
            </a:r>
          </a:p>
          <a:p>
            <a:pPr algn="ctr"/>
            <a:endParaRPr lang="pt-BR" sz="1600" b="1" dirty="0"/>
          </a:p>
          <a:p>
            <a:pPr algn="ctr"/>
            <a:r>
              <a:rPr lang="pt-BR" sz="1600" b="1" dirty="0"/>
              <a:t>Medicamentos</a:t>
            </a:r>
          </a:p>
          <a:p>
            <a:pPr algn="ctr"/>
            <a:endParaRPr lang="pt-BR" sz="1600" b="1" dirty="0"/>
          </a:p>
          <a:p>
            <a:pPr algn="ctr"/>
            <a:r>
              <a:rPr lang="pt-BR" sz="1600" b="1" dirty="0"/>
              <a:t>Gravidade da doença se relaciona:</a:t>
            </a:r>
          </a:p>
          <a:p>
            <a:pPr algn="ctr"/>
            <a:r>
              <a:rPr lang="pt-BR" sz="1600" b="1" dirty="0"/>
              <a:t>Abundância </a:t>
            </a:r>
            <a:r>
              <a:rPr lang="pt-BR" sz="1600" b="1" dirty="0" err="1"/>
              <a:t>Ag</a:t>
            </a:r>
            <a:endParaRPr lang="pt-BR" sz="1600" b="1" dirty="0"/>
          </a:p>
          <a:p>
            <a:pPr algn="ctr"/>
            <a:endParaRPr lang="pt-BR" sz="1600" b="1" dirty="0"/>
          </a:p>
          <a:p>
            <a:pPr algn="ctr"/>
            <a:r>
              <a:rPr lang="pt-BR" sz="1600" b="1" dirty="0"/>
              <a:t>Tecido</a:t>
            </a:r>
          </a:p>
          <a:p>
            <a:pPr algn="ctr"/>
            <a:r>
              <a:rPr lang="pt-BR" sz="1600" b="1" dirty="0"/>
              <a:t>Acometido</a:t>
            </a:r>
          </a:p>
          <a:p>
            <a:pPr algn="ctr"/>
            <a:r>
              <a:rPr lang="pt-BR" sz="1600" b="1" dirty="0"/>
              <a:t>Rins</a:t>
            </a:r>
          </a:p>
          <a:p>
            <a:pPr algn="ctr"/>
            <a:r>
              <a:rPr lang="pt-BR" sz="1600" b="1" dirty="0"/>
              <a:t>Articulações</a:t>
            </a:r>
          </a:p>
          <a:p>
            <a:pPr algn="ctr"/>
            <a:endParaRPr lang="pt-B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975"/>
            <a:ext cx="5580112" cy="676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1929" y="3553544"/>
            <a:ext cx="298854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5930132" y="1137518"/>
            <a:ext cx="30570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Deposição de </a:t>
            </a:r>
            <a:r>
              <a:rPr lang="pt-BR" b="1" dirty="0" err="1"/>
              <a:t>Imunocomplexo</a:t>
            </a:r>
            <a:endParaRPr lang="pt-BR" b="1" dirty="0"/>
          </a:p>
          <a:p>
            <a:pPr algn="ctr"/>
            <a:endParaRPr lang="pt-BR" b="1" dirty="0"/>
          </a:p>
          <a:p>
            <a:pPr algn="ctr"/>
            <a:r>
              <a:rPr lang="pt-BR" b="1" dirty="0"/>
              <a:t>Nos Rins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932523"/>
            <a:ext cx="2520280" cy="1925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23928" cy="682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0"/>
            <a:ext cx="2088232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676260"/>
            <a:ext cx="1944216" cy="168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7" y="3356992"/>
            <a:ext cx="1989695" cy="1718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6483735" y="476672"/>
            <a:ext cx="190468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err="1"/>
              <a:t>Imunocomplexo</a:t>
            </a:r>
            <a:endParaRPr lang="pt-BR" sz="2000" b="1" dirty="0"/>
          </a:p>
          <a:p>
            <a:endParaRPr lang="pt-BR" sz="2000" b="1" dirty="0"/>
          </a:p>
          <a:p>
            <a:r>
              <a:rPr lang="pt-BR" sz="2000" b="1" dirty="0" err="1"/>
              <a:t>IgM</a:t>
            </a:r>
            <a:endParaRPr lang="pt-BR" sz="2000" b="1" dirty="0"/>
          </a:p>
          <a:p>
            <a:endParaRPr lang="pt-BR" sz="2000" b="1" dirty="0"/>
          </a:p>
          <a:p>
            <a:r>
              <a:rPr lang="pt-BR" sz="2000" b="1" dirty="0" err="1"/>
              <a:t>IgA</a:t>
            </a:r>
            <a:endParaRPr lang="pt-BR" sz="2000" b="1" dirty="0"/>
          </a:p>
          <a:p>
            <a:endParaRPr lang="pt-BR" sz="2000" b="1" dirty="0"/>
          </a:p>
          <a:p>
            <a:r>
              <a:rPr lang="pt-BR" sz="2000" b="1" dirty="0" err="1"/>
              <a:t>IgG</a:t>
            </a:r>
            <a:endParaRPr lang="pt-BR" sz="2000" b="1" dirty="0"/>
          </a:p>
          <a:p>
            <a:endParaRPr lang="pt-BR" sz="2000" b="1" dirty="0"/>
          </a:p>
          <a:p>
            <a:r>
              <a:rPr lang="pt-BR" sz="2000" b="1" dirty="0"/>
              <a:t>Complemento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3789040"/>
            <a:ext cx="2618178" cy="288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ector reto 11"/>
          <p:cNvCxnSpPr>
            <a:endCxn id="2053" idx="2"/>
          </p:cNvCxnSpPr>
          <p:nvPr/>
        </p:nvCxnSpPr>
        <p:spPr>
          <a:xfrm flipH="1">
            <a:off x="4918775" y="4941168"/>
            <a:ext cx="2173505" cy="1341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 flipH="1" flipV="1">
            <a:off x="5364088" y="3356992"/>
            <a:ext cx="1669450" cy="11521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5" y="404664"/>
            <a:ext cx="9100579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717327"/>
            <a:ext cx="5976664" cy="566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674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980728"/>
            <a:ext cx="2376264" cy="244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5220072" y="476672"/>
            <a:ext cx="2916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/>
              <a:t>Lupus</a:t>
            </a:r>
            <a:r>
              <a:rPr lang="pt-BR" b="1" dirty="0"/>
              <a:t> Eritematoso Sistêmico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221088"/>
            <a:ext cx="6386090" cy="245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44624"/>
            <a:ext cx="3923928" cy="68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4050195" y="880259"/>
            <a:ext cx="501124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accent6">
                    <a:lumMod val="75000"/>
                  </a:schemeClr>
                </a:solidFill>
              </a:rPr>
              <a:t>Resposta Th2</a:t>
            </a:r>
          </a:p>
          <a:p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Agentes </a:t>
            </a:r>
            <a:r>
              <a:rPr lang="pt-BR" sz="2000" b="1" dirty="0" err="1"/>
              <a:t>Extra-celulares</a:t>
            </a:r>
            <a:r>
              <a:rPr lang="pt-BR" sz="2000" b="1" dirty="0"/>
              <a:t> ou Vermes</a:t>
            </a:r>
          </a:p>
          <a:p>
            <a:endParaRPr lang="pt-BR" sz="2000" b="1" dirty="0"/>
          </a:p>
          <a:p>
            <a:pPr algn="just">
              <a:buFont typeface="Arial" pitchFamily="34" charset="0"/>
              <a:buChar char="•"/>
            </a:pPr>
            <a:r>
              <a:rPr lang="pt-BR" sz="2000" b="1" dirty="0"/>
              <a:t>Ativação de fatores eliminadores</a:t>
            </a:r>
          </a:p>
          <a:p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Anticorpos OPSONISANTES ou </a:t>
            </a:r>
            <a:r>
              <a:rPr lang="pt-BR" sz="2000" b="1" dirty="0" err="1"/>
              <a:t>IgE</a:t>
            </a:r>
            <a:r>
              <a:rPr lang="pt-BR" sz="2000" b="1" dirty="0"/>
              <a:t> anafilática</a:t>
            </a:r>
          </a:p>
          <a:p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Ativação de vias do Complemento</a:t>
            </a:r>
          </a:p>
          <a:p>
            <a:pPr>
              <a:buFont typeface="Arial" pitchFamily="34" charset="0"/>
              <a:buChar char="•"/>
            </a:pPr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 err="1"/>
              <a:t>Desgranulação</a:t>
            </a:r>
            <a:r>
              <a:rPr lang="pt-BR" sz="2000" b="1" dirty="0"/>
              <a:t> de </a:t>
            </a:r>
            <a:r>
              <a:rPr lang="pt-BR" sz="2000" b="1" dirty="0" err="1"/>
              <a:t>Eosinófilos</a:t>
            </a:r>
            <a:r>
              <a:rPr lang="pt-BR" sz="2000" b="1" dirty="0"/>
              <a:t> e </a:t>
            </a:r>
            <a:r>
              <a:rPr lang="pt-BR" sz="2000" b="1" dirty="0" err="1"/>
              <a:t>Granulócitos</a:t>
            </a:r>
            <a:endParaRPr lang="pt-BR" sz="2000" b="1" dirty="0"/>
          </a:p>
          <a:p>
            <a:pPr>
              <a:buFont typeface="Arial" pitchFamily="34" charset="0"/>
              <a:buChar char="•"/>
            </a:pPr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 err="1"/>
              <a:t>Citocinas</a:t>
            </a:r>
            <a:r>
              <a:rPr lang="pt-BR" sz="2000" b="1" dirty="0"/>
              <a:t> principais</a:t>
            </a:r>
          </a:p>
          <a:p>
            <a:pPr>
              <a:buFont typeface="Arial" pitchFamily="34" charset="0"/>
              <a:buChar char="•"/>
            </a:pPr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IL-4, IL-5 e IL-13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Anticorpos Anti-DNA, Anti-Histona</a:t>
            </a:r>
            <a:br>
              <a:rPr lang="pt-BR" dirty="0"/>
            </a:br>
            <a:r>
              <a:rPr lang="pt-BR" dirty="0"/>
              <a:t>Fatores </a:t>
            </a:r>
            <a:r>
              <a:rPr lang="pt-BR" dirty="0" err="1"/>
              <a:t>Anti-núcleo</a:t>
            </a:r>
            <a:endParaRPr lang="pt-B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50" y="2132856"/>
            <a:ext cx="890183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16A9F2-AB6B-394C-8ECF-7A798776B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Hipersensibilidade Celular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2AD36F-67D3-7E49-986E-6A5B836A0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Hipersensibilidade Tipo IV</a:t>
            </a:r>
          </a:p>
          <a:p>
            <a:r>
              <a:rPr lang="pt-BR" dirty="0"/>
              <a:t>Mediada por células – Linfócitos </a:t>
            </a:r>
            <a:r>
              <a:rPr lang="pt-BR" dirty="0" err="1"/>
              <a:t>T</a:t>
            </a:r>
            <a:r>
              <a:rPr lang="pt-BR" dirty="0"/>
              <a:t> CD4 e CD8</a:t>
            </a:r>
          </a:p>
          <a:p>
            <a:r>
              <a:rPr lang="pt-BR" dirty="0"/>
              <a:t>Dependente da apresentação de antígeno</a:t>
            </a:r>
          </a:p>
          <a:p>
            <a:r>
              <a:rPr lang="pt-BR" dirty="0"/>
              <a:t>Teste de DTH – </a:t>
            </a:r>
            <a:r>
              <a:rPr lang="pt-BR" dirty="0" err="1"/>
              <a:t>Delayed</a:t>
            </a:r>
            <a:r>
              <a:rPr lang="pt-BR" dirty="0"/>
              <a:t> </a:t>
            </a:r>
            <a:r>
              <a:rPr lang="pt-BR" dirty="0" err="1"/>
              <a:t>Type</a:t>
            </a:r>
            <a:r>
              <a:rPr lang="pt-BR" dirty="0"/>
              <a:t> </a:t>
            </a:r>
            <a:r>
              <a:rPr lang="pt-BR" dirty="0" err="1"/>
              <a:t>Hyperresponsiveness</a:t>
            </a:r>
            <a:endParaRPr lang="pt-BR" dirty="0"/>
          </a:p>
          <a:p>
            <a:r>
              <a:rPr lang="pt-BR" dirty="0"/>
              <a:t>Comum nas autoimunidades</a:t>
            </a:r>
          </a:p>
        </p:txBody>
      </p:sp>
    </p:spTree>
    <p:extLst>
      <p:ext uri="{BB962C8B-B14F-4D97-AF65-F5344CB8AC3E}">
        <p14:creationId xmlns:p14="http://schemas.microsoft.com/office/powerpoint/2010/main" val="28384146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803" y="1412776"/>
            <a:ext cx="879668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179512" y="4509120"/>
            <a:ext cx="878497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39"/>
            <a:ext cx="9144000" cy="3659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188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599712" y="1074216"/>
            <a:ext cx="278871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Tipo IV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Antígenos </a:t>
            </a:r>
            <a:r>
              <a:rPr lang="pt-BR" sz="2400" b="1" dirty="0" err="1"/>
              <a:t>Protéicos</a:t>
            </a:r>
            <a:r>
              <a:rPr lang="pt-BR" sz="2400" b="1" dirty="0"/>
              <a:t> 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Apresentados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aos Linfócitos T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Th1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Th17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0477"/>
            <a:ext cx="4896544" cy="67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508106" y="260648"/>
            <a:ext cx="3120919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Resposta Th1</a:t>
            </a:r>
          </a:p>
          <a:p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Agentes </a:t>
            </a:r>
            <a:r>
              <a:rPr lang="pt-BR" sz="2000" b="1" dirty="0" err="1"/>
              <a:t>Intra-celulares</a:t>
            </a:r>
            <a:endParaRPr lang="pt-BR" sz="2000" b="1" dirty="0"/>
          </a:p>
          <a:p>
            <a:endParaRPr lang="pt-BR" sz="2000" b="1" dirty="0"/>
          </a:p>
          <a:p>
            <a:pPr algn="just">
              <a:buFont typeface="Arial" pitchFamily="34" charset="0"/>
              <a:buChar char="•"/>
            </a:pPr>
            <a:r>
              <a:rPr lang="pt-BR" sz="2000" b="1" dirty="0"/>
              <a:t>Ativação da Capacidade</a:t>
            </a:r>
          </a:p>
          <a:p>
            <a:r>
              <a:rPr lang="pt-BR" sz="2000" b="1" dirty="0" err="1"/>
              <a:t>Fagocítica</a:t>
            </a:r>
            <a:r>
              <a:rPr lang="pt-BR" sz="2000" b="1" dirty="0"/>
              <a:t> e de Degradação </a:t>
            </a:r>
          </a:p>
          <a:p>
            <a:r>
              <a:rPr lang="pt-BR" sz="2000" b="1" dirty="0"/>
              <a:t>Intracelular</a:t>
            </a:r>
          </a:p>
          <a:p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Macrófagos Inflamatórios </a:t>
            </a:r>
          </a:p>
          <a:p>
            <a:r>
              <a:rPr lang="pt-BR" sz="2000" b="1" dirty="0"/>
              <a:t>M1</a:t>
            </a:r>
          </a:p>
          <a:p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Anticorpos Neutralizantes</a:t>
            </a:r>
          </a:p>
          <a:p>
            <a:pPr>
              <a:buFont typeface="Arial" pitchFamily="34" charset="0"/>
              <a:buChar char="•"/>
            </a:pPr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Células NK</a:t>
            </a:r>
          </a:p>
          <a:p>
            <a:pPr>
              <a:buFont typeface="Arial" pitchFamily="34" charset="0"/>
              <a:buChar char="•"/>
            </a:pPr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 err="1"/>
              <a:t>Citocinas</a:t>
            </a:r>
            <a:r>
              <a:rPr lang="pt-BR" sz="2000" b="1" dirty="0"/>
              <a:t> principais</a:t>
            </a:r>
          </a:p>
          <a:p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IL-1, IL-8, IL-18</a:t>
            </a:r>
          </a:p>
          <a:p>
            <a:pPr>
              <a:buFont typeface="Arial" pitchFamily="34" charset="0"/>
              <a:buChar char="•"/>
            </a:pPr>
            <a:endParaRPr lang="pt-BR" sz="2000" b="1" dirty="0"/>
          </a:p>
          <a:p>
            <a:r>
              <a:rPr lang="pt-BR" sz="2000" b="1" dirty="0"/>
              <a:t>IL-12, TNF-</a:t>
            </a:r>
            <a:r>
              <a:rPr lang="pt-BR" sz="2000" b="1" dirty="0">
                <a:sym typeface="Symbol"/>
              </a:rPr>
              <a:t>, IFN-</a:t>
            </a:r>
            <a:endParaRPr lang="pt-BR" sz="2000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71931E-D0CA-6846-AB1C-823E9B9FF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8833" y="476672"/>
            <a:ext cx="3754760" cy="1143000"/>
          </a:xfrm>
        </p:spPr>
        <p:txBody>
          <a:bodyPr>
            <a:normAutofit/>
          </a:bodyPr>
          <a:lstStyle/>
          <a:p>
            <a:r>
              <a:rPr lang="pt-BR" sz="3600" dirty="0"/>
              <a:t>Linfócitos Th17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5159CA1-39BB-234F-965C-4FF68EAC2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07" y="584684"/>
            <a:ext cx="5693721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46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C953A1-DBAE-1848-B3E0-C1E08DD6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Lise Mediada por CD8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C515087-50D6-C543-9574-B9156F13F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68760"/>
            <a:ext cx="8229600" cy="525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702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9510D8-E75A-5A40-BE69-3799D647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/>
              <a:t>Lise Mediada por </a:t>
            </a:r>
            <a:r>
              <a:rPr lang="pt-BR" sz="3600" dirty="0" err="1"/>
              <a:t>Granzimas</a:t>
            </a:r>
            <a:r>
              <a:rPr lang="pt-BR" sz="3600" dirty="0"/>
              <a:t> e </a:t>
            </a:r>
            <a:r>
              <a:rPr lang="pt-BR" sz="3600" dirty="0" err="1"/>
              <a:t>Perforinas</a:t>
            </a:r>
            <a:endParaRPr lang="pt-BR" sz="36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EF230ED-F992-B641-A2C9-C425E1742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401808"/>
            <a:ext cx="7596336" cy="515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433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E27BC-44D4-8141-A080-C95C69F9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Lise Mediada por FAZ-FASL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1246AF2-D25C-0640-98DE-81053EDD6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44824"/>
            <a:ext cx="9144000" cy="43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34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pt-BR" dirty="0" err="1"/>
              <a:t>Mastócitos</a:t>
            </a:r>
            <a:r>
              <a:rPr lang="pt-BR" dirty="0"/>
              <a:t> da Pele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4176464" cy="513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348880"/>
            <a:ext cx="38004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20A02-AD9C-9E40-BADF-6270C7E79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Ativação da Imunidade Inata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DB8DC7B-4DA3-C747-B4E1-8E20F1E7A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20134"/>
            <a:ext cx="8424936" cy="493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048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6632"/>
            <a:ext cx="6281886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32656"/>
            <a:ext cx="7092280" cy="632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390" y="2492896"/>
            <a:ext cx="2818610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 explicativo retangular com cantos arredondados 4"/>
          <p:cNvSpPr/>
          <p:nvPr/>
        </p:nvSpPr>
        <p:spPr>
          <a:xfrm>
            <a:off x="971600" y="692696"/>
            <a:ext cx="7344816" cy="1728192"/>
          </a:xfrm>
          <a:prstGeom prst="wedgeRoundRectCallout">
            <a:avLst>
              <a:gd name="adj1" fmla="val 33412"/>
              <a:gd name="adj2" fmla="val 67942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Então estarão presentes todos os mecanismos da resposta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Imune celular ?</a:t>
            </a:r>
          </a:p>
        </p:txBody>
      </p:sp>
      <p:grpSp>
        <p:nvGrpSpPr>
          <p:cNvPr id="2" name="Grupo 7"/>
          <p:cNvGrpSpPr/>
          <p:nvPr/>
        </p:nvGrpSpPr>
        <p:grpSpPr>
          <a:xfrm>
            <a:off x="0" y="2564904"/>
            <a:ext cx="4860032" cy="4293096"/>
            <a:chOff x="0" y="2564904"/>
            <a:chExt cx="4860032" cy="4293096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0" y="4278782"/>
              <a:ext cx="1958812" cy="2579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o explicativo retangular com cantos arredondados 6"/>
            <p:cNvSpPr/>
            <p:nvPr/>
          </p:nvSpPr>
          <p:spPr>
            <a:xfrm>
              <a:off x="1475656" y="2564904"/>
              <a:ext cx="3384376" cy="1656184"/>
            </a:xfrm>
            <a:prstGeom prst="wedgeRoundRectCallout">
              <a:avLst>
                <a:gd name="adj1" fmla="val -47851"/>
                <a:gd name="adj2" fmla="val 67214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tx1"/>
                  </a:solidFill>
                </a:rPr>
                <a:t>Correto </a:t>
              </a:r>
              <a:r>
                <a:rPr lang="pt-BR" sz="1400" dirty="0" err="1">
                  <a:solidFill>
                    <a:schemeClr val="tx1"/>
                  </a:solidFill>
                </a:rPr>
                <a:t>vc</a:t>
              </a:r>
              <a:r>
                <a:rPr lang="pt-BR" sz="1400" dirty="0">
                  <a:solidFill>
                    <a:schemeClr val="tx1"/>
                  </a:solidFill>
                </a:rPr>
                <a:t> está !</a:t>
              </a:r>
            </a:p>
            <a:p>
              <a:pPr algn="ctr"/>
              <a:endParaRPr lang="pt-BR" sz="1400" dirty="0">
                <a:solidFill>
                  <a:schemeClr val="tx1"/>
                </a:solidFill>
              </a:endParaRPr>
            </a:p>
            <a:p>
              <a:pPr algn="ctr"/>
              <a:r>
                <a:rPr lang="pt-BR" sz="1400" dirty="0">
                  <a:solidFill>
                    <a:schemeClr val="tx1"/>
                  </a:solidFill>
                </a:rPr>
                <a:t>Contato Prévio</a:t>
              </a:r>
            </a:p>
            <a:p>
              <a:pPr algn="ctr"/>
              <a:r>
                <a:rPr lang="pt-BR" sz="1400" dirty="0">
                  <a:solidFill>
                    <a:schemeClr val="tx1"/>
                  </a:solidFill>
                </a:rPr>
                <a:t>Imunizações!</a:t>
              </a:r>
            </a:p>
            <a:p>
              <a:pPr algn="ctr"/>
              <a:endParaRPr lang="pt-BR" sz="1400" dirty="0">
                <a:solidFill>
                  <a:schemeClr val="tx1"/>
                </a:solidFill>
              </a:endParaRPr>
            </a:p>
            <a:p>
              <a:pPr algn="ctr"/>
              <a:r>
                <a:rPr lang="pt-BR" sz="1400" dirty="0">
                  <a:solidFill>
                    <a:schemeClr val="tx1"/>
                  </a:solidFill>
                </a:rPr>
                <a:t>Memória Imunológica</a:t>
              </a:r>
            </a:p>
            <a:p>
              <a:pPr algn="ctr"/>
              <a:endParaRPr lang="pt-BR" sz="1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512513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8362"/>
            <a:ext cx="456247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019300"/>
            <a:ext cx="44196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FC71C46-5076-5145-938C-76CE5084E70C}"/>
              </a:ext>
            </a:extLst>
          </p:cNvPr>
          <p:cNvSpPr txBox="1"/>
          <p:nvPr/>
        </p:nvSpPr>
        <p:spPr>
          <a:xfrm>
            <a:off x="1331640" y="260648"/>
            <a:ext cx="6258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DTH – </a:t>
            </a:r>
            <a:r>
              <a:rPr lang="pt-BR" sz="2800" dirty="0" err="1"/>
              <a:t>Delayed</a:t>
            </a:r>
            <a:r>
              <a:rPr lang="pt-BR" sz="2800" dirty="0"/>
              <a:t> </a:t>
            </a:r>
            <a:r>
              <a:rPr lang="pt-BR" sz="2800" dirty="0" err="1"/>
              <a:t>Type</a:t>
            </a:r>
            <a:r>
              <a:rPr lang="pt-BR" sz="2800" dirty="0"/>
              <a:t> </a:t>
            </a:r>
            <a:r>
              <a:rPr lang="pt-BR" sz="2800" dirty="0" err="1"/>
              <a:t>Hyperresponsiveness</a:t>
            </a:r>
            <a:endParaRPr lang="pt-BR" sz="28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361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594965" y="522554"/>
            <a:ext cx="3950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Infiltrado </a:t>
            </a:r>
            <a:r>
              <a:rPr lang="pt-BR" sz="2800" dirty="0" err="1"/>
              <a:t>Linfomonocítico</a:t>
            </a:r>
            <a:endParaRPr lang="pt-BR" sz="28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467544" y="5589240"/>
            <a:ext cx="824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err="1"/>
              <a:t>Citocinas</a:t>
            </a:r>
            <a:r>
              <a:rPr lang="pt-BR" sz="2400" b="1" dirty="0"/>
              <a:t> </a:t>
            </a:r>
            <a:r>
              <a:rPr lang="pt-BR" sz="2400" b="1" dirty="0" err="1"/>
              <a:t>Quimiocinas</a:t>
            </a:r>
            <a:r>
              <a:rPr lang="pt-BR" sz="2400" b="1" dirty="0"/>
              <a:t> Mediadores Lipídicos </a:t>
            </a:r>
            <a:r>
              <a:rPr lang="pt-BR" sz="2400" b="1" dirty="0" err="1"/>
              <a:t>Metaloproteinases</a:t>
            </a:r>
            <a:endParaRPr lang="pt-BR" sz="2400" b="1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3598"/>
            <a:ext cx="91440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2663237" y="522554"/>
            <a:ext cx="3780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Formação de </a:t>
            </a:r>
            <a:r>
              <a:rPr lang="pt-BR" sz="2800" dirty="0" err="1"/>
              <a:t>Granuloma</a:t>
            </a:r>
            <a:endParaRPr lang="pt-BR" sz="28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780" y="1196752"/>
            <a:ext cx="8532440" cy="416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389960" y="179929"/>
            <a:ext cx="4364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Abordagens Terapêuticas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B0EA349-79AD-8E42-808C-0937A76D5185}"/>
              </a:ext>
            </a:extLst>
          </p:cNvPr>
          <p:cNvSpPr txBox="1"/>
          <p:nvPr/>
        </p:nvSpPr>
        <p:spPr>
          <a:xfrm>
            <a:off x="47625" y="5626114"/>
            <a:ext cx="2144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CD20 Linfócitos </a:t>
            </a:r>
            <a:r>
              <a:rPr lang="pt-BR" dirty="0" err="1"/>
              <a:t>B</a:t>
            </a:r>
            <a:endParaRPr lang="pt-BR" dirty="0"/>
          </a:p>
          <a:p>
            <a:r>
              <a:rPr lang="pt-BR" dirty="0"/>
              <a:t>CD52 Linfócitos </a:t>
            </a:r>
            <a:r>
              <a:rPr lang="pt-BR" dirty="0" err="1"/>
              <a:t>T</a:t>
            </a:r>
            <a:r>
              <a:rPr lang="pt-BR" dirty="0"/>
              <a:t> e </a:t>
            </a:r>
            <a:r>
              <a:rPr lang="pt-BR" dirty="0" err="1"/>
              <a:t>B</a:t>
            </a:r>
            <a:endParaRPr lang="pt-B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532859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724128" y="891292"/>
            <a:ext cx="305983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dirty="0" err="1"/>
              <a:t>Fc</a:t>
            </a:r>
            <a:r>
              <a:rPr lang="pt-BR" sz="6600" dirty="0">
                <a:sym typeface="Symbol"/>
              </a:rPr>
              <a:t>RI</a:t>
            </a:r>
          </a:p>
          <a:p>
            <a:pPr algn="ctr"/>
            <a:endParaRPr lang="pt-BR" sz="3600" dirty="0">
              <a:sym typeface="Symbol"/>
            </a:endParaRPr>
          </a:p>
          <a:p>
            <a:pPr algn="ctr"/>
            <a:r>
              <a:rPr lang="pt-BR" sz="3600" dirty="0">
                <a:sym typeface="Symbol"/>
              </a:rPr>
              <a:t>São Os </a:t>
            </a:r>
            <a:r>
              <a:rPr lang="pt-BR" sz="3600" dirty="0" err="1">
                <a:sym typeface="Symbol"/>
              </a:rPr>
              <a:t>Ùnicos</a:t>
            </a:r>
            <a:r>
              <a:rPr lang="pt-BR" sz="3600" dirty="0">
                <a:sym typeface="Symbol"/>
              </a:rPr>
              <a:t> Capazes</a:t>
            </a:r>
          </a:p>
          <a:p>
            <a:pPr algn="ctr"/>
            <a:r>
              <a:rPr lang="pt-BR" sz="3600" dirty="0">
                <a:sym typeface="Symbol"/>
              </a:rPr>
              <a:t>De Ligar </a:t>
            </a:r>
            <a:r>
              <a:rPr lang="pt-BR" sz="3600" dirty="0" err="1">
                <a:sym typeface="Symbol"/>
              </a:rPr>
              <a:t>Igs</a:t>
            </a:r>
            <a:r>
              <a:rPr lang="pt-BR" sz="3600" dirty="0">
                <a:sym typeface="Symbol"/>
              </a:rPr>
              <a:t> Não Complexadas</a:t>
            </a:r>
          </a:p>
          <a:p>
            <a:pPr algn="ctr"/>
            <a:r>
              <a:rPr lang="pt-BR" sz="3600" dirty="0">
                <a:sym typeface="Symbol"/>
              </a:rPr>
              <a:t>Ao Antígeno</a:t>
            </a:r>
            <a:endParaRPr lang="pt-BR" sz="3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Autofit/>
          </a:bodyPr>
          <a:lstStyle/>
          <a:p>
            <a:r>
              <a:rPr lang="pt-BR" sz="2800" b="1" dirty="0"/>
              <a:t>Em Indivíduos </a:t>
            </a:r>
            <a:r>
              <a:rPr lang="pt-BR" sz="2800" b="1" dirty="0" err="1"/>
              <a:t>Atópicos</a:t>
            </a:r>
            <a:r>
              <a:rPr lang="pt-BR" sz="2800" b="1" dirty="0"/>
              <a:t> os </a:t>
            </a:r>
            <a:r>
              <a:rPr lang="pt-BR" sz="2800" b="1" dirty="0" err="1"/>
              <a:t>Mastócitos</a:t>
            </a:r>
            <a:r>
              <a:rPr lang="pt-BR" sz="2800" b="1" dirty="0"/>
              <a:t> Estão </a:t>
            </a:r>
            <a:r>
              <a:rPr lang="pt-BR" sz="2800" b="1" dirty="0" err="1"/>
              <a:t>Sensibiliados</a:t>
            </a:r>
            <a:r>
              <a:rPr lang="pt-BR" sz="2800" b="1" dirty="0"/>
              <a:t> por </a:t>
            </a:r>
            <a:r>
              <a:rPr lang="pt-BR" sz="2800" b="1" dirty="0" err="1"/>
              <a:t>IgE</a:t>
            </a:r>
            <a:endParaRPr lang="pt-BR" sz="28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89980"/>
            <a:ext cx="7920880" cy="50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upo 8"/>
          <p:cNvGrpSpPr/>
          <p:nvPr/>
        </p:nvGrpSpPr>
        <p:grpSpPr>
          <a:xfrm>
            <a:off x="2771800" y="3212976"/>
            <a:ext cx="915914" cy="843907"/>
            <a:chOff x="2771800" y="3212976"/>
            <a:chExt cx="915914" cy="843907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9832" y="3212976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2761706" y="3439094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337769" y="3439095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3059832" y="3717032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upo 9"/>
          <p:cNvGrpSpPr/>
          <p:nvPr/>
        </p:nvGrpSpPr>
        <p:grpSpPr>
          <a:xfrm>
            <a:off x="1907704" y="4005064"/>
            <a:ext cx="915914" cy="843907"/>
            <a:chOff x="2771800" y="3212976"/>
            <a:chExt cx="915914" cy="843907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9832" y="3212976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2761706" y="3439094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337769" y="3439095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3059832" y="3717032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upo 14"/>
          <p:cNvGrpSpPr/>
          <p:nvPr/>
        </p:nvGrpSpPr>
        <p:grpSpPr>
          <a:xfrm>
            <a:off x="2267744" y="5445224"/>
            <a:ext cx="915914" cy="843907"/>
            <a:chOff x="2771800" y="3212976"/>
            <a:chExt cx="915914" cy="843907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9832" y="3212976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2761706" y="3439094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337769" y="3439095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3059832" y="3717032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upo 19"/>
          <p:cNvGrpSpPr/>
          <p:nvPr/>
        </p:nvGrpSpPr>
        <p:grpSpPr>
          <a:xfrm>
            <a:off x="769073" y="5864642"/>
            <a:ext cx="915914" cy="843907"/>
            <a:chOff x="2771800" y="3212976"/>
            <a:chExt cx="915914" cy="843907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9832" y="3212976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2761706" y="3439094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337769" y="3439095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3059832" y="3717032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" name="Grupo 24"/>
          <p:cNvGrpSpPr/>
          <p:nvPr/>
        </p:nvGrpSpPr>
        <p:grpSpPr>
          <a:xfrm>
            <a:off x="6156176" y="5124373"/>
            <a:ext cx="915914" cy="843907"/>
            <a:chOff x="2771800" y="3212976"/>
            <a:chExt cx="915914" cy="843907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9832" y="3212976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2761706" y="3439094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337769" y="3439095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3059832" y="3717032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" name="Grupo 29"/>
          <p:cNvGrpSpPr/>
          <p:nvPr/>
        </p:nvGrpSpPr>
        <p:grpSpPr>
          <a:xfrm>
            <a:off x="6136420" y="3461819"/>
            <a:ext cx="915914" cy="843907"/>
            <a:chOff x="2771800" y="3212976"/>
            <a:chExt cx="915914" cy="843907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9832" y="3212976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2761706" y="3439094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337769" y="3439095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3059832" y="3717032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Grupo 34"/>
          <p:cNvGrpSpPr/>
          <p:nvPr/>
        </p:nvGrpSpPr>
        <p:grpSpPr>
          <a:xfrm>
            <a:off x="5364088" y="3449189"/>
            <a:ext cx="915914" cy="843907"/>
            <a:chOff x="2771800" y="3212976"/>
            <a:chExt cx="915914" cy="843907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9832" y="3212976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2761706" y="3439094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337769" y="3439095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3059832" y="3717032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0" name="Grupo 39"/>
          <p:cNvGrpSpPr/>
          <p:nvPr/>
        </p:nvGrpSpPr>
        <p:grpSpPr>
          <a:xfrm>
            <a:off x="5516488" y="4168513"/>
            <a:ext cx="915914" cy="843907"/>
            <a:chOff x="2771800" y="3212976"/>
            <a:chExt cx="915914" cy="843907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9832" y="3212976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2761706" y="3439094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337769" y="3439095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3059832" y="3717032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5" name="Grupo 44"/>
          <p:cNvGrpSpPr/>
          <p:nvPr/>
        </p:nvGrpSpPr>
        <p:grpSpPr>
          <a:xfrm>
            <a:off x="7236296" y="3429000"/>
            <a:ext cx="915914" cy="843907"/>
            <a:chOff x="2771800" y="3212976"/>
            <a:chExt cx="915914" cy="843907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9832" y="3212976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2761706" y="3439094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337769" y="3439095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3059832" y="3717032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0" name="Grupo 49"/>
          <p:cNvGrpSpPr/>
          <p:nvPr/>
        </p:nvGrpSpPr>
        <p:grpSpPr>
          <a:xfrm>
            <a:off x="4814150" y="2447014"/>
            <a:ext cx="915914" cy="843907"/>
            <a:chOff x="2771800" y="3212976"/>
            <a:chExt cx="915914" cy="843907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9832" y="3212976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2761706" y="3439094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337769" y="3439095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3059832" y="3717032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" name="Grupo 54"/>
          <p:cNvGrpSpPr/>
          <p:nvPr/>
        </p:nvGrpSpPr>
        <p:grpSpPr>
          <a:xfrm>
            <a:off x="7191171" y="5040058"/>
            <a:ext cx="915914" cy="843907"/>
            <a:chOff x="2771800" y="3212976"/>
            <a:chExt cx="915914" cy="843907"/>
          </a:xfrm>
        </p:grpSpPr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9832" y="3212976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2761706" y="3439094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337769" y="3439095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3059832" y="3717032"/>
              <a:ext cx="360040" cy="33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596336" y="764704"/>
            <a:ext cx="1368152" cy="203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4" name="Grupo 83"/>
          <p:cNvGrpSpPr/>
          <p:nvPr/>
        </p:nvGrpSpPr>
        <p:grpSpPr>
          <a:xfrm>
            <a:off x="467544" y="2348880"/>
            <a:ext cx="5472608" cy="4104456"/>
            <a:chOff x="467544" y="2348880"/>
            <a:chExt cx="5472608" cy="4104456"/>
          </a:xfrm>
        </p:grpSpPr>
        <p:grpSp>
          <p:nvGrpSpPr>
            <p:cNvPr id="82" name="Grupo 81"/>
            <p:cNvGrpSpPr/>
            <p:nvPr/>
          </p:nvGrpSpPr>
          <p:grpSpPr>
            <a:xfrm>
              <a:off x="4644008" y="2564904"/>
              <a:ext cx="864096" cy="1296144"/>
              <a:chOff x="4644008" y="2564904"/>
              <a:chExt cx="864096" cy="1296144"/>
            </a:xfrm>
          </p:grpSpPr>
          <p:sp>
            <p:nvSpPr>
              <p:cNvPr id="61" name="Estrela de 5 pontas 60"/>
              <p:cNvSpPr/>
              <p:nvPr/>
            </p:nvSpPr>
            <p:spPr>
              <a:xfrm>
                <a:off x="5220072" y="3645024"/>
                <a:ext cx="288032" cy="21602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2" name="Estrela de 5 pontas 61"/>
              <p:cNvSpPr/>
              <p:nvPr/>
            </p:nvSpPr>
            <p:spPr>
              <a:xfrm>
                <a:off x="5004048" y="3212976"/>
                <a:ext cx="288032" cy="21602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3" name="Estrela de 5 pontas 62"/>
              <p:cNvSpPr/>
              <p:nvPr/>
            </p:nvSpPr>
            <p:spPr>
              <a:xfrm>
                <a:off x="4644008" y="2564904"/>
                <a:ext cx="288032" cy="21602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83" name="Grupo 82"/>
            <p:cNvGrpSpPr/>
            <p:nvPr/>
          </p:nvGrpSpPr>
          <p:grpSpPr>
            <a:xfrm>
              <a:off x="5292080" y="2348880"/>
              <a:ext cx="648072" cy="504056"/>
              <a:chOff x="5292080" y="2348880"/>
              <a:chExt cx="648072" cy="504056"/>
            </a:xfrm>
          </p:grpSpPr>
          <p:sp>
            <p:nvSpPr>
              <p:cNvPr id="64" name="Estrela de 5 pontas 63"/>
              <p:cNvSpPr/>
              <p:nvPr/>
            </p:nvSpPr>
            <p:spPr>
              <a:xfrm>
                <a:off x="5292080" y="2348880"/>
                <a:ext cx="288032" cy="21602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" name="Estrela de 5 pontas 67"/>
              <p:cNvSpPr/>
              <p:nvPr/>
            </p:nvSpPr>
            <p:spPr>
              <a:xfrm>
                <a:off x="5652120" y="2636912"/>
                <a:ext cx="288032" cy="21602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81" name="Grupo 80"/>
            <p:cNvGrpSpPr/>
            <p:nvPr/>
          </p:nvGrpSpPr>
          <p:grpSpPr>
            <a:xfrm>
              <a:off x="2555776" y="3068960"/>
              <a:ext cx="1368152" cy="1080120"/>
              <a:chOff x="2555776" y="3068960"/>
              <a:chExt cx="1368152" cy="1080120"/>
            </a:xfrm>
          </p:grpSpPr>
          <p:sp>
            <p:nvSpPr>
              <p:cNvPr id="65" name="Estrela de 5 pontas 64"/>
              <p:cNvSpPr/>
              <p:nvPr/>
            </p:nvSpPr>
            <p:spPr>
              <a:xfrm>
                <a:off x="3347864" y="3933056"/>
                <a:ext cx="288032" cy="21602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6" name="Estrela de 5 pontas 65"/>
              <p:cNvSpPr/>
              <p:nvPr/>
            </p:nvSpPr>
            <p:spPr>
              <a:xfrm>
                <a:off x="3635896" y="3356992"/>
                <a:ext cx="288032" cy="21602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" name="Estrela de 5 pontas 66"/>
              <p:cNvSpPr/>
              <p:nvPr/>
            </p:nvSpPr>
            <p:spPr>
              <a:xfrm>
                <a:off x="2915816" y="3068960"/>
                <a:ext cx="288032" cy="21602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" name="Estrela de 5 pontas 68"/>
              <p:cNvSpPr/>
              <p:nvPr/>
            </p:nvSpPr>
            <p:spPr>
              <a:xfrm>
                <a:off x="2555776" y="3356992"/>
                <a:ext cx="288032" cy="21602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" name="Estrela de 5 pontas 69"/>
              <p:cNvSpPr/>
              <p:nvPr/>
            </p:nvSpPr>
            <p:spPr>
              <a:xfrm>
                <a:off x="2555776" y="3645024"/>
                <a:ext cx="288032" cy="21602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80" name="Grupo 79"/>
            <p:cNvGrpSpPr/>
            <p:nvPr/>
          </p:nvGrpSpPr>
          <p:grpSpPr>
            <a:xfrm>
              <a:off x="2411760" y="5301208"/>
              <a:ext cx="936104" cy="1152128"/>
              <a:chOff x="2411760" y="5301208"/>
              <a:chExt cx="936104" cy="1152128"/>
            </a:xfrm>
          </p:grpSpPr>
          <p:sp>
            <p:nvSpPr>
              <p:cNvPr id="71" name="Estrela de 5 pontas 70"/>
              <p:cNvSpPr/>
              <p:nvPr/>
            </p:nvSpPr>
            <p:spPr>
              <a:xfrm>
                <a:off x="2843808" y="5301208"/>
                <a:ext cx="288032" cy="21602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" name="Estrela de 5 pontas 71"/>
              <p:cNvSpPr/>
              <p:nvPr/>
            </p:nvSpPr>
            <p:spPr>
              <a:xfrm>
                <a:off x="3059832" y="5877272"/>
                <a:ext cx="288032" cy="21602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" name="Estrela de 5 pontas 72"/>
              <p:cNvSpPr/>
              <p:nvPr/>
            </p:nvSpPr>
            <p:spPr>
              <a:xfrm>
                <a:off x="2771800" y="6165304"/>
                <a:ext cx="288032" cy="21602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" name="Estrela de 5 pontas 73"/>
              <p:cNvSpPr/>
              <p:nvPr/>
            </p:nvSpPr>
            <p:spPr>
              <a:xfrm>
                <a:off x="2411760" y="6237312"/>
                <a:ext cx="288032" cy="21602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79" name="Grupo 78"/>
            <p:cNvGrpSpPr/>
            <p:nvPr/>
          </p:nvGrpSpPr>
          <p:grpSpPr>
            <a:xfrm>
              <a:off x="467544" y="5661248"/>
              <a:ext cx="1440160" cy="792088"/>
              <a:chOff x="467544" y="5661248"/>
              <a:chExt cx="1440160" cy="792088"/>
            </a:xfrm>
          </p:grpSpPr>
          <p:sp>
            <p:nvSpPr>
              <p:cNvPr id="75" name="Estrela de 5 pontas 74"/>
              <p:cNvSpPr/>
              <p:nvPr/>
            </p:nvSpPr>
            <p:spPr>
              <a:xfrm>
                <a:off x="1619672" y="6237312"/>
                <a:ext cx="288032" cy="21602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6" name="Estrela de 5 pontas 75"/>
              <p:cNvSpPr/>
              <p:nvPr/>
            </p:nvSpPr>
            <p:spPr>
              <a:xfrm>
                <a:off x="1331640" y="5661248"/>
                <a:ext cx="288032" cy="21602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Estrela de 5 pontas 76"/>
              <p:cNvSpPr/>
              <p:nvPr/>
            </p:nvSpPr>
            <p:spPr>
              <a:xfrm>
                <a:off x="827584" y="5661248"/>
                <a:ext cx="288032" cy="21602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8" name="Estrela de 5 pontas 77"/>
              <p:cNvSpPr/>
              <p:nvPr/>
            </p:nvSpPr>
            <p:spPr>
              <a:xfrm>
                <a:off x="467544" y="5949280"/>
                <a:ext cx="288032" cy="21602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41052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267744" y="332656"/>
            <a:ext cx="4570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err="1"/>
              <a:t>Mastócitos</a:t>
            </a:r>
            <a:r>
              <a:rPr lang="pt-BR" sz="3200" dirty="0"/>
              <a:t> </a:t>
            </a:r>
            <a:r>
              <a:rPr lang="pt-BR" sz="3200" dirty="0" err="1"/>
              <a:t>Desgranulados</a:t>
            </a:r>
            <a:endParaRPr lang="pt-BR" sz="32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132856"/>
            <a:ext cx="249584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14438"/>
            <a:ext cx="91440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425</Words>
  <Application>Microsoft Macintosh PowerPoint</Application>
  <PresentationFormat>Apresentação na tela (4:3)</PresentationFormat>
  <Paragraphs>220</Paragraphs>
  <Slides>58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58</vt:i4>
      </vt:variant>
    </vt:vector>
  </HeadingPairs>
  <TitlesOfParts>
    <vt:vector size="61" baseType="lpstr">
      <vt:lpstr>Arial</vt:lpstr>
      <vt:lpstr>Calibri</vt:lpstr>
      <vt:lpstr>Tema do Office</vt:lpstr>
      <vt:lpstr>Hipersensibilidades</vt:lpstr>
      <vt:lpstr>Reações de Hipersensibilidades</vt:lpstr>
      <vt:lpstr>Apresentação do PowerPoint</vt:lpstr>
      <vt:lpstr>Apresentação do PowerPoint</vt:lpstr>
      <vt:lpstr>Mastócitos da Pele</vt:lpstr>
      <vt:lpstr>Apresentação do PowerPoint</vt:lpstr>
      <vt:lpstr>Em Indivíduos Atópicos os Mastócitos Estão Sensibiliados por IgE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Prick Test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Imunocomplexo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Anticorpos Anti-DNA, Anti-Histona Fatores Anti-núcleo</vt:lpstr>
      <vt:lpstr>Hipersensibilidade Celular</vt:lpstr>
      <vt:lpstr>Apresentação do PowerPoint</vt:lpstr>
      <vt:lpstr>Apresentação do PowerPoint</vt:lpstr>
      <vt:lpstr>Apresentação do PowerPoint</vt:lpstr>
      <vt:lpstr>Apresentação do PowerPoint</vt:lpstr>
      <vt:lpstr>Linfócitos Th17</vt:lpstr>
      <vt:lpstr>Lise Mediada por CD8</vt:lpstr>
      <vt:lpstr>Lise Mediada por Granzimas e Perforinas</vt:lpstr>
      <vt:lpstr>Lise Mediada por FAZ-FASL</vt:lpstr>
      <vt:lpstr>Ativação da Imunidade Inata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Jean Pierre</dc:creator>
  <cp:lastModifiedBy>Jean Pierre Schatzmann Peron</cp:lastModifiedBy>
  <cp:revision>37</cp:revision>
  <dcterms:created xsi:type="dcterms:W3CDTF">2014-05-21T21:53:46Z</dcterms:created>
  <dcterms:modified xsi:type="dcterms:W3CDTF">2019-03-18T12:40:02Z</dcterms:modified>
</cp:coreProperties>
</file>