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3" r:id="rId2"/>
  </p:sldMasterIdLst>
  <p:notesMasterIdLst>
    <p:notesMasterId r:id="rId21"/>
  </p:notesMasterIdLst>
  <p:sldIdLst>
    <p:sldId id="260" r:id="rId3"/>
    <p:sldId id="426" r:id="rId4"/>
    <p:sldId id="429" r:id="rId5"/>
    <p:sldId id="427" r:id="rId6"/>
    <p:sldId id="430" r:id="rId7"/>
    <p:sldId id="431" r:id="rId8"/>
    <p:sldId id="432" r:id="rId9"/>
    <p:sldId id="433" r:id="rId10"/>
    <p:sldId id="422" r:id="rId11"/>
    <p:sldId id="418" r:id="rId12"/>
    <p:sldId id="435" r:id="rId13"/>
    <p:sldId id="436" r:id="rId14"/>
    <p:sldId id="437" r:id="rId15"/>
    <p:sldId id="438" r:id="rId16"/>
    <p:sldId id="416" r:id="rId17"/>
    <p:sldId id="420" r:id="rId18"/>
    <p:sldId id="421" r:id="rId19"/>
    <p:sldId id="417" r:id="rId20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6600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1348" autoAdjust="0"/>
    <p:restoredTop sz="94694" autoAdjust="0"/>
  </p:normalViewPr>
  <p:slideViewPr>
    <p:cSldViewPr>
      <p:cViewPr varScale="1">
        <p:scale>
          <a:sx n="121" d="100"/>
          <a:sy n="121" d="100"/>
        </p:scale>
        <p:origin x="896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1DB43A-6F61-4A29-AFDA-50961536711E}" type="datetimeFigureOut">
              <a:rPr lang="pt-BR" smtClean="0"/>
              <a:t>18/10/2020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796B1D-87E8-486F-96D2-C27A105385B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0203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796B1D-87E8-486F-96D2-C27A105385B4}" type="slidenum">
              <a:rPr lang="pt-BR" smtClean="0"/>
              <a:t>12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540897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796B1D-87E8-486F-96D2-C27A105385B4}" type="slidenum">
              <a:rPr lang="pt-BR" smtClean="0"/>
              <a:t>13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695507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796B1D-87E8-486F-96D2-C27A105385B4}" type="slidenum">
              <a:rPr lang="pt-BR" smtClean="0"/>
              <a:t>14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35235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5BF22-39E2-004F-9B1B-DB439E09E27C}" type="datetime1">
              <a:rPr lang="pt-BR" smtClean="0"/>
              <a:t>18/10/2020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088E5-4A48-4414-A72A-65619F43E01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7D1C9-1053-004D-9534-DFE69FC388A6}" type="datetime1">
              <a:rPr lang="pt-BR" smtClean="0"/>
              <a:t>18/10/2020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088E5-4A48-4414-A72A-65619F43E01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E0288-E428-3040-B999-8E4702198D6F}" type="datetime1">
              <a:rPr lang="pt-BR" smtClean="0"/>
              <a:t>18/10/2020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088E5-4A48-4414-A72A-65619F43E01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7979B-4318-7F4F-B827-21015F1DF78B}" type="datetime1">
              <a:rPr lang="pt-BR" smtClean="0"/>
              <a:t>18/10/2020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088E5-4A48-4414-A72A-65619F43E01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63555-ACB6-034C-9E22-124C23074DA5}" type="datetime1">
              <a:rPr lang="pt-BR" smtClean="0"/>
              <a:t>18/10/2020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83C95-F590-498B-86F9-5B42642E14A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562444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81C52-A11F-6C4F-A5D8-2D29D500F258}" type="datetime1">
              <a:rPr lang="pt-BR" smtClean="0"/>
              <a:t>18/10/2020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83C95-F590-498B-86F9-5B42642E14A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242465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37226-649A-D24C-A946-AC047343A3DC}" type="datetime1">
              <a:rPr lang="pt-BR" smtClean="0"/>
              <a:t>18/10/2020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83C95-F590-498B-86F9-5B42642E14A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23503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25CC0-3F7A-AE44-A9F3-29221BD623EF}" type="datetime1">
              <a:rPr lang="pt-BR" smtClean="0"/>
              <a:t>18/10/2020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83C95-F590-498B-86F9-5B42642E14A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485244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BE9E2-8AE6-6D48-AA43-5D2187FBA9E5}" type="datetime1">
              <a:rPr lang="pt-BR" smtClean="0"/>
              <a:t>18/10/2020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83C95-F590-498B-86F9-5B42642E14A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3854067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E4484-DFBC-A94A-9798-F4BF77E85C6A}" type="datetime1">
              <a:rPr lang="pt-BR" smtClean="0"/>
              <a:t>18/10/2020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83C95-F590-498B-86F9-5B42642E14A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8990810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279BD-FE52-344E-94C1-F34DCA7F8052}" type="datetime1">
              <a:rPr lang="pt-BR" smtClean="0"/>
              <a:t>18/10/2020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83C95-F590-498B-86F9-5B42642E14A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409591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451C8-01F6-C644-B963-8719B3CEE261}" type="datetime1">
              <a:rPr lang="pt-BR" smtClean="0"/>
              <a:t>18/10/2020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088E5-4A48-4414-A72A-65619F43E01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DD785-2563-E44C-BBB6-6A8F7FF63685}" type="datetime1">
              <a:rPr lang="pt-BR" smtClean="0"/>
              <a:t>18/10/2020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83C95-F590-498B-86F9-5B42642E14A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4916123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57DAB-098E-2147-932F-2F92E925A24E}" type="datetime1">
              <a:rPr lang="pt-BR" smtClean="0"/>
              <a:t>18/10/2020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83C95-F590-498B-86F9-5B42642E14A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5392395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BECF7-08CD-A244-BD55-3862AF040684}" type="datetime1">
              <a:rPr lang="pt-BR" smtClean="0"/>
              <a:t>18/10/2020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83C95-F590-498B-86F9-5B42642E14A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4375954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692A3-5201-EB48-A139-737122ED14A3}" type="datetime1">
              <a:rPr lang="pt-BR" smtClean="0"/>
              <a:t>18/10/2020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83C95-F590-498B-86F9-5B42642E14A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150863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F30C3-E85C-4241-B97E-68B52FA8341E}" type="datetime1">
              <a:rPr lang="pt-BR" smtClean="0"/>
              <a:t>18/10/2020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088E5-4A48-4414-A72A-65619F43E01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9B4A4-2E2E-4346-B4C2-7CB6A6A39CF1}" type="datetime1">
              <a:rPr lang="pt-BR" smtClean="0"/>
              <a:t>18/10/2020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088E5-4A48-4414-A72A-65619F43E01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CC9B2-D343-A84B-AB3F-B813A7F4C3CD}" type="datetime1">
              <a:rPr lang="pt-BR" smtClean="0"/>
              <a:t>18/10/2020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088E5-4A48-4414-A72A-65619F43E01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9B7FC-41B4-954E-8401-039FCC8C7CF9}" type="datetime1">
              <a:rPr lang="pt-BR" smtClean="0"/>
              <a:t>18/10/2020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088E5-4A48-4414-A72A-65619F43E01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184AD-9E5C-4646-AB84-FA384F90A7A9}" type="datetime1">
              <a:rPr lang="pt-BR" smtClean="0"/>
              <a:t>18/10/2020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088E5-4A48-4414-A72A-65619F43E01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ECB37-304D-C943-927B-0A546AE5851A}" type="datetime1">
              <a:rPr lang="pt-BR" smtClean="0"/>
              <a:t>18/10/2020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088E5-4A48-4414-A72A-65619F43E01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7CD36-1295-D64A-BCAC-4A97E35C69A8}" type="datetime1">
              <a:rPr lang="pt-BR" smtClean="0"/>
              <a:t>18/10/2020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088E5-4A48-4414-A72A-65619F43E01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100000">
              <a:schemeClr val="bg1">
                <a:lumMod val="85000"/>
              </a:schemeClr>
            </a:gs>
            <a:gs pos="40000">
              <a:schemeClr val="bg1">
                <a:tint val="45000"/>
                <a:shade val="99000"/>
                <a:satMod val="350000"/>
              </a:schemeClr>
            </a:gs>
            <a:gs pos="100000">
              <a:schemeClr val="bg1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B195A6-C6BB-A641-93ED-A1B3D25E3B73}" type="datetime1">
              <a:rPr lang="pt-BR" smtClean="0"/>
              <a:t>18/10/2020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0088E5-4A48-4414-A72A-65619F43E01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713FE2-A3BF-6A44-8B8C-E359B80EF365}" type="datetime1">
              <a:rPr lang="pt-BR" smtClean="0"/>
              <a:t>18/10/2020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C83C95-F590-498B-86F9-5B42642E14A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805181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365126"/>
            <a:ext cx="8047806" cy="5008090"/>
          </a:xfrm>
        </p:spPr>
        <p:txBody>
          <a:bodyPr>
            <a:noAutofit/>
          </a:bodyPr>
          <a:lstStyle/>
          <a:p>
            <a:pPr algn="ctr"/>
            <a:br>
              <a:rPr lang="pt-BR" sz="44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sz="32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Substituições Testamentárias</a:t>
            </a:r>
            <a:br>
              <a:rPr lang="pt-BR" sz="32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sz="32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Substituição Vulgar e Recíproca</a:t>
            </a:r>
            <a:br>
              <a:rPr lang="pt-BR" sz="32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sz="32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Substituição Fideicomissária</a:t>
            </a:r>
            <a:br>
              <a:rPr lang="pt-BR" sz="32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pt-BR" sz="32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pt-BR" sz="3200" b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971600" y="6165304"/>
            <a:ext cx="7598668" cy="5452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pt-BR" sz="2400" b="1" u="sng" dirty="0"/>
          </a:p>
        </p:txBody>
      </p:sp>
    </p:spTree>
    <p:extLst>
      <p:ext uri="{BB962C8B-B14F-4D97-AF65-F5344CB8AC3E}">
        <p14:creationId xmlns:p14="http://schemas.microsoft.com/office/powerpoint/2010/main" val="12273429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99592" y="157781"/>
            <a:ext cx="7814692" cy="1110979"/>
          </a:xfrm>
        </p:spPr>
        <p:txBody>
          <a:bodyPr>
            <a:normAutofit/>
          </a:bodyPr>
          <a:lstStyle/>
          <a:p>
            <a:pPr algn="ctr"/>
            <a:r>
              <a:rPr lang="pt-BR" sz="28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Substituição vulgar e recíproca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55576" y="1268760"/>
            <a:ext cx="7759774" cy="543145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pt-BR" sz="2400" dirty="0"/>
          </a:p>
          <a:p>
            <a:pPr marL="0" indent="0" algn="just">
              <a:buNone/>
            </a:pPr>
            <a:r>
              <a:rPr lang="pt-BR" sz="2400" i="1" dirty="0"/>
              <a:t>“Art. 1.949. O substituto fica sujeito à condição ou encargo imposto ao substituído, quando não for diversa a intenção manifestada pelo testador, ou não resultar outra coisa da natureza da condição ou do encargo.”</a:t>
            </a:r>
          </a:p>
          <a:p>
            <a:pPr marL="0" indent="0" algn="just">
              <a:buNone/>
            </a:pPr>
            <a:endParaRPr lang="pt-BR" sz="2400" i="1" dirty="0"/>
          </a:p>
          <a:p>
            <a:pPr marL="0" indent="0" algn="just">
              <a:buNone/>
            </a:pPr>
            <a:r>
              <a:rPr lang="pt-BR" sz="2400" i="1" dirty="0"/>
              <a:t>“Art. 1.950. Se, entre muitos </a:t>
            </a:r>
            <a:r>
              <a:rPr lang="pt-BR" sz="2400" i="1" dirty="0" err="1"/>
              <a:t>co-herdeiros</a:t>
            </a:r>
            <a:r>
              <a:rPr lang="pt-BR" sz="2400" i="1" dirty="0"/>
              <a:t> ou legatários de partes desiguais, for estabelecida substituição recíproca, a proporção dos quinhões fixada na primeira disposição entender-se-á mantida na segunda; se, com as outras anteriormente nomeadas, for incluída mais alguma pessoa na substituição, o quinhão vago pertencerá em partes iguais aos substitutos.”</a:t>
            </a:r>
          </a:p>
          <a:p>
            <a:pPr marL="0" indent="0" algn="just">
              <a:buNone/>
            </a:pPr>
            <a:endParaRPr lang="pt-BR" sz="2300" dirty="0"/>
          </a:p>
        </p:txBody>
      </p:sp>
    </p:spTree>
    <p:extLst>
      <p:ext uri="{BB962C8B-B14F-4D97-AF65-F5344CB8AC3E}">
        <p14:creationId xmlns:p14="http://schemas.microsoft.com/office/powerpoint/2010/main" val="33226109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99592" y="157781"/>
            <a:ext cx="7814692" cy="1110979"/>
          </a:xfrm>
        </p:spPr>
        <p:txBody>
          <a:bodyPr>
            <a:normAutofit/>
          </a:bodyPr>
          <a:lstStyle/>
          <a:p>
            <a:pPr algn="ctr"/>
            <a:r>
              <a:rPr lang="pt-BR" sz="28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Substituições Testamentárias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55576" y="1268760"/>
            <a:ext cx="7759774" cy="5431458"/>
          </a:xfrm>
        </p:spPr>
        <p:txBody>
          <a:bodyPr>
            <a:norm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pt-BR" sz="2400" b="1" u="sng" dirty="0"/>
              <a:t>substituição fideicomissária</a:t>
            </a:r>
          </a:p>
          <a:p>
            <a:pPr marL="0" indent="0" algn="ctr">
              <a:spcBef>
                <a:spcPts val="0"/>
              </a:spcBef>
              <a:buNone/>
            </a:pPr>
            <a:endParaRPr lang="pt-BR" sz="2400" b="1" u="sng" dirty="0"/>
          </a:p>
          <a:p>
            <a:pPr algn="just">
              <a:spcBef>
                <a:spcPts val="0"/>
              </a:spcBef>
              <a:buFont typeface="Wingdings" pitchFamily="2" charset="2"/>
              <a:buChar char="ü"/>
            </a:pPr>
            <a:r>
              <a:rPr lang="pt-BR" sz="2400" dirty="0"/>
              <a:t>o </a:t>
            </a:r>
            <a:r>
              <a:rPr lang="pt-BR" sz="2400" b="1" u="sng" dirty="0"/>
              <a:t>testador</a:t>
            </a:r>
            <a:r>
              <a:rPr lang="pt-BR" sz="2400" dirty="0"/>
              <a:t> institui herdeiro(</a:t>
            </a:r>
            <a:r>
              <a:rPr lang="pt-BR" sz="2400" dirty="0" err="1"/>
              <a:t>s</a:t>
            </a:r>
            <a:r>
              <a:rPr lang="pt-BR" sz="2400" dirty="0"/>
              <a:t>)/legatário(</a:t>
            </a:r>
            <a:r>
              <a:rPr lang="pt-BR" sz="2400" dirty="0" err="1"/>
              <a:t>s</a:t>
            </a:r>
            <a:r>
              <a:rPr lang="pt-BR" sz="2400" dirty="0"/>
              <a:t>) determinando que a </a:t>
            </a:r>
            <a:r>
              <a:rPr lang="pt-BR" sz="2400" b="1" u="sng" dirty="0"/>
              <a:t>herança/legado</a:t>
            </a:r>
            <a:r>
              <a:rPr lang="pt-BR" sz="2400" dirty="0"/>
              <a:t> será transmitida ao </a:t>
            </a:r>
            <a:r>
              <a:rPr lang="pt-BR" sz="2400" b="1" i="1" u="sng" dirty="0"/>
              <a:t>fiduciário</a:t>
            </a:r>
            <a:r>
              <a:rPr lang="pt-BR" sz="2400" dirty="0"/>
              <a:t>, cujo </a:t>
            </a:r>
            <a:r>
              <a:rPr lang="pt-BR" sz="2400" b="1" u="sng" dirty="0"/>
              <a:t>direito será resolvido</a:t>
            </a:r>
            <a:r>
              <a:rPr lang="pt-BR" sz="2400" dirty="0"/>
              <a:t> no momento de </a:t>
            </a:r>
            <a:r>
              <a:rPr lang="pt-BR" sz="2400" b="1" u="sng" dirty="0"/>
              <a:t>sua morte ou a certo tempo ou condição</a:t>
            </a:r>
            <a:r>
              <a:rPr lang="pt-BR" sz="2400" dirty="0"/>
              <a:t>, em favor do </a:t>
            </a:r>
            <a:r>
              <a:rPr lang="pt-BR" sz="2400" b="1" i="1" u="sng" dirty="0"/>
              <a:t>fideicomissário</a:t>
            </a:r>
            <a:r>
              <a:rPr lang="pt-BR" sz="2400" i="1" dirty="0"/>
              <a:t>;</a:t>
            </a:r>
          </a:p>
          <a:p>
            <a:pPr algn="just">
              <a:spcBef>
                <a:spcPts val="0"/>
              </a:spcBef>
              <a:buFont typeface="Wingdings" pitchFamily="2" charset="2"/>
              <a:buChar char="ü"/>
            </a:pPr>
            <a:endParaRPr lang="pt-BR" sz="2400" b="1" i="1" u="sng" dirty="0"/>
          </a:p>
          <a:p>
            <a:pPr algn="just">
              <a:spcBef>
                <a:spcPts val="0"/>
              </a:spcBef>
              <a:buFont typeface="Wingdings" pitchFamily="2" charset="2"/>
              <a:buChar char="ü"/>
            </a:pPr>
            <a:r>
              <a:rPr lang="pt-BR" sz="2400" dirty="0"/>
              <a:t>na substituição fideicomissária, tanto o fiduciário quanto o fideicomissário são herdeiros, com todos os direitos e deveres disso decorrentes;</a:t>
            </a:r>
          </a:p>
          <a:p>
            <a:pPr algn="just">
              <a:spcBef>
                <a:spcPts val="0"/>
              </a:spcBef>
              <a:buFont typeface="Wingdings" pitchFamily="2" charset="2"/>
              <a:buChar char="ü"/>
            </a:pPr>
            <a:endParaRPr lang="pt-BR" sz="2400" dirty="0"/>
          </a:p>
          <a:p>
            <a:pPr algn="just">
              <a:spcBef>
                <a:spcPts val="0"/>
              </a:spcBef>
              <a:buFont typeface="Wingdings" pitchFamily="2" charset="2"/>
              <a:buChar char="ü"/>
            </a:pPr>
            <a:r>
              <a:rPr lang="pt-BR" sz="2400" dirty="0"/>
              <a:t>no fideicomisso está-se diante de vocações sucessivas, mas em momentos diversos</a:t>
            </a:r>
          </a:p>
        </p:txBody>
      </p:sp>
    </p:spTree>
    <p:extLst>
      <p:ext uri="{BB962C8B-B14F-4D97-AF65-F5344CB8AC3E}">
        <p14:creationId xmlns:p14="http://schemas.microsoft.com/office/powerpoint/2010/main" val="33913519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99592" y="157781"/>
            <a:ext cx="7814692" cy="1110979"/>
          </a:xfrm>
        </p:spPr>
        <p:txBody>
          <a:bodyPr>
            <a:normAutofit/>
          </a:bodyPr>
          <a:lstStyle/>
          <a:p>
            <a:pPr algn="ctr"/>
            <a:r>
              <a:rPr lang="pt-BR" sz="28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Substituições Testamentárias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55576" y="1268760"/>
            <a:ext cx="7759774" cy="5431458"/>
          </a:xfrm>
        </p:spPr>
        <p:txBody>
          <a:bodyPr>
            <a:norm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pt-BR" sz="2400" b="1" u="sng" dirty="0"/>
              <a:t>substituição fideicomissária</a:t>
            </a:r>
          </a:p>
          <a:p>
            <a:pPr marL="0" indent="0" algn="ctr">
              <a:spcBef>
                <a:spcPts val="0"/>
              </a:spcBef>
              <a:buNone/>
            </a:pPr>
            <a:endParaRPr lang="pt-BR" sz="2400" b="1" u="sng" dirty="0"/>
          </a:p>
          <a:p>
            <a:pPr algn="just">
              <a:spcBef>
                <a:spcPts val="0"/>
              </a:spcBef>
              <a:buFont typeface="Wingdings" pitchFamily="2" charset="2"/>
              <a:buChar char="ü"/>
            </a:pPr>
            <a:r>
              <a:rPr lang="pt-BR" sz="2400" dirty="0"/>
              <a:t>a substituição fideicomissária só é permitida em favor dos </a:t>
            </a:r>
            <a:r>
              <a:rPr lang="pt-BR" sz="2400" i="1" dirty="0"/>
              <a:t>não concebidos</a:t>
            </a:r>
            <a:r>
              <a:rPr lang="pt-BR" sz="2400" dirty="0"/>
              <a:t> no momento da abertura da sucessão</a:t>
            </a:r>
          </a:p>
          <a:p>
            <a:pPr algn="just">
              <a:spcBef>
                <a:spcPts val="0"/>
              </a:spcBef>
              <a:buFont typeface="Wingdings" pitchFamily="2" charset="2"/>
              <a:buChar char="ü"/>
            </a:pPr>
            <a:endParaRPr lang="pt-BR" sz="2400" dirty="0"/>
          </a:p>
          <a:p>
            <a:pPr algn="just">
              <a:spcBef>
                <a:spcPts val="0"/>
              </a:spcBef>
              <a:buFont typeface="Wingdings" pitchFamily="2" charset="2"/>
              <a:buChar char="ü"/>
            </a:pPr>
            <a:r>
              <a:rPr lang="pt-BR" sz="2400" dirty="0"/>
              <a:t>qual o prazo para a concepção? Aplicar-se-ia, por analogia, a previsão acerca da sucessão testamentária </a:t>
            </a:r>
            <a:r>
              <a:rPr lang="pt-BR" sz="2400" i="1" dirty="0"/>
              <a:t>em prol dos os filhos, ainda não concebidos, de pessoas indicadas pelo testador, desde que vivas estas ao abrir-se a sucessão</a:t>
            </a:r>
            <a:r>
              <a:rPr lang="pt-BR" sz="2400" dirty="0"/>
              <a:t>: </a:t>
            </a:r>
            <a:r>
              <a:rPr lang="pt-BR" sz="2400" i="1" dirty="0"/>
              <a:t>“Art. 1.800. No caso do inciso </a:t>
            </a:r>
            <a:r>
              <a:rPr lang="pt-BR" sz="2400" i="1" dirty="0" err="1"/>
              <a:t>I</a:t>
            </a:r>
            <a:r>
              <a:rPr lang="pt-BR" sz="2400" i="1" dirty="0"/>
              <a:t> do artigo antecedente, os bens da herança serão confiados, após a liquidação ou partilha, a curador nomeado pelo juiz.(...) § 4º. Se, decorridos </a:t>
            </a:r>
            <a:r>
              <a:rPr lang="pt-BR" sz="2400" b="1" i="1" u="sng" dirty="0"/>
              <a:t>dois anos</a:t>
            </a:r>
            <a:r>
              <a:rPr lang="pt-BR" sz="2400" i="1" dirty="0"/>
              <a:t> após a abertura da sucessão, não for concebido o herdeiro esperado, os bens reservados, salvo disposição em contrário do testador, caberão aos herdeiros legítimos.” </a:t>
            </a:r>
            <a:r>
              <a:rPr lang="pt-BR" sz="2400" dirty="0"/>
              <a:t>(CC)?</a:t>
            </a:r>
            <a:endParaRPr lang="pt-BR" sz="2400" i="1" dirty="0"/>
          </a:p>
          <a:p>
            <a:pPr marL="0" indent="0" algn="just">
              <a:spcBef>
                <a:spcPts val="0"/>
              </a:spcBef>
              <a:buNone/>
            </a:pP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3981267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99592" y="157781"/>
            <a:ext cx="7814692" cy="1110979"/>
          </a:xfrm>
        </p:spPr>
        <p:txBody>
          <a:bodyPr>
            <a:normAutofit/>
          </a:bodyPr>
          <a:lstStyle/>
          <a:p>
            <a:pPr algn="ctr"/>
            <a:r>
              <a:rPr lang="pt-BR" sz="28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Substituições Testamentárias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00658" y="1052736"/>
            <a:ext cx="7814692" cy="5647482"/>
          </a:xfrm>
        </p:spPr>
        <p:txBody>
          <a:bodyPr>
            <a:norm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pt-BR" sz="2400" b="1" u="sng" dirty="0"/>
              <a:t>substituição fideicomissária</a:t>
            </a:r>
          </a:p>
          <a:p>
            <a:pPr marL="0" indent="0" algn="ctr">
              <a:spcBef>
                <a:spcPts val="0"/>
              </a:spcBef>
              <a:buNone/>
            </a:pPr>
            <a:endParaRPr lang="pt-BR" sz="2400" b="1" u="sng" dirty="0"/>
          </a:p>
          <a:p>
            <a:pPr algn="just">
              <a:spcBef>
                <a:spcPts val="0"/>
              </a:spcBef>
              <a:buFont typeface="Wingdings" pitchFamily="2" charset="2"/>
              <a:buChar char="ü"/>
            </a:pPr>
            <a:r>
              <a:rPr lang="pt-BR" sz="2400" dirty="0"/>
              <a:t>o fiduciário tem a propriedade restrita a resolúvel da herança/legado;</a:t>
            </a:r>
          </a:p>
          <a:p>
            <a:pPr algn="just">
              <a:spcBef>
                <a:spcPts val="0"/>
              </a:spcBef>
              <a:buFont typeface="Wingdings" pitchFamily="2" charset="2"/>
              <a:buChar char="ü"/>
            </a:pPr>
            <a:endParaRPr lang="pt-BR" sz="2400" dirty="0"/>
          </a:p>
          <a:p>
            <a:pPr algn="just">
              <a:spcBef>
                <a:spcPts val="0"/>
              </a:spcBef>
              <a:buFont typeface="Wingdings" pitchFamily="2" charset="2"/>
              <a:buChar char="ü"/>
            </a:pPr>
            <a:r>
              <a:rPr lang="pt-BR" sz="2400" dirty="0"/>
              <a:t>caduca/decai o fideicomisso se o fideicomissário falecer antes do fiduciário – consolidação da propriedade em nome do fiduciário;</a:t>
            </a:r>
          </a:p>
          <a:p>
            <a:pPr algn="just">
              <a:spcBef>
                <a:spcPts val="0"/>
              </a:spcBef>
              <a:buFont typeface="Wingdings" pitchFamily="2" charset="2"/>
              <a:buChar char="ü"/>
            </a:pPr>
            <a:endParaRPr lang="pt-BR" sz="2400" dirty="0"/>
          </a:p>
          <a:p>
            <a:pPr algn="just">
              <a:spcBef>
                <a:spcPts val="0"/>
              </a:spcBef>
              <a:buFont typeface="Wingdings" pitchFamily="2" charset="2"/>
              <a:buChar char="ü"/>
            </a:pPr>
            <a:r>
              <a:rPr lang="pt-BR" sz="2400" dirty="0"/>
              <a:t>caduca/decai o fideicomisso se o fideicomissário falecer antes de se realizar a condição resolutória do direito do fiduciário – consolidação da propriedade em nome do fiduciário;</a:t>
            </a:r>
          </a:p>
          <a:p>
            <a:pPr algn="just">
              <a:spcBef>
                <a:spcPts val="0"/>
              </a:spcBef>
              <a:buFont typeface="Wingdings" pitchFamily="2" charset="2"/>
              <a:buChar char="ü"/>
            </a:pPr>
            <a:endParaRPr lang="pt-BR" sz="2400" dirty="0"/>
          </a:p>
          <a:p>
            <a:pPr algn="just">
              <a:spcBef>
                <a:spcPts val="0"/>
              </a:spcBef>
              <a:buFont typeface="Wingdings" pitchFamily="2" charset="2"/>
              <a:buChar char="ü"/>
            </a:pPr>
            <a:endParaRPr lang="pt-BR" sz="2400" dirty="0"/>
          </a:p>
          <a:p>
            <a:pPr algn="just">
              <a:spcBef>
                <a:spcPts val="0"/>
              </a:spcBef>
              <a:buFont typeface="Wingdings" pitchFamily="2" charset="2"/>
              <a:buChar char="ü"/>
            </a:pP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29604735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99592" y="157781"/>
            <a:ext cx="7814692" cy="1110979"/>
          </a:xfrm>
        </p:spPr>
        <p:txBody>
          <a:bodyPr>
            <a:normAutofit/>
          </a:bodyPr>
          <a:lstStyle/>
          <a:p>
            <a:pPr algn="ctr"/>
            <a:r>
              <a:rPr lang="pt-BR" sz="28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Substituições Testamentárias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00658" y="980728"/>
            <a:ext cx="7814692" cy="5719490"/>
          </a:xfrm>
        </p:spPr>
        <p:txBody>
          <a:bodyPr>
            <a:norm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pt-BR" sz="2400" b="1" u="sng" dirty="0"/>
              <a:t>substituição fideicomissária</a:t>
            </a:r>
          </a:p>
          <a:p>
            <a:pPr marL="0" indent="0" algn="ctr">
              <a:spcBef>
                <a:spcPts val="0"/>
              </a:spcBef>
              <a:buNone/>
            </a:pPr>
            <a:endParaRPr lang="pt-BR" sz="2400" b="1" u="sng" dirty="0"/>
          </a:p>
          <a:p>
            <a:pPr algn="just">
              <a:spcBef>
                <a:spcPts val="0"/>
              </a:spcBef>
              <a:buFont typeface="Wingdings" pitchFamily="2" charset="2"/>
              <a:buChar char="ü"/>
            </a:pPr>
            <a:r>
              <a:rPr lang="pt-BR" sz="2400" dirty="0"/>
              <a:t>se houver renúncia à herança/legado pelo fideicomissário, o fideicomisso caduca, deixando de ser resolúvel a propriedade do fiduciário, se não houver disposição em contrário do testador;</a:t>
            </a:r>
          </a:p>
          <a:p>
            <a:pPr algn="just">
              <a:spcBef>
                <a:spcPts val="0"/>
              </a:spcBef>
              <a:buFont typeface="Wingdings" pitchFamily="2" charset="2"/>
              <a:buChar char="ü"/>
            </a:pPr>
            <a:endParaRPr lang="pt-BR" sz="2400" dirty="0"/>
          </a:p>
          <a:p>
            <a:pPr algn="just">
              <a:spcBef>
                <a:spcPts val="0"/>
              </a:spcBef>
              <a:buFont typeface="Wingdings" pitchFamily="2" charset="2"/>
              <a:buChar char="ü"/>
            </a:pPr>
            <a:r>
              <a:rPr lang="pt-BR" sz="2400" dirty="0"/>
              <a:t>se o fideicomissário aceitar a herança/legado, terá direito ao que, a qualquer tempo, acrescer em prol do fiduciário;</a:t>
            </a:r>
          </a:p>
          <a:p>
            <a:pPr algn="just">
              <a:spcBef>
                <a:spcPts val="0"/>
              </a:spcBef>
              <a:buFont typeface="Wingdings" pitchFamily="2" charset="2"/>
              <a:buChar char="ü"/>
            </a:pPr>
            <a:endParaRPr lang="pt-BR" sz="2400" dirty="0"/>
          </a:p>
          <a:p>
            <a:pPr algn="just">
              <a:spcBef>
                <a:spcPts val="0"/>
              </a:spcBef>
              <a:buFont typeface="Wingdings" pitchFamily="2" charset="2"/>
              <a:buChar char="ü"/>
            </a:pPr>
            <a:r>
              <a:rPr lang="pt-BR" sz="2400" dirty="0"/>
              <a:t>o fideicomissário responde pelos encargos da herança que ainda restarem;</a:t>
            </a:r>
          </a:p>
          <a:p>
            <a:pPr algn="just">
              <a:spcBef>
                <a:spcPts val="0"/>
              </a:spcBef>
              <a:buFont typeface="Wingdings" pitchFamily="2" charset="2"/>
              <a:buChar char="ü"/>
            </a:pPr>
            <a:endParaRPr lang="pt-BR" sz="2400" dirty="0"/>
          </a:p>
          <a:p>
            <a:pPr algn="just">
              <a:spcBef>
                <a:spcPts val="0"/>
              </a:spcBef>
              <a:buFont typeface="Wingdings" pitchFamily="2" charset="2"/>
              <a:buChar char="ü"/>
            </a:pPr>
            <a:r>
              <a:rPr lang="pt-BR" sz="2400" dirty="0"/>
              <a:t>são nulos os fideicomissos além do segundo grau. A nulidade da substituição ilegal não prejudica a instituição, que valerá sem o encargo resolutório </a:t>
            </a:r>
            <a:r>
              <a:rPr lang="pt-BR" sz="2400" i="1" dirty="0"/>
              <a:t>(princípio da conservação dos negócios jurídicos</a:t>
            </a:r>
            <a:r>
              <a:rPr lang="pt-BR" sz="2400" dirty="0"/>
              <a:t>)</a:t>
            </a:r>
            <a:r>
              <a:rPr lang="pt-BR" sz="2400" i="1" dirty="0"/>
              <a:t>;</a:t>
            </a:r>
          </a:p>
          <a:p>
            <a:pPr algn="just">
              <a:spcBef>
                <a:spcPts val="0"/>
              </a:spcBef>
              <a:buFont typeface="Wingdings" pitchFamily="2" charset="2"/>
              <a:buChar char="ü"/>
            </a:pPr>
            <a:endParaRPr lang="pt-BR" sz="2400" dirty="0"/>
          </a:p>
          <a:p>
            <a:pPr algn="just">
              <a:spcBef>
                <a:spcPts val="0"/>
              </a:spcBef>
              <a:buFont typeface="Wingdings" pitchFamily="2" charset="2"/>
              <a:buChar char="ü"/>
            </a:pP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932049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99592" y="157781"/>
            <a:ext cx="7814692" cy="1110979"/>
          </a:xfrm>
        </p:spPr>
        <p:txBody>
          <a:bodyPr>
            <a:normAutofit/>
          </a:bodyPr>
          <a:lstStyle/>
          <a:p>
            <a:pPr algn="ctr"/>
            <a:r>
              <a:rPr lang="pt-BR" sz="28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Substituição Fideicomissária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55576" y="1268760"/>
            <a:ext cx="7759774" cy="543145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pt-BR" sz="2200" dirty="0"/>
          </a:p>
          <a:p>
            <a:pPr marL="0" indent="0" algn="just">
              <a:buNone/>
            </a:pPr>
            <a:r>
              <a:rPr lang="pt-BR" sz="2400" i="1" dirty="0"/>
              <a:t>“Art. 1.951. Pode o testador instituir herdeiros ou legatários, estabelecendo que, por ocasião de sua morte, a herança ou o legado se transmita ao fiduciário, resolvendo-se o direito deste, por sua morte, a certo tempo ou sob certa condição, em favor de outrem, que se qualifica de fideicomissário.”</a:t>
            </a:r>
          </a:p>
          <a:p>
            <a:pPr marL="0" indent="0" algn="just">
              <a:buNone/>
            </a:pPr>
            <a:endParaRPr lang="pt-BR" sz="2400" i="1" dirty="0"/>
          </a:p>
          <a:p>
            <a:pPr marL="0" indent="0" algn="just">
              <a:buNone/>
            </a:pPr>
            <a:r>
              <a:rPr lang="pt-BR" sz="2400" i="1" dirty="0"/>
              <a:t>“Art. 1.952. A substituição fideicomissária somente se permite em favor dos não concebidos ao tempo da morte do testador.</a:t>
            </a:r>
          </a:p>
          <a:p>
            <a:pPr marL="0" indent="0" algn="just">
              <a:buNone/>
            </a:pPr>
            <a:r>
              <a:rPr lang="pt-BR" sz="2400" i="1" dirty="0"/>
              <a:t>Parágrafo único. Se, ao tempo da morte do testador, já houver nascido o fideicomissário, adquirirá este a propriedade dos bens </a:t>
            </a:r>
            <a:r>
              <a:rPr lang="pt-BR" sz="2400" i="1" dirty="0" err="1"/>
              <a:t>fideicometidos</a:t>
            </a:r>
            <a:r>
              <a:rPr lang="pt-BR" sz="2400" i="1" dirty="0"/>
              <a:t>, convertendo-se em usufruto o direito do fiduciário.”</a:t>
            </a:r>
          </a:p>
        </p:txBody>
      </p:sp>
    </p:spTree>
    <p:extLst>
      <p:ext uri="{BB962C8B-B14F-4D97-AF65-F5344CB8AC3E}">
        <p14:creationId xmlns:p14="http://schemas.microsoft.com/office/powerpoint/2010/main" val="423900973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99592" y="157781"/>
            <a:ext cx="7814692" cy="1110979"/>
          </a:xfrm>
        </p:spPr>
        <p:txBody>
          <a:bodyPr>
            <a:normAutofit/>
          </a:bodyPr>
          <a:lstStyle/>
          <a:p>
            <a:pPr algn="ctr"/>
            <a:r>
              <a:rPr lang="pt-BR" sz="28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Substituição Fideicomissária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55576" y="1268760"/>
            <a:ext cx="7759774" cy="543145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pt-BR" sz="2400" dirty="0"/>
          </a:p>
          <a:p>
            <a:pPr marL="0" indent="0" algn="just">
              <a:buNone/>
            </a:pPr>
            <a:r>
              <a:rPr lang="pt-BR" sz="2400" i="1" dirty="0"/>
              <a:t>“Art. 1.953. O fiduciário tem a propriedade da herança ou legado, mas restrita e resolúvel.</a:t>
            </a:r>
          </a:p>
          <a:p>
            <a:pPr marL="0" indent="0" algn="just">
              <a:buNone/>
            </a:pPr>
            <a:r>
              <a:rPr lang="pt-BR" sz="2400" i="1" dirty="0"/>
              <a:t>Parágrafo único. O fiduciário é obrigado a proceder ao inventário dos bens gravados, e a prestar caução de restituí-los se o exigir o fideicomissário.”</a:t>
            </a:r>
          </a:p>
          <a:p>
            <a:pPr marL="0" indent="0" algn="just">
              <a:buNone/>
            </a:pPr>
            <a:endParaRPr lang="pt-BR" sz="2400" i="1" dirty="0"/>
          </a:p>
          <a:p>
            <a:pPr marL="0" indent="0" algn="just">
              <a:buNone/>
            </a:pPr>
            <a:r>
              <a:rPr lang="pt-BR" sz="2400" i="1" dirty="0"/>
              <a:t>“Art. 1.954. Salvo disposição em contrário do testador, se o fiduciário renunciar a herança ou o legado, defere-se ao fideicomissário o poder de aceitar.”</a:t>
            </a:r>
          </a:p>
        </p:txBody>
      </p:sp>
    </p:spTree>
    <p:extLst>
      <p:ext uri="{BB962C8B-B14F-4D97-AF65-F5344CB8AC3E}">
        <p14:creationId xmlns:p14="http://schemas.microsoft.com/office/powerpoint/2010/main" val="247663071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99592" y="157781"/>
            <a:ext cx="7814692" cy="1110979"/>
          </a:xfrm>
        </p:spPr>
        <p:txBody>
          <a:bodyPr>
            <a:normAutofit/>
          </a:bodyPr>
          <a:lstStyle/>
          <a:p>
            <a:pPr algn="ctr"/>
            <a:r>
              <a:rPr lang="pt-BR" sz="28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Substituição Fideicomissária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55576" y="1268760"/>
            <a:ext cx="7759774" cy="543145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pt-BR" sz="2400" dirty="0"/>
          </a:p>
          <a:p>
            <a:pPr marL="0" indent="0" algn="just">
              <a:buNone/>
            </a:pPr>
            <a:r>
              <a:rPr lang="pt-BR" sz="2400" i="1" dirty="0"/>
              <a:t>“Art. 1.955. O fideicomissário pode renunciar a herança ou o legado, e, neste caso, o fideicomisso caduca, deixando de ser resolúvel a propriedade do fiduciário, se não houver disposição contrária do testador.”</a:t>
            </a:r>
          </a:p>
          <a:p>
            <a:pPr marL="0" indent="0" algn="just">
              <a:buNone/>
            </a:pPr>
            <a:endParaRPr lang="pt-BR" sz="2400" i="1" dirty="0"/>
          </a:p>
          <a:p>
            <a:pPr marL="0" indent="0" algn="just">
              <a:buNone/>
            </a:pPr>
            <a:r>
              <a:rPr lang="pt-BR" sz="2400" i="1" dirty="0"/>
              <a:t>“Art. 1.956. Se o fideicomissário aceitar a herança ou o legado, terá direito à parte que, ao fiduciário, em qualquer tempo acrescer.”</a:t>
            </a:r>
          </a:p>
          <a:p>
            <a:pPr marL="0" indent="0" algn="just">
              <a:buNone/>
            </a:pPr>
            <a:endParaRPr lang="pt-BR" sz="2400" i="1" dirty="0"/>
          </a:p>
          <a:p>
            <a:pPr marL="0" indent="0" algn="just">
              <a:buNone/>
            </a:pPr>
            <a:r>
              <a:rPr lang="pt-BR" sz="2400" i="1" dirty="0"/>
              <a:t>“Art. 1.957. Ao sobrevir a sucessão, o fideicomissário responde pelos encargos da herança que ainda restarem.”</a:t>
            </a:r>
          </a:p>
          <a:p>
            <a:pPr marL="0" indent="0" algn="just">
              <a:buNone/>
            </a:pPr>
            <a:endParaRPr lang="pt-BR" sz="2200" dirty="0"/>
          </a:p>
          <a:p>
            <a:pPr marL="0" indent="0">
              <a:buNone/>
            </a:pP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325047914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99592" y="157781"/>
            <a:ext cx="7814692" cy="1110979"/>
          </a:xfrm>
        </p:spPr>
        <p:txBody>
          <a:bodyPr>
            <a:normAutofit/>
          </a:bodyPr>
          <a:lstStyle/>
          <a:p>
            <a:pPr algn="ctr"/>
            <a:r>
              <a:rPr lang="pt-BR" sz="28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Substituição Fideicomissária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55576" y="1268760"/>
            <a:ext cx="7759774" cy="543145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pt-BR" sz="2400" i="1" dirty="0"/>
          </a:p>
          <a:p>
            <a:pPr marL="0" indent="0" algn="just">
              <a:buNone/>
            </a:pPr>
            <a:r>
              <a:rPr lang="pt-BR" sz="2400" i="1" dirty="0"/>
              <a:t>“Art. 1.958. Caduca o fideicomisso se o fideicomissário morrer antes do fiduciário, ou antes de realizar-se a condição resolutória do direito deste último; nesse caso, a propriedade consolida-se no fiduciário, nos termos do art. 1.955.”</a:t>
            </a:r>
          </a:p>
          <a:p>
            <a:pPr marL="0" indent="0" algn="just">
              <a:buNone/>
            </a:pPr>
            <a:endParaRPr lang="pt-BR" sz="2400" i="1" dirty="0"/>
          </a:p>
          <a:p>
            <a:pPr marL="0" indent="0" algn="just">
              <a:buNone/>
            </a:pPr>
            <a:r>
              <a:rPr lang="pt-BR" sz="2400" i="1" dirty="0"/>
              <a:t>“Art. 1.959. São nulos os fideicomissos além do segundo grau.”</a:t>
            </a:r>
          </a:p>
          <a:p>
            <a:pPr marL="0" indent="0" algn="just">
              <a:buNone/>
            </a:pPr>
            <a:endParaRPr lang="pt-BR" sz="2400" i="1" dirty="0"/>
          </a:p>
          <a:p>
            <a:pPr marL="0" indent="0" algn="just">
              <a:buNone/>
            </a:pPr>
            <a:r>
              <a:rPr lang="pt-BR" sz="2400" i="1" dirty="0"/>
              <a:t>“Art. 1.960. A nulidade da substituição ilegal não prejudica a instituição, que valerá sem o encargo resolutório.”</a:t>
            </a:r>
          </a:p>
          <a:p>
            <a:pPr marL="0" indent="0" algn="just">
              <a:buNone/>
            </a:pPr>
            <a:br>
              <a:rPr lang="pt-BR" sz="2400" dirty="0"/>
            </a:b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20033627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99592" y="157781"/>
            <a:ext cx="7814692" cy="1110979"/>
          </a:xfrm>
        </p:spPr>
        <p:txBody>
          <a:bodyPr>
            <a:normAutofit/>
          </a:bodyPr>
          <a:lstStyle/>
          <a:p>
            <a:pPr algn="ctr"/>
            <a:r>
              <a:rPr lang="pt-BR" sz="28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Substituições Testamentárias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55576" y="1268760"/>
            <a:ext cx="7759774" cy="543145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pt-BR" sz="2300" dirty="0"/>
          </a:p>
          <a:p>
            <a:pPr marL="0" indent="0" algn="just">
              <a:spcBef>
                <a:spcPts val="0"/>
              </a:spcBef>
              <a:buNone/>
            </a:pPr>
            <a:r>
              <a:rPr lang="pt-BR" sz="2400" dirty="0"/>
              <a:t>Substituição testamentária é </a:t>
            </a:r>
            <a:r>
              <a:rPr lang="pt-BR" sz="2400" i="1" dirty="0"/>
              <a:t>“a instituição da pessoa que receberá a herança, ou a alíquota da mesma, se o herdeiro designado faltar”</a:t>
            </a:r>
            <a:r>
              <a:rPr lang="pt-BR" sz="2400" dirty="0"/>
              <a:t> (LEITE, Eduardo de Oliveira. </a:t>
            </a:r>
            <a:r>
              <a:rPr lang="pt-BR" sz="2400" i="1" dirty="0"/>
              <a:t>Comentários ao Novo Código Civil</a:t>
            </a:r>
            <a:r>
              <a:rPr lang="pt-BR" sz="2400" dirty="0"/>
              <a:t>. Coordenação Sálvio de Figueiredo Teixeira. 3ª. ed. Rio de Janeiro: Forense, 2003, v. XXI, p. 594, </a:t>
            </a:r>
            <a:r>
              <a:rPr lang="pt-BR" sz="2400" i="1" dirty="0"/>
              <a:t>apud </a:t>
            </a:r>
            <a:r>
              <a:rPr lang="pt-BR" sz="2400" dirty="0"/>
              <a:t>TARTUCE, Flávio. </a:t>
            </a:r>
            <a:r>
              <a:rPr lang="pt-BR" sz="2400" i="1" dirty="0"/>
              <a:t>Direito Civil: direito das sucessões – v. 6. </a:t>
            </a:r>
            <a:r>
              <a:rPr lang="pt-BR" sz="2400" dirty="0"/>
              <a:t>13ª. ed. Rio de Janeiro: Forense, 2020, p. 543).</a:t>
            </a:r>
          </a:p>
          <a:p>
            <a:pPr marL="0" indent="0" algn="just">
              <a:spcBef>
                <a:spcPts val="0"/>
              </a:spcBef>
              <a:buNone/>
            </a:pPr>
            <a:endParaRPr lang="pt-BR" sz="2400" dirty="0"/>
          </a:p>
          <a:p>
            <a:pPr marL="0" indent="0" algn="just">
              <a:spcBef>
                <a:spcPts val="0"/>
              </a:spcBef>
              <a:buNone/>
            </a:pPr>
            <a:r>
              <a:rPr lang="pt-BR" sz="2400" i="1" dirty="0"/>
              <a:t>“Portanto, na substituição que está tratada na lei brasileira como instituto sucessório já consta do testamento quem será o herdeiro a ser chamado em segundo lugar, de forma sucessiva no tempo. Quebra-se, pela nomeação testamentária, a ordem de vocação hereditária prevista em lei.” </a:t>
            </a:r>
            <a:r>
              <a:rPr lang="pt-BR" sz="2400" dirty="0"/>
              <a:t>(TARTUCE,</a:t>
            </a:r>
            <a:r>
              <a:rPr lang="pt-BR" sz="2400" i="1" dirty="0"/>
              <a:t> idem</a:t>
            </a:r>
            <a:r>
              <a:rPr lang="pt-BR" sz="2400" dirty="0"/>
              <a:t>).</a:t>
            </a:r>
            <a:endParaRPr lang="pt-BR" sz="2400" i="1" dirty="0"/>
          </a:p>
        </p:txBody>
      </p:sp>
    </p:spTree>
    <p:extLst>
      <p:ext uri="{BB962C8B-B14F-4D97-AF65-F5344CB8AC3E}">
        <p14:creationId xmlns:p14="http://schemas.microsoft.com/office/powerpoint/2010/main" val="31268957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99592" y="157781"/>
            <a:ext cx="7814692" cy="1110979"/>
          </a:xfrm>
        </p:spPr>
        <p:txBody>
          <a:bodyPr>
            <a:normAutofit/>
          </a:bodyPr>
          <a:lstStyle/>
          <a:p>
            <a:pPr algn="ctr"/>
            <a:r>
              <a:rPr lang="pt-BR" sz="28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Substituição Vulgar ou Recíproca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55576" y="1268760"/>
            <a:ext cx="7759774" cy="5431458"/>
          </a:xfrm>
        </p:spPr>
        <p:txBody>
          <a:bodyPr>
            <a:norm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pt-BR" sz="2400" b="1" u="sng" dirty="0"/>
              <a:t>Substituição vulgar ou direta</a:t>
            </a:r>
          </a:p>
          <a:p>
            <a:pPr marL="0" indent="0" algn="just">
              <a:spcBef>
                <a:spcPts val="0"/>
              </a:spcBef>
              <a:buNone/>
            </a:pPr>
            <a:endParaRPr lang="pt-BR" sz="2400" dirty="0"/>
          </a:p>
          <a:p>
            <a:pPr marL="0" indent="0" algn="just">
              <a:spcBef>
                <a:spcPts val="0"/>
              </a:spcBef>
              <a:buNone/>
            </a:pPr>
            <a:r>
              <a:rPr lang="pt-BR" sz="2400" dirty="0"/>
              <a:t>“... </a:t>
            </a:r>
            <a:r>
              <a:rPr lang="pt-BR" sz="2400" i="1" dirty="0"/>
              <a:t>substituição de herdeiro testamentário ou de legatário, pelo testador, se um ou outro não aceitar a herança ou legado</a:t>
            </a:r>
            <a:r>
              <a:rPr lang="pt-BR" sz="2400" dirty="0"/>
              <a:t>. </a:t>
            </a:r>
            <a:r>
              <a:rPr lang="pt-BR" sz="2400" i="1" dirty="0"/>
              <a:t>Essa substituição(...)  há de ser feita de modo expresso no testamento, com nomeação indiscutível da pessoa substituta. Pode, ainda, o testador escolher apenas uma pessoa para substituir todos os demais beneficiários, que não quiserem aceitar o legado ou a herança, ou, inversamente, estipular que o único instituído seja substituído por duas pessoas ou mais, em conjunto ou sucessivamente.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pt-BR" sz="2400" i="1" dirty="0"/>
              <a:t>	</a:t>
            </a:r>
            <a:endParaRPr lang="pt-BR" sz="2300" dirty="0"/>
          </a:p>
          <a:p>
            <a:pPr marL="0" indent="0" algn="just">
              <a:buNone/>
            </a:pPr>
            <a:endParaRPr lang="pt-BR" sz="2300" dirty="0"/>
          </a:p>
        </p:txBody>
      </p:sp>
    </p:spTree>
    <p:extLst>
      <p:ext uri="{BB962C8B-B14F-4D97-AF65-F5344CB8AC3E}">
        <p14:creationId xmlns:p14="http://schemas.microsoft.com/office/powerpoint/2010/main" val="38592252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99592" y="157781"/>
            <a:ext cx="7814692" cy="1110979"/>
          </a:xfrm>
        </p:spPr>
        <p:txBody>
          <a:bodyPr>
            <a:normAutofit/>
          </a:bodyPr>
          <a:lstStyle/>
          <a:p>
            <a:pPr algn="ctr"/>
            <a:r>
              <a:rPr lang="pt-BR" sz="28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Substituições Testamentárias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99592" y="1268760"/>
            <a:ext cx="7759774" cy="5431458"/>
          </a:xfrm>
        </p:spPr>
        <p:txBody>
          <a:bodyPr>
            <a:norm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pt-BR" sz="2400" b="1" u="sng" dirty="0"/>
              <a:t>Substituição vulgar ou direta</a:t>
            </a:r>
          </a:p>
          <a:p>
            <a:pPr marL="0" indent="0" algn="just">
              <a:spcBef>
                <a:spcPts val="0"/>
              </a:spcBef>
              <a:buNone/>
            </a:pPr>
            <a:endParaRPr lang="pt-BR" sz="2000" i="1" dirty="0"/>
          </a:p>
          <a:p>
            <a:pPr marL="0" indent="0" algn="just">
              <a:spcBef>
                <a:spcPts val="0"/>
              </a:spcBef>
              <a:buNone/>
            </a:pPr>
            <a:r>
              <a:rPr lang="pt-BR" sz="2400" i="1" dirty="0"/>
              <a:t>O substituto é herdeiro do testador e não de quem for por este instituído como herdeiro ou legatário (substituído). A substituição é na designação e não na herança, pois, se o designado não aceitar ou não puder aceitar, há transmissão direta da herança ao substituto desde o momento da abertura da sucessão, em virtude da </a:t>
            </a:r>
            <a:r>
              <a:rPr lang="pt-BR" sz="2400" i="1" u="sng" dirty="0" err="1"/>
              <a:t>saisine</a:t>
            </a:r>
            <a:r>
              <a:rPr lang="pt-BR" sz="2400" i="1" dirty="0"/>
              <a:t>. O direito sucessório foi direto do </a:t>
            </a:r>
            <a:r>
              <a:rPr lang="pt-BR" sz="2400" i="1" u="sng" dirty="0"/>
              <a:t>de cujus</a:t>
            </a:r>
            <a:r>
              <a:rPr lang="pt-BR" sz="2400" i="1" dirty="0"/>
              <a:t> para o substituto.” </a:t>
            </a:r>
            <a:r>
              <a:rPr lang="pt-BR" sz="2400" dirty="0"/>
              <a:t>(LOBO, Paulo, </a:t>
            </a:r>
            <a:r>
              <a:rPr lang="pt-BR" sz="2400" i="1" dirty="0"/>
              <a:t>Direito civil: volume 6: sucessões</a:t>
            </a:r>
            <a:r>
              <a:rPr lang="pt-BR" sz="2400" dirty="0"/>
              <a:t>. 6ª. ed. São Paulo. Saraiva Educação, 2020, p. 228).</a:t>
            </a:r>
          </a:p>
          <a:p>
            <a:pPr marL="0" indent="0" algn="just">
              <a:spcBef>
                <a:spcPts val="0"/>
              </a:spcBef>
              <a:buNone/>
            </a:pPr>
            <a:endParaRPr lang="pt-BR" sz="2400" i="1" dirty="0"/>
          </a:p>
          <a:p>
            <a:pPr marL="0" indent="0" algn="just">
              <a:spcBef>
                <a:spcPts val="0"/>
              </a:spcBef>
              <a:buNone/>
            </a:pPr>
            <a:endParaRPr lang="pt-BR" sz="2400" dirty="0"/>
          </a:p>
          <a:p>
            <a:pPr marL="0" indent="0" algn="just">
              <a:buNone/>
            </a:pPr>
            <a:endParaRPr lang="pt-BR" sz="2300" dirty="0"/>
          </a:p>
        </p:txBody>
      </p:sp>
    </p:spTree>
    <p:extLst>
      <p:ext uri="{BB962C8B-B14F-4D97-AF65-F5344CB8AC3E}">
        <p14:creationId xmlns:p14="http://schemas.microsoft.com/office/powerpoint/2010/main" val="18061381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99592" y="157781"/>
            <a:ext cx="7814692" cy="1110979"/>
          </a:xfrm>
        </p:spPr>
        <p:txBody>
          <a:bodyPr>
            <a:normAutofit/>
          </a:bodyPr>
          <a:lstStyle/>
          <a:p>
            <a:pPr algn="ctr"/>
            <a:r>
              <a:rPr lang="pt-BR" sz="28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Substituições Testamentárias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55576" y="1268760"/>
            <a:ext cx="7759774" cy="5431458"/>
          </a:xfrm>
        </p:spPr>
        <p:txBody>
          <a:bodyPr>
            <a:norm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pt-BR" sz="2400" b="1" u="sng" dirty="0"/>
              <a:t>Substituição vulgar ou direta</a:t>
            </a:r>
          </a:p>
          <a:p>
            <a:pPr marL="0" indent="0" algn="just">
              <a:spcBef>
                <a:spcPts val="0"/>
              </a:spcBef>
              <a:buNone/>
            </a:pPr>
            <a:endParaRPr lang="pt-BR" sz="2000" i="1" dirty="0"/>
          </a:p>
          <a:p>
            <a:pPr marL="0" indent="0" algn="just">
              <a:spcBef>
                <a:spcPts val="0"/>
              </a:spcBef>
              <a:buNone/>
            </a:pPr>
            <a:r>
              <a:rPr lang="pt-BR" sz="2400" dirty="0"/>
              <a:t>O herdeiro não quer ou não pode receber a herança/legado.</a:t>
            </a:r>
          </a:p>
          <a:p>
            <a:pPr marL="0" indent="0" algn="just">
              <a:spcBef>
                <a:spcPts val="0"/>
              </a:spcBef>
              <a:buNone/>
            </a:pPr>
            <a:endParaRPr lang="pt-BR" sz="2400" dirty="0"/>
          </a:p>
          <a:p>
            <a:pPr marL="0" indent="0" algn="just">
              <a:spcBef>
                <a:spcPts val="0"/>
              </a:spcBef>
              <a:buNone/>
            </a:pPr>
            <a:r>
              <a:rPr lang="pt-BR" sz="2400" dirty="0"/>
              <a:t>Se o herdeiro nomeado aceitar, expressa ou tacitamente, a herança/legado, opera-se a a sucessão.</a:t>
            </a:r>
          </a:p>
          <a:p>
            <a:pPr marL="0" indent="0" algn="just">
              <a:spcBef>
                <a:spcPts val="0"/>
              </a:spcBef>
              <a:buNone/>
            </a:pPr>
            <a:endParaRPr lang="pt-BR" sz="2400" dirty="0"/>
          </a:p>
          <a:p>
            <a:pPr algn="just">
              <a:spcBef>
                <a:spcPts val="0"/>
              </a:spcBef>
              <a:buFont typeface="Wingdings" pitchFamily="2" charset="2"/>
              <a:buChar char="ü"/>
            </a:pPr>
            <a:r>
              <a:rPr lang="pt-BR" sz="2400" dirty="0"/>
              <a:t>se o designado falecer antes da sucessão, inexistirá aceitação;</a:t>
            </a:r>
          </a:p>
          <a:p>
            <a:pPr algn="just">
              <a:spcBef>
                <a:spcPts val="0"/>
              </a:spcBef>
              <a:buFont typeface="Wingdings" pitchFamily="2" charset="2"/>
              <a:buChar char="ü"/>
            </a:pPr>
            <a:r>
              <a:rPr lang="pt-BR" sz="2400" dirty="0"/>
              <a:t>se o designado for considerado indigno ou sem legitimidade para receber, é como se nunca houvesse manifestado aceitação;</a:t>
            </a:r>
          </a:p>
          <a:p>
            <a:pPr algn="just">
              <a:spcBef>
                <a:spcPts val="0"/>
              </a:spcBef>
              <a:buFont typeface="Wingdings" pitchFamily="2" charset="2"/>
              <a:buChar char="ü"/>
            </a:pPr>
            <a:endParaRPr lang="pt-BR" sz="2400" dirty="0"/>
          </a:p>
          <a:p>
            <a:pPr algn="just">
              <a:spcBef>
                <a:spcPts val="0"/>
              </a:spcBef>
              <a:buFont typeface="Wingdings" pitchFamily="2" charset="2"/>
              <a:buChar char="ü"/>
            </a:pPr>
            <a:r>
              <a:rPr lang="pt-BR" sz="2400" dirty="0"/>
              <a:t>se o designado falecer após o testador, mas antes de manifestar aceitação, o respectivo direito para para seus herdeiros</a:t>
            </a:r>
          </a:p>
          <a:p>
            <a:pPr marL="0" indent="0" algn="just">
              <a:buNone/>
            </a:pPr>
            <a:endParaRPr lang="pt-BR" sz="2300" dirty="0"/>
          </a:p>
        </p:txBody>
      </p:sp>
    </p:spTree>
    <p:extLst>
      <p:ext uri="{BB962C8B-B14F-4D97-AF65-F5344CB8AC3E}">
        <p14:creationId xmlns:p14="http://schemas.microsoft.com/office/powerpoint/2010/main" val="17420718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99592" y="157781"/>
            <a:ext cx="7814692" cy="1110979"/>
          </a:xfrm>
        </p:spPr>
        <p:txBody>
          <a:bodyPr>
            <a:normAutofit/>
          </a:bodyPr>
          <a:lstStyle/>
          <a:p>
            <a:pPr algn="ctr"/>
            <a:r>
              <a:rPr lang="pt-BR" sz="28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Substituições Testamentárias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55576" y="1268760"/>
            <a:ext cx="7759774" cy="5431458"/>
          </a:xfrm>
        </p:spPr>
        <p:txBody>
          <a:bodyPr>
            <a:norm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pt-BR" sz="2400" b="1" u="sng" dirty="0"/>
              <a:t>Substituição vulgar ou direta</a:t>
            </a:r>
          </a:p>
          <a:p>
            <a:pPr marL="0" indent="0" algn="just">
              <a:spcBef>
                <a:spcPts val="0"/>
              </a:spcBef>
              <a:buNone/>
            </a:pPr>
            <a:endParaRPr lang="pt-BR" sz="2400" i="1" dirty="0"/>
          </a:p>
          <a:p>
            <a:pPr marL="0" indent="0" algn="just">
              <a:spcBef>
                <a:spcPts val="0"/>
              </a:spcBef>
              <a:buNone/>
            </a:pPr>
            <a:r>
              <a:rPr lang="pt-BR" sz="2400" dirty="0"/>
              <a:t>Se o substituto falecer antes do testador, a substituição se extingue(caduca).</a:t>
            </a:r>
          </a:p>
        </p:txBody>
      </p:sp>
    </p:spTree>
    <p:extLst>
      <p:ext uri="{BB962C8B-B14F-4D97-AF65-F5344CB8AC3E}">
        <p14:creationId xmlns:p14="http://schemas.microsoft.com/office/powerpoint/2010/main" val="13682722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99592" y="157781"/>
            <a:ext cx="7814692" cy="1110979"/>
          </a:xfrm>
        </p:spPr>
        <p:txBody>
          <a:bodyPr>
            <a:normAutofit/>
          </a:bodyPr>
          <a:lstStyle/>
          <a:p>
            <a:pPr algn="ctr"/>
            <a:r>
              <a:rPr lang="pt-BR" sz="28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Substituições Testamentárias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55576" y="1268760"/>
            <a:ext cx="7759774" cy="5431458"/>
          </a:xfrm>
        </p:spPr>
        <p:txBody>
          <a:bodyPr>
            <a:norm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pt-BR" sz="2400" b="1" u="sng" dirty="0"/>
              <a:t>Substituição recíproca</a:t>
            </a:r>
          </a:p>
          <a:p>
            <a:pPr marL="0" indent="0" algn="just">
              <a:spcBef>
                <a:spcPts val="0"/>
              </a:spcBef>
              <a:buNone/>
            </a:pPr>
            <a:endParaRPr lang="pt-BR" sz="2400" i="1" dirty="0"/>
          </a:p>
          <a:p>
            <a:pPr marL="0" indent="0" algn="just">
              <a:spcBef>
                <a:spcPts val="0"/>
              </a:spcBef>
              <a:buNone/>
            </a:pPr>
            <a:r>
              <a:rPr lang="pt-BR" sz="2400" i="1" dirty="0"/>
              <a:t>“... o testador nomeia duas ou mais pessoas como herdeiros ou legatários e cada uma é substituta da outra, na hipótese de não aceitação ou impossibilidade legal de suceder Se o substituto falecer antes do testador, a substituição se extingue(caduca).</a:t>
            </a:r>
          </a:p>
        </p:txBody>
      </p:sp>
    </p:spTree>
    <p:extLst>
      <p:ext uri="{BB962C8B-B14F-4D97-AF65-F5344CB8AC3E}">
        <p14:creationId xmlns:p14="http://schemas.microsoft.com/office/powerpoint/2010/main" val="32230458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99592" y="157781"/>
            <a:ext cx="7814692" cy="1110979"/>
          </a:xfrm>
        </p:spPr>
        <p:txBody>
          <a:bodyPr>
            <a:normAutofit/>
          </a:bodyPr>
          <a:lstStyle/>
          <a:p>
            <a:pPr algn="ctr"/>
            <a:r>
              <a:rPr lang="pt-BR" sz="28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Substituições Testamentárias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55576" y="1268760"/>
            <a:ext cx="7759774" cy="5431458"/>
          </a:xfrm>
        </p:spPr>
        <p:txBody>
          <a:bodyPr>
            <a:norm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pt-BR" sz="2400" b="1" u="sng" dirty="0"/>
              <a:t>Substituição recíproca</a:t>
            </a:r>
          </a:p>
          <a:p>
            <a:pPr algn="just">
              <a:spcBef>
                <a:spcPts val="0"/>
              </a:spcBef>
              <a:buFont typeface="Wingdings" pitchFamily="2" charset="2"/>
              <a:buChar char="ü"/>
            </a:pPr>
            <a:endParaRPr lang="pt-BR" sz="2400" dirty="0"/>
          </a:p>
          <a:p>
            <a:pPr algn="just">
              <a:spcBef>
                <a:spcPts val="0"/>
              </a:spcBef>
              <a:buFont typeface="Wingdings" pitchFamily="2" charset="2"/>
              <a:buChar char="ü"/>
            </a:pPr>
            <a:r>
              <a:rPr lang="pt-BR" sz="2400" b="1" u="sng" dirty="0"/>
              <a:t>substituição recíproca geral</a:t>
            </a:r>
            <a:r>
              <a:rPr lang="pt-BR" sz="2400" dirty="0"/>
              <a:t>: todos substituem o herdeiro ou legatário que não suceder;</a:t>
            </a:r>
          </a:p>
          <a:p>
            <a:pPr algn="just">
              <a:spcBef>
                <a:spcPts val="0"/>
              </a:spcBef>
              <a:buFont typeface="Wingdings" pitchFamily="2" charset="2"/>
              <a:buChar char="ü"/>
            </a:pPr>
            <a:endParaRPr lang="pt-BR" sz="2400" dirty="0"/>
          </a:p>
          <a:p>
            <a:pPr algn="just">
              <a:spcBef>
                <a:spcPts val="0"/>
              </a:spcBef>
              <a:buFont typeface="Wingdings" pitchFamily="2" charset="2"/>
              <a:buChar char="ü"/>
            </a:pPr>
            <a:r>
              <a:rPr lang="pt-BR" sz="2400" b="1" u="sng" dirty="0"/>
              <a:t>substituição recíproca particular</a:t>
            </a:r>
            <a:r>
              <a:rPr lang="pt-BR" sz="2400" dirty="0"/>
              <a:t>: somente determinados herdeiros ou legatários são apontados como substitutos recíprocos;</a:t>
            </a:r>
          </a:p>
          <a:p>
            <a:pPr algn="just">
              <a:spcBef>
                <a:spcPts val="0"/>
              </a:spcBef>
              <a:buFont typeface="Wingdings" pitchFamily="2" charset="2"/>
              <a:buChar char="ü"/>
            </a:pPr>
            <a:endParaRPr lang="pt-BR" sz="2400" dirty="0"/>
          </a:p>
          <a:p>
            <a:pPr algn="just">
              <a:spcBef>
                <a:spcPts val="0"/>
              </a:spcBef>
              <a:buFont typeface="Wingdings" pitchFamily="2" charset="2"/>
              <a:buChar char="ü"/>
            </a:pPr>
            <a:r>
              <a:rPr lang="pt-BR" sz="2400" b="1" u="sng" dirty="0"/>
              <a:t>substituição singular</a:t>
            </a:r>
            <a:r>
              <a:rPr lang="pt-BR" sz="2400" dirty="0"/>
              <a:t>: somente um herdeiro é nomeado como substituto do herdeiro/legatário que não sucede.</a:t>
            </a:r>
          </a:p>
        </p:txBody>
      </p:sp>
    </p:spTree>
    <p:extLst>
      <p:ext uri="{BB962C8B-B14F-4D97-AF65-F5344CB8AC3E}">
        <p14:creationId xmlns:p14="http://schemas.microsoft.com/office/powerpoint/2010/main" val="9489501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99592" y="157781"/>
            <a:ext cx="7814692" cy="1110979"/>
          </a:xfrm>
        </p:spPr>
        <p:txBody>
          <a:bodyPr>
            <a:normAutofit/>
          </a:bodyPr>
          <a:lstStyle/>
          <a:p>
            <a:pPr algn="ctr"/>
            <a:r>
              <a:rPr lang="pt-BR" sz="28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Substituição vulgar e recíproca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55576" y="1268760"/>
            <a:ext cx="7759774" cy="543145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pt-BR" sz="2300" dirty="0"/>
          </a:p>
          <a:p>
            <a:pPr marL="0" indent="0" algn="just">
              <a:spcBef>
                <a:spcPts val="0"/>
              </a:spcBef>
              <a:buNone/>
            </a:pPr>
            <a:r>
              <a:rPr lang="pt-BR" sz="2400" i="1" dirty="0"/>
              <a:t>“Art. 1.947. O testador pode substituir outra pessoa ao herdeiro ou ao legatário nomeado, para o caso de um ou outro não querer ou não poder aceitar a herança ou o legado, presumindo-se que a substituição foi determinada para as duas alternativas, ainda que o testador só a uma se refira.”</a:t>
            </a:r>
          </a:p>
          <a:p>
            <a:pPr marL="0" indent="0" algn="just">
              <a:spcBef>
                <a:spcPts val="0"/>
              </a:spcBef>
              <a:buNone/>
            </a:pPr>
            <a:endParaRPr lang="pt-BR" sz="2400" i="1" dirty="0"/>
          </a:p>
          <a:p>
            <a:pPr marL="0" indent="0" algn="just">
              <a:spcBef>
                <a:spcPts val="0"/>
              </a:spcBef>
              <a:buNone/>
            </a:pPr>
            <a:r>
              <a:rPr lang="pt-BR" sz="2400" i="1" dirty="0"/>
              <a:t>“Art. 1.948. Também é lícito ao testador substituir muitas pessoas por uma só, ou vice-versa, e ainda substituir com reciprocidade ou sem ela.”</a:t>
            </a:r>
          </a:p>
          <a:p>
            <a:pPr marL="0" indent="0" algn="just">
              <a:buNone/>
            </a:pPr>
            <a:endParaRPr lang="pt-BR" sz="2300" dirty="0"/>
          </a:p>
        </p:txBody>
      </p:sp>
    </p:spTree>
    <p:extLst>
      <p:ext uri="{BB962C8B-B14F-4D97-AF65-F5344CB8AC3E}">
        <p14:creationId xmlns:p14="http://schemas.microsoft.com/office/powerpoint/2010/main" val="4169079489"/>
      </p:ext>
    </p:extLst>
  </p:cSld>
  <p:clrMapOvr>
    <a:masterClrMapping/>
  </p:clrMapOvr>
</p:sld>
</file>

<file path=ppt/theme/theme1.xml><?xml version="1.0" encoding="utf-8"?>
<a:theme xmlns:a="http://schemas.openxmlformats.org/drawingml/2006/main" name="Personalizar design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2620</TotalTime>
  <Words>1550</Words>
  <Application>Microsoft Macintosh PowerPoint</Application>
  <PresentationFormat>Apresentação na tela (4:3)</PresentationFormat>
  <Paragraphs>116</Paragraphs>
  <Slides>18</Slides>
  <Notes>3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2</vt:i4>
      </vt:variant>
      <vt:variant>
        <vt:lpstr>Títulos de slides</vt:lpstr>
      </vt:variant>
      <vt:variant>
        <vt:i4>18</vt:i4>
      </vt:variant>
    </vt:vector>
  </HeadingPairs>
  <TitlesOfParts>
    <vt:vector size="24" baseType="lpstr">
      <vt:lpstr>Arial</vt:lpstr>
      <vt:lpstr>Calibri</vt:lpstr>
      <vt:lpstr>Calibri Light</vt:lpstr>
      <vt:lpstr>Wingdings</vt:lpstr>
      <vt:lpstr>Personalizar design</vt:lpstr>
      <vt:lpstr>Tema do Office</vt:lpstr>
      <vt:lpstr> Substituições Testamentárias Substituição Vulgar e Recíproca Substituição Fideicomissária  </vt:lpstr>
      <vt:lpstr>Substituições Testamentárias</vt:lpstr>
      <vt:lpstr>Substituição Vulgar ou Recíproca</vt:lpstr>
      <vt:lpstr>Substituições Testamentárias</vt:lpstr>
      <vt:lpstr>Substituições Testamentárias</vt:lpstr>
      <vt:lpstr>Substituições Testamentárias</vt:lpstr>
      <vt:lpstr>Substituições Testamentárias</vt:lpstr>
      <vt:lpstr>Substituições Testamentárias</vt:lpstr>
      <vt:lpstr>Substituição vulgar e recíproca</vt:lpstr>
      <vt:lpstr>Substituição vulgar e recíproca</vt:lpstr>
      <vt:lpstr>Substituições Testamentárias</vt:lpstr>
      <vt:lpstr>Substituições Testamentárias</vt:lpstr>
      <vt:lpstr>Substituições Testamentárias</vt:lpstr>
      <vt:lpstr>Substituições Testamentárias</vt:lpstr>
      <vt:lpstr>Substituição Fideicomissária</vt:lpstr>
      <vt:lpstr>Substituição Fideicomissária</vt:lpstr>
      <vt:lpstr>Substituição Fideicomissária</vt:lpstr>
      <vt:lpstr>Substituição Fideicomissária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Direito Tributário e Direito de Família.  Teoria e Prática. Planejamento tributário e suas repercussões para o Direito de Família</dc:title>
  <dc:creator>Claudia Stein</dc:creator>
  <cp:lastModifiedBy>Claudia Stein</cp:lastModifiedBy>
  <cp:revision>68</cp:revision>
  <dcterms:created xsi:type="dcterms:W3CDTF">2020-04-14T20:26:11Z</dcterms:created>
  <dcterms:modified xsi:type="dcterms:W3CDTF">2020-10-19T00:25:18Z</dcterms:modified>
</cp:coreProperties>
</file>