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1"/>
  </p:notesMasterIdLst>
  <p:sldIdLst>
    <p:sldId id="260" r:id="rId3"/>
    <p:sldId id="426" r:id="rId4"/>
    <p:sldId id="429" r:id="rId5"/>
    <p:sldId id="427" r:id="rId6"/>
    <p:sldId id="430" r:id="rId7"/>
    <p:sldId id="431" r:id="rId8"/>
    <p:sldId id="432" r:id="rId9"/>
    <p:sldId id="433" r:id="rId10"/>
    <p:sldId id="422" r:id="rId11"/>
    <p:sldId id="418" r:id="rId12"/>
    <p:sldId id="435" r:id="rId13"/>
    <p:sldId id="436" r:id="rId14"/>
    <p:sldId id="437" r:id="rId15"/>
    <p:sldId id="438" r:id="rId16"/>
    <p:sldId id="416" r:id="rId17"/>
    <p:sldId id="420" r:id="rId18"/>
    <p:sldId id="421" r:id="rId19"/>
    <p:sldId id="41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DB43A-6F61-4A29-AFDA-50961536711E}" type="datetimeFigureOut">
              <a:rPr lang="pt-BR" smtClean="0"/>
              <a:t>18/10/2020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96B1D-87E8-486F-96D2-C27A105385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96B1D-87E8-486F-96D2-C27A105385B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08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96B1D-87E8-486F-96D2-C27A105385B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550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96B1D-87E8-486F-96D2-C27A105385B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2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BF22-39E2-004F-9B1B-DB439E09E27C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D1C9-1053-004D-9534-DFE69FC388A6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0288-E428-3040-B999-8E4702198D6F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979B-4318-7F4F-B827-21015F1DF78B}" type="datetime1">
              <a:rPr lang="pt-BR" smtClean="0"/>
              <a:t>18/10/2020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3555-ACB6-034C-9E22-124C23074DA5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44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C52-A11F-6C4F-A5D8-2D29D500F258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246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7226-649A-D24C-A946-AC047343A3DC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5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5CC0-3F7A-AE44-A9F3-29221BD623EF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524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BE9E2-8AE6-6D48-AA43-5D2187FBA9E5}" type="datetime1">
              <a:rPr lang="pt-BR" smtClean="0"/>
              <a:t>18/10/2020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540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4484-DFBC-A94A-9798-F4BF77E85C6A}" type="datetime1">
              <a:rPr lang="pt-BR" smtClean="0"/>
              <a:t>18/10/2020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908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79BD-FE52-344E-94C1-F34DCA7F8052}" type="datetime1">
              <a:rPr lang="pt-BR" smtClean="0"/>
              <a:t>18/10/2020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95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1C8-01F6-C644-B963-8719B3CEE261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DD785-2563-E44C-BBB6-6A8F7FF63685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161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7DAB-098E-2147-932F-2F92E925A24E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923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ECF7-08CD-A244-BD55-3862AF040684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759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92A3-5201-EB48-A139-737122ED14A3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08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F30C3-E85C-4241-B97E-68B52FA8341E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9B4A4-2E2E-4346-B4C2-7CB6A6A39CF1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C9B2-D343-A84B-AB3F-B813A7F4C3CD}" type="datetime1">
              <a:rPr lang="pt-BR" smtClean="0"/>
              <a:t>18/10/2020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B7FC-41B4-954E-8401-039FCC8C7CF9}" type="datetime1">
              <a:rPr lang="pt-BR" smtClean="0"/>
              <a:t>18/10/2020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84AD-9E5C-4646-AB84-FA384F90A7A9}" type="datetime1">
              <a:rPr lang="pt-BR" smtClean="0"/>
              <a:t>18/10/2020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CB37-304D-C943-927B-0A546AE5851A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CD36-1295-D64A-BCAC-4A97E35C69A8}" type="datetime1">
              <a:rPr lang="pt-BR" smtClean="0"/>
              <a:t>18/10/2020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95A6-C6BB-A641-93ED-A1B3D25E3B73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88E5-4A48-4414-A72A-65619F43E0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3FE2-A3BF-6A44-8B8C-E359B80EF365}" type="datetime1">
              <a:rPr lang="pt-BR" smtClean="0"/>
              <a:t>18/10/2020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3C95-F590-498B-86F9-5B42642E14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51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65126"/>
            <a:ext cx="8047806" cy="5008090"/>
          </a:xfrm>
        </p:spPr>
        <p:txBody>
          <a:bodyPr>
            <a:noAutofit/>
          </a:bodyPr>
          <a:lstStyle/>
          <a:p>
            <a:pPr algn="ctr"/>
            <a:br>
              <a:rPr lang="pt-BR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  <a:b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Vulgar e Recíproca</a:t>
            </a:r>
            <a:b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Fideicomissária</a:t>
            </a:r>
            <a:b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6165304"/>
            <a:ext cx="7598668" cy="54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122734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vulgar e recíproca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i="1" dirty="0"/>
              <a:t>“Art. 1.949. O substituto fica sujeito à condição ou encargo imposto ao substituído, quando não for diversa a intenção manifestada pelo testador, ou não resultar outra coisa da natureza da condição ou do encargo.”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1.950. Se, entre muitos </a:t>
            </a:r>
            <a:r>
              <a:rPr lang="pt-BR" sz="2400" i="1" dirty="0" err="1"/>
              <a:t>co-herdeiros</a:t>
            </a:r>
            <a:r>
              <a:rPr lang="pt-BR" sz="2400" i="1" dirty="0"/>
              <a:t> ou legatários de partes desiguais, for estabelecida substituição recíproca, a proporção dos quinhões fixada na primeira disposição entender-se-á mantida na segunda; se, com as outras anteriormente nomeadas, for incluída mais alguma pessoa na substituição, o quinhão vago pertencerá em partes iguais aos substitutos.”</a:t>
            </a:r>
          </a:p>
          <a:p>
            <a:pPr marL="0" indent="0" algn="just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332261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fideicomissária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u="sng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o </a:t>
            </a:r>
            <a:r>
              <a:rPr lang="pt-BR" sz="2400" b="1" u="sng" dirty="0"/>
              <a:t>testador</a:t>
            </a:r>
            <a:r>
              <a:rPr lang="pt-BR" sz="2400" dirty="0"/>
              <a:t> institui herdeiro(</a:t>
            </a:r>
            <a:r>
              <a:rPr lang="pt-BR" sz="2400" dirty="0" err="1"/>
              <a:t>s</a:t>
            </a:r>
            <a:r>
              <a:rPr lang="pt-BR" sz="2400" dirty="0"/>
              <a:t>)/legatário(</a:t>
            </a:r>
            <a:r>
              <a:rPr lang="pt-BR" sz="2400" dirty="0" err="1"/>
              <a:t>s</a:t>
            </a:r>
            <a:r>
              <a:rPr lang="pt-BR" sz="2400" dirty="0"/>
              <a:t>) determinando que a </a:t>
            </a:r>
            <a:r>
              <a:rPr lang="pt-BR" sz="2400" b="1" u="sng" dirty="0"/>
              <a:t>herança/legado</a:t>
            </a:r>
            <a:r>
              <a:rPr lang="pt-BR" sz="2400" dirty="0"/>
              <a:t> será transmitida ao </a:t>
            </a:r>
            <a:r>
              <a:rPr lang="pt-BR" sz="2400" b="1" i="1" u="sng" dirty="0"/>
              <a:t>fiduciário</a:t>
            </a:r>
            <a:r>
              <a:rPr lang="pt-BR" sz="2400" dirty="0"/>
              <a:t>, cujo </a:t>
            </a:r>
            <a:r>
              <a:rPr lang="pt-BR" sz="2400" b="1" u="sng" dirty="0"/>
              <a:t>direito será resolvido</a:t>
            </a:r>
            <a:r>
              <a:rPr lang="pt-BR" sz="2400" dirty="0"/>
              <a:t> no momento de </a:t>
            </a:r>
            <a:r>
              <a:rPr lang="pt-BR" sz="2400" b="1" u="sng" dirty="0"/>
              <a:t>sua morte ou a certo tempo ou condição</a:t>
            </a:r>
            <a:r>
              <a:rPr lang="pt-BR" sz="2400" dirty="0"/>
              <a:t>, em favor do </a:t>
            </a:r>
            <a:r>
              <a:rPr lang="pt-BR" sz="2400" b="1" i="1" u="sng" dirty="0"/>
              <a:t>fideicomissário</a:t>
            </a:r>
            <a:r>
              <a:rPr lang="pt-BR" sz="2400" i="1" dirty="0"/>
              <a:t>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b="1" i="1" u="sng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na substituição fideicomissária, tanto o fiduciário quanto o fideicomissário são herdeiros, com todos os direitos e deveres disso decorrentes;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no fideicomisso está-se diante de vocações sucessivas, mas em momentos diversos</a:t>
            </a:r>
          </a:p>
        </p:txBody>
      </p:sp>
    </p:spTree>
    <p:extLst>
      <p:ext uri="{BB962C8B-B14F-4D97-AF65-F5344CB8AC3E}">
        <p14:creationId xmlns:p14="http://schemas.microsoft.com/office/powerpoint/2010/main" val="3391351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fideicomissária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u="sng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a substituição fideicomissária só é permitida em favor dos </a:t>
            </a:r>
            <a:r>
              <a:rPr lang="pt-BR" sz="2400" i="1" dirty="0"/>
              <a:t>não concebidos</a:t>
            </a:r>
            <a:r>
              <a:rPr lang="pt-BR" sz="2400" dirty="0"/>
              <a:t> no momento da abertura da sucessão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qual o prazo para a concepção? Aplicar-se-ia, por analogia, a previsão acerca da sucessão testamentária </a:t>
            </a:r>
            <a:r>
              <a:rPr lang="pt-BR" sz="2400" i="1" dirty="0"/>
              <a:t>em prol dos os filhos, ainda não concebidos, de pessoas indicadas pelo testador, desde que vivas estas ao abrir-se a sucessão</a:t>
            </a:r>
            <a:r>
              <a:rPr lang="pt-BR" sz="2400" dirty="0"/>
              <a:t>: </a:t>
            </a:r>
            <a:r>
              <a:rPr lang="pt-BR" sz="2400" i="1" dirty="0"/>
              <a:t>“Art. 1.800. No caso do inciso </a:t>
            </a:r>
            <a:r>
              <a:rPr lang="pt-BR" sz="2400" i="1" dirty="0" err="1"/>
              <a:t>I</a:t>
            </a:r>
            <a:r>
              <a:rPr lang="pt-BR" sz="2400" i="1" dirty="0"/>
              <a:t> do artigo antecedente, os bens da herança serão confiados, após a liquidação ou partilha, a curador nomeado pelo juiz.(...) § 4º. Se, decorridos </a:t>
            </a:r>
            <a:r>
              <a:rPr lang="pt-BR" sz="2400" b="1" i="1" u="sng" dirty="0"/>
              <a:t>dois anos</a:t>
            </a:r>
            <a:r>
              <a:rPr lang="pt-BR" sz="2400" i="1" dirty="0"/>
              <a:t> após a abertura da sucessão, não for concebido o herdeiro esperado, os bens reservados, salvo disposição em contrário do testador, caberão aos herdeiros legítimos.” </a:t>
            </a:r>
            <a:r>
              <a:rPr lang="pt-BR" sz="2400" dirty="0"/>
              <a:t>(CC)?</a:t>
            </a:r>
            <a:endParaRPr lang="pt-BR" sz="2400" i="1" dirty="0"/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812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0658" y="1052736"/>
            <a:ext cx="7814692" cy="564748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fideicomissária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u="sng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o fiduciário tem a propriedade restrita a resolúvel da herança/legado;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caduca/decai o fideicomisso se o fideicomissário falecer antes do fiduciário – consolidação da propriedade em nome do fiduciário;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caduca/decai o fideicomisso se o fideicomissário falecer antes de se realizar a condição resolutória do direito do fiduciário – consolidação da propriedade em nome do fiduciário;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0473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0658" y="980728"/>
            <a:ext cx="7814692" cy="571949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fideicomissária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u="sng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se houver renúncia à herança/legado pelo fideicomissário, o fideicomisso caduca, deixando de ser resolúvel a propriedade do fiduciário, se não houver disposição em contrário do testador;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se o fideicomissário aceitar a herança/legado, terá direito ao que, a qualquer tempo, acrescer em prol do fiduciário;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o fideicomissário responde pelos encargos da herança que ainda restarem;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são nulos os fideicomissos além do segundo grau. A nulidade da substituição ilegal não prejudica a instituição, que valerá sem o encargo resolutório </a:t>
            </a:r>
            <a:r>
              <a:rPr lang="pt-BR" sz="2400" i="1" dirty="0"/>
              <a:t>(princípio da conservação dos negócios jurídicos</a:t>
            </a:r>
            <a:r>
              <a:rPr lang="pt-BR" sz="2400" dirty="0"/>
              <a:t>)</a:t>
            </a:r>
            <a:r>
              <a:rPr lang="pt-BR" sz="2400" i="1" dirty="0"/>
              <a:t>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3204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Fideicomissária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200" dirty="0"/>
          </a:p>
          <a:p>
            <a:pPr marL="0" indent="0" algn="just">
              <a:buNone/>
            </a:pPr>
            <a:r>
              <a:rPr lang="pt-BR" sz="2400" i="1" dirty="0"/>
              <a:t>“Art. 1.951. Pode o testador instituir herdeiros ou legatários, estabelecendo que, por ocasião de sua morte, a herança ou o legado se transmita ao fiduciário, resolvendo-se o direito deste, por sua morte, a certo tempo ou sob certa condição, em favor de outrem, que se qualifica de fideicomissário.”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1.952. A substituição fideicomissária somente se permite em favor dos não concebidos ao tempo da morte do testador.</a:t>
            </a:r>
          </a:p>
          <a:p>
            <a:pPr marL="0" indent="0" algn="just">
              <a:buNone/>
            </a:pPr>
            <a:r>
              <a:rPr lang="pt-BR" sz="2400" i="1" dirty="0"/>
              <a:t>Parágrafo único. Se, ao tempo da morte do testador, já houver nascido o fideicomissário, adquirirá este a propriedade dos bens </a:t>
            </a:r>
            <a:r>
              <a:rPr lang="pt-BR" sz="2400" i="1" dirty="0" err="1"/>
              <a:t>fideicometidos</a:t>
            </a:r>
            <a:r>
              <a:rPr lang="pt-BR" sz="2400" i="1" dirty="0"/>
              <a:t>, convertendo-se em usufruto o direito do fiduciário.”</a:t>
            </a:r>
          </a:p>
        </p:txBody>
      </p:sp>
    </p:spTree>
    <p:extLst>
      <p:ext uri="{BB962C8B-B14F-4D97-AF65-F5344CB8AC3E}">
        <p14:creationId xmlns:p14="http://schemas.microsoft.com/office/powerpoint/2010/main" val="423900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Fideicomissária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i="1" dirty="0"/>
              <a:t>“Art. 1.953. O fiduciário tem a propriedade da herança ou legado, mas restrita e resolúvel.</a:t>
            </a:r>
          </a:p>
          <a:p>
            <a:pPr marL="0" indent="0" algn="just">
              <a:buNone/>
            </a:pPr>
            <a:r>
              <a:rPr lang="pt-BR" sz="2400" i="1" dirty="0"/>
              <a:t>Parágrafo único. O fiduciário é obrigado a proceder ao inventário dos bens gravados, e a prestar caução de restituí-los se o exigir o fideicomissário.”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1.954. Salvo disposição em contrário do testador, se o fiduciário renunciar a herança ou o legado, defere-se ao fideicomissário o poder de aceitar.”</a:t>
            </a:r>
          </a:p>
        </p:txBody>
      </p:sp>
    </p:spTree>
    <p:extLst>
      <p:ext uri="{BB962C8B-B14F-4D97-AF65-F5344CB8AC3E}">
        <p14:creationId xmlns:p14="http://schemas.microsoft.com/office/powerpoint/2010/main" val="2476630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Fideicomissária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i="1" dirty="0"/>
              <a:t>“Art. 1.955. O fideicomissário pode renunciar a herança ou o legado, e, neste caso, o fideicomisso caduca, deixando de ser resolúvel a propriedade do fiduciário, se não houver disposição contrária do testador.”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1.956. Se o fideicomissário aceitar a herança ou o legado, terá direito à parte que, ao fiduciário, em qualquer tempo acrescer.”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1.957. Ao sobrevir a sucessão, o fideicomissário responde pelos encargos da herança que ainda restarem.”</a:t>
            </a:r>
          </a:p>
          <a:p>
            <a:pPr marL="0" indent="0" algn="just">
              <a:buNone/>
            </a:pPr>
            <a:endParaRPr lang="pt-BR" sz="2200" dirty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50479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Fideicomissária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1.958. Caduca o fideicomisso se o fideicomissário morrer antes do fiduciário, ou antes de realizar-se a condição resolutória do direito deste último; nesse caso, a propriedade consolida-se no fiduciário, nos termos do art. 1.955.”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1.959. São nulos os fideicomissos além do segundo grau.”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i="1" dirty="0"/>
              <a:t>“Art. 1.960. A nulidade da substituição ilegal não prejudica a instituição, que valerá sem o encargo resolutório.”</a:t>
            </a:r>
          </a:p>
          <a:p>
            <a:pPr marL="0" indent="0" algn="just">
              <a:buNone/>
            </a:pP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0336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3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/>
              <a:t>Substituição testamentária é </a:t>
            </a:r>
            <a:r>
              <a:rPr lang="pt-BR" sz="2400" i="1" dirty="0"/>
              <a:t>“a instituição da pessoa que receberá a herança, ou a alíquota da mesma, se o herdeiro designado faltar”</a:t>
            </a:r>
            <a:r>
              <a:rPr lang="pt-BR" sz="2400" dirty="0"/>
              <a:t> (LEITE, Eduardo de Oliveira. </a:t>
            </a:r>
            <a:r>
              <a:rPr lang="pt-BR" sz="2400" i="1" dirty="0"/>
              <a:t>Comentários ao Novo Código Civil</a:t>
            </a:r>
            <a:r>
              <a:rPr lang="pt-BR" sz="2400" dirty="0"/>
              <a:t>. Coordenação Sálvio de Figueiredo Teixeira. 3ª. ed. Rio de Janeiro: Forense, 2003, v. XXI, p. 594, </a:t>
            </a:r>
            <a:r>
              <a:rPr lang="pt-BR" sz="2400" i="1" dirty="0"/>
              <a:t>apud </a:t>
            </a:r>
            <a:r>
              <a:rPr lang="pt-BR" sz="2400" dirty="0"/>
              <a:t>TARTUCE, Flávio. </a:t>
            </a:r>
            <a:r>
              <a:rPr lang="pt-BR" sz="2400" i="1" dirty="0"/>
              <a:t>Direito Civil: direito das sucessões – v. 6. </a:t>
            </a:r>
            <a:r>
              <a:rPr lang="pt-BR" sz="2400" dirty="0"/>
              <a:t>13ª. ed. Rio de Janeiro: Forense, 2020, p. 543).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“Portanto, na substituição que está tratada na lei brasileira como instituto sucessório já consta do testamento quem será o herdeiro a ser chamado em segundo lugar, de forma sucessiva no tempo. Quebra-se, pela nomeação testamentária, a ordem de vocação hereditária prevista em lei.” </a:t>
            </a:r>
            <a:r>
              <a:rPr lang="pt-BR" sz="2400" dirty="0"/>
              <a:t>(TARTUCE,</a:t>
            </a:r>
            <a:r>
              <a:rPr lang="pt-BR" sz="2400" i="1" dirty="0"/>
              <a:t> idem</a:t>
            </a:r>
            <a:r>
              <a:rPr lang="pt-BR" sz="2400" dirty="0"/>
              <a:t>).</a:t>
            </a:r>
            <a:endParaRPr lang="pt-BR" sz="2400" i="1" dirty="0"/>
          </a:p>
        </p:txBody>
      </p:sp>
    </p:spTree>
    <p:extLst>
      <p:ext uri="{BB962C8B-B14F-4D97-AF65-F5344CB8AC3E}">
        <p14:creationId xmlns:p14="http://schemas.microsoft.com/office/powerpoint/2010/main" val="312689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Vulgar ou Recíproca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vulgar ou direta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/>
              <a:t>“... </a:t>
            </a:r>
            <a:r>
              <a:rPr lang="pt-BR" sz="2400" i="1" dirty="0"/>
              <a:t>substituição de herdeiro testamentário ou de legatário, pelo testador, se um ou outro não aceitar a herança ou legado</a:t>
            </a:r>
            <a:r>
              <a:rPr lang="pt-BR" sz="2400" dirty="0"/>
              <a:t>. </a:t>
            </a:r>
            <a:r>
              <a:rPr lang="pt-BR" sz="2400" i="1" dirty="0"/>
              <a:t>Essa substituição(...)  há de ser feita de modo expresso no testamento, com nomeação indiscutível da pessoa substituta. Pode, ainda, o testador escolher apenas uma pessoa para substituir todos os demais beneficiários, que não quiserem aceitar o legado ou a herança, ou, inversamente, estipular que o único instituído seja substituído por duas pessoas ou mais, em conjunto ou sucessivamente.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	</a:t>
            </a:r>
            <a:endParaRPr lang="pt-BR" sz="2300" dirty="0"/>
          </a:p>
          <a:p>
            <a:pPr marL="0" indent="0" algn="just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385922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vulgar ou direta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0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O substituto é herdeiro do testador e não de quem for por este instituído como herdeiro ou legatário (substituído). A substituição é na designação e não na herança, pois, se o designado não aceitar ou não puder aceitar, há transmissão direta da herança ao substituto desde o momento da abertura da sucessão, em virtude da </a:t>
            </a:r>
            <a:r>
              <a:rPr lang="pt-BR" sz="2400" i="1" u="sng" dirty="0" err="1"/>
              <a:t>saisine</a:t>
            </a:r>
            <a:r>
              <a:rPr lang="pt-BR" sz="2400" i="1" dirty="0"/>
              <a:t>. O direito sucessório foi direto do </a:t>
            </a:r>
            <a:r>
              <a:rPr lang="pt-BR" sz="2400" i="1" u="sng" dirty="0"/>
              <a:t>de cujus</a:t>
            </a:r>
            <a:r>
              <a:rPr lang="pt-BR" sz="2400" i="1" dirty="0"/>
              <a:t> para o substituto.” </a:t>
            </a:r>
            <a:r>
              <a:rPr lang="pt-BR" sz="2400" dirty="0"/>
              <a:t>(LOBO, Paulo, </a:t>
            </a:r>
            <a:r>
              <a:rPr lang="pt-BR" sz="2400" i="1" dirty="0"/>
              <a:t>Direito civil: volume 6: sucessões</a:t>
            </a:r>
            <a:r>
              <a:rPr lang="pt-BR" sz="2400" dirty="0"/>
              <a:t>. 6ª. ed. São Paulo. Saraiva Educação, 2020, p. 228).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i="1" dirty="0"/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180613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vulgar ou direta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0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/>
              <a:t>O herdeiro não quer ou não pode receber a herança/legado.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/>
              <a:t>Se o herdeiro nomeado aceitar, expressa ou tacitamente, a herança/legado, opera-se a a sucessão.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se o designado falecer antes da sucessão, inexistirá aceitação;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se o designado for considerado indigno ou sem legitimidade para receber, é como se nunca houvesse manifestado aceitação;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/>
              <a:t>se o designado falecer após o testador, mas antes de manifestar aceitação, o respectivo direito para para seus herdeiros</a:t>
            </a:r>
          </a:p>
          <a:p>
            <a:pPr marL="0" indent="0" algn="just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174207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vulgar ou direta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/>
              <a:t>Se o substituto falecer antes do testador, a substituição se extingue(caduca).</a:t>
            </a:r>
          </a:p>
        </p:txBody>
      </p:sp>
    </p:spTree>
    <p:extLst>
      <p:ext uri="{BB962C8B-B14F-4D97-AF65-F5344CB8AC3E}">
        <p14:creationId xmlns:p14="http://schemas.microsoft.com/office/powerpoint/2010/main" val="1368272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recíproca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“... o testador nomeia duas ou mais pessoas como herdeiros ou legatários e cada uma é substituta da outra, na hipótese de não aceitação ou impossibilidade legal de suceder Se o substituto falecer antes do testador, a substituição se extingue(caduca).</a:t>
            </a:r>
          </a:p>
        </p:txBody>
      </p:sp>
    </p:spTree>
    <p:extLst>
      <p:ext uri="{BB962C8B-B14F-4D97-AF65-F5344CB8AC3E}">
        <p14:creationId xmlns:p14="http://schemas.microsoft.com/office/powerpoint/2010/main" val="322304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Substituições Testamentárias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u="sng" dirty="0"/>
              <a:t>Substituição recíproca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b="1" u="sng" dirty="0"/>
              <a:t>substituição recíproca geral</a:t>
            </a:r>
            <a:r>
              <a:rPr lang="pt-BR" sz="2400" dirty="0"/>
              <a:t>: todos substituem o herdeiro ou legatário que não suceder;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b="1" u="sng" dirty="0"/>
              <a:t>substituição recíproca particular</a:t>
            </a:r>
            <a:r>
              <a:rPr lang="pt-BR" sz="2400" dirty="0"/>
              <a:t>: somente determinados herdeiros ou legatários são apontados como substitutos recíprocos;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pt-BR" sz="2400" dirty="0"/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b="1" u="sng" dirty="0"/>
              <a:t>substituição singular</a:t>
            </a:r>
            <a:r>
              <a:rPr lang="pt-BR" sz="2400" dirty="0"/>
              <a:t>: somente um herdeiro é nomeado como substituto do herdeiro/legatário que não sucede.</a:t>
            </a:r>
          </a:p>
        </p:txBody>
      </p:sp>
    </p:spTree>
    <p:extLst>
      <p:ext uri="{BB962C8B-B14F-4D97-AF65-F5344CB8AC3E}">
        <p14:creationId xmlns:p14="http://schemas.microsoft.com/office/powerpoint/2010/main" val="94895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57781"/>
            <a:ext cx="7814692" cy="1110979"/>
          </a:xfrm>
        </p:spPr>
        <p:txBody>
          <a:bodyPr>
            <a:normAutofit/>
          </a:bodyPr>
          <a:lstStyle/>
          <a:p>
            <a:pPr algn="ctr"/>
            <a:r>
              <a:rPr lang="pt-BR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vulgar e recíproca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7759774" cy="54314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3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“Art. 1.947. O testador pode substituir outra pessoa ao herdeiro ou ao legatário nomeado, para o caso de um ou outro não querer ou não poder aceitar a herança ou o legado, presumindo-se que a substituição foi determinada para as duas alternativas, ainda que o testador só a uma se refira.”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i="1" dirty="0"/>
              <a:t>“Art. 1.948. Também é lícito ao testador substituir muitas pessoas por uma só, ou vice-versa, e ainda substituir com reciprocidade ou sem ela.”</a:t>
            </a:r>
          </a:p>
          <a:p>
            <a:pPr marL="0" indent="0" algn="just">
              <a:buNone/>
            </a:pP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4169079489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1550</Words>
  <Application>Microsoft Macintosh PowerPoint</Application>
  <PresentationFormat>Apresentação na tela (4:3)</PresentationFormat>
  <Paragraphs>116</Paragraphs>
  <Slides>18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Personalizar design</vt:lpstr>
      <vt:lpstr>Tema do Office</vt:lpstr>
      <vt:lpstr> Substituições Testamentárias Substituição Vulgar e Recíproca Substituição Fideicomissária  </vt:lpstr>
      <vt:lpstr>Substituições Testamentárias</vt:lpstr>
      <vt:lpstr>Substituição Vulgar ou Recíproca</vt:lpstr>
      <vt:lpstr>Substituições Testamentárias</vt:lpstr>
      <vt:lpstr>Substituições Testamentárias</vt:lpstr>
      <vt:lpstr>Substituições Testamentárias</vt:lpstr>
      <vt:lpstr>Substituições Testamentárias</vt:lpstr>
      <vt:lpstr>Substituições Testamentárias</vt:lpstr>
      <vt:lpstr>Substituição vulgar e recíproca</vt:lpstr>
      <vt:lpstr>Substituição vulgar e recíproca</vt:lpstr>
      <vt:lpstr>Substituições Testamentárias</vt:lpstr>
      <vt:lpstr>Substituições Testamentárias</vt:lpstr>
      <vt:lpstr>Substituições Testamentárias</vt:lpstr>
      <vt:lpstr>Substituições Testamentárias</vt:lpstr>
      <vt:lpstr>Substituição Fideicomissária</vt:lpstr>
      <vt:lpstr>Substituição Fideicomissária</vt:lpstr>
      <vt:lpstr>Substituição Fideicomissária</vt:lpstr>
      <vt:lpstr>Substituição Fideicomissária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Tributário e Direito de Família.  Teoria e Prática. Planejamento tributário e suas repercussões para o Direito de Família</dc:title>
  <dc:creator>Claudia Stein</dc:creator>
  <cp:lastModifiedBy>Claudia Stein</cp:lastModifiedBy>
  <cp:revision>68</cp:revision>
  <dcterms:created xsi:type="dcterms:W3CDTF">2020-04-14T20:26:11Z</dcterms:created>
  <dcterms:modified xsi:type="dcterms:W3CDTF">2020-10-19T00:25:18Z</dcterms:modified>
</cp:coreProperties>
</file>