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5"/>
  </p:notesMasterIdLst>
  <p:sldIdLst>
    <p:sldId id="389" r:id="rId2"/>
    <p:sldId id="326" r:id="rId3"/>
    <p:sldId id="273" r:id="rId4"/>
    <p:sldId id="300" r:id="rId5"/>
    <p:sldId id="317" r:id="rId6"/>
    <p:sldId id="318" r:id="rId7"/>
    <p:sldId id="396" r:id="rId8"/>
    <p:sldId id="399" r:id="rId9"/>
    <p:sldId id="319" r:id="rId10"/>
    <p:sldId id="341" r:id="rId11"/>
    <p:sldId id="282" r:id="rId12"/>
    <p:sldId id="340" r:id="rId13"/>
    <p:sldId id="339" r:id="rId14"/>
    <p:sldId id="293" r:id="rId15"/>
    <p:sldId id="279" r:id="rId16"/>
    <p:sldId id="344" r:id="rId17"/>
    <p:sldId id="295" r:id="rId18"/>
    <p:sldId id="382" r:id="rId19"/>
    <p:sldId id="383" r:id="rId20"/>
    <p:sldId id="384" r:id="rId21"/>
    <p:sldId id="359" r:id="rId22"/>
    <p:sldId id="370" r:id="rId23"/>
    <p:sldId id="388" r:id="rId24"/>
    <p:sldId id="360" r:id="rId25"/>
    <p:sldId id="361" r:id="rId26"/>
    <p:sldId id="364" r:id="rId27"/>
    <p:sldId id="391" r:id="rId28"/>
    <p:sldId id="397" r:id="rId29"/>
    <p:sldId id="392" r:id="rId30"/>
    <p:sldId id="393" r:id="rId31"/>
    <p:sldId id="287" r:id="rId32"/>
    <p:sldId id="378" r:id="rId33"/>
    <p:sldId id="395" r:id="rId34"/>
    <p:sldId id="372" r:id="rId35"/>
    <p:sldId id="284" r:id="rId36"/>
    <p:sldId id="337" r:id="rId37"/>
    <p:sldId id="306" r:id="rId38"/>
    <p:sldId id="290" r:id="rId39"/>
    <p:sldId id="331" r:id="rId40"/>
    <p:sldId id="289" r:id="rId41"/>
    <p:sldId id="386" r:id="rId42"/>
    <p:sldId id="387" r:id="rId43"/>
    <p:sldId id="346" r:id="rId44"/>
    <p:sldId id="398" r:id="rId45"/>
    <p:sldId id="357" r:id="rId46"/>
    <p:sldId id="269" r:id="rId47"/>
    <p:sldId id="358" r:id="rId48"/>
    <p:sldId id="348" r:id="rId49"/>
    <p:sldId id="390" r:id="rId50"/>
    <p:sldId id="400" r:id="rId51"/>
    <p:sldId id="401" r:id="rId52"/>
    <p:sldId id="402" r:id="rId53"/>
    <p:sldId id="403" r:id="rId54"/>
    <p:sldId id="404" r:id="rId55"/>
    <p:sldId id="405" r:id="rId56"/>
    <p:sldId id="406" r:id="rId57"/>
    <p:sldId id="407" r:id="rId58"/>
    <p:sldId id="408" r:id="rId59"/>
    <p:sldId id="409" r:id="rId60"/>
    <p:sldId id="410" r:id="rId61"/>
    <p:sldId id="411" r:id="rId62"/>
    <p:sldId id="412" r:id="rId63"/>
    <p:sldId id="413" r:id="rId6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60"/>
  </p:normalViewPr>
  <p:slideViewPr>
    <p:cSldViewPr>
      <p:cViewPr varScale="1">
        <p:scale>
          <a:sx n="125" d="100"/>
          <a:sy n="125" d="100"/>
        </p:scale>
        <p:origin x="81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Dengue 2015 (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julho</a:t>
            </a:r>
            <a:r>
              <a:rPr lang="en-US" dirty="0" smtClean="0"/>
              <a:t> = 499.556 </a:t>
            </a:r>
            <a:r>
              <a:rPr lang="en-US" dirty="0" err="1" smtClean="0"/>
              <a:t>casos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smtClean="0"/>
              <a:t>Estado de São Paulo</a:t>
            </a:r>
            <a:endParaRPr lang="en-US" dirty="0"/>
          </a:p>
        </c:rich>
      </c:tx>
      <c:layout>
        <c:manualLayout>
          <c:xMode val="edge"/>
          <c:yMode val="edge"/>
          <c:x val="0.20348741138467033"/>
          <c:y val="2.074932850598299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Plan1!$A$1:$L$1</c:f>
              <c:strCache>
                <c:ptCount val="12"/>
                <c:pt idx="0">
                  <c:v>J</c:v>
                </c:pt>
                <c:pt idx="1">
                  <c:v>F</c:v>
                </c:pt>
                <c:pt idx="2">
                  <c:v>M</c:v>
                </c:pt>
                <c:pt idx="3">
                  <c:v>A</c:v>
                </c:pt>
                <c:pt idx="4">
                  <c:v>M</c:v>
                </c:pt>
                <c:pt idx="5">
                  <c:v>J</c:v>
                </c:pt>
                <c:pt idx="6">
                  <c:v>J</c:v>
                </c:pt>
                <c:pt idx="7">
                  <c:v>A</c:v>
                </c:pt>
                <c:pt idx="8">
                  <c:v>S</c:v>
                </c:pt>
                <c:pt idx="9">
                  <c:v>O</c:v>
                </c:pt>
                <c:pt idx="10">
                  <c:v>N</c:v>
                </c:pt>
                <c:pt idx="11">
                  <c:v>D</c:v>
                </c:pt>
              </c:strCache>
            </c:strRef>
          </c:cat>
          <c:val>
            <c:numRef>
              <c:f>Plan1!$A$2:$L$2</c:f>
              <c:numCache>
                <c:formatCode>General</c:formatCode>
                <c:ptCount val="12"/>
                <c:pt idx="0">
                  <c:v>56181</c:v>
                </c:pt>
                <c:pt idx="1">
                  <c:v>140417</c:v>
                </c:pt>
                <c:pt idx="2">
                  <c:v>277354</c:v>
                </c:pt>
                <c:pt idx="3">
                  <c:v>199665</c:v>
                </c:pt>
                <c:pt idx="4">
                  <c:v>81002</c:v>
                </c:pt>
                <c:pt idx="5">
                  <c:v>17226</c:v>
                </c:pt>
                <c:pt idx="6">
                  <c:v>1652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4336816"/>
        <c:axId val="454334856"/>
      </c:lineChart>
      <c:catAx>
        <c:axId val="454336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54334856"/>
        <c:crosses val="autoZero"/>
        <c:auto val="1"/>
        <c:lblAlgn val="ctr"/>
        <c:lblOffset val="100"/>
        <c:noMultiLvlLbl val="0"/>
      </c:catAx>
      <c:valAx>
        <c:axId val="4543348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Casos (n)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54336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27068-87D3-4A3A-8C18-D13CBA21D5CC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6595B-6DBB-480A-A016-F9E2E23CE2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55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1.png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BE5D2E-53C1-4E9B-B926-C150C824BBFE}" type="slidenum">
              <a:rPr lang="pt-BR" altLang="pt-BR" smtClean="0"/>
              <a:pPr algn="r" eaLnBrk="1" hangingPunct="1">
                <a:spcBef>
                  <a:spcPct val="0"/>
                </a:spcBef>
              </a:pPr>
              <a:t>2</a:t>
            </a:fld>
            <a:endParaRPr lang="pt-BR" altLang="pt-BR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555199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A9B578-71BB-4F7C-A986-6DC8235F6487}" type="slidenum">
              <a:rPr lang="pt-BR" altLang="pt-BR" smtClean="0"/>
              <a:pPr algn="r" eaLnBrk="1" hangingPunct="1">
                <a:spcBef>
                  <a:spcPct val="0"/>
                </a:spcBef>
              </a:pPr>
              <a:t>43</a:t>
            </a:fld>
            <a:endParaRPr lang="pt-BR" altLang="pt-BR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13099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094581-5DAD-4E5F-AE95-E5044FEC86DE}" type="slidenum">
              <a:rPr lang="pt-BR" altLang="pt-BR" smtClean="0"/>
              <a:pPr algn="r" eaLnBrk="1" hangingPunct="1">
                <a:spcBef>
                  <a:spcPct val="0"/>
                </a:spcBef>
              </a:pPr>
              <a:t>48</a:t>
            </a:fld>
            <a:endParaRPr lang="pt-BR" altLang="pt-BR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5509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C0D201-26FE-408A-8932-E6040CF83D01}" type="slidenum">
              <a:rPr lang="pt-BR" altLang="pt-BR" smtClean="0"/>
              <a:pPr algn="r" eaLnBrk="1" hangingPunct="1">
                <a:spcBef>
                  <a:spcPct val="0"/>
                </a:spcBef>
              </a:pPr>
              <a:t>10</a:t>
            </a:fld>
            <a:endParaRPr lang="pt-BR" altLang="pt-BR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1185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2700F9B-62FC-4CD7-8B0A-A5EEA5E4DD27}" type="slidenum">
              <a:rPr lang="pt-BR" altLang="pt-BR" smtClean="0"/>
              <a:pPr algn="r" eaLnBrk="1" hangingPunct="1">
                <a:spcBef>
                  <a:spcPct val="0"/>
                </a:spcBef>
              </a:pPr>
              <a:t>12</a:t>
            </a:fld>
            <a:endParaRPr lang="pt-BR" altLang="pt-BR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8615" tIns="44307" rIns="88615" bIns="44307"/>
          <a:lstStyle/>
          <a:p>
            <a:pPr eaLnBrk="1" hangingPunct="1"/>
            <a:r>
              <a:rPr lang="pt-BR" altLang="pt-BR" sz="1000" b="1" smtClean="0">
                <a:latin typeface="Comic Sans MS" pitchFamily="66" charset="0"/>
              </a:rPr>
              <a:t>prova do laço"?</a:t>
            </a:r>
            <a:r>
              <a:rPr lang="pt-BR" altLang="pt-BR" sz="1000" smtClean="0">
                <a:latin typeface="Comic Sans MS" pitchFamily="66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pt-BR" altLang="pt-BR" sz="1000" smtClean="0">
                <a:latin typeface="Comic Sans MS" pitchFamily="66" charset="0"/>
              </a:rPr>
              <a:t>É um procedimento realizado com o aparelho de pressão, na tentativa de verificar fragilidade dos capilares (pequenos vasos sangüíneos). O aparelho é mantido inflado por cinco minutos em uma pressão intermediária entre a máxima e a mínima (o que pode ser desconfortável), com o objetivo de verificar a produção de petéquias (pequenos pontos avermelhados). É considerado positivo quando aparecem mais de 20 petéquias por polegada quadrada. </a:t>
            </a:r>
          </a:p>
          <a:p>
            <a:pPr eaLnBrk="1" hangingPunct="1"/>
            <a:r>
              <a:rPr lang="pt-BR" altLang="pt-BR" sz="1000" b="1" smtClean="0">
                <a:latin typeface="Comic Sans MS" pitchFamily="66" charset="0"/>
              </a:rPr>
              <a:t>7. A "prova do laço" é útil no diagnóstico de dengue?</a:t>
            </a:r>
            <a:r>
              <a:rPr lang="pt-BR" altLang="pt-BR" sz="1000" smtClean="0">
                <a:latin typeface="Comic Sans MS" pitchFamily="66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pt-BR" altLang="pt-BR" sz="1000" smtClean="0">
                <a:latin typeface="Comic Sans MS" pitchFamily="66" charset="0"/>
              </a:rPr>
              <a:t>Não. Além do dengue, a "prova do laço" pode estar positiva em diversas outras doenças  (</a:t>
            </a:r>
            <a:r>
              <a:rPr lang="pt-BR" altLang="pt-BR" sz="1000" i="1" smtClean="0">
                <a:latin typeface="Comic Sans MS" pitchFamily="66" charset="0"/>
              </a:rPr>
              <a:t>meningococcemia, leptospirose</a:t>
            </a:r>
            <a:r>
              <a:rPr lang="pt-BR" altLang="pt-BR" sz="1000" smtClean="0">
                <a:latin typeface="Comic Sans MS" pitchFamily="66" charset="0"/>
              </a:rPr>
              <a:t>, </a:t>
            </a:r>
            <a:r>
              <a:rPr lang="pt-BR" altLang="pt-BR" sz="1000" i="1" smtClean="0">
                <a:latin typeface="Comic Sans MS" pitchFamily="66" charset="0"/>
              </a:rPr>
              <a:t>rubéola</a:t>
            </a:r>
            <a:r>
              <a:rPr lang="pt-BR" altLang="pt-BR" sz="1000" smtClean="0">
                <a:latin typeface="Comic Sans MS" pitchFamily="66" charset="0"/>
              </a:rPr>
              <a:t> etc) e até em </a:t>
            </a:r>
            <a:r>
              <a:rPr lang="pt-BR" altLang="pt-BR" sz="1000" i="1" smtClean="0">
                <a:latin typeface="Comic Sans MS" pitchFamily="66" charset="0"/>
              </a:rPr>
              <a:t>pessoas saudáveis</a:t>
            </a:r>
            <a:r>
              <a:rPr lang="pt-BR" altLang="pt-BR" sz="1000" smtClean="0">
                <a:latin typeface="Comic Sans MS" pitchFamily="66" charset="0"/>
              </a:rPr>
              <a:t>. Também pode estar negativa nos casos de dengue, inclusive nos mais graves ("hemorrágicos"). Não ajuda, portanto, a concluir se a pessoa está ou não com dengue ou se o dengue é mais grave. </a:t>
            </a:r>
          </a:p>
          <a:p>
            <a:pPr eaLnBrk="1" hangingPunct="1"/>
            <a:r>
              <a:rPr lang="pt-BR" altLang="pt-BR" sz="1000" b="1" smtClean="0">
                <a:solidFill>
                  <a:srgbClr val="008000"/>
                </a:solidFill>
                <a:latin typeface="Comic Sans MS" pitchFamily="66" charset="0"/>
              </a:rPr>
              <a:t>Técnica para a prova do laço</a:t>
            </a:r>
            <a:endParaRPr lang="pt-BR" altLang="pt-BR" sz="1000" b="1" smtClean="0">
              <a:latin typeface="Comic Sans MS" pitchFamily="66" charset="0"/>
            </a:endParaRPr>
          </a:p>
          <a:p>
            <a:pPr eaLnBrk="1" hangingPunct="1">
              <a:buFontTx/>
              <a:buAutoNum type="arabicPeriod"/>
            </a:pPr>
            <a:r>
              <a:rPr lang="pt-BR" altLang="pt-BR" sz="1000" smtClean="0">
                <a:latin typeface="Comic Sans MS" pitchFamily="66" charset="0"/>
              </a:rPr>
              <a:t>Determinar a pressão arterial do usuário, seguindo as recomendações técnicas. </a:t>
            </a:r>
          </a:p>
          <a:p>
            <a:pPr eaLnBrk="1" hangingPunct="1">
              <a:buFontTx/>
              <a:buAutoNum type="arabicPeriod"/>
            </a:pPr>
            <a:r>
              <a:rPr lang="pt-BR" altLang="pt-BR" sz="1000" smtClean="0">
                <a:latin typeface="Comic Sans MS" pitchFamily="66" charset="0"/>
              </a:rPr>
              <a:t>Voltar a insuflar o manguito até o ponto médio entre a pressão máxima e a mínima (Ex.: PA de 120 por 80 mmHg, insuflar até 100 mmHg). O aperto do manguito não pode fazer desaparecer o pulso. </a:t>
            </a:r>
          </a:p>
          <a:p>
            <a:pPr eaLnBrk="1" hangingPunct="1">
              <a:buFontTx/>
              <a:buAutoNum type="arabicPeriod"/>
            </a:pPr>
            <a:r>
              <a:rPr lang="pt-BR" altLang="pt-BR" sz="1000" smtClean="0">
                <a:latin typeface="Comic Sans MS" pitchFamily="66" charset="0"/>
              </a:rPr>
              <a:t>Aguardar 5 minutos com o manguito insuflado </a:t>
            </a:r>
          </a:p>
          <a:p>
            <a:pPr eaLnBrk="1" hangingPunct="1">
              <a:buFontTx/>
              <a:buAutoNum type="arabicPeriod"/>
            </a:pPr>
            <a:r>
              <a:rPr lang="pt-BR" altLang="pt-BR" sz="1000" smtClean="0">
                <a:latin typeface="Comic Sans MS" pitchFamily="66" charset="0"/>
              </a:rPr>
              <a:t>Orientar o usuário sobre o pequeno desconforto sobre o braço. </a:t>
            </a:r>
          </a:p>
          <a:p>
            <a:pPr eaLnBrk="1" hangingPunct="1">
              <a:buFontTx/>
              <a:buAutoNum type="arabicPeriod"/>
            </a:pPr>
            <a:r>
              <a:rPr lang="pt-BR" altLang="pt-BR" sz="1000" smtClean="0">
                <a:latin typeface="Comic Sans MS" pitchFamily="66" charset="0"/>
              </a:rPr>
              <a:t>Após 5 minutos, soltar o ar do manguito e retirá-lo do braço do paciente. </a:t>
            </a:r>
          </a:p>
          <a:p>
            <a:pPr eaLnBrk="1" hangingPunct="1">
              <a:buFontTx/>
              <a:buAutoNum type="arabicPeriod"/>
            </a:pPr>
            <a:r>
              <a:rPr lang="pt-BR" altLang="pt-BR" sz="1000" smtClean="0">
                <a:latin typeface="Comic Sans MS" pitchFamily="66" charset="0"/>
              </a:rPr>
              <a:t>Procurar por petéquias na área onde estava o manguito e abaixo da prega do cotovelo. </a:t>
            </a:r>
          </a:p>
          <a:p>
            <a:pPr eaLnBrk="1" hangingPunct="1">
              <a:buFontTx/>
              <a:buAutoNum type="arabicPeriod"/>
            </a:pPr>
            <a:r>
              <a:rPr lang="pt-BR" altLang="pt-BR" sz="1000" smtClean="0">
                <a:latin typeface="Comic Sans MS" pitchFamily="66" charset="0"/>
              </a:rPr>
              <a:t>Escolher o local de maior concentração e marcar um círculo (com caneta) do tamanho de 1.78 cm de diâmetro, isto é, pouco menor que uma moedinha de 1 centavo. </a:t>
            </a:r>
          </a:p>
          <a:p>
            <a:pPr eaLnBrk="1" hangingPunct="1">
              <a:buFontTx/>
              <a:buAutoNum type="arabicPeriod"/>
            </a:pPr>
            <a:r>
              <a:rPr lang="pt-BR" altLang="pt-BR" sz="1000" smtClean="0">
                <a:latin typeface="Comic Sans MS" pitchFamily="66" charset="0"/>
              </a:rPr>
              <a:t>Contar nessa área o número de petéquias. </a:t>
            </a:r>
          </a:p>
          <a:p>
            <a:pPr eaLnBrk="1" hangingPunct="1">
              <a:buFontTx/>
              <a:buAutoNum type="arabicPeriod"/>
            </a:pPr>
            <a:r>
              <a:rPr lang="pt-BR" altLang="pt-BR" sz="1000" smtClean="0">
                <a:latin typeface="Comic Sans MS" pitchFamily="66" charset="0"/>
              </a:rPr>
              <a:t>A prova do laço é considerada </a:t>
            </a:r>
            <a:r>
              <a:rPr lang="pt-BR" altLang="pt-BR" sz="1000" b="1" smtClean="0">
                <a:latin typeface="Comic Sans MS" pitchFamily="66" charset="0"/>
              </a:rPr>
              <a:t>positiva</a:t>
            </a:r>
            <a:r>
              <a:rPr lang="pt-BR" altLang="pt-BR" sz="1000" smtClean="0">
                <a:latin typeface="Comic Sans MS" pitchFamily="66" charset="0"/>
              </a:rPr>
              <a:t> se forem contadas 20 ou mais petéquias. </a:t>
            </a:r>
          </a:p>
          <a:p>
            <a:pPr eaLnBrk="1" hangingPunct="1"/>
            <a:endParaRPr lang="pt-BR" altLang="pt-BR" sz="1000" smtClean="0">
              <a:latin typeface="Comic Sans MS" pitchFamily="66" charset="0"/>
            </a:endParaRPr>
          </a:p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674701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E9C862-5B77-4E71-BD2B-44AE8B8820DA}" type="slidenum">
              <a:rPr lang="pt-BR" altLang="pt-BR" smtClean="0"/>
              <a:pPr algn="r" eaLnBrk="1" hangingPunct="1">
                <a:spcBef>
                  <a:spcPct val="0"/>
                </a:spcBef>
              </a:pPr>
              <a:t>13</a:t>
            </a:fld>
            <a:endParaRPr lang="pt-BR" altLang="pt-BR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8615" tIns="44307" rIns="88615" bIns="44307"/>
          <a:lstStyle/>
          <a:p>
            <a:pPr algn="just" eaLnBrk="1" hangingPunct="1"/>
            <a:r>
              <a:rPr lang="pt-BR" altLang="pt-BR" sz="900" smtClean="0">
                <a:solidFill>
                  <a:srgbClr val="000080"/>
                </a:solidFill>
                <a:latin typeface="Arial" charset="0"/>
                <a:cs typeface="Arial" charset="0"/>
              </a:rPr>
              <a:t>Todos os indivíduos com doença febril com suspeita diagnóstica de dengue devem ser submetidos a avaliação clínica e classificado em uma das seguintes situações:   </a:t>
            </a:r>
            <a:endParaRPr lang="pt-BR" altLang="pt-BR" sz="900" smtClean="0">
              <a:latin typeface="Verdana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pt-BR" altLang="pt-BR" sz="900" smtClean="0">
                <a:solidFill>
                  <a:srgbClr val="000080"/>
                </a:solidFill>
                <a:latin typeface="Arial" charset="0"/>
                <a:cs typeface="Arial" charset="0"/>
              </a:rPr>
              <a:t>Dengue clássico sem manifestação de hemorragia. </a:t>
            </a:r>
            <a:endParaRPr lang="pt-BR" altLang="pt-BR" sz="900" smtClean="0">
              <a:latin typeface="Verdana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pt-BR" altLang="pt-BR" sz="900" smtClean="0">
                <a:solidFill>
                  <a:srgbClr val="000080"/>
                </a:solidFill>
                <a:latin typeface="Arial" charset="0"/>
                <a:cs typeface="Arial" charset="0"/>
              </a:rPr>
              <a:t>Dengue clássico com alguma manifestação hematológica ou de hemorragia. </a:t>
            </a:r>
            <a:endParaRPr lang="pt-BR" altLang="pt-BR" sz="900" smtClean="0">
              <a:latin typeface="Verdana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pt-BR" altLang="pt-BR" sz="900" smtClean="0">
                <a:solidFill>
                  <a:srgbClr val="000080"/>
                </a:solidFill>
                <a:latin typeface="Arial" charset="0"/>
                <a:cs typeface="Arial" charset="0"/>
              </a:rPr>
              <a:t>Febre hemorrágica do dengue com ou sem choque. </a:t>
            </a:r>
            <a:endParaRPr lang="pt-BR" altLang="pt-BR" sz="900" smtClean="0">
              <a:latin typeface="Verdana" pitchFamily="34" charset="0"/>
            </a:endParaRPr>
          </a:p>
          <a:p>
            <a:pPr algn="just" eaLnBrk="1" hangingPunct="1"/>
            <a:r>
              <a:rPr lang="pt-BR" altLang="pt-BR" sz="900" smtClean="0">
                <a:solidFill>
                  <a:srgbClr val="000080"/>
                </a:solidFill>
                <a:latin typeface="Arial" charset="0"/>
                <a:cs typeface="Arial" charset="0"/>
              </a:rPr>
              <a:t>Na maioria das vezes ocorre uma nítida progressão entre estas três situações, ou seja o paciente inicia os sintomas de Dengue Clássico (febre alta de início abrupto seguido de um ou mais dos seguintes sintomas: cefaléia, mialgias, artralgias, dor retro-orbitária, prostração, náuseas, vômitos e exantema. A partir do terceiro dia da doença ( mais comumente entre o quarto e sexto dia), pode-se observar alguns pequenos sinais de sangramento (petéquias, epistaxes, gengivorragia), o que configura o quadro de Dengue Clássico com Hemorragia, que, se for acompanhado de  um ou mais dos sinais de alerta (quadro 2),  deve-se ser levantada a suspeita de  Dengue Hemorrágico e ser iniciada a terapêutica adequada, que é a reidratação parenteral. Assim, qualquer Unidade de Saúde com condições de realizar hidratação venosa e hemograma (ou coletar o material para que este seja feito de urgência) pode atender os casos de Dengue Hemorrágico. </a:t>
            </a:r>
          </a:p>
        </p:txBody>
      </p:sp>
    </p:spTree>
    <p:extLst>
      <p:ext uri="{BB962C8B-B14F-4D97-AF65-F5344CB8AC3E}">
        <p14:creationId xmlns:p14="http://schemas.microsoft.com/office/powerpoint/2010/main" val="1817323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54BED13-201C-4C19-851F-21294BEBCFC1}" type="slidenum">
              <a:rPr lang="pt-BR" altLang="pt-BR" smtClean="0"/>
              <a:pPr algn="r" eaLnBrk="1" hangingPunct="1">
                <a:spcBef>
                  <a:spcPct val="0"/>
                </a:spcBef>
              </a:pPr>
              <a:t>16</a:t>
            </a:fld>
            <a:endParaRPr lang="pt-BR" altLang="pt-BR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615" tIns="44307" rIns="88615" bIns="44307"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Blip>
                <a:blip r:embed="rId3"/>
              </a:buBlip>
            </a:pPr>
            <a:r>
              <a:rPr lang="pt-BR" altLang="pt-BR" sz="800" smtClean="0">
                <a:solidFill>
                  <a:schemeClr val="tx2"/>
                </a:solidFill>
                <a:latin typeface="Comic Sans MS" pitchFamily="66" charset="0"/>
              </a:rPr>
              <a:t>Atualmente, a teoria mais aceita para explicar a ocorrência de FHD inclui fatores ambientais, virais e do hospedeiro. A alta densidade vetorial, em locais densamente povoados, com alta proporção de suscetíveis e circulação viral de 2 ou mais sorotipos são fatores ambientais que contribuem para a ocorrência de FHD. Em relação aos fatores virais,sabe-se que algumas cepas podem determinar maior viremia e infecciosidade. Além disso a seqüência de infecções parece ter papel importante, sendo que o risco é maior para den-2, seguido do den- 3, den- 4 e den- 1.Finalmente, fatores relacionados ao hospedeiro incluem: imunidade à dengue, isto é presença de Ac heterotípicos pré existentes; pacientes que apresentam doença crônica de base, como por exemplo asma brônquica; sexo: em cuba, as mulheres apresentaram risco maior de desenvolver FHD.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Blip>
                <a:blip r:embed="rId3"/>
              </a:buBlip>
            </a:pPr>
            <a:r>
              <a:rPr lang="pt-BR" altLang="pt-BR" sz="800" smtClean="0">
                <a:solidFill>
                  <a:schemeClr val="tx2"/>
                </a:solidFill>
                <a:latin typeface="Comic Sans MS" pitchFamily="66" charset="0"/>
              </a:rPr>
              <a:t>Idade: em cuba e nos paises asiáticos, as crianças apresentaram risco maior para as formas mais graves, embora isto não se verifica em outros paises americanos;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Blip>
                <a:blip r:embed="rId3"/>
              </a:buBlip>
            </a:pPr>
            <a:r>
              <a:rPr lang="pt-BR" altLang="pt-BR" sz="800" smtClean="0">
                <a:solidFill>
                  <a:schemeClr val="tx2"/>
                </a:solidFill>
                <a:latin typeface="Comic Sans MS" pitchFamily="66" charset="0"/>
              </a:rPr>
              <a:t>Etnia: fenótipos caucasóides (brancos) parecem ser mais predispostos a formas mais graves fatores genéticos que regulam a resposta imune, como a produção de citocinas e possivelmente perfis imunogenéticos, determinados por possivelmente têm papel importante na patogênese da FHD.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pt-BR" altLang="pt-BR" sz="800" smtClean="0">
                <a:solidFill>
                  <a:schemeClr val="tx2"/>
                </a:solidFill>
                <a:latin typeface="Comic Sans MS" pitchFamily="66" charset="0"/>
              </a:rPr>
              <a:t>Cepa do vírus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Blip>
                <a:blip r:embed="rId3"/>
              </a:buBlip>
            </a:pPr>
            <a:r>
              <a:rPr lang="pt-BR" altLang="pt-BR" sz="800" smtClean="0">
                <a:solidFill>
                  <a:schemeClr val="tx2"/>
                </a:solidFill>
                <a:latin typeface="Comic Sans MS" pitchFamily="66" charset="0"/>
              </a:rPr>
              <a:t>Anticorpo antidengue pré-existente</a:t>
            </a:r>
          </a:p>
          <a:p>
            <a:pPr lvl="1">
              <a:spcBef>
                <a:spcPct val="20000"/>
              </a:spcBef>
              <a:buClr>
                <a:srgbClr val="FE9B03"/>
              </a:buClr>
              <a:buSzPct val="95000"/>
              <a:buFontTx/>
              <a:buBlip>
                <a:blip r:embed="rId4"/>
              </a:buBlip>
            </a:pPr>
            <a:r>
              <a:rPr lang="pt-BR" altLang="pt-BR" sz="800" smtClean="0">
                <a:solidFill>
                  <a:schemeClr val="tx2"/>
                </a:solidFill>
                <a:latin typeface="Comic Sans MS" pitchFamily="66" charset="0"/>
              </a:rPr>
              <a:t> infecção anterior</a:t>
            </a:r>
          </a:p>
          <a:p>
            <a:pPr lvl="1">
              <a:spcBef>
                <a:spcPct val="20000"/>
              </a:spcBef>
              <a:buClr>
                <a:srgbClr val="FE9B03"/>
              </a:buClr>
              <a:buSzPct val="95000"/>
              <a:buFontTx/>
              <a:buBlip>
                <a:blip r:embed="rId4"/>
              </a:buBlip>
            </a:pPr>
            <a:r>
              <a:rPr lang="pt-BR" altLang="pt-BR" sz="800" smtClean="0">
                <a:solidFill>
                  <a:schemeClr val="tx2"/>
                </a:solidFill>
                <a:latin typeface="Comic Sans MS" pitchFamily="66" charset="0"/>
              </a:rPr>
              <a:t> anticorpos maternais em bebês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Blip>
                <a:blip r:embed="rId3"/>
              </a:buBlip>
            </a:pPr>
            <a:r>
              <a:rPr lang="pt-BR" altLang="pt-BR" sz="800" smtClean="0">
                <a:solidFill>
                  <a:schemeClr val="tx2"/>
                </a:solidFill>
                <a:latin typeface="Comic Sans MS" pitchFamily="66" charset="0"/>
              </a:rPr>
              <a:t>Genética dos hospedeiros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Blip>
                <a:blip r:embed="rId3"/>
              </a:buBlip>
            </a:pPr>
            <a:r>
              <a:rPr lang="pt-BR" altLang="pt-BR" sz="800" smtClean="0">
                <a:solidFill>
                  <a:schemeClr val="tx2"/>
                </a:solidFill>
                <a:latin typeface="Comic Sans MS" pitchFamily="66" charset="0"/>
              </a:rPr>
              <a:t>Idade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Blip>
                <a:blip r:embed="rId3"/>
              </a:buBlip>
            </a:pPr>
            <a:r>
              <a:rPr lang="pt-BR" altLang="pt-BR" sz="800" smtClean="0">
                <a:solidFill>
                  <a:schemeClr val="tx2"/>
                </a:solidFill>
                <a:latin typeface="Comic Sans MS" pitchFamily="66" charset="0"/>
              </a:rPr>
              <a:t>Maior risco em infecções seqüenciais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Blip>
                <a:blip r:embed="rId3"/>
              </a:buBlip>
            </a:pPr>
            <a:r>
              <a:rPr lang="pt-BR" altLang="pt-BR" sz="800" smtClean="0">
                <a:solidFill>
                  <a:schemeClr val="tx2"/>
                </a:solidFill>
                <a:latin typeface="Comic Sans MS" pitchFamily="66" charset="0"/>
              </a:rPr>
              <a:t>Maior risco em locais com dois ou mais sorotipos circulando simultaneamente em altos níveis (transmissão hiperendêmica)</a:t>
            </a:r>
          </a:p>
          <a:p>
            <a:pPr eaLnBrk="1" hangingPunct="1"/>
            <a:r>
              <a:rPr lang="pt-BR" altLang="pt-BR" sz="800" smtClean="0">
                <a:latin typeface="Comic Sans MS" pitchFamily="66" charset="0"/>
              </a:rPr>
              <a:t>Teoria integral da multicausalidade</a:t>
            </a:r>
          </a:p>
          <a:p>
            <a:pPr lvl="1" eaLnBrk="1" hangingPunct="1"/>
            <a:r>
              <a:rPr lang="pt-BR" altLang="pt-BR" sz="800" smtClean="0">
                <a:latin typeface="Comic Sans MS" pitchFamily="66" charset="0"/>
              </a:rPr>
              <a:t>Individuais: &lt;15a e lactentes, sexo F, raça B, boa nutrição, doenças crônicas (DM, asma, anemia falciforme, preexistência Ac, intensidade da resposta imune anterior</a:t>
            </a:r>
          </a:p>
          <a:p>
            <a:pPr lvl="1" eaLnBrk="1" hangingPunct="1"/>
            <a:r>
              <a:rPr lang="pt-BR" altLang="pt-BR" sz="800" smtClean="0">
                <a:latin typeface="Comic Sans MS" pitchFamily="66" charset="0"/>
              </a:rPr>
              <a:t>Virais: Virulência da cepa, sorotipo circulante</a:t>
            </a:r>
          </a:p>
          <a:p>
            <a:pPr lvl="1" eaLnBrk="1" hangingPunct="1"/>
            <a:r>
              <a:rPr lang="pt-BR" altLang="pt-BR" sz="800" smtClean="0">
                <a:latin typeface="Comic Sans MS" pitchFamily="66" charset="0"/>
              </a:rPr>
              <a:t>Epidemiológicos: População suscetível, circulação de sorotipos, presença do vetor, densidade vetorial, tempo de intervalo entre sorotipos, seqüência sorotipos, ampla circulação do vírus</a:t>
            </a:r>
          </a:p>
          <a:p>
            <a:pPr eaLnBrk="1" hangingPunct="1"/>
            <a:r>
              <a:rPr lang="pt-BR" altLang="pt-BR" sz="800" b="1" smtClean="0">
                <a:solidFill>
                  <a:srgbClr val="003366"/>
                </a:solidFill>
                <a:latin typeface="Comic Sans MS" pitchFamily="66" charset="0"/>
                <a:cs typeface="Arial" charset="0"/>
              </a:rPr>
              <a:t>SUSCETIBILIDADE E IMUNIDADE </a:t>
            </a:r>
          </a:p>
          <a:p>
            <a:pPr eaLnBrk="1" hangingPunct="1"/>
            <a:r>
              <a:rPr lang="pt-BR" altLang="pt-BR" sz="800" smtClean="0">
                <a:latin typeface="Comic Sans MS" pitchFamily="66" charset="0"/>
                <a:cs typeface="Arial" charset="0"/>
              </a:rPr>
              <a:t>A suscetibilidade ao vírus do Dengue é universal. A imunidade desenvolvida é permanente para um mesmo sorotipo (homóloga), existindo, contudo, imunidade cruzada ( heteróloga ) temporária para os demais sorotipos. A resposta imunológica à infecção aguda pode ser primária, em pessoas não expostas previamente ao vírus do Dengue, e secundária, em pessoas que tiveram infecção prévia. </a:t>
            </a:r>
          </a:p>
          <a:p>
            <a:pPr eaLnBrk="1" hangingPunct="1"/>
            <a:r>
              <a:rPr lang="pt-BR" altLang="pt-BR" sz="800" smtClean="0">
                <a:latin typeface="Comic Sans MS" pitchFamily="66" charset="0"/>
                <a:cs typeface="Arial" charset="0"/>
              </a:rPr>
              <a:t>  A suscetibilidade ao Dengue Hemorrágico não está totalmente esclarecida. As hipóteses que procuram explicar sua ocorrência relacionam o aparecimento do Dengue Hemorrágico à virulência da cepa infectante (Teoria de Rosen ), à ocorrência e infecções seqüenciais por diferentes sorotipos num período de três meses a cinco anos (Teoria de Halstead ) e a fatores de risco relacionados ao hospedeiro como idade, sexo, estado imunitário, etc (Teoria da Multicausalidade ). </a:t>
            </a:r>
          </a:p>
          <a:p>
            <a:pPr eaLnBrk="1" hangingPunct="1"/>
            <a:r>
              <a:rPr lang="pt-BR" altLang="pt-BR" sz="800" smtClean="0">
                <a:latin typeface="Comic Sans MS" pitchFamily="66" charset="0"/>
                <a:cs typeface="Arial" charset="0"/>
              </a:rPr>
              <a:t>uma hipótese integral de multicausalidade tem sido proposta por autores cubanos, segundo a qual se aliam vários fatores de risco às teorias de Halstead e da virulência da cepa. A interação desses fatores de risco promoveria condições para a ocorrência da FHD: </a:t>
            </a:r>
          </a:p>
          <a:p>
            <a:pPr eaLnBrk="1" hangingPunct="1"/>
            <a:r>
              <a:rPr lang="pt-BR" altLang="pt-BR" sz="800" smtClean="0">
                <a:latin typeface="Comic Sans MS" pitchFamily="66" charset="0"/>
                <a:cs typeface="Arial" charset="0"/>
              </a:rPr>
              <a:t> </a:t>
            </a:r>
          </a:p>
          <a:p>
            <a:pPr eaLnBrk="1" hangingPunct="1"/>
            <a:r>
              <a:rPr lang="pt-BR" altLang="pt-BR" sz="800" smtClean="0">
                <a:latin typeface="Comic Sans MS" pitchFamily="66" charset="0"/>
                <a:cs typeface="Arial" charset="0"/>
              </a:rPr>
              <a:t>a) Fatores individuais: menores de 15 anos e lactentes, adultos do sexo feminino, raça branca, bom estado nutricional, presença de doenças crônicas (diabetes, asma brônquica, anemia falciforme), preexistência de anticorpos, intensidade da resposta imune anterior. </a:t>
            </a:r>
            <a:br>
              <a:rPr lang="pt-BR" altLang="pt-BR" sz="800" smtClean="0">
                <a:latin typeface="Comic Sans MS" pitchFamily="66" charset="0"/>
                <a:cs typeface="Arial" charset="0"/>
              </a:rPr>
            </a:br>
            <a:r>
              <a:rPr lang="pt-BR" altLang="pt-BR" sz="800" smtClean="0">
                <a:latin typeface="Comic Sans MS" pitchFamily="66" charset="0"/>
                <a:cs typeface="Arial" charset="0"/>
              </a:rPr>
              <a:t/>
            </a:r>
            <a:br>
              <a:rPr lang="pt-BR" altLang="pt-BR" sz="800" smtClean="0">
                <a:latin typeface="Comic Sans MS" pitchFamily="66" charset="0"/>
                <a:cs typeface="Arial" charset="0"/>
              </a:rPr>
            </a:br>
            <a:r>
              <a:rPr lang="pt-BR" altLang="pt-BR" sz="800" smtClean="0">
                <a:latin typeface="Comic Sans MS" pitchFamily="66" charset="0"/>
                <a:cs typeface="Arial" charset="0"/>
              </a:rPr>
              <a:t>b) Fatores virais: virulência da cepa circulante, sorotipo viral que esteja circulando no momento. </a:t>
            </a:r>
            <a:br>
              <a:rPr lang="pt-BR" altLang="pt-BR" sz="800" smtClean="0">
                <a:latin typeface="Comic Sans MS" pitchFamily="66" charset="0"/>
                <a:cs typeface="Arial" charset="0"/>
              </a:rPr>
            </a:br>
            <a:r>
              <a:rPr lang="pt-BR" altLang="pt-BR" sz="800" smtClean="0">
                <a:latin typeface="Comic Sans MS" pitchFamily="66" charset="0"/>
                <a:cs typeface="Arial" charset="0"/>
              </a:rPr>
              <a:t/>
            </a:r>
            <a:br>
              <a:rPr lang="pt-BR" altLang="pt-BR" sz="800" smtClean="0">
                <a:latin typeface="Comic Sans MS" pitchFamily="66" charset="0"/>
                <a:cs typeface="Arial" charset="0"/>
              </a:rPr>
            </a:br>
            <a:r>
              <a:rPr lang="pt-BR" altLang="pt-BR" sz="800" smtClean="0">
                <a:latin typeface="Comic Sans MS" pitchFamily="66" charset="0"/>
                <a:cs typeface="Arial" charset="0"/>
              </a:rPr>
              <a:t>c) Fatores epidemiológicos: existência de população suscetível, presença de vetor eficiente, alta densidade vetorial, intervalo de tempo calculado entre 3 meses e 5 anos entre duas infecções por sorotipos diferentes, seqüência das infecções (Den 2 secundário aos outros sorotipos), ampla circulação de vírus.</a:t>
            </a:r>
            <a:br>
              <a:rPr lang="pt-BR" altLang="pt-BR" sz="800" smtClean="0">
                <a:latin typeface="Comic Sans MS" pitchFamily="66" charset="0"/>
                <a:cs typeface="Arial" charset="0"/>
              </a:rPr>
            </a:br>
            <a:r>
              <a:rPr lang="pt-BR" altLang="pt-BR" sz="800" smtClean="0">
                <a:latin typeface="Comic Sans MS" pitchFamily="66" charset="0"/>
                <a:cs typeface="Arial" charset="0"/>
              </a:rPr>
              <a:t/>
            </a:r>
            <a:br>
              <a:rPr lang="pt-BR" altLang="pt-BR" sz="800" smtClean="0">
                <a:latin typeface="Comic Sans MS" pitchFamily="66" charset="0"/>
                <a:cs typeface="Arial" charset="0"/>
              </a:rPr>
            </a:br>
            <a:r>
              <a:rPr lang="pt-BR" altLang="pt-BR" sz="800" smtClean="0">
                <a:latin typeface="Comic Sans MS" pitchFamily="66" charset="0"/>
                <a:cs typeface="Arial" charset="0"/>
              </a:rPr>
              <a:t>Embora não se saiba qual o sorotipo mais patogênico, tem-se observado que as manifestações hemorrágicas mais graves estão associadas ao sorotipo 2. A suscetibilidade individual parece influenciar a ocorrência de FHD. Além disso, a intensidade da transmissão do vírus do Dengue e a circulação simultânea de vários sorotipos também têm sido considerados fatores de risco. </a:t>
            </a:r>
          </a:p>
          <a:p>
            <a:pPr eaLnBrk="1" hangingPunct="1"/>
            <a:r>
              <a:rPr lang="pt-BR" altLang="pt-BR" sz="900" smtClean="0">
                <a:latin typeface="Arial" charset="0"/>
                <a:cs typeface="Arial" charset="0"/>
              </a:rPr>
              <a:t/>
            </a:r>
            <a:br>
              <a:rPr lang="pt-BR" altLang="pt-BR" sz="900" smtClean="0">
                <a:latin typeface="Arial" charset="0"/>
                <a:cs typeface="Arial" charset="0"/>
              </a:rPr>
            </a:br>
            <a:endParaRPr lang="pt-BR" altLang="pt-BR" sz="9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329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7B50DB-D7A7-4020-87E6-A03EDAA85474}" type="slidenum">
              <a:rPr lang="pt-BR" altLang="pt-BR" smtClean="0"/>
              <a:pPr algn="r" eaLnBrk="1" hangingPunct="1">
                <a:spcBef>
                  <a:spcPct val="0"/>
                </a:spcBef>
              </a:pPr>
              <a:t>26</a:t>
            </a:fld>
            <a:endParaRPr lang="pt-BR" altLang="pt-BR" smtClean="0"/>
          </a:p>
        </p:txBody>
      </p:sp>
      <p:sp>
        <p:nvSpPr>
          <p:cNvPr id="14848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4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38" tIns="45719" rIns="91438" bIns="45719"/>
          <a:lstStyle/>
          <a:p>
            <a:pPr eaLnBrk="1" hangingPunct="1"/>
            <a:endParaRPr lang="pt-BR" altLang="pt-BR" smtClean="0"/>
          </a:p>
        </p:txBody>
      </p:sp>
      <p:sp>
        <p:nvSpPr>
          <p:cNvPr id="148485" name="Espaço Reservado para Número de Slid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13CBDD03-383A-4AEF-8368-883DE31E54E1}" type="slidenum">
              <a:rPr lang="en-US" altLang="pt-BR"/>
              <a:pPr algn="r">
                <a:lnSpc>
                  <a:spcPct val="100000"/>
                </a:lnSpc>
                <a:spcBef>
                  <a:spcPct val="0"/>
                </a:spcBef>
              </a:pPr>
              <a:t>26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79509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406F37-8576-452F-B9D1-6FBA6D3AD1D3}" type="slidenum">
              <a:rPr lang="pt-BR" altLang="pt-BR" smtClean="0"/>
              <a:pPr algn="r" eaLnBrk="1" hangingPunct="1">
                <a:spcBef>
                  <a:spcPct val="0"/>
                </a:spcBef>
              </a:pPr>
              <a:t>32</a:t>
            </a:fld>
            <a:endParaRPr lang="pt-BR" altLang="pt-BR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704600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1D958B-76D4-435B-898F-8E13E87395C0}" type="slidenum">
              <a:rPr lang="pt-BR" altLang="pt-BR" smtClean="0"/>
              <a:pPr algn="r" eaLnBrk="1" hangingPunct="1">
                <a:spcBef>
                  <a:spcPct val="0"/>
                </a:spcBef>
              </a:pPr>
              <a:t>36</a:t>
            </a:fld>
            <a:endParaRPr lang="pt-BR" altLang="pt-BR" smtClean="0"/>
          </a:p>
        </p:txBody>
      </p:sp>
      <p:sp>
        <p:nvSpPr>
          <p:cNvPr id="1372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2FA81830-3C85-44F7-A789-E166DF27B1EE}" type="slidenum">
              <a:rPr lang="en-US" altLang="pt-BR"/>
              <a:pPr algn="r">
                <a:lnSpc>
                  <a:spcPct val="100000"/>
                </a:lnSpc>
                <a:spcBef>
                  <a:spcPct val="0"/>
                </a:spcBef>
              </a:pPr>
              <a:t>36</a:t>
            </a:fld>
            <a:endParaRPr lang="en-US" altLang="pt-BR"/>
          </a:p>
        </p:txBody>
      </p:sp>
      <p:sp>
        <p:nvSpPr>
          <p:cNvPr id="137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4375"/>
            <a:ext cx="4576762" cy="3432175"/>
          </a:xfrm>
          <a:ln/>
        </p:spPr>
      </p:sp>
      <p:sp>
        <p:nvSpPr>
          <p:cNvPr id="137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60863"/>
            <a:ext cx="5032375" cy="4073525"/>
          </a:xfrm>
          <a:noFill/>
        </p:spPr>
        <p:txBody>
          <a:bodyPr lIns="91438" tIns="45719" rIns="91438" bIns="45719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32177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02AE0AA-93F6-4BCD-91A7-012D9A68108E}" type="slidenum">
              <a:rPr lang="pt-BR" altLang="pt-BR" smtClean="0"/>
              <a:pPr algn="r" eaLnBrk="1" hangingPunct="1">
                <a:spcBef>
                  <a:spcPct val="0"/>
                </a:spcBef>
              </a:pPr>
              <a:t>39</a:t>
            </a:fld>
            <a:endParaRPr lang="pt-BR" altLang="pt-BR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altLang="pt-BR" sz="3200" smtClean="0">
                <a:latin typeface="Verdana" pitchFamily="34" charset="0"/>
              </a:rPr>
              <a:t>Incubação extrínseca</a:t>
            </a:r>
          </a:p>
          <a:p>
            <a:pPr lvl="1"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altLang="pt-BR" sz="3200" smtClean="0">
                <a:solidFill>
                  <a:srgbClr val="FF0000"/>
                </a:solidFill>
                <a:latin typeface="Verdana" pitchFamily="34" charset="0"/>
              </a:rPr>
              <a:t>8-12 </a:t>
            </a:r>
            <a:r>
              <a:rPr lang="pt-BR" altLang="pt-BR" sz="3200" smtClean="0">
                <a:solidFill>
                  <a:srgbClr val="FF0000"/>
                </a:solidFill>
                <a:latin typeface="Verdana" pitchFamily="34" charset="0"/>
              </a:rPr>
              <a:t>dias</a:t>
            </a:r>
          </a:p>
          <a:p>
            <a:pPr lvl="1"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altLang="pt-BR" sz="3200" smtClean="0">
                <a:latin typeface="Verdana" pitchFamily="34" charset="0"/>
              </a:rPr>
              <a:t>Transmissão mecânica</a:t>
            </a:r>
          </a:p>
          <a:p>
            <a:pPr lvl="1"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altLang="pt-BR" sz="3200" smtClean="0">
                <a:latin typeface="Verdana" pitchFamily="34" charset="0"/>
              </a:rPr>
              <a:t>Transmissão até o fim da vida</a:t>
            </a:r>
          </a:p>
          <a:p>
            <a:pPr lvl="1"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altLang="pt-BR" sz="3200" smtClean="0">
                <a:latin typeface="Verdana" pitchFamily="34" charset="0"/>
              </a:rPr>
              <a:t>Não há contágio direto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pt-BR" altLang="pt-BR" sz="3200" smtClean="0">
                <a:latin typeface="Verdana" pitchFamily="34" charset="0"/>
              </a:rPr>
              <a:t>Incubação intrínseca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</a:pPr>
            <a:r>
              <a:rPr lang="pt-BR" altLang="pt-BR" sz="3200" smtClean="0">
                <a:solidFill>
                  <a:srgbClr val="FF0000"/>
                </a:solidFill>
                <a:latin typeface="Verdana" pitchFamily="34" charset="0"/>
              </a:rPr>
              <a:t>3-15 dias (5-6 dias)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</a:pPr>
            <a:r>
              <a:rPr lang="pt-BR" altLang="pt-BR" sz="3200" smtClean="0">
                <a:latin typeface="Verdana" pitchFamily="34" charset="0"/>
              </a:rPr>
              <a:t>Transmissão (-1 a 6 dias)</a:t>
            </a:r>
          </a:p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2556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2EBD-8254-465D-9732-92D16B4276CF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F064-51DC-44CA-8062-E821BD2A4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815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2EBD-8254-465D-9732-92D16B4276CF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F064-51DC-44CA-8062-E821BD2A4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851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2EBD-8254-465D-9732-92D16B4276CF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F064-51DC-44CA-8062-E821BD2A4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17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2EBD-8254-465D-9732-92D16B4276CF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F064-51DC-44CA-8062-E821BD2A4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618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2EBD-8254-465D-9732-92D16B4276CF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F064-51DC-44CA-8062-E821BD2A4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3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2EBD-8254-465D-9732-92D16B4276CF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F064-51DC-44CA-8062-E821BD2A4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66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2EBD-8254-465D-9732-92D16B4276CF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F064-51DC-44CA-8062-E821BD2A4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68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2EBD-8254-465D-9732-92D16B4276CF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F064-51DC-44CA-8062-E821BD2A4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58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2EBD-8254-465D-9732-92D16B4276CF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F064-51DC-44CA-8062-E821BD2A4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28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2EBD-8254-465D-9732-92D16B4276CF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F064-51DC-44CA-8062-E821BD2A4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00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2EBD-8254-465D-9732-92D16B4276CF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FF064-51DC-44CA-8062-E821BD2A4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92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D2EBD-8254-465D-9732-92D16B4276CF}" type="datetimeFigureOut">
              <a:rPr lang="pt-BR" smtClean="0"/>
              <a:t>01/02/2018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FF064-51DC-44CA-8062-E821BD2A41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3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mc/articles/PMC3276057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mc/articles/PMC2535648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?term=Vasilakis%20N%5bAuthor%5d&amp;cauthor=true&amp;cauthor_uid=21666708" TargetMode="External"/><Relationship Id="rId7" Type="http://schemas.openxmlformats.org/officeDocument/2006/relationships/hyperlink" Target="http://www.ncbi.nlm.nih.gov/pubmed?term=Weaver%20SC%5bAuthor%5d&amp;cauthor=true&amp;cauthor_uid=21666708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cbi.nlm.nih.gov/pubmed?term=Holmes%20EC%5bAuthor%5d&amp;cauthor=true&amp;cauthor_uid=21666708" TargetMode="External"/><Relationship Id="rId5" Type="http://schemas.openxmlformats.org/officeDocument/2006/relationships/hyperlink" Target="http://www.ncbi.nlm.nih.gov/pubmed?term=Hanley%20KA%5bAuthor%5d&amp;cauthor=true&amp;cauthor_uid=21666708" TargetMode="External"/><Relationship Id="rId4" Type="http://schemas.openxmlformats.org/officeDocument/2006/relationships/hyperlink" Target="http://www.ncbi.nlm.nih.gov/pubmed?term=Cardosa%20J%5bAuthor%5d&amp;cauthor=true&amp;cauthor_uid=21666708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?term=Vasilakis%20N%5bAuthor%5d&amp;cauthor=true&amp;cauthor_uid=21666708" TargetMode="External"/><Relationship Id="rId7" Type="http://schemas.openxmlformats.org/officeDocument/2006/relationships/hyperlink" Target="http://www.ncbi.nlm.nih.gov/pubmed?term=Weaver%20SC%5bAuthor%5d&amp;cauthor=true&amp;cauthor_uid=21666708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cbi.nlm.nih.gov/pubmed?term=Holmes%20EC%5bAuthor%5d&amp;cauthor=true&amp;cauthor_uid=21666708" TargetMode="External"/><Relationship Id="rId5" Type="http://schemas.openxmlformats.org/officeDocument/2006/relationships/hyperlink" Target="http://www.ncbi.nlm.nih.gov/pubmed?term=Hanley%20KA%5bAuthor%5d&amp;cauthor=true&amp;cauthor_uid=21666708" TargetMode="External"/><Relationship Id="rId4" Type="http://schemas.openxmlformats.org/officeDocument/2006/relationships/hyperlink" Target="http://www.ncbi.nlm.nih.gov/pubmed?term=Cardosa%20J%5bAuthor%5d&amp;cauthor=true&amp;cauthor_uid=21666708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Universidade de São Paulo</a:t>
            </a:r>
            <a:b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Faculdade de Medicina de Ribeirão Preto</a:t>
            </a:r>
            <a:b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Medicina Social</a:t>
            </a:r>
            <a:endParaRPr lang="pt-B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Epidemiologia do Dengue</a:t>
            </a:r>
          </a:p>
          <a:p>
            <a:pPr marL="0" indent="0" algn="ctr">
              <a:buNone/>
            </a:pPr>
            <a:endParaRPr lang="pt-B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t-B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Amaury </a:t>
            </a:r>
            <a:r>
              <a:rPr lang="pt-B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Lélis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Dal </a:t>
            </a:r>
            <a:r>
              <a:rPr lang="pt-B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Fabbro</a:t>
            </a: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t-B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59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619250" y="358775"/>
            <a:ext cx="7197725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b="1">
                <a:solidFill>
                  <a:schemeClr val="tx2"/>
                </a:solidFill>
              </a:rPr>
              <a:t>Quadro clínico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78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33350"/>
            <a:ext cx="8210550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4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04800" y="6461125"/>
            <a:ext cx="853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1200">
                <a:solidFill>
                  <a:schemeClr val="tx2"/>
                </a:solidFill>
              </a:rPr>
              <a:t>Guzman, MG, et al. Epidemiological studies on dengue in Santiago de Cuba, 1997. </a:t>
            </a:r>
            <a:r>
              <a:rPr lang="pt-BR" altLang="pt-BR" sz="1200" i="1">
                <a:solidFill>
                  <a:schemeClr val="tx2"/>
                </a:solidFill>
              </a:rPr>
              <a:t>Am J Epidemiol </a:t>
            </a:r>
            <a:r>
              <a:rPr lang="pt-BR" altLang="pt-BR" sz="1200">
                <a:solidFill>
                  <a:schemeClr val="tx2"/>
                </a:solidFill>
              </a:rPr>
              <a:t>2000; </a:t>
            </a:r>
            <a:r>
              <a:rPr lang="pt-BR" altLang="pt-BR" sz="1200" b="1">
                <a:solidFill>
                  <a:schemeClr val="tx2"/>
                </a:solidFill>
              </a:rPr>
              <a:t>152:</a:t>
            </a:r>
            <a:r>
              <a:rPr lang="pt-BR" altLang="pt-BR" sz="1200">
                <a:solidFill>
                  <a:schemeClr val="tx2"/>
                </a:solidFill>
              </a:rPr>
              <a:t>793–99.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973137" y="358775"/>
            <a:ext cx="7197725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Quadro clínico</a:t>
            </a:r>
          </a:p>
        </p:txBody>
      </p:sp>
      <p:sp>
        <p:nvSpPr>
          <p:cNvPr id="551940" name="AutoShape 4"/>
          <p:cNvSpPr>
            <a:spLocks noChangeArrowheads="1"/>
          </p:cNvSpPr>
          <p:nvPr/>
        </p:nvSpPr>
        <p:spPr bwMode="auto">
          <a:xfrm>
            <a:off x="971550" y="1828800"/>
            <a:ext cx="4722813" cy="3886200"/>
          </a:xfrm>
          <a:prstGeom prst="triangle">
            <a:avLst>
              <a:gd name="adj" fmla="val 50000"/>
            </a:avLst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72000" rIns="0" bIns="0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pt-BR" altLang="pt-BR" sz="1600">
              <a:solidFill>
                <a:schemeClr val="tx1"/>
              </a:solidFill>
            </a:endParaRPr>
          </a:p>
        </p:txBody>
      </p:sp>
      <p:sp>
        <p:nvSpPr>
          <p:cNvPr id="551941" name="AutoShape 5"/>
          <p:cNvSpPr>
            <a:spLocks noChangeArrowheads="1"/>
          </p:cNvSpPr>
          <p:nvPr/>
        </p:nvSpPr>
        <p:spPr bwMode="auto">
          <a:xfrm>
            <a:off x="2339975" y="1819275"/>
            <a:ext cx="2016125" cy="1636713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000" rIns="0" bIns="0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pt-BR" altLang="pt-BR" sz="1600">
              <a:solidFill>
                <a:schemeClr val="tx1"/>
              </a:solidFill>
            </a:endParaRPr>
          </a:p>
        </p:txBody>
      </p:sp>
      <p:sp>
        <p:nvSpPr>
          <p:cNvPr id="551942" name="AutoShape 6"/>
          <p:cNvSpPr>
            <a:spLocks noChangeArrowheads="1"/>
          </p:cNvSpPr>
          <p:nvPr/>
        </p:nvSpPr>
        <p:spPr bwMode="auto">
          <a:xfrm>
            <a:off x="2678113" y="1773238"/>
            <a:ext cx="1317625" cy="1092200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000" rIns="0" bIns="0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pt-BR" altLang="pt-BR" sz="1600">
              <a:solidFill>
                <a:schemeClr val="tx1"/>
              </a:solidFill>
            </a:endParaRPr>
          </a:p>
        </p:txBody>
      </p:sp>
      <p:sp>
        <p:nvSpPr>
          <p:cNvPr id="551943" name="AutoShape 7"/>
          <p:cNvSpPr>
            <a:spLocks noChangeArrowheads="1"/>
          </p:cNvSpPr>
          <p:nvPr/>
        </p:nvSpPr>
        <p:spPr bwMode="auto">
          <a:xfrm>
            <a:off x="2843213" y="1773238"/>
            <a:ext cx="1008062" cy="7921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000" rIns="0" bIns="0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pt-BR" altLang="pt-BR" sz="1600">
              <a:solidFill>
                <a:schemeClr val="tx1"/>
              </a:solidFill>
            </a:endParaRPr>
          </a:p>
        </p:txBody>
      </p:sp>
      <p:sp>
        <p:nvSpPr>
          <p:cNvPr id="551944" name="WordArt 8"/>
          <p:cNvSpPr>
            <a:spLocks noChangeArrowheads="1" noChangeShapeType="1" noTextEdit="1"/>
          </p:cNvSpPr>
          <p:nvPr/>
        </p:nvSpPr>
        <p:spPr bwMode="auto">
          <a:xfrm>
            <a:off x="4643438" y="3068638"/>
            <a:ext cx="130492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FHD (29%)</a:t>
            </a:r>
          </a:p>
        </p:txBody>
      </p:sp>
      <p:sp>
        <p:nvSpPr>
          <p:cNvPr id="551945" name="WordArt 9"/>
          <p:cNvSpPr>
            <a:spLocks noChangeArrowheads="1" noChangeShapeType="1" noTextEdit="1"/>
          </p:cNvSpPr>
          <p:nvPr/>
        </p:nvSpPr>
        <p:spPr bwMode="auto">
          <a:xfrm>
            <a:off x="4572000" y="2565400"/>
            <a:ext cx="122872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Arial Black"/>
              </a:rPr>
              <a:t>SCD (1,1%)</a:t>
            </a:r>
          </a:p>
        </p:txBody>
      </p:sp>
      <p:sp>
        <p:nvSpPr>
          <p:cNvPr id="551946" name="WordArt 10"/>
          <p:cNvSpPr>
            <a:spLocks noChangeArrowheads="1" noChangeShapeType="1" noTextEdit="1"/>
          </p:cNvSpPr>
          <p:nvPr/>
        </p:nvSpPr>
        <p:spPr bwMode="auto">
          <a:xfrm>
            <a:off x="4284663" y="1916113"/>
            <a:ext cx="1657350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Óbitos (0,06%)</a:t>
            </a:r>
          </a:p>
        </p:txBody>
      </p:sp>
      <p:sp>
        <p:nvSpPr>
          <p:cNvPr id="551947" name="WordArt 11"/>
          <p:cNvSpPr>
            <a:spLocks noChangeArrowheads="1" noChangeShapeType="1" noTextEdit="1"/>
          </p:cNvSpPr>
          <p:nvPr/>
        </p:nvSpPr>
        <p:spPr bwMode="auto">
          <a:xfrm>
            <a:off x="2051050" y="5805488"/>
            <a:ext cx="2881313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Dengue (17.926 casos)</a:t>
            </a:r>
          </a:p>
        </p:txBody>
      </p:sp>
      <p:sp>
        <p:nvSpPr>
          <p:cNvPr id="12" name="WordArt 8"/>
          <p:cNvSpPr>
            <a:spLocks noChangeArrowheads="1" noChangeShapeType="1" noTextEdit="1"/>
          </p:cNvSpPr>
          <p:nvPr/>
        </p:nvSpPr>
        <p:spPr bwMode="auto">
          <a:xfrm>
            <a:off x="5219700" y="4149725"/>
            <a:ext cx="252095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Arial Black"/>
              </a:rPr>
              <a:t>DENGUE CLÁSSICO (70%)</a:t>
            </a:r>
          </a:p>
        </p:txBody>
      </p:sp>
    </p:spTree>
    <p:extLst>
      <p:ext uri="{BB962C8B-B14F-4D97-AF65-F5344CB8AC3E}">
        <p14:creationId xmlns:p14="http://schemas.microsoft.com/office/powerpoint/2010/main" val="327394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0" grpId="0" animBg="1" autoUpdateAnimBg="0"/>
      <p:bldP spid="551941" grpId="0" animBg="1"/>
      <p:bldP spid="551942" grpId="0" animBg="1"/>
      <p:bldP spid="551943" grpId="0" animBg="1"/>
      <p:bldP spid="551944" grpId="0" animBg="1"/>
      <p:bldP spid="551945" grpId="0" animBg="1"/>
      <p:bldP spid="551946" grpId="0" animBg="1"/>
      <p:bldP spid="55194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0"/>
          <a:stretch>
            <a:fillRect/>
          </a:stretch>
        </p:blipFill>
        <p:spPr bwMode="auto">
          <a:xfrm>
            <a:off x="373063" y="1754188"/>
            <a:ext cx="8520112" cy="46990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Rectangle 22"/>
          <p:cNvSpPr txBox="1">
            <a:spLocks noChangeArrowheads="1"/>
          </p:cNvSpPr>
          <p:nvPr/>
        </p:nvSpPr>
        <p:spPr bwMode="auto">
          <a:xfrm>
            <a:off x="1034256" y="333375"/>
            <a:ext cx="7197725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pt-B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Classificação clínica</a:t>
            </a:r>
          </a:p>
        </p:txBody>
      </p:sp>
    </p:spTree>
    <p:extLst>
      <p:ext uri="{BB962C8B-B14F-4D97-AF65-F5344CB8AC3E}">
        <p14:creationId xmlns:p14="http://schemas.microsoft.com/office/powerpoint/2010/main" val="3632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"/>
            <a:ext cx="8524875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947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7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>
            <a:spLocks noChangeArrowheads="1"/>
          </p:cNvSpPr>
          <p:nvPr/>
        </p:nvSpPr>
        <p:spPr bwMode="auto">
          <a:xfrm>
            <a:off x="812799" y="358775"/>
            <a:ext cx="7197725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Patogênese – Fatores de Risco</a:t>
            </a:r>
            <a:endParaRPr lang="pt-BR" altLang="pt-B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990" name="Oval 6"/>
          <p:cNvSpPr>
            <a:spLocks noChangeArrowheads="1"/>
          </p:cNvSpPr>
          <p:nvPr/>
        </p:nvSpPr>
        <p:spPr bwMode="auto">
          <a:xfrm>
            <a:off x="1997075" y="1989138"/>
            <a:ext cx="2879725" cy="2262187"/>
          </a:xfrm>
          <a:prstGeom prst="ellipse">
            <a:avLst/>
          </a:prstGeom>
          <a:solidFill>
            <a:srgbClr val="FF33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72000" rIns="0" bIns="0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Fatores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virais</a:t>
            </a:r>
          </a:p>
        </p:txBody>
      </p:sp>
      <p:sp>
        <p:nvSpPr>
          <p:cNvPr id="297991" name="Oval 7"/>
          <p:cNvSpPr>
            <a:spLocks noChangeArrowheads="1"/>
          </p:cNvSpPr>
          <p:nvPr/>
        </p:nvSpPr>
        <p:spPr bwMode="auto">
          <a:xfrm>
            <a:off x="3962400" y="2060575"/>
            <a:ext cx="2879725" cy="2206625"/>
          </a:xfrm>
          <a:prstGeom prst="ellipse">
            <a:avLst/>
          </a:prstGeom>
          <a:solidFill>
            <a:srgbClr val="00CC99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72000" rIns="0" bIns="0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Fatores   </a:t>
            </a:r>
          </a:p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hospedeiro</a:t>
            </a:r>
          </a:p>
        </p:txBody>
      </p:sp>
      <p:sp>
        <p:nvSpPr>
          <p:cNvPr id="297992" name="Oval 8"/>
          <p:cNvSpPr>
            <a:spLocks noChangeArrowheads="1"/>
          </p:cNvSpPr>
          <p:nvPr/>
        </p:nvSpPr>
        <p:spPr bwMode="auto">
          <a:xfrm>
            <a:off x="2971800" y="3140075"/>
            <a:ext cx="2879725" cy="2160588"/>
          </a:xfrm>
          <a:prstGeom prst="ellipse">
            <a:avLst/>
          </a:prstGeom>
          <a:solidFill>
            <a:srgbClr val="0066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72000" rIns="0" bIns="0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Fatores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t-BR" alt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ambientais</a:t>
            </a:r>
          </a:p>
        </p:txBody>
      </p:sp>
      <p:sp>
        <p:nvSpPr>
          <p:cNvPr id="297994" name="Text Box 10"/>
          <p:cNvSpPr txBox="1">
            <a:spLocks noChangeArrowheads="1"/>
          </p:cNvSpPr>
          <p:nvPr/>
        </p:nvSpPr>
        <p:spPr bwMode="auto">
          <a:xfrm>
            <a:off x="152400" y="1566863"/>
            <a:ext cx="1524000" cy="68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000" rIns="0" bIns="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15000"/>
              </a:spcBef>
              <a:buClrTx/>
              <a:buFontTx/>
              <a:buNone/>
            </a:pPr>
            <a:r>
              <a:rPr lang="pt-BR" alt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Sorotipo Cepa</a:t>
            </a:r>
          </a:p>
        </p:txBody>
      </p:sp>
      <p:sp>
        <p:nvSpPr>
          <p:cNvPr id="297995" name="Text Box 11"/>
          <p:cNvSpPr txBox="1">
            <a:spLocks noChangeArrowheads="1"/>
          </p:cNvSpPr>
          <p:nvPr/>
        </p:nvSpPr>
        <p:spPr bwMode="auto">
          <a:xfrm>
            <a:off x="6372225" y="3984625"/>
            <a:ext cx="2590800" cy="1303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000" rIns="0" bIns="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t-BR" alt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Infecção secundária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t-BR" alt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Idade (RN</a:t>
            </a:r>
            <a:r>
              <a:rPr lang="pt-BR" alt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  <a:buClrTx/>
              <a:buNone/>
            </a:pPr>
            <a:r>
              <a:rPr lang="pt-BR" alt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Genética</a:t>
            </a:r>
            <a:endParaRPr lang="pt-BR" altLang="pt-B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996" name="Text Box 12"/>
          <p:cNvSpPr txBox="1">
            <a:spLocks noChangeArrowheads="1"/>
          </p:cNvSpPr>
          <p:nvPr/>
        </p:nvSpPr>
        <p:spPr bwMode="auto">
          <a:xfrm>
            <a:off x="152400" y="5373688"/>
            <a:ext cx="3482975" cy="1303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000" rIns="0" bIns="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t-BR" alt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Densidade vetorial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t-BR" alt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Densidade </a:t>
            </a:r>
            <a:r>
              <a:rPr lang="pt-BR" alt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populacional</a:t>
            </a:r>
          </a:p>
          <a:p>
            <a:pPr algn="ctr" eaLnBrk="1" hangingPunct="1">
              <a:spcBef>
                <a:spcPct val="50000"/>
              </a:spcBef>
              <a:buClrTx/>
              <a:buNone/>
            </a:pPr>
            <a:r>
              <a:rPr lang="pt-BR" alt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Intervalo entre </a:t>
            </a:r>
            <a:r>
              <a:rPr lang="pt-BR" altLang="pt-B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epidemias</a:t>
            </a:r>
            <a:endParaRPr lang="pt-BR" altLang="pt-B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997" name="Line 13"/>
          <p:cNvSpPr>
            <a:spLocks noChangeShapeType="1"/>
          </p:cNvSpPr>
          <p:nvPr/>
        </p:nvSpPr>
        <p:spPr bwMode="auto">
          <a:xfrm flipH="1" flipV="1">
            <a:off x="1676400" y="2255838"/>
            <a:ext cx="374650" cy="452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000" rIns="0" bIns="0">
            <a:spAutoFit/>
          </a:bodyPr>
          <a:lstStyle/>
          <a:p>
            <a:endParaRPr lang="pt-BR"/>
          </a:p>
        </p:txBody>
      </p:sp>
      <p:sp>
        <p:nvSpPr>
          <p:cNvPr id="297998" name="Line 14"/>
          <p:cNvSpPr>
            <a:spLocks noChangeShapeType="1"/>
          </p:cNvSpPr>
          <p:nvPr/>
        </p:nvSpPr>
        <p:spPr bwMode="auto">
          <a:xfrm>
            <a:off x="6858000" y="3019425"/>
            <a:ext cx="9144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000" rIns="0" bIns="0">
            <a:spAutoFit/>
          </a:bodyPr>
          <a:lstStyle/>
          <a:p>
            <a:endParaRPr lang="pt-BR"/>
          </a:p>
        </p:txBody>
      </p:sp>
      <p:sp>
        <p:nvSpPr>
          <p:cNvPr id="297999" name="Line 15"/>
          <p:cNvSpPr>
            <a:spLocks noChangeShapeType="1"/>
          </p:cNvSpPr>
          <p:nvPr/>
        </p:nvSpPr>
        <p:spPr bwMode="auto">
          <a:xfrm flipH="1">
            <a:off x="2209800" y="4797425"/>
            <a:ext cx="993775" cy="536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000" rIns="0" bIns="0">
            <a:spAutoFit/>
          </a:bodyPr>
          <a:lstStyle/>
          <a:p>
            <a:endParaRPr lang="pt-BR"/>
          </a:p>
        </p:txBody>
      </p:sp>
      <p:sp>
        <p:nvSpPr>
          <p:cNvPr id="298000" name="WordArt 16"/>
          <p:cNvSpPr>
            <a:spLocks noChangeArrowheads="1" noChangeShapeType="1" noTextEdit="1"/>
          </p:cNvSpPr>
          <p:nvPr/>
        </p:nvSpPr>
        <p:spPr bwMode="auto">
          <a:xfrm>
            <a:off x="4143375" y="3282950"/>
            <a:ext cx="58102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FHD</a:t>
            </a:r>
          </a:p>
        </p:txBody>
      </p:sp>
      <p:sp>
        <p:nvSpPr>
          <p:cNvPr id="61453" name="Text Box 17"/>
          <p:cNvSpPr txBox="1">
            <a:spLocks noChangeArrowheads="1"/>
          </p:cNvSpPr>
          <p:nvPr/>
        </p:nvSpPr>
        <p:spPr bwMode="auto">
          <a:xfrm>
            <a:off x="4283968" y="6400800"/>
            <a:ext cx="48600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Guzmán MG </a:t>
            </a:r>
            <a:r>
              <a:rPr lang="pt-BR" altLang="pt-BR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altLang="pt-BR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Kourí</a:t>
            </a:r>
            <a:r>
              <a:rPr lang="pt-BR" altLang="pt-BR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 </a:t>
            </a:r>
            <a:r>
              <a:rPr lang="pt-BR" altLang="pt-BR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pt-BR" altLang="pt-BR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Lancet, Jan </a:t>
            </a:r>
            <a:r>
              <a:rPr lang="pt-BR" altLang="pt-BR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2002.</a:t>
            </a:r>
            <a:endParaRPr lang="pt-BR" altLang="pt-BR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29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97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7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90" grpId="0" animBg="1" autoUpdateAnimBg="0"/>
      <p:bldP spid="297991" grpId="0" animBg="1" autoUpdateAnimBg="0"/>
      <p:bldP spid="297992" grpId="0" animBg="1" autoUpdateAnimBg="0"/>
      <p:bldP spid="297994" grpId="0" animBg="1" autoUpdateAnimBg="0"/>
      <p:bldP spid="297995" grpId="0" animBg="1" autoUpdateAnimBg="0"/>
      <p:bldP spid="297996" grpId="0" animBg="1" autoUpdateAnimBg="0"/>
      <p:bldP spid="297997" grpId="0" animBg="1"/>
      <p:bldP spid="297998" grpId="0" animBg="1"/>
      <p:bldP spid="297999" grpId="0" animBg="1"/>
      <p:bldP spid="2980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61913"/>
            <a:ext cx="880110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071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648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957263"/>
            <a:ext cx="790575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16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404664"/>
            <a:ext cx="6481763" cy="900113"/>
          </a:xfrm>
        </p:spPr>
        <p:txBody>
          <a:bodyPr/>
          <a:lstStyle/>
          <a:p>
            <a:pPr eaLnBrk="1" hangingPunct="1"/>
            <a:r>
              <a:rPr lang="pt-BR" alt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Etiologia</a:t>
            </a:r>
          </a:p>
        </p:txBody>
      </p:sp>
      <p:sp>
        <p:nvSpPr>
          <p:cNvPr id="500739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2122488"/>
            <a:ext cx="7620000" cy="3898900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115000"/>
              </a:lnSpc>
              <a:spcBef>
                <a:spcPct val="50000"/>
              </a:spcBef>
            </a:pPr>
            <a:r>
              <a:rPr lang="pt-BR" altLang="pt-BR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Vírus </a:t>
            </a:r>
            <a:r>
              <a:rPr lang="pt-BR" altLang="pt-B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dengue constituído por RNA.</a:t>
            </a:r>
          </a:p>
          <a:p>
            <a:pPr algn="just" eaLnBrk="1" hangingPunct="1">
              <a:lnSpc>
                <a:spcPct val="115000"/>
              </a:lnSpc>
              <a:spcBef>
                <a:spcPct val="50000"/>
              </a:spcBef>
            </a:pPr>
            <a:r>
              <a:rPr lang="pt-BR" altLang="pt-BR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Arbovírus</a:t>
            </a:r>
            <a:r>
              <a:rPr lang="pt-BR" altLang="pt-B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(arthropod-borne virus).</a:t>
            </a:r>
            <a:endParaRPr lang="pt-BR" altLang="pt-BR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50000"/>
              </a:spcBef>
            </a:pPr>
            <a:r>
              <a:rPr lang="pt-BR" altLang="pt-B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Família </a:t>
            </a:r>
            <a:r>
              <a:rPr lang="pt-BR" altLang="pt-BR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Flaviviridae</a:t>
            </a:r>
            <a:r>
              <a:rPr lang="pt-BR" altLang="pt-BR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altLang="pt-B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Gênero </a:t>
            </a:r>
            <a:r>
              <a:rPr lang="pt-BR" altLang="pt-BR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Flavivirus</a:t>
            </a:r>
            <a:r>
              <a:rPr lang="pt-BR" altLang="pt-BR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altLang="pt-BR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50000"/>
              </a:spcBef>
            </a:pPr>
            <a:r>
              <a:rPr lang="pt-BR" altLang="pt-B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sorotipos (DEN-1, 2, 3, 4)*</a:t>
            </a:r>
          </a:p>
          <a:p>
            <a:pPr marL="0" indent="0" algn="just" eaLnBrk="1" hangingPunct="1">
              <a:lnSpc>
                <a:spcPct val="115000"/>
              </a:lnSpc>
              <a:spcBef>
                <a:spcPct val="50000"/>
              </a:spcBef>
              <a:buNone/>
            </a:pPr>
            <a:r>
              <a:rPr lang="pt-BR" alt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*recentemente foi descrito um possível novo sorotipo dengue 5 em macacos na Malásia (</a:t>
            </a:r>
            <a:r>
              <a:rPr lang="pt-BR" altLang="pt-BR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Normile</a:t>
            </a:r>
            <a:r>
              <a:rPr lang="pt-BR" altLang="pt-B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D. </a:t>
            </a:r>
            <a:r>
              <a:rPr lang="pt-BR" altLang="pt-BR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Surprising</a:t>
            </a:r>
            <a:r>
              <a:rPr lang="pt-BR" altLang="pt-B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new dengue </a:t>
            </a:r>
            <a:r>
              <a:rPr lang="pt-BR" altLang="pt-BR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virus</a:t>
            </a:r>
            <a:r>
              <a:rPr lang="pt-BR" altLang="pt-B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throws</a:t>
            </a:r>
            <a:r>
              <a:rPr lang="pt-BR" altLang="pt-B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t-BR" altLang="pt-BR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spanner</a:t>
            </a:r>
            <a:r>
              <a:rPr lang="pt-BR" altLang="pt-B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t-BR" altLang="pt-BR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pt-BR" altLang="pt-B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pt-BR" altLang="pt-B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efforts</a:t>
            </a:r>
            <a:r>
              <a:rPr lang="pt-BR" altLang="pt-B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Science, </a:t>
            </a:r>
            <a:r>
              <a:rPr lang="pt-BR" altLang="pt-BR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</a:t>
            </a:r>
            <a:r>
              <a:rPr lang="pt-BR" altLang="pt-B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342, </a:t>
            </a:r>
            <a:r>
              <a:rPr lang="pt-BR" altLang="pt-BR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r>
              <a:rPr lang="pt-BR" altLang="pt-B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2013).</a:t>
            </a:r>
          </a:p>
        </p:txBody>
      </p:sp>
    </p:spTree>
    <p:extLst>
      <p:ext uri="{BB962C8B-B14F-4D97-AF65-F5344CB8AC3E}">
        <p14:creationId xmlns:p14="http://schemas.microsoft.com/office/powerpoint/2010/main" val="174492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0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0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0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00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0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3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076325"/>
            <a:ext cx="75914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924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9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97"/>
            <a:ext cx="6181725" cy="238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602"/>
            <a:ext cx="6400800" cy="202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271722" y="6419463"/>
            <a:ext cx="235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05197"/>
            <a:ext cx="6181724" cy="225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88225" y="1227692"/>
            <a:ext cx="237626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Bhatt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global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burden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dengue.</a:t>
            </a:r>
          </a:p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.496(7446):504-507. 2013.</a:t>
            </a:r>
          </a:p>
          <a:p>
            <a:endParaRPr lang="pt-BR" dirty="0" smtClean="0"/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Estimativa de 390 (284-528)milhões de casos anuais, aparentes e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inaparentes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224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0013"/>
            <a:ext cx="89916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24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27" y="980728"/>
            <a:ext cx="64293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23728" y="5661248"/>
            <a:ext cx="432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Dengue nas Américas (OPAS, 1980-2007) .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034425" y="6346082"/>
            <a:ext cx="2743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Hyg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2010.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1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560840" cy="39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74" y="6278724"/>
            <a:ext cx="37909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23021" y="5105074"/>
            <a:ext cx="7369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Distribuição geográfica do </a:t>
            </a:r>
            <a:r>
              <a:rPr lang="pt-BR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aegypti </a:t>
            </a: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 Américas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6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385D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pt-BR" sz="24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762000"/>
            <a:ext cx="152400" cy="6096000"/>
          </a:xfrm>
          <a:prstGeom prst="rect">
            <a:avLst/>
          </a:prstGeom>
          <a:gradFill rotWithShape="0">
            <a:gsLst>
              <a:gs pos="0">
                <a:srgbClr val="9C0000"/>
              </a:gs>
              <a:gs pos="100000">
                <a:srgbClr val="FF03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t-BR" altLang="pt-B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52400" y="6705600"/>
            <a:ext cx="7315200" cy="152400"/>
          </a:xfrm>
          <a:prstGeom prst="rect">
            <a:avLst/>
          </a:prstGeom>
          <a:gradFill rotWithShape="0">
            <a:gsLst>
              <a:gs pos="0">
                <a:srgbClr val="FF03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t-BR" altLang="pt-B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152400" cy="762000"/>
          </a:xfrm>
          <a:prstGeom prst="rect">
            <a:avLst/>
          </a:prstGeom>
          <a:solidFill>
            <a:srgbClr val="5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t-BR" altLang="pt-BR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232251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308725"/>
            <a:ext cx="10810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Text Box 10"/>
          <p:cNvSpPr txBox="1">
            <a:spLocks noChangeArrowheads="1"/>
          </p:cNvSpPr>
          <p:nvPr/>
        </p:nvSpPr>
        <p:spPr bwMode="auto">
          <a:xfrm>
            <a:off x="212725" y="6249988"/>
            <a:ext cx="2352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sz="1200">
                <a:solidFill>
                  <a:schemeClr val="tx1"/>
                </a:solidFill>
              </a:rPr>
              <a:t>*Dados de Hospitalizações até Maio</a:t>
            </a:r>
          </a:p>
        </p:txBody>
      </p:sp>
      <p:sp>
        <p:nvSpPr>
          <p:cNvPr id="65545" name="Line 11"/>
          <p:cNvSpPr>
            <a:spLocks noChangeShapeType="1"/>
          </p:cNvSpPr>
          <p:nvPr/>
        </p:nvSpPr>
        <p:spPr bwMode="auto">
          <a:xfrm>
            <a:off x="1476375" y="5445125"/>
            <a:ext cx="20875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5546" name="Line 12"/>
          <p:cNvSpPr>
            <a:spLocks noChangeShapeType="1"/>
          </p:cNvSpPr>
          <p:nvPr/>
        </p:nvSpPr>
        <p:spPr bwMode="auto">
          <a:xfrm>
            <a:off x="3779838" y="5445125"/>
            <a:ext cx="33131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5547" name="Text Box 13"/>
          <p:cNvSpPr txBox="1">
            <a:spLocks noChangeArrowheads="1"/>
          </p:cNvSpPr>
          <p:nvPr/>
        </p:nvSpPr>
        <p:spPr bwMode="auto">
          <a:xfrm>
            <a:off x="1476375" y="5589588"/>
            <a:ext cx="1828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sz="1200" b="1">
                <a:solidFill>
                  <a:srgbClr val="000000"/>
                </a:solidFill>
              </a:rPr>
              <a:t>Ondas epidêmicas em áreas localizadas</a:t>
            </a:r>
            <a:endParaRPr lang="pt-BR" altLang="pt-BR" sz="2400" b="1">
              <a:solidFill>
                <a:srgbClr val="000000"/>
              </a:solidFill>
            </a:endParaRPr>
          </a:p>
        </p:txBody>
      </p:sp>
      <p:sp>
        <p:nvSpPr>
          <p:cNvPr id="65548" name="Text Box 14"/>
          <p:cNvSpPr txBox="1">
            <a:spLocks noChangeArrowheads="1"/>
          </p:cNvSpPr>
          <p:nvPr/>
        </p:nvSpPr>
        <p:spPr bwMode="auto">
          <a:xfrm>
            <a:off x="4067175" y="5734050"/>
            <a:ext cx="26654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sz="1200" b="1">
                <a:solidFill>
                  <a:srgbClr val="000000"/>
                </a:solidFill>
              </a:rPr>
              <a:t>Endêmico/Epidêmico Circulação do vírus em todas regiões</a:t>
            </a:r>
            <a:endParaRPr lang="pt-BR" altLang="pt-BR" sz="2400" b="1">
              <a:solidFill>
                <a:srgbClr val="000000"/>
              </a:solidFill>
            </a:endParaRP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6877050" y="5741988"/>
            <a:ext cx="21605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sz="1200" b="1">
                <a:solidFill>
                  <a:srgbClr val="000000"/>
                </a:solidFill>
                <a:cs typeface="Arial" charset="0"/>
              </a:rPr>
              <a:t>Aumento de Casos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sz="1200" b="1">
                <a:solidFill>
                  <a:srgbClr val="000000"/>
                </a:solidFill>
                <a:cs typeface="Arial" charset="0"/>
              </a:rPr>
              <a:t>Graves em crianças</a:t>
            </a:r>
          </a:p>
        </p:txBody>
      </p:sp>
      <p:sp>
        <p:nvSpPr>
          <p:cNvPr id="65550" name="Line 16"/>
          <p:cNvSpPr>
            <a:spLocks noChangeShapeType="1"/>
          </p:cNvSpPr>
          <p:nvPr/>
        </p:nvSpPr>
        <p:spPr bwMode="auto">
          <a:xfrm>
            <a:off x="7237413" y="5445125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5551" name="Object 53"/>
          <p:cNvGraphicFramePr>
            <a:graphicFrameLocks noChangeAspect="1"/>
          </p:cNvGraphicFramePr>
          <p:nvPr/>
        </p:nvGraphicFramePr>
        <p:xfrm>
          <a:off x="246063" y="2133600"/>
          <a:ext cx="8897937" cy="341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Planilha" r:id="rId7" imgW="5505333" imgH="2114523" progId="Excel.Sheet.8">
                  <p:embed/>
                </p:oleObj>
              </mc:Choice>
              <mc:Fallback>
                <p:oleObj name="Planilha" r:id="rId7" imgW="5505333" imgH="2114523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3" y="2133600"/>
                        <a:ext cx="8897937" cy="341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52" name="Text Box 18"/>
          <p:cNvSpPr txBox="1">
            <a:spLocks noChangeArrowheads="1"/>
          </p:cNvSpPr>
          <p:nvPr/>
        </p:nvSpPr>
        <p:spPr bwMode="auto">
          <a:xfrm>
            <a:off x="179388" y="6467475"/>
            <a:ext cx="5332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sz="1200">
                <a:solidFill>
                  <a:schemeClr val="tx1"/>
                </a:solidFill>
                <a:cs typeface="Arial" charset="0"/>
              </a:rPr>
              <a:t>Fonte: Sinan, todos os casos, exceto os descartados. Em 2009 são casos notificados</a:t>
            </a:r>
          </a:p>
        </p:txBody>
      </p:sp>
      <p:sp>
        <p:nvSpPr>
          <p:cNvPr id="65553" name="Text Box 5"/>
          <p:cNvSpPr txBox="1">
            <a:spLocks noChangeArrowheads="1"/>
          </p:cNvSpPr>
          <p:nvPr/>
        </p:nvSpPr>
        <p:spPr bwMode="auto">
          <a:xfrm>
            <a:off x="52388" y="765175"/>
            <a:ext cx="9091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2400" b="1">
                <a:solidFill>
                  <a:schemeClr val="tx1"/>
                </a:solidFill>
                <a:cs typeface="Arial" charset="0"/>
              </a:rPr>
              <a:t>Casos de dengue e hospitalizações, Brasil, 1982 a 2009*  </a:t>
            </a:r>
          </a:p>
        </p:txBody>
      </p:sp>
    </p:spTree>
    <p:extLst>
      <p:ext uri="{BB962C8B-B14F-4D97-AF65-F5344CB8AC3E}">
        <p14:creationId xmlns:p14="http://schemas.microsoft.com/office/powerpoint/2010/main" val="30679577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Dengue no Brasil – 2013 e 2014</a:t>
            </a:r>
            <a:endParaRPr lang="pt-BR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4" y="1600200"/>
            <a:ext cx="79250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905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41" y="542925"/>
            <a:ext cx="889248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030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96448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65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An external file that holds a picture, illustration, etc.&#10;Object name is AV2010-164878.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"/>
            <a:ext cx="5715000" cy="676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870575" y="260648"/>
            <a:ext cx="30598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Partículas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virais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vírus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dengue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plaquetas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isoladas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pacientes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 dengue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confirmado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Both"/>
            </a:pP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Partículas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vírus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dengue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dentro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vesículas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(seta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vermelha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entrando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vesícula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(seta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azul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Partícula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viral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sendo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liberada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plaquetas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(seta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vermelha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870575" y="5563779"/>
            <a:ext cx="32734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Dengue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Virus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Vivo</a:t>
            </a:r>
          </a:p>
          <a:p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Sansanee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Noisakran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Nattawat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Onlamoon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[...],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Guey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Chuen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Perng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Adv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Virol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 2010; 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2010: 164878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14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48680"/>
            <a:ext cx="871296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58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 external file that holds a picture, illustration, etc.&#10;Object name is ehp-116-a382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5067300" cy="5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860017" y="692696"/>
            <a:ext cx="328398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População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sob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risco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dengue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1990 (A) e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estimado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 2085 (B),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usando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dados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climáticos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1961-1990 e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projeções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alterações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umidade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função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das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mudanças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climáticas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 2080-2100.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Abaixo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proporções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população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sob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risco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Hales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et al. 2002. Potential effect of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climate changes on global distribution 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dengue fever: an empirical model. 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Lancet,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830–834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t-BR" sz="11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6084169" y="5877272"/>
            <a:ext cx="29523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Dengue Reborn: Widespread Resurgence of a Resilient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Vector. Melissa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Lee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Phillips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Environ Health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Perspect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 2008 September; 116(9): A382–A388</a:t>
            </a:r>
            <a:r>
              <a:rPr lang="en-US" sz="1100" dirty="0">
                <a:hlinkClick r:id="rId3"/>
              </a:rPr>
              <a:t>.</a:t>
            </a:r>
            <a:endParaRPr lang="en-US" sz="1100" dirty="0"/>
          </a:p>
          <a:p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428890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1135063" y="2492375"/>
          <a:ext cx="6313487" cy="463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Gráfico" r:id="rId4" imgW="4114800" imgH="3019293" progId="MSGraph.Chart.8">
                  <p:embed followColorScheme="full"/>
                </p:oleObj>
              </mc:Choice>
              <mc:Fallback>
                <p:oleObj name="Gráfico" r:id="rId4" imgW="4114800" imgH="301929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5063" y="2492375"/>
                        <a:ext cx="6313487" cy="463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227" name="Group 4"/>
          <p:cNvGrpSpPr>
            <a:grpSpLocks/>
          </p:cNvGrpSpPr>
          <p:nvPr/>
        </p:nvGrpSpPr>
        <p:grpSpPr bwMode="auto">
          <a:xfrm>
            <a:off x="-1588" y="-12404725"/>
            <a:ext cx="9148763" cy="31669038"/>
            <a:chOff x="-3" y="19943"/>
            <a:chExt cx="5763" cy="19949"/>
          </a:xfrm>
        </p:grpSpPr>
        <p:sp>
          <p:nvSpPr>
            <p:cNvPr id="52389" name="Rectangle 5"/>
            <p:cNvSpPr>
              <a:spLocks noChangeArrowheads="1"/>
            </p:cNvSpPr>
            <p:nvPr/>
          </p:nvSpPr>
          <p:spPr bwMode="auto">
            <a:xfrm>
              <a:off x="0" y="19946"/>
              <a:ext cx="5760" cy="1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Blip>
                  <a:blip r:embed="rId6"/>
                </a:buBlip>
                <a:defRPr sz="3200">
                  <a:solidFill>
                    <a:srgbClr val="800000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SzPct val="95000"/>
                <a:buFont typeface="Wingdings" pitchFamily="2" charset="2"/>
                <a:buChar char="ü"/>
                <a:defRPr sz="2800">
                  <a:solidFill>
                    <a:srgbClr val="800000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800000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rgbClr val="800000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rgbClr val="8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8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8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8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80000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endParaRPr lang="pt-BR" altLang="pt-BR" sz="1600">
                <a:solidFill>
                  <a:schemeClr val="tx1"/>
                </a:solidFill>
              </a:endParaRPr>
            </a:p>
          </p:txBody>
        </p:sp>
        <p:grpSp>
          <p:nvGrpSpPr>
            <p:cNvPr id="52390" name="Group 6"/>
            <p:cNvGrpSpPr>
              <a:grpSpLocks/>
            </p:cNvGrpSpPr>
            <p:nvPr/>
          </p:nvGrpSpPr>
          <p:grpSpPr bwMode="auto">
            <a:xfrm>
              <a:off x="-3" y="19943"/>
              <a:ext cx="2640" cy="2654"/>
              <a:chOff x="-3" y="19943"/>
              <a:chExt cx="2640" cy="2654"/>
            </a:xfrm>
          </p:grpSpPr>
          <p:grpSp>
            <p:nvGrpSpPr>
              <p:cNvPr id="52391" name="Group 7"/>
              <p:cNvGrpSpPr>
                <a:grpSpLocks/>
              </p:cNvGrpSpPr>
              <p:nvPr/>
            </p:nvGrpSpPr>
            <p:grpSpPr bwMode="auto">
              <a:xfrm>
                <a:off x="0" y="19946"/>
                <a:ext cx="2634" cy="2648"/>
                <a:chOff x="0" y="19946"/>
                <a:chExt cx="2634" cy="2648"/>
              </a:xfrm>
            </p:grpSpPr>
            <p:grpSp>
              <p:nvGrpSpPr>
                <p:cNvPr id="52393" name="Group 8"/>
                <p:cNvGrpSpPr>
                  <a:grpSpLocks/>
                </p:cNvGrpSpPr>
                <p:nvPr/>
              </p:nvGrpSpPr>
              <p:grpSpPr bwMode="auto">
                <a:xfrm>
                  <a:off x="0" y="19946"/>
                  <a:ext cx="816" cy="154"/>
                  <a:chOff x="0" y="19946"/>
                  <a:chExt cx="816" cy="154"/>
                </a:xfrm>
              </p:grpSpPr>
              <p:sp>
                <p:nvSpPr>
                  <p:cNvPr id="52544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9946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Ano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45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9946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394" name="Group 11"/>
                <p:cNvGrpSpPr>
                  <a:grpSpLocks/>
                </p:cNvGrpSpPr>
                <p:nvPr/>
              </p:nvGrpSpPr>
              <p:grpSpPr bwMode="auto">
                <a:xfrm>
                  <a:off x="816" y="19946"/>
                  <a:ext cx="921" cy="154"/>
                  <a:chOff x="816" y="19946"/>
                  <a:chExt cx="921" cy="154"/>
                </a:xfrm>
              </p:grpSpPr>
              <p:sp>
                <p:nvSpPr>
                  <p:cNvPr id="52542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9946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Brasil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4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9946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395" name="Group 14"/>
                <p:cNvGrpSpPr>
                  <a:grpSpLocks/>
                </p:cNvGrpSpPr>
                <p:nvPr/>
              </p:nvGrpSpPr>
              <p:grpSpPr bwMode="auto">
                <a:xfrm>
                  <a:off x="1737" y="19946"/>
                  <a:ext cx="897" cy="154"/>
                  <a:chOff x="1737" y="19946"/>
                  <a:chExt cx="897" cy="154"/>
                </a:xfrm>
              </p:grpSpPr>
              <p:sp>
                <p:nvSpPr>
                  <p:cNvPr id="52540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19946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São Paulo 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41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19946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396" name="Group 17"/>
                <p:cNvGrpSpPr>
                  <a:grpSpLocks/>
                </p:cNvGrpSpPr>
                <p:nvPr/>
              </p:nvGrpSpPr>
              <p:grpSpPr bwMode="auto">
                <a:xfrm>
                  <a:off x="0" y="20100"/>
                  <a:ext cx="816" cy="164"/>
                  <a:chOff x="0" y="20100"/>
                  <a:chExt cx="816" cy="164"/>
                </a:xfrm>
              </p:grpSpPr>
              <p:sp>
                <p:nvSpPr>
                  <p:cNvPr id="52538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100"/>
                    <a:ext cx="816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1986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3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100"/>
                    <a:ext cx="816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397" name="Group 20"/>
                <p:cNvGrpSpPr>
                  <a:grpSpLocks/>
                </p:cNvGrpSpPr>
                <p:nvPr/>
              </p:nvGrpSpPr>
              <p:grpSpPr bwMode="auto">
                <a:xfrm>
                  <a:off x="816" y="20100"/>
                  <a:ext cx="921" cy="164"/>
                  <a:chOff x="816" y="20100"/>
                  <a:chExt cx="921" cy="164"/>
                </a:xfrm>
              </p:grpSpPr>
              <p:sp>
                <p:nvSpPr>
                  <p:cNvPr id="52536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100"/>
                    <a:ext cx="921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47.370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37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100"/>
                    <a:ext cx="921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398" name="Group 23"/>
                <p:cNvGrpSpPr>
                  <a:grpSpLocks/>
                </p:cNvGrpSpPr>
                <p:nvPr/>
              </p:nvGrpSpPr>
              <p:grpSpPr bwMode="auto">
                <a:xfrm>
                  <a:off x="1737" y="20100"/>
                  <a:ext cx="897" cy="164"/>
                  <a:chOff x="1737" y="20100"/>
                  <a:chExt cx="897" cy="164"/>
                </a:xfrm>
              </p:grpSpPr>
              <p:sp>
                <p:nvSpPr>
                  <p:cNvPr id="52534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100"/>
                    <a:ext cx="897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100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-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35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100"/>
                    <a:ext cx="897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399" name="Group 26"/>
                <p:cNvGrpSpPr>
                  <a:grpSpLocks/>
                </p:cNvGrpSpPr>
                <p:nvPr/>
              </p:nvGrpSpPr>
              <p:grpSpPr bwMode="auto">
                <a:xfrm>
                  <a:off x="0" y="20264"/>
                  <a:ext cx="816" cy="154"/>
                  <a:chOff x="0" y="20264"/>
                  <a:chExt cx="816" cy="154"/>
                </a:xfrm>
              </p:grpSpPr>
              <p:sp>
                <p:nvSpPr>
                  <p:cNvPr id="52532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264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1987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33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264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00" name="Group 29"/>
                <p:cNvGrpSpPr>
                  <a:grpSpLocks/>
                </p:cNvGrpSpPr>
                <p:nvPr/>
              </p:nvGrpSpPr>
              <p:grpSpPr bwMode="auto">
                <a:xfrm>
                  <a:off x="816" y="20264"/>
                  <a:ext cx="921" cy="154"/>
                  <a:chOff x="816" y="20264"/>
                  <a:chExt cx="921" cy="154"/>
                </a:xfrm>
              </p:grpSpPr>
              <p:sp>
                <p:nvSpPr>
                  <p:cNvPr id="52530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264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89.394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31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264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01" name="Group 32"/>
                <p:cNvGrpSpPr>
                  <a:grpSpLocks/>
                </p:cNvGrpSpPr>
                <p:nvPr/>
              </p:nvGrpSpPr>
              <p:grpSpPr bwMode="auto">
                <a:xfrm>
                  <a:off x="1737" y="20264"/>
                  <a:ext cx="897" cy="154"/>
                  <a:chOff x="1737" y="20264"/>
                  <a:chExt cx="897" cy="154"/>
                </a:xfrm>
              </p:grpSpPr>
              <p:sp>
                <p:nvSpPr>
                  <p:cNvPr id="52528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264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46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29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264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02" name="Group 35"/>
                <p:cNvGrpSpPr>
                  <a:grpSpLocks/>
                </p:cNvGrpSpPr>
                <p:nvPr/>
              </p:nvGrpSpPr>
              <p:grpSpPr bwMode="auto">
                <a:xfrm>
                  <a:off x="0" y="20418"/>
                  <a:ext cx="816" cy="164"/>
                  <a:chOff x="0" y="20418"/>
                  <a:chExt cx="816" cy="164"/>
                </a:xfrm>
              </p:grpSpPr>
              <p:sp>
                <p:nvSpPr>
                  <p:cNvPr id="52526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418"/>
                    <a:ext cx="816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1988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27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418"/>
                    <a:ext cx="816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03" name="Group 38"/>
                <p:cNvGrpSpPr>
                  <a:grpSpLocks/>
                </p:cNvGrpSpPr>
                <p:nvPr/>
              </p:nvGrpSpPr>
              <p:grpSpPr bwMode="auto">
                <a:xfrm>
                  <a:off x="816" y="20418"/>
                  <a:ext cx="921" cy="164"/>
                  <a:chOff x="816" y="20418"/>
                  <a:chExt cx="921" cy="164"/>
                </a:xfrm>
              </p:grpSpPr>
              <p:sp>
                <p:nvSpPr>
                  <p:cNvPr id="52524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18"/>
                    <a:ext cx="921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180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25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18"/>
                    <a:ext cx="921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04" name="Group 41"/>
                <p:cNvGrpSpPr>
                  <a:grpSpLocks/>
                </p:cNvGrpSpPr>
                <p:nvPr/>
              </p:nvGrpSpPr>
              <p:grpSpPr bwMode="auto">
                <a:xfrm>
                  <a:off x="1737" y="20418"/>
                  <a:ext cx="897" cy="164"/>
                  <a:chOff x="1737" y="20418"/>
                  <a:chExt cx="897" cy="164"/>
                </a:xfrm>
              </p:grpSpPr>
              <p:sp>
                <p:nvSpPr>
                  <p:cNvPr id="52522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418"/>
                    <a:ext cx="897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100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-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23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418"/>
                    <a:ext cx="897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05" name="Group 44"/>
                <p:cNvGrpSpPr>
                  <a:grpSpLocks/>
                </p:cNvGrpSpPr>
                <p:nvPr/>
              </p:nvGrpSpPr>
              <p:grpSpPr bwMode="auto">
                <a:xfrm>
                  <a:off x="0" y="20582"/>
                  <a:ext cx="816" cy="164"/>
                  <a:chOff x="0" y="20582"/>
                  <a:chExt cx="816" cy="164"/>
                </a:xfrm>
              </p:grpSpPr>
              <p:sp>
                <p:nvSpPr>
                  <p:cNvPr id="52520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582"/>
                    <a:ext cx="816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1989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21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582"/>
                    <a:ext cx="816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06" name="Group 47"/>
                <p:cNvGrpSpPr>
                  <a:grpSpLocks/>
                </p:cNvGrpSpPr>
                <p:nvPr/>
              </p:nvGrpSpPr>
              <p:grpSpPr bwMode="auto">
                <a:xfrm>
                  <a:off x="816" y="20582"/>
                  <a:ext cx="921" cy="164"/>
                  <a:chOff x="816" y="20582"/>
                  <a:chExt cx="921" cy="164"/>
                </a:xfrm>
              </p:grpSpPr>
              <p:sp>
                <p:nvSpPr>
                  <p:cNvPr id="52518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582"/>
                    <a:ext cx="921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5.334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19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582"/>
                    <a:ext cx="921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07" name="Group 50"/>
                <p:cNvGrpSpPr>
                  <a:grpSpLocks/>
                </p:cNvGrpSpPr>
                <p:nvPr/>
              </p:nvGrpSpPr>
              <p:grpSpPr bwMode="auto">
                <a:xfrm>
                  <a:off x="1737" y="20582"/>
                  <a:ext cx="897" cy="164"/>
                  <a:chOff x="1737" y="20582"/>
                  <a:chExt cx="897" cy="164"/>
                </a:xfrm>
              </p:grpSpPr>
              <p:sp>
                <p:nvSpPr>
                  <p:cNvPr id="52516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582"/>
                    <a:ext cx="897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100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-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17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582"/>
                    <a:ext cx="897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08" name="Group 53"/>
                <p:cNvGrpSpPr>
                  <a:grpSpLocks/>
                </p:cNvGrpSpPr>
                <p:nvPr/>
              </p:nvGrpSpPr>
              <p:grpSpPr bwMode="auto">
                <a:xfrm>
                  <a:off x="0" y="20746"/>
                  <a:ext cx="816" cy="154"/>
                  <a:chOff x="0" y="20746"/>
                  <a:chExt cx="816" cy="154"/>
                </a:xfrm>
              </p:grpSpPr>
              <p:sp>
                <p:nvSpPr>
                  <p:cNvPr id="52514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746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1990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15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746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09" name="Group 56"/>
                <p:cNvGrpSpPr>
                  <a:grpSpLocks/>
                </p:cNvGrpSpPr>
                <p:nvPr/>
              </p:nvGrpSpPr>
              <p:grpSpPr bwMode="auto">
                <a:xfrm>
                  <a:off x="816" y="20746"/>
                  <a:ext cx="921" cy="154"/>
                  <a:chOff x="816" y="20746"/>
                  <a:chExt cx="921" cy="154"/>
                </a:xfrm>
              </p:grpSpPr>
              <p:sp>
                <p:nvSpPr>
                  <p:cNvPr id="52512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746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40.642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13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746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10" name="Group 59"/>
                <p:cNvGrpSpPr>
                  <a:grpSpLocks/>
                </p:cNvGrpSpPr>
                <p:nvPr/>
              </p:nvGrpSpPr>
              <p:grpSpPr bwMode="auto">
                <a:xfrm>
                  <a:off x="1737" y="20746"/>
                  <a:ext cx="897" cy="154"/>
                  <a:chOff x="1737" y="20746"/>
                  <a:chExt cx="897" cy="154"/>
                </a:xfrm>
              </p:grpSpPr>
              <p:sp>
                <p:nvSpPr>
                  <p:cNvPr id="52510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746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3.038 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11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746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11" name="Group 62"/>
                <p:cNvGrpSpPr>
                  <a:grpSpLocks/>
                </p:cNvGrpSpPr>
                <p:nvPr/>
              </p:nvGrpSpPr>
              <p:grpSpPr bwMode="auto">
                <a:xfrm>
                  <a:off x="0" y="20900"/>
                  <a:ext cx="816" cy="154"/>
                  <a:chOff x="0" y="20900"/>
                  <a:chExt cx="816" cy="154"/>
                </a:xfrm>
              </p:grpSpPr>
              <p:sp>
                <p:nvSpPr>
                  <p:cNvPr id="52508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900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1991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09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900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12" name="Group 65"/>
                <p:cNvGrpSpPr>
                  <a:grpSpLocks/>
                </p:cNvGrpSpPr>
                <p:nvPr/>
              </p:nvGrpSpPr>
              <p:grpSpPr bwMode="auto">
                <a:xfrm>
                  <a:off x="816" y="20900"/>
                  <a:ext cx="921" cy="154"/>
                  <a:chOff x="816" y="20900"/>
                  <a:chExt cx="921" cy="154"/>
                </a:xfrm>
              </p:grpSpPr>
              <p:sp>
                <p:nvSpPr>
                  <p:cNvPr id="52506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900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97.328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07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900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13" name="Group 68"/>
                <p:cNvGrpSpPr>
                  <a:grpSpLocks/>
                </p:cNvGrpSpPr>
                <p:nvPr/>
              </p:nvGrpSpPr>
              <p:grpSpPr bwMode="auto">
                <a:xfrm>
                  <a:off x="1737" y="20900"/>
                  <a:ext cx="897" cy="154"/>
                  <a:chOff x="1737" y="20900"/>
                  <a:chExt cx="897" cy="154"/>
                </a:xfrm>
              </p:grpSpPr>
              <p:sp>
                <p:nvSpPr>
                  <p:cNvPr id="52504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900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3.663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05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900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14" name="Group 71"/>
                <p:cNvGrpSpPr>
                  <a:grpSpLocks/>
                </p:cNvGrpSpPr>
                <p:nvPr/>
              </p:nvGrpSpPr>
              <p:grpSpPr bwMode="auto">
                <a:xfrm>
                  <a:off x="0" y="21054"/>
                  <a:ext cx="816" cy="154"/>
                  <a:chOff x="0" y="21054"/>
                  <a:chExt cx="816" cy="154"/>
                </a:xfrm>
              </p:grpSpPr>
              <p:sp>
                <p:nvSpPr>
                  <p:cNvPr id="52502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054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1992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03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054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15" name="Group 74"/>
                <p:cNvGrpSpPr>
                  <a:grpSpLocks/>
                </p:cNvGrpSpPr>
                <p:nvPr/>
              </p:nvGrpSpPr>
              <p:grpSpPr bwMode="auto">
                <a:xfrm>
                  <a:off x="816" y="21054"/>
                  <a:ext cx="921" cy="154"/>
                  <a:chOff x="816" y="21054"/>
                  <a:chExt cx="921" cy="154"/>
                </a:xfrm>
              </p:grpSpPr>
              <p:sp>
                <p:nvSpPr>
                  <p:cNvPr id="52500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054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3.215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501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054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16" name="Group 77"/>
                <p:cNvGrpSpPr>
                  <a:grpSpLocks/>
                </p:cNvGrpSpPr>
                <p:nvPr/>
              </p:nvGrpSpPr>
              <p:grpSpPr bwMode="auto">
                <a:xfrm>
                  <a:off x="1737" y="21054"/>
                  <a:ext cx="897" cy="154"/>
                  <a:chOff x="1737" y="21054"/>
                  <a:chExt cx="897" cy="154"/>
                </a:xfrm>
              </p:grpSpPr>
              <p:sp>
                <p:nvSpPr>
                  <p:cNvPr id="52498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054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38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99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054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17" name="Group 80"/>
                <p:cNvGrpSpPr>
                  <a:grpSpLocks/>
                </p:cNvGrpSpPr>
                <p:nvPr/>
              </p:nvGrpSpPr>
              <p:grpSpPr bwMode="auto">
                <a:xfrm>
                  <a:off x="0" y="21208"/>
                  <a:ext cx="816" cy="154"/>
                  <a:chOff x="0" y="21208"/>
                  <a:chExt cx="816" cy="154"/>
                </a:xfrm>
              </p:grpSpPr>
              <p:sp>
                <p:nvSpPr>
                  <p:cNvPr id="52496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208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1993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97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208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18" name="Group 83"/>
                <p:cNvGrpSpPr>
                  <a:grpSpLocks/>
                </p:cNvGrpSpPr>
                <p:nvPr/>
              </p:nvGrpSpPr>
              <p:grpSpPr bwMode="auto">
                <a:xfrm>
                  <a:off x="816" y="21208"/>
                  <a:ext cx="921" cy="154"/>
                  <a:chOff x="816" y="21208"/>
                  <a:chExt cx="921" cy="154"/>
                </a:xfrm>
              </p:grpSpPr>
              <p:sp>
                <p:nvSpPr>
                  <p:cNvPr id="52494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208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7.086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9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208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19" name="Group 86"/>
                <p:cNvGrpSpPr>
                  <a:grpSpLocks/>
                </p:cNvGrpSpPr>
                <p:nvPr/>
              </p:nvGrpSpPr>
              <p:grpSpPr bwMode="auto">
                <a:xfrm>
                  <a:off x="1737" y="21208"/>
                  <a:ext cx="897" cy="154"/>
                  <a:chOff x="1737" y="21208"/>
                  <a:chExt cx="897" cy="154"/>
                </a:xfrm>
              </p:grpSpPr>
              <p:sp>
                <p:nvSpPr>
                  <p:cNvPr id="52492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208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638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9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208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20" name="Group 89"/>
                <p:cNvGrpSpPr>
                  <a:grpSpLocks/>
                </p:cNvGrpSpPr>
                <p:nvPr/>
              </p:nvGrpSpPr>
              <p:grpSpPr bwMode="auto">
                <a:xfrm>
                  <a:off x="0" y="21362"/>
                  <a:ext cx="816" cy="154"/>
                  <a:chOff x="0" y="21362"/>
                  <a:chExt cx="816" cy="154"/>
                </a:xfrm>
              </p:grpSpPr>
              <p:sp>
                <p:nvSpPr>
                  <p:cNvPr id="52490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362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1994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91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362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21" name="Group 92"/>
                <p:cNvGrpSpPr>
                  <a:grpSpLocks/>
                </p:cNvGrpSpPr>
                <p:nvPr/>
              </p:nvGrpSpPr>
              <p:grpSpPr bwMode="auto">
                <a:xfrm>
                  <a:off x="816" y="21362"/>
                  <a:ext cx="921" cy="154"/>
                  <a:chOff x="816" y="21362"/>
                  <a:chExt cx="921" cy="154"/>
                </a:xfrm>
              </p:grpSpPr>
              <p:sp>
                <p:nvSpPr>
                  <p:cNvPr id="52488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362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66.618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89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362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22" name="Group 95"/>
                <p:cNvGrpSpPr>
                  <a:grpSpLocks/>
                </p:cNvGrpSpPr>
                <p:nvPr/>
              </p:nvGrpSpPr>
              <p:grpSpPr bwMode="auto">
                <a:xfrm>
                  <a:off x="1737" y="21362"/>
                  <a:ext cx="897" cy="154"/>
                  <a:chOff x="1737" y="21362"/>
                  <a:chExt cx="897" cy="154"/>
                </a:xfrm>
              </p:grpSpPr>
              <p:sp>
                <p:nvSpPr>
                  <p:cNvPr id="52486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362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684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8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362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23" name="Group 98"/>
                <p:cNvGrpSpPr>
                  <a:grpSpLocks/>
                </p:cNvGrpSpPr>
                <p:nvPr/>
              </p:nvGrpSpPr>
              <p:grpSpPr bwMode="auto">
                <a:xfrm>
                  <a:off x="0" y="21516"/>
                  <a:ext cx="816" cy="154"/>
                  <a:chOff x="0" y="21516"/>
                  <a:chExt cx="816" cy="154"/>
                </a:xfrm>
              </p:grpSpPr>
              <p:sp>
                <p:nvSpPr>
                  <p:cNvPr id="52484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516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1995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8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516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24" name="Group 101"/>
                <p:cNvGrpSpPr>
                  <a:grpSpLocks/>
                </p:cNvGrpSpPr>
                <p:nvPr/>
              </p:nvGrpSpPr>
              <p:grpSpPr bwMode="auto">
                <a:xfrm>
                  <a:off x="816" y="21516"/>
                  <a:ext cx="921" cy="154"/>
                  <a:chOff x="816" y="21516"/>
                  <a:chExt cx="921" cy="154"/>
                </a:xfrm>
              </p:grpSpPr>
              <p:sp>
                <p:nvSpPr>
                  <p:cNvPr id="52482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516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126.776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83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516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25" name="Group 104"/>
                <p:cNvGrpSpPr>
                  <a:grpSpLocks/>
                </p:cNvGrpSpPr>
                <p:nvPr/>
              </p:nvGrpSpPr>
              <p:grpSpPr bwMode="auto">
                <a:xfrm>
                  <a:off x="1737" y="21516"/>
                  <a:ext cx="897" cy="154"/>
                  <a:chOff x="1737" y="21516"/>
                  <a:chExt cx="897" cy="154"/>
                </a:xfrm>
              </p:grpSpPr>
              <p:sp>
                <p:nvSpPr>
                  <p:cNvPr id="52480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516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6.048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81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516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26" name="Group 107"/>
                <p:cNvGrpSpPr>
                  <a:grpSpLocks/>
                </p:cNvGrpSpPr>
                <p:nvPr/>
              </p:nvGrpSpPr>
              <p:grpSpPr bwMode="auto">
                <a:xfrm>
                  <a:off x="0" y="21670"/>
                  <a:ext cx="816" cy="154"/>
                  <a:chOff x="0" y="21670"/>
                  <a:chExt cx="816" cy="154"/>
                </a:xfrm>
              </p:grpSpPr>
              <p:sp>
                <p:nvSpPr>
                  <p:cNvPr id="52478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70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1996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79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70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27" name="Group 110"/>
                <p:cNvGrpSpPr>
                  <a:grpSpLocks/>
                </p:cNvGrpSpPr>
                <p:nvPr/>
              </p:nvGrpSpPr>
              <p:grpSpPr bwMode="auto">
                <a:xfrm>
                  <a:off x="816" y="21670"/>
                  <a:ext cx="921" cy="154"/>
                  <a:chOff x="816" y="21670"/>
                  <a:chExt cx="921" cy="154"/>
                </a:xfrm>
              </p:grpSpPr>
              <p:sp>
                <p:nvSpPr>
                  <p:cNvPr id="52476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670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183.418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77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670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28" name="Group 113"/>
                <p:cNvGrpSpPr>
                  <a:grpSpLocks/>
                </p:cNvGrpSpPr>
                <p:nvPr/>
              </p:nvGrpSpPr>
              <p:grpSpPr bwMode="auto">
                <a:xfrm>
                  <a:off x="1737" y="21670"/>
                  <a:ext cx="897" cy="154"/>
                  <a:chOff x="1737" y="21670"/>
                  <a:chExt cx="897" cy="154"/>
                </a:xfrm>
              </p:grpSpPr>
              <p:sp>
                <p:nvSpPr>
                  <p:cNvPr id="52474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670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7.106 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75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670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29" name="Group 116"/>
                <p:cNvGrpSpPr>
                  <a:grpSpLocks/>
                </p:cNvGrpSpPr>
                <p:nvPr/>
              </p:nvGrpSpPr>
              <p:grpSpPr bwMode="auto">
                <a:xfrm>
                  <a:off x="0" y="21824"/>
                  <a:ext cx="816" cy="154"/>
                  <a:chOff x="0" y="21824"/>
                  <a:chExt cx="816" cy="154"/>
                </a:xfrm>
              </p:grpSpPr>
              <p:sp>
                <p:nvSpPr>
                  <p:cNvPr id="52472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824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1997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73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824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30" name="Group 119"/>
                <p:cNvGrpSpPr>
                  <a:grpSpLocks/>
                </p:cNvGrpSpPr>
                <p:nvPr/>
              </p:nvGrpSpPr>
              <p:grpSpPr bwMode="auto">
                <a:xfrm>
                  <a:off x="816" y="21824"/>
                  <a:ext cx="921" cy="154"/>
                  <a:chOff x="816" y="21824"/>
                  <a:chExt cx="921" cy="154"/>
                </a:xfrm>
              </p:grpSpPr>
              <p:sp>
                <p:nvSpPr>
                  <p:cNvPr id="52470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824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254.942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71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824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31" name="Group 122"/>
                <p:cNvGrpSpPr>
                  <a:grpSpLocks/>
                </p:cNvGrpSpPr>
                <p:nvPr/>
              </p:nvGrpSpPr>
              <p:grpSpPr bwMode="auto">
                <a:xfrm>
                  <a:off x="1737" y="21824"/>
                  <a:ext cx="897" cy="154"/>
                  <a:chOff x="1737" y="21824"/>
                  <a:chExt cx="897" cy="154"/>
                </a:xfrm>
              </p:grpSpPr>
              <p:sp>
                <p:nvSpPr>
                  <p:cNvPr id="52468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824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2.037 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69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824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32" name="Group 125"/>
                <p:cNvGrpSpPr>
                  <a:grpSpLocks/>
                </p:cNvGrpSpPr>
                <p:nvPr/>
              </p:nvGrpSpPr>
              <p:grpSpPr bwMode="auto">
                <a:xfrm>
                  <a:off x="0" y="21978"/>
                  <a:ext cx="816" cy="154"/>
                  <a:chOff x="0" y="21978"/>
                  <a:chExt cx="816" cy="154"/>
                </a:xfrm>
              </p:grpSpPr>
              <p:sp>
                <p:nvSpPr>
                  <p:cNvPr id="52466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978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67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978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33" name="Group 128"/>
                <p:cNvGrpSpPr>
                  <a:grpSpLocks/>
                </p:cNvGrpSpPr>
                <p:nvPr/>
              </p:nvGrpSpPr>
              <p:grpSpPr bwMode="auto">
                <a:xfrm>
                  <a:off x="816" y="21978"/>
                  <a:ext cx="921" cy="154"/>
                  <a:chOff x="816" y="21978"/>
                  <a:chExt cx="921" cy="154"/>
                </a:xfrm>
              </p:grpSpPr>
              <p:sp>
                <p:nvSpPr>
                  <p:cNvPr id="52464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978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534.307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65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978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34" name="Group 131"/>
                <p:cNvGrpSpPr>
                  <a:grpSpLocks/>
                </p:cNvGrpSpPr>
                <p:nvPr/>
              </p:nvGrpSpPr>
              <p:grpSpPr bwMode="auto">
                <a:xfrm>
                  <a:off x="1737" y="21978"/>
                  <a:ext cx="897" cy="154"/>
                  <a:chOff x="1737" y="21978"/>
                  <a:chExt cx="897" cy="154"/>
                </a:xfrm>
              </p:grpSpPr>
              <p:sp>
                <p:nvSpPr>
                  <p:cNvPr id="52462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978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10.629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63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978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35" name="Group 134"/>
                <p:cNvGrpSpPr>
                  <a:grpSpLocks/>
                </p:cNvGrpSpPr>
                <p:nvPr/>
              </p:nvGrpSpPr>
              <p:grpSpPr bwMode="auto">
                <a:xfrm>
                  <a:off x="0" y="22132"/>
                  <a:ext cx="816" cy="154"/>
                  <a:chOff x="0" y="22132"/>
                  <a:chExt cx="816" cy="154"/>
                </a:xfrm>
              </p:grpSpPr>
              <p:sp>
                <p:nvSpPr>
                  <p:cNvPr id="52460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132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1999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61" name="Rectangle 13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132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36" name="Group 137"/>
                <p:cNvGrpSpPr>
                  <a:grpSpLocks/>
                </p:cNvGrpSpPr>
                <p:nvPr/>
              </p:nvGrpSpPr>
              <p:grpSpPr bwMode="auto">
                <a:xfrm>
                  <a:off x="816" y="22132"/>
                  <a:ext cx="921" cy="154"/>
                  <a:chOff x="816" y="22132"/>
                  <a:chExt cx="921" cy="154"/>
                </a:xfrm>
              </p:grpSpPr>
              <p:sp>
                <p:nvSpPr>
                  <p:cNvPr id="52458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132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213.405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59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132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37" name="Group 140"/>
                <p:cNvGrpSpPr>
                  <a:grpSpLocks/>
                </p:cNvGrpSpPr>
                <p:nvPr/>
              </p:nvGrpSpPr>
              <p:grpSpPr bwMode="auto">
                <a:xfrm>
                  <a:off x="1737" y="22132"/>
                  <a:ext cx="897" cy="154"/>
                  <a:chOff x="1737" y="22132"/>
                  <a:chExt cx="897" cy="154"/>
                </a:xfrm>
              </p:grpSpPr>
              <p:sp>
                <p:nvSpPr>
                  <p:cNvPr id="52456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2132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15.082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57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2132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38" name="Group 143"/>
                <p:cNvGrpSpPr>
                  <a:grpSpLocks/>
                </p:cNvGrpSpPr>
                <p:nvPr/>
              </p:nvGrpSpPr>
              <p:grpSpPr bwMode="auto">
                <a:xfrm>
                  <a:off x="0" y="22286"/>
                  <a:ext cx="816" cy="154"/>
                  <a:chOff x="0" y="22286"/>
                  <a:chExt cx="816" cy="154"/>
                </a:xfrm>
              </p:grpSpPr>
              <p:sp>
                <p:nvSpPr>
                  <p:cNvPr id="52454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286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2000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55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286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39" name="Group 146"/>
                <p:cNvGrpSpPr>
                  <a:grpSpLocks/>
                </p:cNvGrpSpPr>
                <p:nvPr/>
              </p:nvGrpSpPr>
              <p:grpSpPr bwMode="auto">
                <a:xfrm>
                  <a:off x="816" y="22286"/>
                  <a:ext cx="921" cy="154"/>
                  <a:chOff x="816" y="22286"/>
                  <a:chExt cx="921" cy="154"/>
                </a:xfrm>
              </p:grpSpPr>
              <p:sp>
                <p:nvSpPr>
                  <p:cNvPr id="52452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286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227.363*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53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286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40" name="Group 149"/>
                <p:cNvGrpSpPr>
                  <a:grpSpLocks/>
                </p:cNvGrpSpPr>
                <p:nvPr/>
              </p:nvGrpSpPr>
              <p:grpSpPr bwMode="auto">
                <a:xfrm>
                  <a:off x="1737" y="22286"/>
                  <a:ext cx="897" cy="154"/>
                  <a:chOff x="1737" y="22286"/>
                  <a:chExt cx="897" cy="154"/>
                </a:xfrm>
              </p:grpSpPr>
              <p:sp>
                <p:nvSpPr>
                  <p:cNvPr id="52450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2286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3.530*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51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2286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41" name="Group 152"/>
                <p:cNvGrpSpPr>
                  <a:grpSpLocks/>
                </p:cNvGrpSpPr>
                <p:nvPr/>
              </p:nvGrpSpPr>
              <p:grpSpPr bwMode="auto">
                <a:xfrm>
                  <a:off x="0" y="22440"/>
                  <a:ext cx="816" cy="154"/>
                  <a:chOff x="0" y="22440"/>
                  <a:chExt cx="816" cy="154"/>
                </a:xfrm>
              </p:grpSpPr>
              <p:sp>
                <p:nvSpPr>
                  <p:cNvPr id="52448" name="Rectangle 15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440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2001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49" name="Rectangle 15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440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42" name="Group 155"/>
                <p:cNvGrpSpPr>
                  <a:grpSpLocks/>
                </p:cNvGrpSpPr>
                <p:nvPr/>
              </p:nvGrpSpPr>
              <p:grpSpPr bwMode="auto">
                <a:xfrm>
                  <a:off x="816" y="22440"/>
                  <a:ext cx="921" cy="154"/>
                  <a:chOff x="816" y="22440"/>
                  <a:chExt cx="921" cy="154"/>
                </a:xfrm>
              </p:grpSpPr>
              <p:sp>
                <p:nvSpPr>
                  <p:cNvPr id="52446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440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447" name="Rectangle 15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440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443" name="Group 158"/>
                <p:cNvGrpSpPr>
                  <a:grpSpLocks/>
                </p:cNvGrpSpPr>
                <p:nvPr/>
              </p:nvGrpSpPr>
              <p:grpSpPr bwMode="auto">
                <a:xfrm>
                  <a:off x="1737" y="22440"/>
                  <a:ext cx="897" cy="154"/>
                  <a:chOff x="1737" y="22440"/>
                  <a:chExt cx="897" cy="154"/>
                </a:xfrm>
              </p:grpSpPr>
              <p:sp>
                <p:nvSpPr>
                  <p:cNvPr id="52444" name="Rectangle 15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2440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15311**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445" name="Rectangle 160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2440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2392" name="Rectangle 161"/>
              <p:cNvSpPr>
                <a:spLocks noChangeArrowheads="1"/>
              </p:cNvSpPr>
              <p:nvPr/>
            </p:nvSpPr>
            <p:spPr bwMode="auto">
              <a:xfrm>
                <a:off x="-3" y="19943"/>
                <a:ext cx="2640" cy="2654"/>
              </a:xfrm>
              <a:prstGeom prst="rect">
                <a:avLst/>
              </a:prstGeom>
              <a:noFill/>
              <a:ln w="9525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>
                <a:lvl1pPr algn="l"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Blip>
                    <a:blip r:embed="rId6"/>
                  </a:buBlip>
                  <a:defRPr sz="3200">
                    <a:solidFill>
                      <a:srgbClr val="800000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SzPct val="95000"/>
                  <a:buFont typeface="Wingdings" pitchFamily="2" charset="2"/>
                  <a:buChar char="ü"/>
                  <a:defRPr sz="2800">
                    <a:solidFill>
                      <a:srgbClr val="800000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2400">
                    <a:solidFill>
                      <a:srgbClr val="800000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•"/>
                  <a:defRPr sz="2000">
                    <a:solidFill>
                      <a:srgbClr val="800000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•"/>
                  <a:defRPr sz="2000">
                    <a:solidFill>
                      <a:srgbClr val="80000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80000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80000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80000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800000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endParaRPr lang="pt-BR" altLang="pt-BR" sz="16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2228" name="Group 162"/>
          <p:cNvGrpSpPr>
            <a:grpSpLocks/>
          </p:cNvGrpSpPr>
          <p:nvPr/>
        </p:nvGrpSpPr>
        <p:grpSpPr bwMode="auto">
          <a:xfrm>
            <a:off x="-1588" y="-12404725"/>
            <a:ext cx="9148763" cy="31669038"/>
            <a:chOff x="-3" y="19943"/>
            <a:chExt cx="5763" cy="19949"/>
          </a:xfrm>
        </p:grpSpPr>
        <p:sp>
          <p:nvSpPr>
            <p:cNvPr id="52232" name="Rectangle 163"/>
            <p:cNvSpPr>
              <a:spLocks noChangeArrowheads="1"/>
            </p:cNvSpPr>
            <p:nvPr/>
          </p:nvSpPr>
          <p:spPr bwMode="auto">
            <a:xfrm>
              <a:off x="0" y="19946"/>
              <a:ext cx="5760" cy="1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Blip>
                  <a:blip r:embed="rId6"/>
                </a:buBlip>
                <a:defRPr sz="3200">
                  <a:solidFill>
                    <a:srgbClr val="800000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SzPct val="95000"/>
                <a:buFont typeface="Wingdings" pitchFamily="2" charset="2"/>
                <a:buChar char="ü"/>
                <a:defRPr sz="2800">
                  <a:solidFill>
                    <a:srgbClr val="800000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800000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rgbClr val="800000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rgbClr val="8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8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8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8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rgbClr val="80000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endParaRPr lang="pt-BR" altLang="pt-BR" sz="1600">
                <a:solidFill>
                  <a:schemeClr val="tx1"/>
                </a:solidFill>
              </a:endParaRPr>
            </a:p>
          </p:txBody>
        </p:sp>
        <p:grpSp>
          <p:nvGrpSpPr>
            <p:cNvPr id="52233" name="Group 164"/>
            <p:cNvGrpSpPr>
              <a:grpSpLocks/>
            </p:cNvGrpSpPr>
            <p:nvPr/>
          </p:nvGrpSpPr>
          <p:grpSpPr bwMode="auto">
            <a:xfrm>
              <a:off x="-3" y="19943"/>
              <a:ext cx="2640" cy="2654"/>
              <a:chOff x="-3" y="19943"/>
              <a:chExt cx="2640" cy="2654"/>
            </a:xfrm>
          </p:grpSpPr>
          <p:grpSp>
            <p:nvGrpSpPr>
              <p:cNvPr id="52234" name="Group 165"/>
              <p:cNvGrpSpPr>
                <a:grpSpLocks/>
              </p:cNvGrpSpPr>
              <p:nvPr/>
            </p:nvGrpSpPr>
            <p:grpSpPr bwMode="auto">
              <a:xfrm>
                <a:off x="0" y="19946"/>
                <a:ext cx="2634" cy="2648"/>
                <a:chOff x="0" y="19946"/>
                <a:chExt cx="2634" cy="2648"/>
              </a:xfrm>
            </p:grpSpPr>
            <p:grpSp>
              <p:nvGrpSpPr>
                <p:cNvPr id="52236" name="Group 166"/>
                <p:cNvGrpSpPr>
                  <a:grpSpLocks/>
                </p:cNvGrpSpPr>
                <p:nvPr/>
              </p:nvGrpSpPr>
              <p:grpSpPr bwMode="auto">
                <a:xfrm>
                  <a:off x="0" y="19946"/>
                  <a:ext cx="816" cy="154"/>
                  <a:chOff x="0" y="19946"/>
                  <a:chExt cx="816" cy="154"/>
                </a:xfrm>
              </p:grpSpPr>
              <p:sp>
                <p:nvSpPr>
                  <p:cNvPr id="52387" name="Rectangle 16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9946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Ano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88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9946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37" name="Group 169"/>
                <p:cNvGrpSpPr>
                  <a:grpSpLocks/>
                </p:cNvGrpSpPr>
                <p:nvPr/>
              </p:nvGrpSpPr>
              <p:grpSpPr bwMode="auto">
                <a:xfrm>
                  <a:off x="816" y="19946"/>
                  <a:ext cx="921" cy="154"/>
                  <a:chOff x="816" y="19946"/>
                  <a:chExt cx="921" cy="154"/>
                </a:xfrm>
              </p:grpSpPr>
              <p:sp>
                <p:nvSpPr>
                  <p:cNvPr id="52385" name="Rectangle 170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9946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Brasil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86" name="Rectangle 17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9946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38" name="Group 172"/>
                <p:cNvGrpSpPr>
                  <a:grpSpLocks/>
                </p:cNvGrpSpPr>
                <p:nvPr/>
              </p:nvGrpSpPr>
              <p:grpSpPr bwMode="auto">
                <a:xfrm>
                  <a:off x="1737" y="19946"/>
                  <a:ext cx="897" cy="154"/>
                  <a:chOff x="1737" y="19946"/>
                  <a:chExt cx="897" cy="154"/>
                </a:xfrm>
              </p:grpSpPr>
              <p:sp>
                <p:nvSpPr>
                  <p:cNvPr id="52383" name="Rectangle 173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19946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São Paulo 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84" name="Rectangle 174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19946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39" name="Group 175"/>
                <p:cNvGrpSpPr>
                  <a:grpSpLocks/>
                </p:cNvGrpSpPr>
                <p:nvPr/>
              </p:nvGrpSpPr>
              <p:grpSpPr bwMode="auto">
                <a:xfrm>
                  <a:off x="0" y="20100"/>
                  <a:ext cx="816" cy="164"/>
                  <a:chOff x="0" y="20100"/>
                  <a:chExt cx="816" cy="164"/>
                </a:xfrm>
              </p:grpSpPr>
              <p:sp>
                <p:nvSpPr>
                  <p:cNvPr id="52381" name="Rectangle 17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100"/>
                    <a:ext cx="816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1986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82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100"/>
                    <a:ext cx="816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40" name="Group 178"/>
                <p:cNvGrpSpPr>
                  <a:grpSpLocks/>
                </p:cNvGrpSpPr>
                <p:nvPr/>
              </p:nvGrpSpPr>
              <p:grpSpPr bwMode="auto">
                <a:xfrm>
                  <a:off x="816" y="20100"/>
                  <a:ext cx="921" cy="164"/>
                  <a:chOff x="816" y="20100"/>
                  <a:chExt cx="921" cy="164"/>
                </a:xfrm>
              </p:grpSpPr>
              <p:sp>
                <p:nvSpPr>
                  <p:cNvPr id="52379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100"/>
                    <a:ext cx="921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47.370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80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100"/>
                    <a:ext cx="921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41" name="Group 181"/>
                <p:cNvGrpSpPr>
                  <a:grpSpLocks/>
                </p:cNvGrpSpPr>
                <p:nvPr/>
              </p:nvGrpSpPr>
              <p:grpSpPr bwMode="auto">
                <a:xfrm>
                  <a:off x="1737" y="20100"/>
                  <a:ext cx="897" cy="164"/>
                  <a:chOff x="1737" y="20100"/>
                  <a:chExt cx="897" cy="164"/>
                </a:xfrm>
              </p:grpSpPr>
              <p:sp>
                <p:nvSpPr>
                  <p:cNvPr id="52377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100"/>
                    <a:ext cx="897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100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-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78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100"/>
                    <a:ext cx="897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42" name="Group 184"/>
                <p:cNvGrpSpPr>
                  <a:grpSpLocks/>
                </p:cNvGrpSpPr>
                <p:nvPr/>
              </p:nvGrpSpPr>
              <p:grpSpPr bwMode="auto">
                <a:xfrm>
                  <a:off x="0" y="20264"/>
                  <a:ext cx="816" cy="154"/>
                  <a:chOff x="0" y="20264"/>
                  <a:chExt cx="816" cy="154"/>
                </a:xfrm>
              </p:grpSpPr>
              <p:sp>
                <p:nvSpPr>
                  <p:cNvPr id="52375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264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1987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76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264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43" name="Group 187"/>
                <p:cNvGrpSpPr>
                  <a:grpSpLocks/>
                </p:cNvGrpSpPr>
                <p:nvPr/>
              </p:nvGrpSpPr>
              <p:grpSpPr bwMode="auto">
                <a:xfrm>
                  <a:off x="816" y="20264"/>
                  <a:ext cx="921" cy="154"/>
                  <a:chOff x="816" y="20264"/>
                  <a:chExt cx="921" cy="154"/>
                </a:xfrm>
              </p:grpSpPr>
              <p:sp>
                <p:nvSpPr>
                  <p:cNvPr id="52373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264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89.394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74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264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44" name="Group 190"/>
                <p:cNvGrpSpPr>
                  <a:grpSpLocks/>
                </p:cNvGrpSpPr>
                <p:nvPr/>
              </p:nvGrpSpPr>
              <p:grpSpPr bwMode="auto">
                <a:xfrm>
                  <a:off x="1737" y="20264"/>
                  <a:ext cx="897" cy="154"/>
                  <a:chOff x="1737" y="20264"/>
                  <a:chExt cx="897" cy="154"/>
                </a:xfrm>
              </p:grpSpPr>
              <p:sp>
                <p:nvSpPr>
                  <p:cNvPr id="52371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264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46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72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264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45" name="Group 193"/>
                <p:cNvGrpSpPr>
                  <a:grpSpLocks/>
                </p:cNvGrpSpPr>
                <p:nvPr/>
              </p:nvGrpSpPr>
              <p:grpSpPr bwMode="auto">
                <a:xfrm>
                  <a:off x="0" y="20418"/>
                  <a:ext cx="816" cy="164"/>
                  <a:chOff x="0" y="20418"/>
                  <a:chExt cx="816" cy="164"/>
                </a:xfrm>
              </p:grpSpPr>
              <p:sp>
                <p:nvSpPr>
                  <p:cNvPr id="52369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418"/>
                    <a:ext cx="816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1988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70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418"/>
                    <a:ext cx="816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46" name="Group 196"/>
                <p:cNvGrpSpPr>
                  <a:grpSpLocks/>
                </p:cNvGrpSpPr>
                <p:nvPr/>
              </p:nvGrpSpPr>
              <p:grpSpPr bwMode="auto">
                <a:xfrm>
                  <a:off x="816" y="20418"/>
                  <a:ext cx="921" cy="164"/>
                  <a:chOff x="816" y="20418"/>
                  <a:chExt cx="921" cy="164"/>
                </a:xfrm>
              </p:grpSpPr>
              <p:sp>
                <p:nvSpPr>
                  <p:cNvPr id="52367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18"/>
                    <a:ext cx="921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180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68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418"/>
                    <a:ext cx="921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47" name="Group 199"/>
                <p:cNvGrpSpPr>
                  <a:grpSpLocks/>
                </p:cNvGrpSpPr>
                <p:nvPr/>
              </p:nvGrpSpPr>
              <p:grpSpPr bwMode="auto">
                <a:xfrm>
                  <a:off x="1737" y="20418"/>
                  <a:ext cx="897" cy="164"/>
                  <a:chOff x="1737" y="20418"/>
                  <a:chExt cx="897" cy="164"/>
                </a:xfrm>
              </p:grpSpPr>
              <p:sp>
                <p:nvSpPr>
                  <p:cNvPr id="52365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418"/>
                    <a:ext cx="897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100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-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66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418"/>
                    <a:ext cx="897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48" name="Group 202"/>
                <p:cNvGrpSpPr>
                  <a:grpSpLocks/>
                </p:cNvGrpSpPr>
                <p:nvPr/>
              </p:nvGrpSpPr>
              <p:grpSpPr bwMode="auto">
                <a:xfrm>
                  <a:off x="0" y="20582"/>
                  <a:ext cx="816" cy="164"/>
                  <a:chOff x="0" y="20582"/>
                  <a:chExt cx="816" cy="164"/>
                </a:xfrm>
              </p:grpSpPr>
              <p:sp>
                <p:nvSpPr>
                  <p:cNvPr id="52363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582"/>
                    <a:ext cx="816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1989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64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582"/>
                    <a:ext cx="816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49" name="Group 205"/>
                <p:cNvGrpSpPr>
                  <a:grpSpLocks/>
                </p:cNvGrpSpPr>
                <p:nvPr/>
              </p:nvGrpSpPr>
              <p:grpSpPr bwMode="auto">
                <a:xfrm>
                  <a:off x="816" y="20582"/>
                  <a:ext cx="921" cy="164"/>
                  <a:chOff x="816" y="20582"/>
                  <a:chExt cx="921" cy="164"/>
                </a:xfrm>
              </p:grpSpPr>
              <p:sp>
                <p:nvSpPr>
                  <p:cNvPr id="52361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582"/>
                    <a:ext cx="921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5.334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62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582"/>
                    <a:ext cx="921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50" name="Group 208"/>
                <p:cNvGrpSpPr>
                  <a:grpSpLocks/>
                </p:cNvGrpSpPr>
                <p:nvPr/>
              </p:nvGrpSpPr>
              <p:grpSpPr bwMode="auto">
                <a:xfrm>
                  <a:off x="1737" y="20582"/>
                  <a:ext cx="897" cy="164"/>
                  <a:chOff x="1737" y="20582"/>
                  <a:chExt cx="897" cy="164"/>
                </a:xfrm>
              </p:grpSpPr>
              <p:sp>
                <p:nvSpPr>
                  <p:cNvPr id="52359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582"/>
                    <a:ext cx="897" cy="1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100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-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60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582"/>
                    <a:ext cx="897" cy="1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51" name="Group 211"/>
                <p:cNvGrpSpPr>
                  <a:grpSpLocks/>
                </p:cNvGrpSpPr>
                <p:nvPr/>
              </p:nvGrpSpPr>
              <p:grpSpPr bwMode="auto">
                <a:xfrm>
                  <a:off x="0" y="20746"/>
                  <a:ext cx="816" cy="154"/>
                  <a:chOff x="0" y="20746"/>
                  <a:chExt cx="816" cy="154"/>
                </a:xfrm>
              </p:grpSpPr>
              <p:sp>
                <p:nvSpPr>
                  <p:cNvPr id="52357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746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1990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58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746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52" name="Group 214"/>
                <p:cNvGrpSpPr>
                  <a:grpSpLocks/>
                </p:cNvGrpSpPr>
                <p:nvPr/>
              </p:nvGrpSpPr>
              <p:grpSpPr bwMode="auto">
                <a:xfrm>
                  <a:off x="816" y="20746"/>
                  <a:ext cx="921" cy="154"/>
                  <a:chOff x="816" y="20746"/>
                  <a:chExt cx="921" cy="154"/>
                </a:xfrm>
              </p:grpSpPr>
              <p:sp>
                <p:nvSpPr>
                  <p:cNvPr id="52355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746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40.642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56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746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53" name="Group 217"/>
                <p:cNvGrpSpPr>
                  <a:grpSpLocks/>
                </p:cNvGrpSpPr>
                <p:nvPr/>
              </p:nvGrpSpPr>
              <p:grpSpPr bwMode="auto">
                <a:xfrm>
                  <a:off x="1737" y="20746"/>
                  <a:ext cx="897" cy="154"/>
                  <a:chOff x="1737" y="20746"/>
                  <a:chExt cx="897" cy="154"/>
                </a:xfrm>
              </p:grpSpPr>
              <p:sp>
                <p:nvSpPr>
                  <p:cNvPr id="52353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746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3.038 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54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746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54" name="Group 220"/>
                <p:cNvGrpSpPr>
                  <a:grpSpLocks/>
                </p:cNvGrpSpPr>
                <p:nvPr/>
              </p:nvGrpSpPr>
              <p:grpSpPr bwMode="auto">
                <a:xfrm>
                  <a:off x="0" y="20900"/>
                  <a:ext cx="816" cy="154"/>
                  <a:chOff x="0" y="20900"/>
                  <a:chExt cx="816" cy="154"/>
                </a:xfrm>
              </p:grpSpPr>
              <p:sp>
                <p:nvSpPr>
                  <p:cNvPr id="52351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900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1991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52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0900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55" name="Group 223"/>
                <p:cNvGrpSpPr>
                  <a:grpSpLocks/>
                </p:cNvGrpSpPr>
                <p:nvPr/>
              </p:nvGrpSpPr>
              <p:grpSpPr bwMode="auto">
                <a:xfrm>
                  <a:off x="816" y="20900"/>
                  <a:ext cx="921" cy="154"/>
                  <a:chOff x="816" y="20900"/>
                  <a:chExt cx="921" cy="154"/>
                </a:xfrm>
              </p:grpSpPr>
              <p:sp>
                <p:nvSpPr>
                  <p:cNvPr id="52349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900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97.328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50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0900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56" name="Group 226"/>
                <p:cNvGrpSpPr>
                  <a:grpSpLocks/>
                </p:cNvGrpSpPr>
                <p:nvPr/>
              </p:nvGrpSpPr>
              <p:grpSpPr bwMode="auto">
                <a:xfrm>
                  <a:off x="1737" y="20900"/>
                  <a:ext cx="897" cy="154"/>
                  <a:chOff x="1737" y="20900"/>
                  <a:chExt cx="897" cy="154"/>
                </a:xfrm>
              </p:grpSpPr>
              <p:sp>
                <p:nvSpPr>
                  <p:cNvPr id="52347" name="Rectangle 227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900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3.663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48" name="Rectangle 228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0900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57" name="Group 229"/>
                <p:cNvGrpSpPr>
                  <a:grpSpLocks/>
                </p:cNvGrpSpPr>
                <p:nvPr/>
              </p:nvGrpSpPr>
              <p:grpSpPr bwMode="auto">
                <a:xfrm>
                  <a:off x="0" y="21054"/>
                  <a:ext cx="816" cy="154"/>
                  <a:chOff x="0" y="21054"/>
                  <a:chExt cx="816" cy="154"/>
                </a:xfrm>
              </p:grpSpPr>
              <p:sp>
                <p:nvSpPr>
                  <p:cNvPr id="52345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054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1992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46" name="Rectangle 23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054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58" name="Group 232"/>
                <p:cNvGrpSpPr>
                  <a:grpSpLocks/>
                </p:cNvGrpSpPr>
                <p:nvPr/>
              </p:nvGrpSpPr>
              <p:grpSpPr bwMode="auto">
                <a:xfrm>
                  <a:off x="816" y="21054"/>
                  <a:ext cx="921" cy="154"/>
                  <a:chOff x="816" y="21054"/>
                  <a:chExt cx="921" cy="154"/>
                </a:xfrm>
              </p:grpSpPr>
              <p:sp>
                <p:nvSpPr>
                  <p:cNvPr id="52343" name="Rectangle 233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054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3.215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44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054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59" name="Group 235"/>
                <p:cNvGrpSpPr>
                  <a:grpSpLocks/>
                </p:cNvGrpSpPr>
                <p:nvPr/>
              </p:nvGrpSpPr>
              <p:grpSpPr bwMode="auto">
                <a:xfrm>
                  <a:off x="1737" y="21054"/>
                  <a:ext cx="897" cy="154"/>
                  <a:chOff x="1737" y="21054"/>
                  <a:chExt cx="897" cy="154"/>
                </a:xfrm>
              </p:grpSpPr>
              <p:sp>
                <p:nvSpPr>
                  <p:cNvPr id="52341" name="Rectangle 236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054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38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42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054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60" name="Group 238"/>
                <p:cNvGrpSpPr>
                  <a:grpSpLocks/>
                </p:cNvGrpSpPr>
                <p:nvPr/>
              </p:nvGrpSpPr>
              <p:grpSpPr bwMode="auto">
                <a:xfrm>
                  <a:off x="0" y="21208"/>
                  <a:ext cx="816" cy="154"/>
                  <a:chOff x="0" y="21208"/>
                  <a:chExt cx="816" cy="154"/>
                </a:xfrm>
              </p:grpSpPr>
              <p:sp>
                <p:nvSpPr>
                  <p:cNvPr id="52339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208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1993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40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208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61" name="Group 241"/>
                <p:cNvGrpSpPr>
                  <a:grpSpLocks/>
                </p:cNvGrpSpPr>
                <p:nvPr/>
              </p:nvGrpSpPr>
              <p:grpSpPr bwMode="auto">
                <a:xfrm>
                  <a:off x="816" y="21208"/>
                  <a:ext cx="921" cy="154"/>
                  <a:chOff x="816" y="21208"/>
                  <a:chExt cx="921" cy="154"/>
                </a:xfrm>
              </p:grpSpPr>
              <p:sp>
                <p:nvSpPr>
                  <p:cNvPr id="52337" name="Rectangle 24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208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7.086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38" name="Rectangle 243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208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62" name="Group 244"/>
                <p:cNvGrpSpPr>
                  <a:grpSpLocks/>
                </p:cNvGrpSpPr>
                <p:nvPr/>
              </p:nvGrpSpPr>
              <p:grpSpPr bwMode="auto">
                <a:xfrm>
                  <a:off x="1737" y="21208"/>
                  <a:ext cx="897" cy="154"/>
                  <a:chOff x="1737" y="21208"/>
                  <a:chExt cx="897" cy="154"/>
                </a:xfrm>
              </p:grpSpPr>
              <p:sp>
                <p:nvSpPr>
                  <p:cNvPr id="52335" name="Rectangle 245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208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638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36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208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63" name="Group 247"/>
                <p:cNvGrpSpPr>
                  <a:grpSpLocks/>
                </p:cNvGrpSpPr>
                <p:nvPr/>
              </p:nvGrpSpPr>
              <p:grpSpPr bwMode="auto">
                <a:xfrm>
                  <a:off x="0" y="21362"/>
                  <a:ext cx="816" cy="154"/>
                  <a:chOff x="0" y="21362"/>
                  <a:chExt cx="816" cy="154"/>
                </a:xfrm>
              </p:grpSpPr>
              <p:sp>
                <p:nvSpPr>
                  <p:cNvPr id="52333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362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1994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34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362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64" name="Group 250"/>
                <p:cNvGrpSpPr>
                  <a:grpSpLocks/>
                </p:cNvGrpSpPr>
                <p:nvPr/>
              </p:nvGrpSpPr>
              <p:grpSpPr bwMode="auto">
                <a:xfrm>
                  <a:off x="816" y="21362"/>
                  <a:ext cx="921" cy="154"/>
                  <a:chOff x="816" y="21362"/>
                  <a:chExt cx="921" cy="154"/>
                </a:xfrm>
              </p:grpSpPr>
              <p:sp>
                <p:nvSpPr>
                  <p:cNvPr id="52331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362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66.618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32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362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65" name="Group 253"/>
                <p:cNvGrpSpPr>
                  <a:grpSpLocks/>
                </p:cNvGrpSpPr>
                <p:nvPr/>
              </p:nvGrpSpPr>
              <p:grpSpPr bwMode="auto">
                <a:xfrm>
                  <a:off x="1737" y="21362"/>
                  <a:ext cx="897" cy="154"/>
                  <a:chOff x="1737" y="21362"/>
                  <a:chExt cx="897" cy="154"/>
                </a:xfrm>
              </p:grpSpPr>
              <p:sp>
                <p:nvSpPr>
                  <p:cNvPr id="52329" name="Rectangle 254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362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684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30" name="Rectangle 255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362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66" name="Group 256"/>
                <p:cNvGrpSpPr>
                  <a:grpSpLocks/>
                </p:cNvGrpSpPr>
                <p:nvPr/>
              </p:nvGrpSpPr>
              <p:grpSpPr bwMode="auto">
                <a:xfrm>
                  <a:off x="0" y="21516"/>
                  <a:ext cx="816" cy="154"/>
                  <a:chOff x="0" y="21516"/>
                  <a:chExt cx="816" cy="154"/>
                </a:xfrm>
              </p:grpSpPr>
              <p:sp>
                <p:nvSpPr>
                  <p:cNvPr id="52327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516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1995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28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516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67" name="Group 259"/>
                <p:cNvGrpSpPr>
                  <a:grpSpLocks/>
                </p:cNvGrpSpPr>
                <p:nvPr/>
              </p:nvGrpSpPr>
              <p:grpSpPr bwMode="auto">
                <a:xfrm>
                  <a:off x="816" y="21516"/>
                  <a:ext cx="921" cy="154"/>
                  <a:chOff x="816" y="21516"/>
                  <a:chExt cx="921" cy="154"/>
                </a:xfrm>
              </p:grpSpPr>
              <p:sp>
                <p:nvSpPr>
                  <p:cNvPr id="52325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516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126.776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26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516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68" name="Group 262"/>
                <p:cNvGrpSpPr>
                  <a:grpSpLocks/>
                </p:cNvGrpSpPr>
                <p:nvPr/>
              </p:nvGrpSpPr>
              <p:grpSpPr bwMode="auto">
                <a:xfrm>
                  <a:off x="1737" y="21516"/>
                  <a:ext cx="897" cy="154"/>
                  <a:chOff x="1737" y="21516"/>
                  <a:chExt cx="897" cy="154"/>
                </a:xfrm>
              </p:grpSpPr>
              <p:sp>
                <p:nvSpPr>
                  <p:cNvPr id="52323" name="Rectangle 263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516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6.048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24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516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69" name="Group 265"/>
                <p:cNvGrpSpPr>
                  <a:grpSpLocks/>
                </p:cNvGrpSpPr>
                <p:nvPr/>
              </p:nvGrpSpPr>
              <p:grpSpPr bwMode="auto">
                <a:xfrm>
                  <a:off x="0" y="21670"/>
                  <a:ext cx="816" cy="154"/>
                  <a:chOff x="0" y="21670"/>
                  <a:chExt cx="816" cy="154"/>
                </a:xfrm>
              </p:grpSpPr>
              <p:sp>
                <p:nvSpPr>
                  <p:cNvPr id="52321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70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1996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22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70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70" name="Group 268"/>
                <p:cNvGrpSpPr>
                  <a:grpSpLocks/>
                </p:cNvGrpSpPr>
                <p:nvPr/>
              </p:nvGrpSpPr>
              <p:grpSpPr bwMode="auto">
                <a:xfrm>
                  <a:off x="816" y="21670"/>
                  <a:ext cx="921" cy="154"/>
                  <a:chOff x="816" y="21670"/>
                  <a:chExt cx="921" cy="154"/>
                </a:xfrm>
              </p:grpSpPr>
              <p:sp>
                <p:nvSpPr>
                  <p:cNvPr id="52319" name="Rectangle 269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670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183.418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20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670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71" name="Group 271"/>
                <p:cNvGrpSpPr>
                  <a:grpSpLocks/>
                </p:cNvGrpSpPr>
                <p:nvPr/>
              </p:nvGrpSpPr>
              <p:grpSpPr bwMode="auto">
                <a:xfrm>
                  <a:off x="1737" y="21670"/>
                  <a:ext cx="897" cy="154"/>
                  <a:chOff x="1737" y="21670"/>
                  <a:chExt cx="897" cy="154"/>
                </a:xfrm>
              </p:grpSpPr>
              <p:sp>
                <p:nvSpPr>
                  <p:cNvPr id="52317" name="Rectangle 272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670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7.106 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18" name="Rectangle 273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670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72" name="Group 274"/>
                <p:cNvGrpSpPr>
                  <a:grpSpLocks/>
                </p:cNvGrpSpPr>
                <p:nvPr/>
              </p:nvGrpSpPr>
              <p:grpSpPr bwMode="auto">
                <a:xfrm>
                  <a:off x="0" y="21824"/>
                  <a:ext cx="816" cy="154"/>
                  <a:chOff x="0" y="21824"/>
                  <a:chExt cx="816" cy="154"/>
                </a:xfrm>
              </p:grpSpPr>
              <p:sp>
                <p:nvSpPr>
                  <p:cNvPr id="52315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824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1997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16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824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73" name="Group 277"/>
                <p:cNvGrpSpPr>
                  <a:grpSpLocks/>
                </p:cNvGrpSpPr>
                <p:nvPr/>
              </p:nvGrpSpPr>
              <p:grpSpPr bwMode="auto">
                <a:xfrm>
                  <a:off x="816" y="21824"/>
                  <a:ext cx="921" cy="154"/>
                  <a:chOff x="816" y="21824"/>
                  <a:chExt cx="921" cy="154"/>
                </a:xfrm>
              </p:grpSpPr>
              <p:sp>
                <p:nvSpPr>
                  <p:cNvPr id="52313" name="Rectangle 278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824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254.942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14" name="Rectangle 279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824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74" name="Group 280"/>
                <p:cNvGrpSpPr>
                  <a:grpSpLocks/>
                </p:cNvGrpSpPr>
                <p:nvPr/>
              </p:nvGrpSpPr>
              <p:grpSpPr bwMode="auto">
                <a:xfrm>
                  <a:off x="1737" y="21824"/>
                  <a:ext cx="897" cy="154"/>
                  <a:chOff x="1737" y="21824"/>
                  <a:chExt cx="897" cy="154"/>
                </a:xfrm>
              </p:grpSpPr>
              <p:sp>
                <p:nvSpPr>
                  <p:cNvPr id="52311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824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2.037 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12" name="Rectangle 282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824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75" name="Group 283"/>
                <p:cNvGrpSpPr>
                  <a:grpSpLocks/>
                </p:cNvGrpSpPr>
                <p:nvPr/>
              </p:nvGrpSpPr>
              <p:grpSpPr bwMode="auto">
                <a:xfrm>
                  <a:off x="0" y="21978"/>
                  <a:ext cx="816" cy="154"/>
                  <a:chOff x="0" y="21978"/>
                  <a:chExt cx="816" cy="154"/>
                </a:xfrm>
              </p:grpSpPr>
              <p:sp>
                <p:nvSpPr>
                  <p:cNvPr id="52309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978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1998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10" name="Rectangle 28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978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76" name="Group 286"/>
                <p:cNvGrpSpPr>
                  <a:grpSpLocks/>
                </p:cNvGrpSpPr>
                <p:nvPr/>
              </p:nvGrpSpPr>
              <p:grpSpPr bwMode="auto">
                <a:xfrm>
                  <a:off x="816" y="21978"/>
                  <a:ext cx="921" cy="154"/>
                  <a:chOff x="816" y="21978"/>
                  <a:chExt cx="921" cy="154"/>
                </a:xfrm>
              </p:grpSpPr>
              <p:sp>
                <p:nvSpPr>
                  <p:cNvPr id="52307" name="Rectangle 28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978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534.307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08" name="Rectangle 288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978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77" name="Group 289"/>
                <p:cNvGrpSpPr>
                  <a:grpSpLocks/>
                </p:cNvGrpSpPr>
                <p:nvPr/>
              </p:nvGrpSpPr>
              <p:grpSpPr bwMode="auto">
                <a:xfrm>
                  <a:off x="1737" y="21978"/>
                  <a:ext cx="897" cy="154"/>
                  <a:chOff x="1737" y="21978"/>
                  <a:chExt cx="897" cy="154"/>
                </a:xfrm>
              </p:grpSpPr>
              <p:sp>
                <p:nvSpPr>
                  <p:cNvPr id="52305" name="Rectangle 290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978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10.629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06" name="Rectangle 291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1978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78" name="Group 292"/>
                <p:cNvGrpSpPr>
                  <a:grpSpLocks/>
                </p:cNvGrpSpPr>
                <p:nvPr/>
              </p:nvGrpSpPr>
              <p:grpSpPr bwMode="auto">
                <a:xfrm>
                  <a:off x="0" y="22132"/>
                  <a:ext cx="816" cy="154"/>
                  <a:chOff x="0" y="22132"/>
                  <a:chExt cx="816" cy="154"/>
                </a:xfrm>
              </p:grpSpPr>
              <p:sp>
                <p:nvSpPr>
                  <p:cNvPr id="52303" name="Rectangle 29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132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1999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04" name="Rectangle 29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132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79" name="Group 295"/>
                <p:cNvGrpSpPr>
                  <a:grpSpLocks/>
                </p:cNvGrpSpPr>
                <p:nvPr/>
              </p:nvGrpSpPr>
              <p:grpSpPr bwMode="auto">
                <a:xfrm>
                  <a:off x="816" y="22132"/>
                  <a:ext cx="921" cy="154"/>
                  <a:chOff x="816" y="22132"/>
                  <a:chExt cx="921" cy="154"/>
                </a:xfrm>
              </p:grpSpPr>
              <p:sp>
                <p:nvSpPr>
                  <p:cNvPr id="52301" name="Rectangle 29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132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213.405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02" name="Rectangle 29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132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80" name="Group 298"/>
                <p:cNvGrpSpPr>
                  <a:grpSpLocks/>
                </p:cNvGrpSpPr>
                <p:nvPr/>
              </p:nvGrpSpPr>
              <p:grpSpPr bwMode="auto">
                <a:xfrm>
                  <a:off x="1737" y="22132"/>
                  <a:ext cx="897" cy="154"/>
                  <a:chOff x="1737" y="22132"/>
                  <a:chExt cx="897" cy="154"/>
                </a:xfrm>
              </p:grpSpPr>
              <p:sp>
                <p:nvSpPr>
                  <p:cNvPr id="52299" name="Rectangle 29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2132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15.082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300" name="Rectangle 300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2132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81" name="Group 301"/>
                <p:cNvGrpSpPr>
                  <a:grpSpLocks/>
                </p:cNvGrpSpPr>
                <p:nvPr/>
              </p:nvGrpSpPr>
              <p:grpSpPr bwMode="auto">
                <a:xfrm>
                  <a:off x="0" y="22286"/>
                  <a:ext cx="816" cy="154"/>
                  <a:chOff x="0" y="22286"/>
                  <a:chExt cx="816" cy="154"/>
                </a:xfrm>
              </p:grpSpPr>
              <p:sp>
                <p:nvSpPr>
                  <p:cNvPr id="52297" name="Rectangle 30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286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2000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298" name="Rectangle 30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286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82" name="Group 304"/>
                <p:cNvGrpSpPr>
                  <a:grpSpLocks/>
                </p:cNvGrpSpPr>
                <p:nvPr/>
              </p:nvGrpSpPr>
              <p:grpSpPr bwMode="auto">
                <a:xfrm>
                  <a:off x="816" y="22286"/>
                  <a:ext cx="921" cy="154"/>
                  <a:chOff x="816" y="22286"/>
                  <a:chExt cx="921" cy="154"/>
                </a:xfrm>
              </p:grpSpPr>
              <p:sp>
                <p:nvSpPr>
                  <p:cNvPr id="52295" name="Rectangle 305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286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227.363*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296" name="Rectangle 30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286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83" name="Group 307"/>
                <p:cNvGrpSpPr>
                  <a:grpSpLocks/>
                </p:cNvGrpSpPr>
                <p:nvPr/>
              </p:nvGrpSpPr>
              <p:grpSpPr bwMode="auto">
                <a:xfrm>
                  <a:off x="1737" y="22286"/>
                  <a:ext cx="897" cy="154"/>
                  <a:chOff x="1737" y="22286"/>
                  <a:chExt cx="897" cy="154"/>
                </a:xfrm>
              </p:grpSpPr>
              <p:sp>
                <p:nvSpPr>
                  <p:cNvPr id="52293" name="Rectangle 308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2286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3.530*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294" name="Rectangle 30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2286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84" name="Group 310"/>
                <p:cNvGrpSpPr>
                  <a:grpSpLocks/>
                </p:cNvGrpSpPr>
                <p:nvPr/>
              </p:nvGrpSpPr>
              <p:grpSpPr bwMode="auto">
                <a:xfrm>
                  <a:off x="0" y="22440"/>
                  <a:ext cx="816" cy="154"/>
                  <a:chOff x="0" y="22440"/>
                  <a:chExt cx="816" cy="154"/>
                </a:xfrm>
              </p:grpSpPr>
              <p:sp>
                <p:nvSpPr>
                  <p:cNvPr id="52291" name="Rectangle 3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440"/>
                    <a:ext cx="81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2001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292" name="Rectangle 31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2440"/>
                    <a:ext cx="816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85" name="Group 313"/>
                <p:cNvGrpSpPr>
                  <a:grpSpLocks/>
                </p:cNvGrpSpPr>
                <p:nvPr/>
              </p:nvGrpSpPr>
              <p:grpSpPr bwMode="auto">
                <a:xfrm>
                  <a:off x="816" y="22440"/>
                  <a:ext cx="921" cy="154"/>
                  <a:chOff x="816" y="22440"/>
                  <a:chExt cx="921" cy="154"/>
                </a:xfrm>
              </p:grpSpPr>
              <p:sp>
                <p:nvSpPr>
                  <p:cNvPr id="52289" name="Rectangle 314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440"/>
                    <a:ext cx="921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290" name="Rectangle 315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2440"/>
                    <a:ext cx="921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2286" name="Group 316"/>
                <p:cNvGrpSpPr>
                  <a:grpSpLocks/>
                </p:cNvGrpSpPr>
                <p:nvPr/>
              </p:nvGrpSpPr>
              <p:grpSpPr bwMode="auto">
                <a:xfrm>
                  <a:off x="1737" y="22440"/>
                  <a:ext cx="897" cy="154"/>
                  <a:chOff x="1737" y="22440"/>
                  <a:chExt cx="897" cy="154"/>
                </a:xfrm>
              </p:grpSpPr>
              <p:sp>
                <p:nvSpPr>
                  <p:cNvPr id="52287" name="Rectangle 317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2440"/>
                    <a:ext cx="897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pt-BR" sz="1000">
                        <a:solidFill>
                          <a:schemeClr val="tx1"/>
                        </a:solidFill>
                      </a:rPr>
                      <a:t>15311**</a:t>
                    </a:r>
                    <a:endParaRPr lang="en-US" altLang="pt-BR" sz="24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2288" name="Rectangle 318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22440"/>
                    <a:ext cx="897" cy="15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>
                    <a:lvl1pPr algn="l" eaLnBrk="0" hangingPunct="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itchFamily="2" charset="2"/>
                      <a:buBlip>
                        <a:blip r:embed="rId6"/>
                      </a:buBlip>
                      <a:defRPr sz="3200">
                        <a:solidFill>
                          <a:srgbClr val="800000"/>
                        </a:solidFill>
                        <a:latin typeface="Arial" charset="0"/>
                      </a:defRPr>
                    </a:lvl1pPr>
                    <a:lvl2pPr marL="742950" indent="-285750" algn="l" eaLnBrk="0" hangingPunct="0">
                      <a:spcBef>
                        <a:spcPct val="20000"/>
                      </a:spcBef>
                      <a:buSzPct val="95000"/>
                      <a:buFont typeface="Wingdings" pitchFamily="2" charset="2"/>
                      <a:buChar char="ü"/>
                      <a:defRPr sz="2800">
                        <a:solidFill>
                          <a:srgbClr val="800000"/>
                        </a:solidFill>
                        <a:latin typeface="Arial" charset="0"/>
                      </a:defRPr>
                    </a:lvl2pPr>
                    <a:lvl3pPr marL="1143000" indent="-228600" algn="l" eaLnBrk="0" hangingPunct="0">
                      <a:spcBef>
                        <a:spcPct val="20000"/>
                      </a:spcBef>
                      <a:buFont typeface="Wingdings" pitchFamily="2" charset="2"/>
                      <a:buChar char="§"/>
                      <a:defRPr sz="2400">
                        <a:solidFill>
                          <a:srgbClr val="800000"/>
                        </a:solidFill>
                        <a:latin typeface="Arial" charset="0"/>
                      </a:defRPr>
                    </a:lvl3pPr>
                    <a:lvl4pPr marL="16002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4pPr>
                    <a:lvl5pPr marL="2057400" indent="-228600" algn="l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rgbClr val="800000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ClrTx/>
                      <a:buFontTx/>
                      <a:buNone/>
                    </a:pPr>
                    <a:endParaRPr lang="pt-BR" altLang="pt-BR" sz="16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2235" name="Rectangle 319"/>
              <p:cNvSpPr>
                <a:spLocks noChangeArrowheads="1"/>
              </p:cNvSpPr>
              <p:nvPr/>
            </p:nvSpPr>
            <p:spPr bwMode="auto">
              <a:xfrm>
                <a:off x="-3" y="19943"/>
                <a:ext cx="2640" cy="2654"/>
              </a:xfrm>
              <a:prstGeom prst="rect">
                <a:avLst/>
              </a:prstGeom>
              <a:noFill/>
              <a:ln w="9525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>
                <a:lvl1pPr algn="l"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Blip>
                    <a:blip r:embed="rId6"/>
                  </a:buBlip>
                  <a:defRPr sz="3200">
                    <a:solidFill>
                      <a:srgbClr val="800000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SzPct val="95000"/>
                  <a:buFont typeface="Wingdings" pitchFamily="2" charset="2"/>
                  <a:buChar char="ü"/>
                  <a:defRPr sz="2800">
                    <a:solidFill>
                      <a:srgbClr val="800000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2400">
                    <a:solidFill>
                      <a:srgbClr val="800000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•"/>
                  <a:defRPr sz="2000">
                    <a:solidFill>
                      <a:srgbClr val="800000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•"/>
                  <a:defRPr sz="2000">
                    <a:solidFill>
                      <a:srgbClr val="80000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80000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80000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80000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800000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endParaRPr lang="pt-BR" altLang="pt-BR" sz="16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2229" name="Text Box 322"/>
          <p:cNvSpPr txBox="1">
            <a:spLocks noChangeArrowheads="1"/>
          </p:cNvSpPr>
          <p:nvPr/>
        </p:nvSpPr>
        <p:spPr bwMode="auto">
          <a:xfrm>
            <a:off x="906463" y="6364288"/>
            <a:ext cx="7550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6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Secretaria </a:t>
            </a:r>
            <a:r>
              <a:rPr lang="pt-BR" altLang="pt-BR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Vigilância em Saúde, Ministério da Saúde.</a:t>
            </a:r>
          </a:p>
        </p:txBody>
      </p:sp>
      <p:sp>
        <p:nvSpPr>
          <p:cNvPr id="52230" name="Rectangle 325"/>
          <p:cNvSpPr>
            <a:spLocks noChangeArrowheads="1"/>
          </p:cNvSpPr>
          <p:nvPr/>
        </p:nvSpPr>
        <p:spPr bwMode="auto">
          <a:xfrm>
            <a:off x="1258888" y="358775"/>
            <a:ext cx="7197725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6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Sazonalidade</a:t>
            </a:r>
          </a:p>
        </p:txBody>
      </p:sp>
      <p:pic>
        <p:nvPicPr>
          <p:cNvPr id="52231" name="Picture 3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420813"/>
            <a:ext cx="7194550" cy="488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05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317124"/>
              </p:ext>
            </p:extLst>
          </p:nvPr>
        </p:nvGraphicFramePr>
        <p:xfrm>
          <a:off x="1619672" y="1628800"/>
          <a:ext cx="568863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9978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Determinantes da expansão do dengue</a:t>
            </a:r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Aumento da densidade populacional em áreas urbanas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Abastecimento irregular de água – estoque domiciliar de água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Aumento do lixo urbano – maior oferta de recipientes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Aumento dos sítios potenciais de criadouros de </a:t>
            </a:r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aegypti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áreas urbanas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Aumento do transporte de cargas – dispersão do vetor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Aumento do trânsito de pessoas – dispersão do vírus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Mudanças climáticas – aquecimento global</a:t>
            </a:r>
          </a:p>
          <a:p>
            <a:endParaRPr lang="pt-B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341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sual_breeding_grou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0728"/>
            <a:ext cx="466725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ra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80728"/>
            <a:ext cx="3119438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esqlar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33746"/>
            <a:ext cx="2471738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835696" y="188640"/>
            <a:ext cx="52942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Locais de proliferação de </a:t>
            </a:r>
            <a:r>
              <a:rPr lang="pt-BR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aegypti</a:t>
            </a:r>
            <a:endParaRPr lang="pt-B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5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385D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pt-BR" sz="24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8040"/>
              </a:clrFrom>
              <a:clrTo>
                <a:srgbClr val="FF80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212850"/>
            <a:ext cx="457358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8040"/>
              </a:clrFrom>
              <a:clrTo>
                <a:srgbClr val="FF80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1284288"/>
            <a:ext cx="4489450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4"/>
          <p:cNvSpPr>
            <a:spLocks noChangeArrowheads="1"/>
          </p:cNvSpPr>
          <p:nvPr/>
        </p:nvSpPr>
        <p:spPr bwMode="auto">
          <a:xfrm>
            <a:off x="0" y="762000"/>
            <a:ext cx="152400" cy="6096000"/>
          </a:xfrm>
          <a:prstGeom prst="rect">
            <a:avLst/>
          </a:prstGeom>
          <a:gradFill rotWithShape="0">
            <a:gsLst>
              <a:gs pos="0">
                <a:srgbClr val="9C0000"/>
              </a:gs>
              <a:gs pos="100000">
                <a:srgbClr val="FF03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5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t-BR" altLang="pt-BR" b="1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51206" name="Rectangle 5"/>
          <p:cNvSpPr>
            <a:spLocks noChangeArrowheads="1"/>
          </p:cNvSpPr>
          <p:nvPr/>
        </p:nvSpPr>
        <p:spPr bwMode="auto">
          <a:xfrm>
            <a:off x="152400" y="6705600"/>
            <a:ext cx="7315200" cy="152400"/>
          </a:xfrm>
          <a:prstGeom prst="rect">
            <a:avLst/>
          </a:prstGeom>
          <a:gradFill rotWithShape="0">
            <a:gsLst>
              <a:gs pos="0">
                <a:srgbClr val="FF03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5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t-BR" altLang="pt-BR" b="1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51207" name="Rectangle 6"/>
          <p:cNvSpPr>
            <a:spLocks noChangeArrowheads="1"/>
          </p:cNvSpPr>
          <p:nvPr/>
        </p:nvSpPr>
        <p:spPr bwMode="auto">
          <a:xfrm>
            <a:off x="0" y="0"/>
            <a:ext cx="152400" cy="762000"/>
          </a:xfrm>
          <a:prstGeom prst="rect">
            <a:avLst/>
          </a:prstGeom>
          <a:solidFill>
            <a:srgbClr val="5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5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t-BR" altLang="pt-BR" b="1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51208" name="Rectangle 7"/>
          <p:cNvSpPr>
            <a:spLocks noChangeArrowheads="1"/>
          </p:cNvSpPr>
          <p:nvPr/>
        </p:nvSpPr>
        <p:spPr bwMode="auto">
          <a:xfrm>
            <a:off x="0" y="762000"/>
            <a:ext cx="152400" cy="6096000"/>
          </a:xfrm>
          <a:prstGeom prst="rect">
            <a:avLst/>
          </a:prstGeom>
          <a:gradFill rotWithShape="0">
            <a:gsLst>
              <a:gs pos="0">
                <a:srgbClr val="9C0000"/>
              </a:gs>
              <a:gs pos="100000">
                <a:srgbClr val="FF03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5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t-BR" altLang="pt-BR" b="1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51209" name="Rectangle 8"/>
          <p:cNvSpPr>
            <a:spLocks noChangeArrowheads="1"/>
          </p:cNvSpPr>
          <p:nvPr/>
        </p:nvSpPr>
        <p:spPr bwMode="auto">
          <a:xfrm>
            <a:off x="152400" y="6705600"/>
            <a:ext cx="7315200" cy="152400"/>
          </a:xfrm>
          <a:prstGeom prst="rect">
            <a:avLst/>
          </a:prstGeom>
          <a:gradFill rotWithShape="0">
            <a:gsLst>
              <a:gs pos="0">
                <a:srgbClr val="FF03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5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t-BR" altLang="pt-BR" b="1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51210" name="Rectangle 9"/>
          <p:cNvSpPr>
            <a:spLocks noChangeArrowheads="1"/>
          </p:cNvSpPr>
          <p:nvPr/>
        </p:nvSpPr>
        <p:spPr bwMode="auto">
          <a:xfrm>
            <a:off x="0" y="0"/>
            <a:ext cx="152400" cy="762000"/>
          </a:xfrm>
          <a:prstGeom prst="rect">
            <a:avLst/>
          </a:prstGeom>
          <a:solidFill>
            <a:srgbClr val="5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5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t-BR" altLang="pt-BR" b="1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51211" name="Text Box 10"/>
          <p:cNvSpPr txBox="1">
            <a:spLocks noChangeArrowheads="1"/>
          </p:cNvSpPr>
          <p:nvPr/>
        </p:nvSpPr>
        <p:spPr bwMode="auto">
          <a:xfrm>
            <a:off x="1393825" y="584200"/>
            <a:ext cx="76787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5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sz="2100" i="1">
                <a:solidFill>
                  <a:schemeClr val="tx1"/>
                </a:solidFill>
              </a:rPr>
              <a:t>Aedes aegypti</a:t>
            </a:r>
            <a:r>
              <a:rPr lang="pt-BR" altLang="pt-BR" sz="2100">
                <a:solidFill>
                  <a:schemeClr val="tx1"/>
                </a:solidFill>
              </a:rPr>
              <a:t> - Depósitos predominantes, Brasil 2004 e 2005</a:t>
            </a:r>
            <a:r>
              <a:rPr lang="pt-BR" altLang="pt-BR" sz="2100" baseline="30000">
                <a:solidFill>
                  <a:schemeClr val="tx1"/>
                </a:solidFill>
              </a:rPr>
              <a:t>(*)</a:t>
            </a:r>
          </a:p>
        </p:txBody>
      </p:sp>
      <p:sp>
        <p:nvSpPr>
          <p:cNvPr id="51212" name="Text Box 11"/>
          <p:cNvSpPr txBox="1">
            <a:spLocks noChangeArrowheads="1"/>
          </p:cNvSpPr>
          <p:nvPr/>
        </p:nvSpPr>
        <p:spPr bwMode="auto">
          <a:xfrm>
            <a:off x="3790950" y="4795838"/>
            <a:ext cx="3013298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5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pt-BR" altLang="pt-BR" sz="900" dirty="0">
                <a:solidFill>
                  <a:schemeClr val="tx1"/>
                </a:solidFill>
              </a:rPr>
              <a:t>Sem </a:t>
            </a:r>
            <a:r>
              <a:rPr lang="pt-BR" altLang="pt-BR" sz="900" dirty="0" smtClean="0">
                <a:solidFill>
                  <a:schemeClr val="tx1"/>
                </a:solidFill>
              </a:rPr>
              <a:t>informação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pt-BR" altLang="pt-BR" sz="900" dirty="0" smtClean="0">
                <a:solidFill>
                  <a:schemeClr val="tx1"/>
                </a:solidFill>
              </a:rPr>
              <a:t>Pneu</a:t>
            </a:r>
            <a:endParaRPr lang="pt-BR" altLang="pt-BR" sz="9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pt-BR" altLang="pt-BR" sz="900" dirty="0">
                <a:solidFill>
                  <a:schemeClr val="tx1"/>
                </a:solidFill>
              </a:rPr>
              <a:t>Tambor/Tanque/Barril/Tina/Tonel/Dep. Barro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pt-BR" altLang="pt-BR" sz="900" dirty="0">
                <a:solidFill>
                  <a:schemeClr val="tx1"/>
                </a:solidFill>
              </a:rPr>
              <a:t>Vaso de Planta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pt-BR" altLang="pt-BR" sz="900" dirty="0">
                <a:solidFill>
                  <a:schemeClr val="tx1"/>
                </a:solidFill>
              </a:rPr>
              <a:t>Mat. De construção/Peça de carro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pt-BR" altLang="pt-BR" sz="900" dirty="0">
                <a:solidFill>
                  <a:schemeClr val="tx1"/>
                </a:solidFill>
              </a:rPr>
              <a:t>Garrafa/Lata/Plástico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pt-BR" altLang="pt-BR" sz="900" dirty="0">
                <a:solidFill>
                  <a:schemeClr val="tx1"/>
                </a:solidFill>
              </a:rPr>
              <a:t>Poço/Cisterna/Cacimba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pt-BR" altLang="pt-BR" sz="900" dirty="0">
                <a:solidFill>
                  <a:schemeClr val="tx1"/>
                </a:solidFill>
              </a:rPr>
              <a:t>Caixa d’água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pt-BR" altLang="pt-BR" sz="900" dirty="0">
                <a:solidFill>
                  <a:schemeClr val="tx1"/>
                </a:solidFill>
              </a:rPr>
              <a:t>Outros</a:t>
            </a:r>
          </a:p>
        </p:txBody>
      </p:sp>
      <p:pic>
        <p:nvPicPr>
          <p:cNvPr id="51213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8040"/>
              </a:clrFrom>
              <a:clrTo>
                <a:srgbClr val="FF80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29163"/>
            <a:ext cx="409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4" name="Text Box 13"/>
          <p:cNvSpPr txBox="1">
            <a:spLocks noChangeArrowheads="1"/>
          </p:cNvSpPr>
          <p:nvPr/>
        </p:nvSpPr>
        <p:spPr bwMode="auto">
          <a:xfrm>
            <a:off x="228600" y="5729288"/>
            <a:ext cx="28194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5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1000">
                <a:solidFill>
                  <a:schemeClr val="bg2"/>
                </a:solidFill>
              </a:rPr>
              <a:t>Fonte: Sistema FAD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1000" b="1">
                <a:solidFill>
                  <a:schemeClr val="bg2"/>
                </a:solidFill>
              </a:rPr>
              <a:t>(*) Dados sujeitos à revisão</a:t>
            </a:r>
            <a:endParaRPr lang="pt-BR" altLang="pt-BR" sz="1000">
              <a:solidFill>
                <a:schemeClr val="bg2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1000">
                <a:solidFill>
                  <a:schemeClr val="bg2"/>
                </a:solidFill>
              </a:rPr>
              <a:t>Atualizado em 16/6/2006</a:t>
            </a:r>
          </a:p>
        </p:txBody>
      </p:sp>
    </p:spTree>
    <p:extLst>
      <p:ext uri="{BB962C8B-B14F-4D97-AF65-F5344CB8AC3E}">
        <p14:creationId xmlns:p14="http://schemas.microsoft.com/office/powerpoint/2010/main" val="1604759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41325" y="533400"/>
            <a:ext cx="7864475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Vetores do dengue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33086" y="678184"/>
            <a:ext cx="8778875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FF00"/>
              </a:buClr>
              <a:defRPr/>
            </a:pPr>
            <a:r>
              <a:rPr lang="pt-BR" altLang="pt-BR" i="1" dirty="0" smtClean="0"/>
              <a:t> </a:t>
            </a:r>
            <a:r>
              <a:rPr lang="pt-BR" altLang="pt-BR" b="1" i="1" dirty="0" smtClean="0"/>
              <a:t>Aedes (</a:t>
            </a:r>
            <a:r>
              <a:rPr lang="pt-BR" altLang="pt-BR" b="1" i="1" dirty="0" err="1" smtClean="0"/>
              <a:t>Stegomyia</a:t>
            </a:r>
            <a:r>
              <a:rPr lang="pt-BR" altLang="pt-BR" b="1" i="1" dirty="0" smtClean="0"/>
              <a:t>) aegypti (</a:t>
            </a:r>
            <a:r>
              <a:rPr lang="pt-BR" altLang="pt-BR" b="1" i="1" dirty="0" err="1" smtClean="0"/>
              <a:t>Diptera</a:t>
            </a:r>
            <a:r>
              <a:rPr lang="pt-BR" altLang="pt-BR" b="1" i="1" dirty="0" smtClean="0"/>
              <a:t>, </a:t>
            </a:r>
            <a:r>
              <a:rPr lang="pt-BR" altLang="pt-BR" b="1" i="1" dirty="0" err="1" smtClean="0"/>
              <a:t>Culicidae</a:t>
            </a:r>
            <a:r>
              <a:rPr lang="pt-BR" altLang="pt-BR" b="1" i="1" dirty="0" smtClean="0"/>
              <a:t>) </a:t>
            </a:r>
            <a:r>
              <a:rPr lang="pt-BR" altLang="pt-BR" sz="2000" b="1" dirty="0" smtClean="0"/>
              <a:t>(</a:t>
            </a:r>
            <a:r>
              <a:rPr lang="pt-BR" altLang="pt-BR" sz="2000" b="1" dirty="0" err="1" smtClean="0"/>
              <a:t>Linnaeu</a:t>
            </a:r>
            <a:r>
              <a:rPr lang="pt-BR" altLang="pt-BR" sz="2000" b="1" dirty="0" smtClean="0"/>
              <a:t>, 1762)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33400" y="1700808"/>
            <a:ext cx="5562600" cy="132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pt-BR" sz="2000" dirty="0" smtClean="0"/>
              <a:t>Originário da Etiópia, de ampla dispersão mundial, urbano, </a:t>
            </a:r>
            <a:r>
              <a:rPr lang="pt-BR" altLang="pt-BR" sz="2000" dirty="0" err="1" smtClean="0"/>
              <a:t>antropofílico</a:t>
            </a:r>
            <a:r>
              <a:rPr lang="pt-BR" altLang="pt-BR" sz="2000" dirty="0" smtClean="0"/>
              <a:t>, domiciliado, ocorre entre as latitudes 35 N e 35 S; infesta recipientes próximos à habitação humana.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33400" y="4110175"/>
            <a:ext cx="8069517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FF00"/>
              </a:buClr>
              <a:defRPr/>
            </a:pPr>
            <a:r>
              <a:rPr lang="pt-BR" altLang="pt-BR" b="1" i="1" dirty="0" smtClean="0"/>
              <a:t>Aedes (</a:t>
            </a:r>
            <a:r>
              <a:rPr lang="pt-BR" altLang="pt-BR" b="1" i="1" dirty="0" err="1" smtClean="0"/>
              <a:t>Stegomyia</a:t>
            </a:r>
            <a:r>
              <a:rPr lang="pt-BR" altLang="pt-BR" b="1" i="1" dirty="0" smtClean="0"/>
              <a:t>) </a:t>
            </a:r>
            <a:r>
              <a:rPr lang="pt-BR" altLang="pt-BR" b="1" i="1" dirty="0" err="1" smtClean="0"/>
              <a:t>albopictus</a:t>
            </a:r>
            <a:r>
              <a:rPr lang="pt-BR" altLang="pt-BR" b="1" i="1" dirty="0" smtClean="0"/>
              <a:t> (</a:t>
            </a:r>
            <a:r>
              <a:rPr lang="pt-BR" altLang="pt-BR" b="1" i="1" dirty="0" err="1" smtClean="0"/>
              <a:t>Diptera</a:t>
            </a:r>
            <a:r>
              <a:rPr lang="pt-BR" altLang="pt-BR" b="1" i="1" dirty="0" smtClean="0"/>
              <a:t>, </a:t>
            </a:r>
            <a:r>
              <a:rPr lang="pt-BR" altLang="pt-BR" b="1" i="1" dirty="0" err="1" smtClean="0"/>
              <a:t>Culicidae</a:t>
            </a:r>
            <a:r>
              <a:rPr lang="pt-BR" altLang="pt-BR" b="1" i="1" dirty="0" smtClean="0"/>
              <a:t>)</a:t>
            </a:r>
            <a:r>
              <a:rPr lang="pt-BR" altLang="pt-BR" b="1" dirty="0" smtClean="0"/>
              <a:t> </a:t>
            </a:r>
            <a:r>
              <a:rPr lang="pt-BR" altLang="pt-BR" sz="2000" b="1" dirty="0" smtClean="0"/>
              <a:t>(</a:t>
            </a:r>
            <a:r>
              <a:rPr lang="pt-BR" altLang="pt-BR" sz="2000" b="1" dirty="0" err="1" smtClean="0"/>
              <a:t>Skuse</a:t>
            </a:r>
            <a:r>
              <a:rPr lang="pt-BR" altLang="pt-BR" sz="2000" b="1" dirty="0" smtClean="0"/>
              <a:t>, 1894)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06648" y="4869160"/>
            <a:ext cx="5504873" cy="132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pt-BR" sz="2000" dirty="0" smtClean="0"/>
              <a:t>Ampla distribuição na Ásia, espécie silvestre adaptada à ambientes urbanos e rurais, invasora, ocupando nichos ecológicos naturais, considerado vetor secundário. </a:t>
            </a:r>
          </a:p>
        </p:txBody>
      </p:sp>
      <p:pic>
        <p:nvPicPr>
          <p:cNvPr id="7" name="Picture 11" descr="aedes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21" y="1700808"/>
            <a:ext cx="30480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dult Asian tiger mosquito, Aedes albopictus (Skuse)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21" y="4631100"/>
            <a:ext cx="2868488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53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: Mosquito Life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4663"/>
            <a:ext cx="57150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: life cycle of mosquito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3672408" cy="23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edes aegyp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88988"/>
            <a:ext cx="1428750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edes albopict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97" y="3901320"/>
            <a:ext cx="14287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91202" y="2524254"/>
            <a:ext cx="150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aegypti</a:t>
            </a:r>
            <a:endParaRPr lang="pt-B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28097" y="5908630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</a:t>
            </a:r>
            <a:r>
              <a:rPr lang="pt-B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albopictus</a:t>
            </a:r>
            <a:endParaRPr lang="pt-B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28097" y="68325"/>
            <a:ext cx="8292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Estágios do ciclo de vida do </a:t>
            </a:r>
            <a:r>
              <a:rPr lang="pt-B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Aedes aegypti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14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2484438" y="1484313"/>
          <a:ext cx="4291012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Image" r:id="rId4" imgW="6577778" imgH="7796825" progId="Photoshop.Image.7">
                  <p:embed/>
                </p:oleObj>
              </mc:Choice>
              <mc:Fallback>
                <p:oleObj name="Image" r:id="rId4" imgW="6577778" imgH="779682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484313"/>
                        <a:ext cx="4291012" cy="50863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1258888" y="358775"/>
            <a:ext cx="7197725" cy="900113"/>
          </a:xfrm>
          <a:noFill/>
        </p:spPr>
        <p:txBody>
          <a:bodyPr/>
          <a:lstStyle/>
          <a:p>
            <a:pPr eaLnBrk="1" hangingPunct="1"/>
            <a:r>
              <a:rPr lang="pt-BR" alt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Ciclo biológico</a:t>
            </a:r>
          </a:p>
        </p:txBody>
      </p:sp>
      <p:sp>
        <p:nvSpPr>
          <p:cNvPr id="34820" name="CaixaDeTexto 1"/>
          <p:cNvSpPr txBox="1">
            <a:spLocks noChangeArrowheads="1"/>
          </p:cNvSpPr>
          <p:nvPr/>
        </p:nvSpPr>
        <p:spPr bwMode="auto">
          <a:xfrm>
            <a:off x="283007" y="2492375"/>
            <a:ext cx="1972399" cy="70788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6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Período de incubação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extrínseco (7-11 dias)</a:t>
            </a:r>
          </a:p>
        </p:txBody>
      </p:sp>
      <p:sp>
        <p:nvSpPr>
          <p:cNvPr id="34821" name="CaixaDeTexto 4"/>
          <p:cNvSpPr txBox="1">
            <a:spLocks noChangeArrowheads="1"/>
          </p:cNvSpPr>
          <p:nvPr/>
        </p:nvSpPr>
        <p:spPr bwMode="auto">
          <a:xfrm>
            <a:off x="7007141" y="4365625"/>
            <a:ext cx="1954381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6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Período de incubação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pt-BR" alt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intrínseco (2-8 dias)</a:t>
            </a:r>
          </a:p>
        </p:txBody>
      </p:sp>
      <p:cxnSp>
        <p:nvCxnSpPr>
          <p:cNvPr id="34822" name="Conector de seta reta 3"/>
          <p:cNvCxnSpPr>
            <a:cxnSpLocks noChangeShapeType="1"/>
            <a:stCxn id="34820" idx="3"/>
          </p:cNvCxnSpPr>
          <p:nvPr/>
        </p:nvCxnSpPr>
        <p:spPr bwMode="auto">
          <a:xfrm flipV="1">
            <a:off x="2255406" y="2773364"/>
            <a:ext cx="1254557" cy="72954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823" name="Conector de seta reta 6"/>
          <p:cNvCxnSpPr>
            <a:cxnSpLocks noChangeShapeType="1"/>
            <a:stCxn id="34820" idx="3"/>
          </p:cNvCxnSpPr>
          <p:nvPr/>
        </p:nvCxnSpPr>
        <p:spPr bwMode="auto">
          <a:xfrm>
            <a:off x="2255406" y="2846318"/>
            <a:ext cx="1830819" cy="206445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Conector de seta reta 11"/>
          <p:cNvCxnSpPr>
            <a:stCxn id="34820" idx="3"/>
          </p:cNvCxnSpPr>
          <p:nvPr/>
        </p:nvCxnSpPr>
        <p:spPr bwMode="auto">
          <a:xfrm>
            <a:off x="2255406" y="2846318"/>
            <a:ext cx="1975282" cy="66745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 bwMode="auto">
          <a:xfrm>
            <a:off x="6453188" y="4005263"/>
            <a:ext cx="1647825" cy="352425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826" name="CaixaDeTexto 23"/>
          <p:cNvSpPr txBox="1">
            <a:spLocks noChangeArrowheads="1"/>
          </p:cNvSpPr>
          <p:nvPr/>
        </p:nvSpPr>
        <p:spPr bwMode="auto">
          <a:xfrm>
            <a:off x="6994324" y="5876925"/>
            <a:ext cx="1978427" cy="661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Blip>
                <a:blip r:embed="rId6"/>
              </a:buBlip>
              <a:defRPr sz="3200">
                <a:solidFill>
                  <a:srgbClr val="800000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SzPct val="95000"/>
              <a:buFont typeface="Wingdings" pitchFamily="2" charset="2"/>
              <a:buChar char="ü"/>
              <a:defRPr sz="2800">
                <a:solidFill>
                  <a:srgbClr val="800000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800000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00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600"/>
              </a:spcBef>
              <a:buClrTx/>
              <a:buFontTx/>
              <a:buNone/>
            </a:pPr>
            <a:r>
              <a:rPr lang="pt-BR" alt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Período de maturação</a:t>
            </a:r>
          </a:p>
          <a:p>
            <a:pPr algn="ctr" eaLnBrk="1" hangingPunct="1">
              <a:lnSpc>
                <a:spcPct val="100000"/>
              </a:lnSpc>
              <a:spcBef>
                <a:spcPts val="600"/>
              </a:spcBef>
              <a:buClrTx/>
              <a:buFontTx/>
              <a:buNone/>
            </a:pPr>
            <a:r>
              <a:rPr lang="pt-BR" alt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dias)</a:t>
            </a:r>
          </a:p>
        </p:txBody>
      </p:sp>
      <p:cxnSp>
        <p:nvCxnSpPr>
          <p:cNvPr id="25" name="Conector de seta reta 24"/>
          <p:cNvCxnSpPr/>
          <p:nvPr/>
        </p:nvCxnSpPr>
        <p:spPr bwMode="auto">
          <a:xfrm>
            <a:off x="5219700" y="5884863"/>
            <a:ext cx="1647825" cy="352425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21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634365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55576" y="5661248"/>
            <a:ext cx="8044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Árvore filogenética de cepas dos 4 sorotipos de DENV avaliadas do </a:t>
            </a:r>
            <a:r>
              <a:rPr lang="pt-B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GenBank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 filogenia</a:t>
            </a:r>
          </a:p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foi inferida por análise Bayesiana (1 milhão de cópias). Codificação por abreviaturas pela </a:t>
            </a:r>
          </a:p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coleção país/nome da cepa/ano da coleta.(Weaver &amp; </a:t>
            </a:r>
            <a:r>
              <a:rPr lang="pt-B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Vasilakis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Infect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Genet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Evol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2009).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73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 external file that holds a picture, illustration, etc.&#10;Object name is nihms-368054-f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18" y="1412776"/>
            <a:ext cx="57150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255349" y="5805264"/>
            <a:ext cx="3726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The geography of sylvatic dengue virus.</a:t>
            </a:r>
            <a:r>
              <a:rPr lang="nn-NO" sz="1200" dirty="0"/>
              <a:t> </a:t>
            </a:r>
          </a:p>
          <a:p>
            <a:r>
              <a:rPr lang="en-US" sz="1200" u="sng" dirty="0" err="1" smtClean="0">
                <a:hlinkClick r:id="rId3"/>
              </a:rPr>
              <a:t>Vasilakis</a:t>
            </a:r>
            <a:r>
              <a:rPr lang="en-US" sz="1200" u="sng" dirty="0" smtClean="0">
                <a:hlinkClick r:id="rId3"/>
              </a:rPr>
              <a:t> </a:t>
            </a:r>
            <a:r>
              <a:rPr lang="en-US" sz="1200" u="sng" dirty="0">
                <a:hlinkClick r:id="rId3"/>
              </a:rPr>
              <a:t>N</a:t>
            </a:r>
            <a:r>
              <a:rPr lang="en-US" sz="1200" dirty="0"/>
              <a:t>, </a:t>
            </a:r>
            <a:r>
              <a:rPr lang="en-US" sz="1200" u="sng" dirty="0" err="1">
                <a:hlinkClick r:id="rId4"/>
              </a:rPr>
              <a:t>Cardosa</a:t>
            </a:r>
            <a:r>
              <a:rPr lang="en-US" sz="1200" u="sng" dirty="0">
                <a:hlinkClick r:id="rId4"/>
              </a:rPr>
              <a:t> J</a:t>
            </a:r>
            <a:r>
              <a:rPr lang="en-US" sz="1200" dirty="0"/>
              <a:t>, </a:t>
            </a:r>
            <a:r>
              <a:rPr lang="en-US" sz="1200" u="sng" dirty="0">
                <a:hlinkClick r:id="rId5"/>
              </a:rPr>
              <a:t>Hanley KA</a:t>
            </a:r>
            <a:r>
              <a:rPr lang="en-US" sz="1200" dirty="0"/>
              <a:t>, </a:t>
            </a:r>
            <a:r>
              <a:rPr lang="en-US" sz="1200" u="sng" dirty="0">
                <a:hlinkClick r:id="rId6"/>
              </a:rPr>
              <a:t>Holmes EC</a:t>
            </a:r>
            <a:r>
              <a:rPr lang="en-US" sz="1200" dirty="0"/>
              <a:t>, </a:t>
            </a:r>
            <a:r>
              <a:rPr lang="en-US" sz="1200" u="sng" dirty="0">
                <a:hlinkClick r:id="rId7"/>
              </a:rPr>
              <a:t>Weaver SC</a:t>
            </a:r>
            <a:r>
              <a:rPr lang="en-US" sz="1200" dirty="0"/>
              <a:t>.</a:t>
            </a:r>
          </a:p>
          <a:p>
            <a:r>
              <a:rPr lang="nn-NO" sz="1200" dirty="0" smtClean="0"/>
              <a:t>Nat </a:t>
            </a:r>
            <a:r>
              <a:rPr lang="nn-NO" sz="1200" dirty="0"/>
              <a:t>Rev Microbiol. 2011 June 13; 9(7): 532–541.</a:t>
            </a:r>
            <a:endParaRPr lang="pt-BR" sz="1200" dirty="0"/>
          </a:p>
          <a:p>
            <a:endParaRPr lang="pt-BR" sz="1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187624" y="548680"/>
            <a:ext cx="693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Vetores implicados na transmissão silvestre de dengue.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96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Vetores do dengue </a:t>
            </a: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(outros possíveis)</a:t>
            </a:r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r>
              <a:rPr lang="pt-B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aegypti </a:t>
            </a:r>
            <a:r>
              <a:rPr lang="pt-BR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subsp</a:t>
            </a:r>
            <a:r>
              <a:rPr lang="pt-B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ormosus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ancestral 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t-BR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aegypti </a:t>
            </a:r>
            <a:r>
              <a:rPr lang="pt-B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subsp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egypti,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transmissor em florestas da África Ocidental.</a:t>
            </a:r>
          </a:p>
          <a:p>
            <a:r>
              <a:rPr lang="pt-B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</a:t>
            </a:r>
            <a:r>
              <a:rPr lang="pt-B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furcifer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</a:t>
            </a:r>
            <a:r>
              <a:rPr lang="pt-B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taylori</a:t>
            </a:r>
            <a:r>
              <a:rPr lang="pt-B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</a:t>
            </a:r>
            <a:r>
              <a:rPr lang="pt-B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luteocephalus</a:t>
            </a:r>
            <a:r>
              <a:rPr lang="pt-B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Senegal.</a:t>
            </a:r>
          </a:p>
          <a:p>
            <a:r>
              <a:rPr lang="pt-B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</a:t>
            </a:r>
            <a:r>
              <a:rPr lang="pt-B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polynesiensis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</a:t>
            </a:r>
            <a:r>
              <a:rPr lang="pt-B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pseudosculetaris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</a:t>
            </a:r>
            <a:r>
              <a:rPr lang="pt-B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malayensis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Aedes </a:t>
            </a:r>
            <a:r>
              <a:rPr lang="pt-B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cooki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todos do Pacífico Sul.</a:t>
            </a:r>
          </a:p>
          <a:p>
            <a:pPr marL="0" indent="0">
              <a:buNone/>
            </a:pPr>
            <a:endParaRPr lang="pt-BR" sz="2800" dirty="0" smtClean="0"/>
          </a:p>
        </p:txBody>
      </p:sp>
      <p:pic>
        <p:nvPicPr>
          <p:cNvPr id="2050" name="Picture 2" descr="Habitus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35" y="4409728"/>
            <a:ext cx="3360937" cy="21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1560" y="4595599"/>
            <a:ext cx="4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Aedes </a:t>
            </a:r>
            <a:r>
              <a:rPr lang="pt-B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niveus</a:t>
            </a:r>
            <a:r>
              <a:rPr lang="pt-B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(complexo) da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Malásia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possivelmente envolvido em transmissão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silvestre do dengue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87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23" y="1000572"/>
            <a:ext cx="39433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7544" y="40466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220072" y="5877272"/>
            <a:ext cx="395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geography of sylvatic dengue 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virus.</a:t>
            </a:r>
            <a:r>
              <a:rPr lang="nn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n-NO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Vasilakis</a:t>
            </a:r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Cardosa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J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Hanley KA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Holmes EC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Weaver SC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nn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 </a:t>
            </a:r>
            <a:r>
              <a:rPr lang="nn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 Microbiol. 2011 June 13; 9(7): 532–541.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26173" y="312330"/>
            <a:ext cx="710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Áreas geográficas com transmissão silvestre de dengue.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07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Prevenção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1340768"/>
            <a:ext cx="7620000" cy="46085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Centrada </a:t>
            </a:r>
            <a:r>
              <a:rPr lang="pt-BR" altLang="pt-B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combate ao vetor:</a:t>
            </a:r>
          </a:p>
          <a:p>
            <a:pPr lvl="1" eaLnBrk="1" hangingPunct="1">
              <a:lnSpc>
                <a:spcPct val="110000"/>
              </a:lnSpc>
              <a:spcBef>
                <a:spcPts val="800"/>
              </a:spcBef>
            </a:pP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Redução de criadouros</a:t>
            </a:r>
          </a:p>
          <a:p>
            <a:pPr lvl="1" eaLnBrk="1" hangingPunct="1">
              <a:lnSpc>
                <a:spcPct val="110000"/>
              </a:lnSpc>
              <a:spcBef>
                <a:spcPts val="800"/>
              </a:spcBef>
            </a:pPr>
            <a:r>
              <a:rPr lang="pt-BR" altLang="pt-BR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Larvicidas</a:t>
            </a: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químicos e biológicos (</a:t>
            </a:r>
            <a:r>
              <a:rPr lang="pt-BR" altLang="pt-BR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pt-BR" altLang="pt-BR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thuringiensis</a:t>
            </a: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eaLnBrk="1" hangingPunct="1">
              <a:lnSpc>
                <a:spcPct val="110000"/>
              </a:lnSpc>
              <a:spcBef>
                <a:spcPts val="800"/>
              </a:spcBef>
            </a:pPr>
            <a:r>
              <a:rPr lang="pt-BR" altLang="pt-BR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Borrifação</a:t>
            </a: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 forma alada (</a:t>
            </a:r>
            <a:r>
              <a:rPr lang="pt-BR" altLang="pt-BR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perifocal</a:t>
            </a: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UBV)</a:t>
            </a:r>
          </a:p>
          <a:p>
            <a:pPr lvl="1" eaLnBrk="1" hangingPunct="1">
              <a:lnSpc>
                <a:spcPct val="110000"/>
              </a:lnSpc>
              <a:spcBef>
                <a:spcPts val="800"/>
              </a:spcBef>
            </a:pP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Armadilhas para ovos e larvas</a:t>
            </a:r>
          </a:p>
          <a:p>
            <a:pPr lvl="1" eaLnBrk="1" hangingPunct="1">
              <a:lnSpc>
                <a:spcPct val="110000"/>
              </a:lnSpc>
              <a:spcBef>
                <a:spcPts val="800"/>
              </a:spcBef>
            </a:pP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Criação de machos inférteis (?)</a:t>
            </a:r>
          </a:p>
          <a:p>
            <a:pPr lvl="1" eaLnBrk="1" hangingPunct="1">
              <a:lnSpc>
                <a:spcPct val="110000"/>
              </a:lnSpc>
              <a:spcBef>
                <a:spcPts val="800"/>
              </a:spcBef>
            </a:pP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Participação da comunidade na prevenção</a:t>
            </a:r>
          </a:p>
          <a:p>
            <a:pPr lvl="1" eaLnBrk="1" hangingPunct="1">
              <a:lnSpc>
                <a:spcPct val="110000"/>
              </a:lnSpc>
              <a:spcBef>
                <a:spcPts val="800"/>
              </a:spcBef>
            </a:pP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Levantamentos entomológicos periódicos – avaliação da densidade do vetor</a:t>
            </a:r>
          </a:p>
          <a:p>
            <a:pPr marL="457200" lvl="1" indent="0" eaLnBrk="1" hangingPunct="1">
              <a:lnSpc>
                <a:spcPct val="110000"/>
              </a:lnSpc>
              <a:spcBef>
                <a:spcPts val="800"/>
              </a:spcBef>
              <a:buNone/>
            </a:pPr>
            <a:endParaRPr lang="pt-BR" altLang="pt-BR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ts val="800"/>
              </a:spcBef>
            </a:pP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Diagnóstico precoce da doença e triagem de casos graves</a:t>
            </a:r>
          </a:p>
          <a:p>
            <a:pPr eaLnBrk="1" hangingPunct="1">
              <a:lnSpc>
                <a:spcPct val="110000"/>
              </a:lnSpc>
              <a:spcBef>
                <a:spcPts val="800"/>
              </a:spcBef>
            </a:pP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Terapia precoce e controle – prevenção das complicações e óbitos – diminuição da mortalidade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pt-BR" altLang="pt-B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Vacina tetravalente </a:t>
            </a: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(?) – em estudo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pt-BR" altLang="pt-B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Busca ativa de casos e levantamentos epidemiológicos avaliativos</a:t>
            </a:r>
            <a:endParaRPr lang="pt-BR" altLang="pt-BR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ts val="800"/>
              </a:spcBef>
            </a:pPr>
            <a:endParaRPr lang="pt-BR" altLang="pt-BR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2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5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5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53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53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m para controle aedes f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sultado de imagem para controle aedes f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498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sultado de imagem para controle aedes fo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3181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Resultado de imagem para controle aedes f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12" descr="Resultado de imagem para controle aedes f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326" name="Picture 14" descr="Resultado de imagem para controle aedes fo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1" y="242088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Resultado de imagem para controle aedes fot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14" y="2708920"/>
            <a:ext cx="267652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Resultado de imagem para controle aedes fot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24" y="2708920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Resultado de imagem para controle aedes fot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6" y="4725144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Resultado de imagem para controle aedes fot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25144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Resultado de imagem para controle aedes fot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36" y="4758482"/>
            <a:ext cx="27336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465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5815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83" y="1572245"/>
            <a:ext cx="398101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275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932039" y="6027003"/>
            <a:ext cx="4140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Infect. 2008 March; 136(3): 309–319.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15836"/>
            <a:ext cx="3888432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523066"/>
            <a:ext cx="367240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8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1975"/>
            <a:ext cx="864096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865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Prevenção: vacina tetravalente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t="6779"/>
          <a:stretch>
            <a:fillRect/>
          </a:stretch>
        </p:blipFill>
        <p:spPr bwMode="auto">
          <a:xfrm>
            <a:off x="395288" y="2349500"/>
            <a:ext cx="8477250" cy="2503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999163"/>
            <a:ext cx="3848100" cy="382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8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pt-B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strategy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dengue </a:t>
            </a:r>
            <a:r>
              <a:rPr lang="pt-B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prevention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2012-2020 – WHO Tech. </a:t>
            </a:r>
            <a:r>
              <a:rPr lang="pt-B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2012.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– dengue como doença tropical negligenciada. Necessidade de respostas proativas e sustentáveis ao invés de respostas reativas.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 de reduzir a morbidade por dengue em 25% e da mortalidade em 50%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até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2020.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Manejo Integrado do Vetor – racional, custo-efetivo e com processos de decisão otimizados nos programas de controle de vetores.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Combinação de mobilização social, integração de métodos químicos e não químicos permitindo redução de transmissão em áreas de risco.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Fortalecimento de sistema de vigilância epidemiológica para avaliação de áreas de risco, incluindo a vigilância entomológica.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Redução da morbidade e mortalidade por acesso à atenção médica oportuna e eficaz.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Aumento dos recursos disponíveis para o controle da doença, incluindo pesquisa e produção de vacina eficaz.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14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altLang="pt-B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Aspectos clínicos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FFFF00"/>
              </a:buClr>
              <a:buNone/>
              <a:defRPr/>
            </a:pPr>
            <a:r>
              <a:rPr lang="pt-BR" altLang="pt-BR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Dengue clássico</a:t>
            </a:r>
          </a:p>
          <a:p>
            <a:pPr algn="ctr">
              <a:buFont typeface="Monotype Sorts" pitchFamily="2" charset="2"/>
              <a:buNone/>
              <a:defRPr/>
            </a:pPr>
            <a:r>
              <a:rPr lang="pt-BR" alt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Febre alta (39°C) de início súbito, </a:t>
            </a:r>
            <a:r>
              <a:rPr lang="pt-BR" alt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cefaléia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mialgia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artralgia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dor </a:t>
            </a:r>
            <a:r>
              <a:rPr lang="pt-BR" alt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retro-orbital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astenia, anorexia, 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náuseas, vômitos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prostração, 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exantema e prurido cutâneo. </a:t>
            </a:r>
            <a:r>
              <a:rPr lang="pt-BR" alt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Hepatomegalia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dolorosa, dor abdominal, </a:t>
            </a:r>
            <a:r>
              <a:rPr lang="pt-BR" alt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petéquias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epistaxe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gengivorragia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sangramento gastrintestinal, hematúria e </a:t>
            </a:r>
            <a:r>
              <a:rPr lang="pt-BR" alt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metrorragia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buFont typeface="Monotype Sorts" pitchFamily="2" charset="2"/>
              <a:buNone/>
              <a:defRPr/>
            </a:pPr>
            <a:endParaRPr lang="pt-BR" altLang="pt-BR" sz="1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FFFF00"/>
              </a:buClr>
              <a:buNone/>
              <a:defRPr/>
            </a:pPr>
            <a:r>
              <a:rPr lang="pt-BR" altLang="pt-BR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Febre hemorrágica do dengue (FHD)</a:t>
            </a:r>
          </a:p>
          <a:p>
            <a:pPr marL="0" indent="0" algn="ctr">
              <a:buNone/>
              <a:defRPr/>
            </a:pP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Evolução para manifestações hemorrágicas, derrames </a:t>
            </a:r>
            <a:r>
              <a:rPr lang="pt-BR" alt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cavitários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instabilidade hemodinâmica e choque. Tipicamente febre alta, fenômenos   hemorrágicos, </a:t>
            </a:r>
            <a:r>
              <a:rPr lang="pt-BR" alt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hepatomegalia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insuficiência circulatória; efusão de plasma,   com valores crescentes de hematócrito, prova do laço positiva e </a:t>
            </a:r>
            <a:r>
              <a:rPr lang="pt-BR" alt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plaquetopenia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 choque rápido, 3º-7º dia, de curta duração.</a:t>
            </a:r>
          </a:p>
        </p:txBody>
      </p:sp>
    </p:spTree>
    <p:extLst>
      <p:ext uri="{BB962C8B-B14F-4D97-AF65-F5344CB8AC3E}">
        <p14:creationId xmlns:p14="http://schemas.microsoft.com/office/powerpoint/2010/main" val="15033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238" y="1720252"/>
            <a:ext cx="5401524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21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643856"/>
            <a:ext cx="714375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356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8421" y="1600200"/>
            <a:ext cx="3667158" cy="452596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389336" y="6237312"/>
            <a:ext cx="2365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Julho de 2014 a dezembro de 2016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5312296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77739"/>
            <a:ext cx="8229600" cy="297088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389336" y="6237312"/>
            <a:ext cx="2365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Julho de 2014 a dezembro de 2016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3669576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178" y="1600200"/>
            <a:ext cx="52816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373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796256"/>
            <a:ext cx="71437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973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6065" y="1600200"/>
            <a:ext cx="499187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28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561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251580" y="5517232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Fig. 1 legend. The global distributions of endemic/epidemic </a:t>
            </a:r>
            <a:r>
              <a:rPr lang="en-US" sz="1600" b="1" dirty="0"/>
              <a:t>dengue</a:t>
            </a:r>
            <a:r>
              <a:rPr lang="en-US" sz="1600" dirty="0"/>
              <a:t> (top left) and </a:t>
            </a:r>
            <a:r>
              <a:rPr lang="en-US" sz="1600" b="1" dirty="0"/>
              <a:t>chikungunya</a:t>
            </a:r>
            <a:r>
              <a:rPr lang="en-US" sz="1600" dirty="0"/>
              <a:t> (top right) and reports of co-infection (bottom </a:t>
            </a:r>
            <a:r>
              <a:rPr lang="en-US" sz="1600" dirty="0" smtClean="0"/>
              <a:t>left) as </a:t>
            </a:r>
            <a:r>
              <a:rPr lang="en-US" sz="1600" dirty="0"/>
              <a:t>well as the principal vectors of both arboviruses, </a:t>
            </a:r>
            <a:r>
              <a:rPr lang="en-US" sz="1600" i="1" dirty="0" err="1"/>
              <a:t>Aedes</a:t>
            </a:r>
            <a:r>
              <a:rPr lang="en-US" sz="1600" i="1" dirty="0"/>
              <a:t> </a:t>
            </a:r>
            <a:r>
              <a:rPr lang="en-US" sz="1600" i="1" dirty="0" err="1"/>
              <a:t>aegypti</a:t>
            </a:r>
            <a:r>
              <a:rPr lang="en-US" sz="1600" i="1" dirty="0"/>
              <a:t> </a:t>
            </a:r>
            <a:r>
              <a:rPr lang="en-US" sz="1600" dirty="0"/>
              <a:t>and </a:t>
            </a:r>
            <a:r>
              <a:rPr lang="en-US" sz="1600" i="1" dirty="0" err="1"/>
              <a:t>Aedes</a:t>
            </a:r>
            <a:r>
              <a:rPr lang="en-US" sz="1600" i="1" dirty="0"/>
              <a:t> </a:t>
            </a:r>
            <a:r>
              <a:rPr lang="en-US" sz="1600" i="1" dirty="0" err="1"/>
              <a:t>albopictus</a:t>
            </a:r>
            <a:r>
              <a:rPr lang="en-US" sz="1600" i="1" dirty="0"/>
              <a:t> </a:t>
            </a:r>
            <a:r>
              <a:rPr lang="en-US" sz="1600" dirty="0"/>
              <a:t>(bottom right</a:t>
            </a:r>
            <a:r>
              <a:rPr lang="en-US" sz="1600" dirty="0" smtClean="0"/>
              <a:t>). </a:t>
            </a:r>
            <a:r>
              <a:rPr lang="pt-BR" sz="1400" dirty="0" err="1"/>
              <a:t>Furuya-Kanamori</a:t>
            </a:r>
            <a:r>
              <a:rPr lang="pt-BR" sz="1400" dirty="0"/>
              <a:t> et al. BMC </a:t>
            </a:r>
            <a:r>
              <a:rPr lang="pt-BR" sz="1400" dirty="0" err="1"/>
              <a:t>Infectious</a:t>
            </a:r>
            <a:r>
              <a:rPr lang="pt-BR" sz="1400" dirty="0"/>
              <a:t> </a:t>
            </a:r>
            <a:r>
              <a:rPr lang="pt-BR" sz="1400" dirty="0" err="1"/>
              <a:t>Diseases</a:t>
            </a:r>
            <a:r>
              <a:rPr lang="pt-BR" sz="1400" dirty="0"/>
              <a:t> (2016) </a:t>
            </a:r>
            <a:r>
              <a:rPr lang="pt-BR" sz="1400" dirty="0" smtClean="0"/>
              <a:t>16:84.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6513012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90" y="116632"/>
            <a:ext cx="7834820" cy="6192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755576" y="6343917"/>
            <a:ext cx="79022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Fig. 2 legend. Clinical symptoms typical of dengue (top) and chikungunya infections (bottom</a:t>
            </a:r>
            <a:r>
              <a:rPr lang="en-US" sz="1600" dirty="0" smtClean="0"/>
              <a:t>).</a:t>
            </a:r>
          </a:p>
          <a:p>
            <a:r>
              <a:rPr lang="pt-BR" sz="1400" dirty="0" err="1"/>
              <a:t>Furuya-Kanamori</a:t>
            </a:r>
            <a:r>
              <a:rPr lang="pt-BR" sz="1400" dirty="0"/>
              <a:t> et al. BMC </a:t>
            </a:r>
            <a:r>
              <a:rPr lang="pt-BR" sz="1400" dirty="0" err="1"/>
              <a:t>Infectious</a:t>
            </a:r>
            <a:r>
              <a:rPr lang="pt-BR" sz="1400" dirty="0"/>
              <a:t> </a:t>
            </a:r>
            <a:r>
              <a:rPr lang="pt-BR" sz="1400" dirty="0" err="1"/>
              <a:t>Diseases</a:t>
            </a:r>
            <a:r>
              <a:rPr lang="pt-BR" sz="1400" dirty="0"/>
              <a:t> (2016) </a:t>
            </a:r>
            <a:r>
              <a:rPr lang="pt-BR" sz="1400" dirty="0" smtClean="0"/>
              <a:t>16:84.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7467929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mdpi.com/ijerph/ijerph-15-00096/article_deploy/html/images/ijerph-15-00096-g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97"/>
            <a:ext cx="8065844" cy="60711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6309320"/>
            <a:ext cx="3538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Int. J. </a:t>
            </a:r>
            <a:r>
              <a:rPr lang="pt-BR" sz="1400" dirty="0" err="1"/>
              <a:t>Environ</a:t>
            </a:r>
            <a:r>
              <a:rPr lang="pt-BR" sz="1400" dirty="0"/>
              <a:t>. Res. </a:t>
            </a:r>
            <a:r>
              <a:rPr lang="pt-BR" sz="1400" dirty="0" err="1"/>
              <a:t>Public</a:t>
            </a:r>
            <a:r>
              <a:rPr lang="pt-BR" sz="1400" dirty="0"/>
              <a:t> Health </a:t>
            </a:r>
            <a:r>
              <a:rPr lang="pt-BR" sz="1400" b="1" dirty="0"/>
              <a:t>2018</a:t>
            </a:r>
            <a:r>
              <a:rPr lang="pt-BR" sz="1400" dirty="0"/>
              <a:t>, 15, </a:t>
            </a:r>
            <a:r>
              <a:rPr lang="pt-BR" sz="1400" dirty="0" smtClean="0"/>
              <a:t>96.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675955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28600" y="228600"/>
            <a:ext cx="845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pt-BR" altLang="pt-B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Febre </a:t>
            </a:r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Hemorrágica do Dengue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23273" y="1340768"/>
            <a:ext cx="8610600" cy="517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  <a:defRPr/>
            </a:pPr>
            <a:r>
              <a:rPr lang="pt-BR" altLang="pt-BR" b="0" dirty="0"/>
              <a:t> </a:t>
            </a:r>
            <a:r>
              <a:rPr lang="pt-BR" altLang="pt-B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Febre </a:t>
            </a:r>
          </a:p>
          <a:p>
            <a:pPr>
              <a:defRPr/>
            </a:pPr>
            <a:endParaRPr lang="pt-BR" altLang="pt-BR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r>
              <a:rPr lang="pt-BR" alt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Manifestações hemorrágicas</a:t>
            </a:r>
            <a:r>
              <a:rPr lang="pt-BR" alt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pt-BR" alt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prova do laço positiva</a:t>
            </a:r>
          </a:p>
          <a:p>
            <a:pPr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. </a:t>
            </a:r>
            <a:r>
              <a:rPr lang="pt-BR" alt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petéquias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equimoses ou púrpura</a:t>
            </a:r>
          </a:p>
          <a:p>
            <a:pPr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. sangramento de mucosas, trato gastrintestinal ou outros</a:t>
            </a:r>
          </a:p>
          <a:p>
            <a:pPr>
              <a:defRPr/>
            </a:pPr>
            <a:endParaRPr lang="pt-BR" altLang="pt-BR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r>
              <a:rPr lang="pt-BR" alt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Trombocitopenia</a:t>
            </a:r>
            <a:r>
              <a:rPr lang="pt-BR" alt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(&lt; 100.000 </a:t>
            </a:r>
            <a:r>
              <a:rPr lang="pt-BR" altLang="pt-BR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plaq</a:t>
            </a:r>
            <a:r>
              <a:rPr lang="pt-BR" alt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./mm³)</a:t>
            </a:r>
          </a:p>
          <a:p>
            <a:pPr>
              <a:defRPr/>
            </a:pPr>
            <a:endParaRPr lang="pt-BR" altLang="pt-BR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r>
              <a:rPr lang="pt-BR" alt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Aumento da permeabilidade vascular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pt-BR" alt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hematócrito aumentado em 20 % </a:t>
            </a:r>
          </a:p>
          <a:p>
            <a:pPr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. diminuição do hematócrito em 20% após tratamento</a:t>
            </a:r>
          </a:p>
          <a:p>
            <a:pPr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. sinais associados ao extravasamento de plasma : derrame </a:t>
            </a:r>
          </a:p>
          <a:p>
            <a:pPr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pleural, ascite ou </a:t>
            </a:r>
            <a:r>
              <a:rPr lang="pt-BR" alt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hipoproteinemia</a:t>
            </a:r>
            <a:endParaRPr lang="pt-BR" alt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pt-BR" altLang="pt-BR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pt-BR" altLang="pt-BR" sz="1400" b="0" dirty="0"/>
          </a:p>
          <a:p>
            <a:pPr>
              <a:defRPr/>
            </a:pPr>
            <a:endParaRPr lang="pt-BR" altLang="pt-BR" sz="1400" b="0" dirty="0"/>
          </a:p>
        </p:txBody>
      </p:sp>
    </p:spTree>
    <p:extLst>
      <p:ext uri="{BB962C8B-B14F-4D97-AF65-F5344CB8AC3E}">
        <p14:creationId xmlns:p14="http://schemas.microsoft.com/office/powerpoint/2010/main" val="7764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mdpi.com/ijerph/ijerph-15-00096/article_deploy/html/images/ijerph-15-00096-g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856332" cy="61405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51720" y="6381328"/>
            <a:ext cx="3538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Int. J. </a:t>
            </a:r>
            <a:r>
              <a:rPr lang="pt-BR" sz="1400" dirty="0" err="1"/>
              <a:t>Environ</a:t>
            </a:r>
            <a:r>
              <a:rPr lang="pt-BR" sz="1400" dirty="0"/>
              <a:t>. Res. </a:t>
            </a:r>
            <a:r>
              <a:rPr lang="pt-BR" sz="1400" dirty="0" err="1"/>
              <a:t>Public</a:t>
            </a:r>
            <a:r>
              <a:rPr lang="pt-BR" sz="1400" dirty="0"/>
              <a:t> Health </a:t>
            </a:r>
            <a:r>
              <a:rPr lang="pt-BR" sz="1400" b="1" dirty="0"/>
              <a:t>2018</a:t>
            </a:r>
            <a:r>
              <a:rPr lang="pt-BR" sz="1400" dirty="0"/>
              <a:t>, 15, </a:t>
            </a:r>
            <a:r>
              <a:rPr lang="pt-BR" sz="1400" dirty="0" smtClean="0"/>
              <a:t>96.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2661589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mdpi.com/ijerph/ijerph-15-00096/article_deploy/html/images/ijerph-15-00096-g0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1"/>
            <a:ext cx="8208912" cy="57606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83568" y="6165304"/>
            <a:ext cx="3538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Int. J. </a:t>
            </a:r>
            <a:r>
              <a:rPr lang="pt-BR" sz="1400" dirty="0" err="1"/>
              <a:t>Environ</a:t>
            </a:r>
            <a:r>
              <a:rPr lang="pt-BR" sz="1400" dirty="0"/>
              <a:t>. Res. </a:t>
            </a:r>
            <a:r>
              <a:rPr lang="pt-BR" sz="1400" dirty="0" err="1"/>
              <a:t>Public</a:t>
            </a:r>
            <a:r>
              <a:rPr lang="pt-BR" sz="1400" dirty="0"/>
              <a:t> Health </a:t>
            </a:r>
            <a:r>
              <a:rPr lang="pt-BR" sz="1400" b="1" dirty="0"/>
              <a:t>2018</a:t>
            </a:r>
            <a:r>
              <a:rPr lang="pt-BR" sz="1400" dirty="0"/>
              <a:t>, 15, </a:t>
            </a:r>
            <a:r>
              <a:rPr lang="pt-BR" sz="1400" dirty="0" smtClean="0"/>
              <a:t>96.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6399411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8746"/>
            <a:ext cx="8136904" cy="59889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683568" y="6309320"/>
            <a:ext cx="3538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Int. J. </a:t>
            </a:r>
            <a:r>
              <a:rPr lang="pt-BR" sz="1400" dirty="0" err="1"/>
              <a:t>Environ</a:t>
            </a:r>
            <a:r>
              <a:rPr lang="pt-BR" sz="1400" dirty="0"/>
              <a:t>. Res. </a:t>
            </a:r>
            <a:r>
              <a:rPr lang="pt-BR" sz="1400" dirty="0" err="1"/>
              <a:t>Public</a:t>
            </a:r>
            <a:r>
              <a:rPr lang="pt-BR" sz="1400" dirty="0"/>
              <a:t> Health </a:t>
            </a:r>
            <a:r>
              <a:rPr lang="pt-BR" sz="1400" b="1" dirty="0"/>
              <a:t>2018</a:t>
            </a:r>
            <a:r>
              <a:rPr lang="pt-BR" sz="1400" dirty="0"/>
              <a:t>, 15, </a:t>
            </a:r>
            <a:r>
              <a:rPr lang="pt-BR" sz="1400" dirty="0" smtClean="0"/>
              <a:t>96.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6157510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12968" cy="45898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5203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Prova do laço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sz="2800" dirty="0" smtClean="0"/>
              <a:t>Aferir a PA do paciente</a:t>
            </a:r>
          </a:p>
          <a:p>
            <a:r>
              <a:rPr lang="pt-BR" sz="2800" dirty="0" smtClean="0"/>
              <a:t>Inflar o manguito até a pressão intermediária entre a PAS e PAD</a:t>
            </a:r>
          </a:p>
          <a:p>
            <a:r>
              <a:rPr lang="pt-BR" sz="2800" dirty="0" smtClean="0"/>
              <a:t>Manter nessa pressão por 5 minutos</a:t>
            </a:r>
          </a:p>
          <a:p>
            <a:r>
              <a:rPr lang="pt-BR" sz="2800" dirty="0" smtClean="0"/>
              <a:t>Observar abaixo do manguito um quadrado de 2,5 cm de lado</a:t>
            </a:r>
          </a:p>
          <a:p>
            <a:r>
              <a:rPr lang="pt-BR" sz="2800" dirty="0" smtClean="0"/>
              <a:t>Contar o nº de </a:t>
            </a:r>
            <a:r>
              <a:rPr lang="pt-BR" sz="2800" dirty="0" err="1" smtClean="0"/>
              <a:t>petéquias</a:t>
            </a:r>
            <a:r>
              <a:rPr lang="pt-BR" sz="2800" dirty="0" smtClean="0"/>
              <a:t> nesse quadrado</a:t>
            </a:r>
          </a:p>
          <a:p>
            <a:r>
              <a:rPr lang="pt-BR" sz="2800" dirty="0" smtClean="0"/>
              <a:t>A prova é positiva caso se observe 20 ou mais </a:t>
            </a:r>
            <a:r>
              <a:rPr lang="pt-BR" sz="2800" dirty="0" err="1" smtClean="0"/>
              <a:t>petéquias</a:t>
            </a:r>
            <a:r>
              <a:rPr lang="pt-BR" sz="2800" dirty="0" smtClean="0"/>
              <a:t> por polegada²</a:t>
            </a:r>
          </a:p>
          <a:p>
            <a:r>
              <a:rPr lang="pt-BR" sz="2800" dirty="0" smtClean="0"/>
              <a:t>Significa simplesmente que os capilares estão com fragilidade aumentada, portanto com risco de sangramento</a:t>
            </a:r>
          </a:p>
          <a:p>
            <a:r>
              <a:rPr lang="pt-BR" sz="2800" dirty="0"/>
              <a:t>É</a:t>
            </a:r>
            <a:r>
              <a:rPr lang="pt-BR" sz="2800" dirty="0" smtClean="0"/>
              <a:t> uma prova clínica que deve ser feita no consultório</a:t>
            </a:r>
          </a:p>
          <a:p>
            <a:r>
              <a:rPr lang="pt-BR" sz="2800" dirty="0" smtClean="0"/>
              <a:t>Não é específica para dengue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4390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http://consultadeenfermagem.com/wp-content/uploads/2014/10/como-fazer-a-prova-do-laco-ou-prova-de-rumpel-leede-24.jpg?a34c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105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419872" y="476672"/>
            <a:ext cx="144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Prova do laço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88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898525" y="5175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pt-BR" altLang="pt-BR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81000" y="228600"/>
            <a:ext cx="807720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pt-BR" alt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Critérios de Gravidade do DH/SCD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79511" y="1340768"/>
            <a:ext cx="8855075" cy="440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  <a:defRPr/>
            </a:pPr>
            <a:r>
              <a:rPr lang="pt-BR" altLang="pt-BR" b="0" dirty="0"/>
              <a:t> </a:t>
            </a:r>
            <a:r>
              <a:rPr lang="pt-BR" altLang="pt-B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Grau I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febre e sintomas gerais; prova do </a:t>
            </a:r>
            <a:r>
              <a:rPr lang="pt-BR" alt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laço 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positiva</a:t>
            </a: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endParaRPr lang="pt-BR" alt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Grau II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hemorragia espontânea, com hemorragia cutânea ou outra</a:t>
            </a: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endParaRPr lang="pt-BR" alt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Grau III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insuficiência circulatória, diminuição da pressão arterial, </a:t>
            </a: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hipotensão, pele fria, úmida e agitação</a:t>
            </a: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endParaRPr lang="pt-BR" alt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Grau IV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choque profundo com pressão arterial e pulso imperceptíveis	</a:t>
            </a:r>
          </a:p>
          <a:p>
            <a:pPr>
              <a:defRPr/>
            </a:pPr>
            <a:r>
              <a:rPr lang="pt-BR" altLang="pt-BR" sz="2000" dirty="0"/>
              <a:t>_________________________________________________________</a:t>
            </a:r>
          </a:p>
          <a:p>
            <a:pPr>
              <a:defRPr/>
            </a:pPr>
            <a:endParaRPr lang="pt-BR" altLang="pt-BR" sz="2000" dirty="0"/>
          </a:p>
          <a:p>
            <a:pPr>
              <a:defRPr/>
            </a:pPr>
            <a:endParaRPr lang="pt-BR" altLang="pt-BR" sz="2000" dirty="0"/>
          </a:p>
          <a:p>
            <a:pPr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Graus III e IV constituem a </a:t>
            </a:r>
            <a:r>
              <a:rPr lang="pt-BR" alt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Síndrome do Choque do Dengue</a:t>
            </a:r>
          </a:p>
          <a:p>
            <a:pPr>
              <a:defRPr/>
            </a:pPr>
            <a:endParaRPr lang="pt-BR" alt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Trombocitopenia e </a:t>
            </a:r>
            <a:r>
              <a:rPr lang="pt-BR" alt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hemoconcentração</a:t>
            </a: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diferenciam DH Graus I e II da FD</a:t>
            </a:r>
          </a:p>
        </p:txBody>
      </p:sp>
    </p:spTree>
    <p:extLst>
      <p:ext uri="{BB962C8B-B14F-4D97-AF65-F5344CB8AC3E}">
        <p14:creationId xmlns:p14="http://schemas.microsoft.com/office/powerpoint/2010/main" val="401209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2264</TotalTime>
  <Words>2143</Words>
  <Application>Microsoft Office PowerPoint</Application>
  <PresentationFormat>Apresentação na tela (4:3)</PresentationFormat>
  <Paragraphs>373</Paragraphs>
  <Slides>63</Slides>
  <Notes>11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63</vt:i4>
      </vt:variant>
    </vt:vector>
  </HeadingPairs>
  <TitlesOfParts>
    <vt:vector size="77" baseType="lpstr">
      <vt:lpstr>Arial</vt:lpstr>
      <vt:lpstr>Arial Black</vt:lpstr>
      <vt:lpstr>Calibri</vt:lpstr>
      <vt:lpstr>Comic Sans MS</vt:lpstr>
      <vt:lpstr>Monotype Sorts</vt:lpstr>
      <vt:lpstr>Tahoma</vt:lpstr>
      <vt:lpstr>Times</vt:lpstr>
      <vt:lpstr>Times New Roman</vt:lpstr>
      <vt:lpstr>Verdana</vt:lpstr>
      <vt:lpstr>Wingdings</vt:lpstr>
      <vt:lpstr>Tema do Office</vt:lpstr>
      <vt:lpstr>Planilha</vt:lpstr>
      <vt:lpstr>Gráfico</vt:lpstr>
      <vt:lpstr>Image</vt:lpstr>
      <vt:lpstr>Universidade de São Paulo Faculdade de Medicina de Ribeirão Preto Departamento de Medicina Social</vt:lpstr>
      <vt:lpstr>Etiologia</vt:lpstr>
      <vt:lpstr>Apresentação do PowerPoint</vt:lpstr>
      <vt:lpstr>Apresentação do PowerPoint</vt:lpstr>
      <vt:lpstr>Aspectos clínicos</vt:lpstr>
      <vt:lpstr>Apresentação do PowerPoint</vt:lpstr>
      <vt:lpstr>Prova do laço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Dengue no Brasil – 2013 e 2014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Determinantes da expansão do dengue</vt:lpstr>
      <vt:lpstr>Apresentação do PowerPoint</vt:lpstr>
      <vt:lpstr>Apresentação do PowerPoint</vt:lpstr>
      <vt:lpstr>Apresentação do PowerPoint</vt:lpstr>
      <vt:lpstr>Apresentação do PowerPoint</vt:lpstr>
      <vt:lpstr>Ciclo biológico</vt:lpstr>
      <vt:lpstr>Apresentação do PowerPoint</vt:lpstr>
      <vt:lpstr>Vetores do dengue (outros possíveis)</vt:lpstr>
      <vt:lpstr>Apresentação do PowerPoint</vt:lpstr>
      <vt:lpstr>Prevenção</vt:lpstr>
      <vt:lpstr>Apresentação do PowerPoint</vt:lpstr>
      <vt:lpstr>Apresentação do PowerPoint</vt:lpstr>
      <vt:lpstr>Apresentação do PowerPoint</vt:lpstr>
      <vt:lpstr>Apresentação do PowerPoint</vt:lpstr>
      <vt:lpstr>Prevenção: vacina tetravalente</vt:lpstr>
      <vt:lpstr>Global strategy for dengue prevention and control, 2012-2020 – WHO Tech. Report, 2012.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USER-PC</cp:lastModifiedBy>
  <cp:revision>167</cp:revision>
  <dcterms:created xsi:type="dcterms:W3CDTF">2013-08-28T13:43:19Z</dcterms:created>
  <dcterms:modified xsi:type="dcterms:W3CDTF">2018-02-01T11:43:07Z</dcterms:modified>
</cp:coreProperties>
</file>