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1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D9D7C7-1EB4-462E-83AA-9D25687ECF54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903F7F-ECB8-4239-91BE-620CA5A6129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Datas das aulas: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pt-BR" dirty="0" smtClean="0"/>
              <a:t>1-  </a:t>
            </a:r>
            <a:r>
              <a:rPr lang="pt-BR" dirty="0"/>
              <a:t>15 e 16/09 - Apresentação - A crise de 1893 e a era do imperialismo</a:t>
            </a:r>
          </a:p>
          <a:p>
            <a:pPr hangingPunct="0"/>
            <a:r>
              <a:rPr lang="pt-BR" dirty="0"/>
              <a:t>2- 22 e 23/09 - A guerra imperialista (1914-1918) e as revoluções na Rússia e Alemanha </a:t>
            </a:r>
          </a:p>
          <a:p>
            <a:pPr hangingPunct="0"/>
            <a:r>
              <a:rPr lang="pt-BR" dirty="0"/>
              <a:t>3 – 29 e 30/09 - A União Soviética e o início da planificação econômica socialista</a:t>
            </a:r>
          </a:p>
          <a:p>
            <a:pPr hangingPunct="0"/>
            <a:r>
              <a:rPr lang="pt-BR" dirty="0"/>
              <a:t>4 – 6 e 7/10 – Da prosperidade à Crise de 1929 e os capitalismos tardios: Alemanha, Itália e Japão </a:t>
            </a:r>
          </a:p>
          <a:p>
            <a:pPr hangingPunct="0"/>
            <a:r>
              <a:rPr lang="pt-BR" dirty="0"/>
              <a:t>5 – 13 e 14/10 - A revolução espanhola </a:t>
            </a:r>
          </a:p>
          <a:p>
            <a:pPr hangingPunct="0"/>
            <a:r>
              <a:rPr lang="pt-BR" dirty="0"/>
              <a:t>6 – 20 e 21/10 - Fascismos e a Segunda Guerra Mundial</a:t>
            </a:r>
          </a:p>
          <a:p>
            <a:pPr hangingPunct="0"/>
            <a:r>
              <a:rPr lang="pt-BR" dirty="0"/>
              <a:t>7 – 27 e 28/10 - O Desenvolvimento Capitalista nos Trinta Anos Gloriosos” (1945-1975)</a:t>
            </a:r>
          </a:p>
          <a:p>
            <a:pPr hangingPunct="0"/>
            <a:r>
              <a:rPr lang="pt-BR" dirty="0"/>
              <a:t>8 – 3 e 4/11 - Da revolução chinesa à revolução cultural</a:t>
            </a:r>
          </a:p>
          <a:p>
            <a:pPr hangingPunct="0"/>
            <a:r>
              <a:rPr lang="pt-BR" dirty="0"/>
              <a:t>9 – 10 e 11/11 -  Simpósio </a:t>
            </a:r>
          </a:p>
          <a:p>
            <a:pPr hangingPunct="0"/>
            <a:r>
              <a:rPr lang="pt-BR" dirty="0"/>
              <a:t>10 – 17 e 18/11 - Entre a mitológica </a:t>
            </a:r>
            <a:r>
              <a:rPr lang="pt-BR" dirty="0" err="1"/>
              <a:t>Sierra</a:t>
            </a:r>
            <a:r>
              <a:rPr lang="pt-BR" dirty="0"/>
              <a:t> Maestra e o Maio de 1968: onde estava a classe operária</a:t>
            </a:r>
          </a:p>
          <a:p>
            <a:pPr hangingPunct="0"/>
            <a:r>
              <a:rPr lang="pt-BR" dirty="0"/>
              <a:t>11 – 24 e 25/11 - Os Processos de Descolonização na África e a revolução dos Cravos  </a:t>
            </a:r>
          </a:p>
          <a:p>
            <a:pPr hangingPunct="0"/>
            <a:r>
              <a:rPr lang="pt-BR" dirty="0"/>
              <a:t>12 – 1 e 2/12 - A Formação do Oriente Médio Contemporâneo </a:t>
            </a:r>
          </a:p>
          <a:p>
            <a:pPr hangingPunct="0"/>
            <a:r>
              <a:rPr lang="pt-BR" dirty="0"/>
              <a:t>13 – 8 e 9/12/2016 – Entre a crise de 1971 e a queda da URSS: Globalização e conflitos contemporâneos (entrega de avaliações)</a:t>
            </a:r>
          </a:p>
          <a:p>
            <a:pPr hangingPunct="0"/>
            <a:r>
              <a:rPr lang="pt-BR" dirty="0"/>
              <a:t>14 – 19 e 20/01/2017 – divulgação do resultado das avaliações</a:t>
            </a:r>
          </a:p>
          <a:p>
            <a:pPr hangingPunct="0"/>
            <a:r>
              <a:rPr lang="pt-BR" dirty="0"/>
              <a:t>15 – 2-3/02/2017 - recuperação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797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pt-BR" b="1" dirty="0"/>
              <a:t>1 - A crise de 1893 e a era do imperialismo</a:t>
            </a:r>
            <a:endParaRPr lang="pt-BR" dirty="0"/>
          </a:p>
          <a:p>
            <a:pPr hangingPunct="0"/>
            <a:r>
              <a:rPr lang="pt-BR" dirty="0"/>
              <a:t>BUKHARIN, Nikolai. “A economia mundial e o estado nacional”. IN: </a:t>
            </a:r>
            <a:r>
              <a:rPr lang="pt-BR" i="1" dirty="0"/>
              <a:t>A economia mundial e o imperialismo</a:t>
            </a:r>
            <a:r>
              <a:rPr lang="pt-BR" dirty="0"/>
              <a:t>. </a:t>
            </a:r>
            <a:r>
              <a:rPr lang="pt-BR" i="1" dirty="0"/>
              <a:t>Esboço econômico</a:t>
            </a:r>
            <a:r>
              <a:rPr lang="pt-BR" dirty="0"/>
              <a:t>. São Paulo: Nova Cultural, 1986. pp. 95-100.</a:t>
            </a:r>
          </a:p>
          <a:p>
            <a:pPr hangingPunct="0"/>
            <a:r>
              <a:rPr lang="pt-BR" dirty="0"/>
              <a:t>HILFERDING, Rudolf, “Notas introdutórias de Tom </a:t>
            </a:r>
            <a:r>
              <a:rPr lang="pt-BR" dirty="0" err="1"/>
              <a:t>Bottomore</a:t>
            </a:r>
            <a:r>
              <a:rPr lang="pt-BR" dirty="0"/>
              <a:t>”, in: </a:t>
            </a:r>
            <a:r>
              <a:rPr lang="pt-BR" i="1" dirty="0"/>
              <a:t>O capital financeiro</a:t>
            </a:r>
            <a:r>
              <a:rPr lang="pt-BR" dirty="0"/>
              <a:t>. São Paulo: Nova Cultural, 1985. </a:t>
            </a:r>
          </a:p>
          <a:p>
            <a:pPr hangingPunct="0"/>
            <a:r>
              <a:rPr lang="pt-BR" dirty="0"/>
              <a:t>E. </a:t>
            </a:r>
            <a:r>
              <a:rPr lang="pt-BR" dirty="0" err="1"/>
              <a:t>Hobsbawm</a:t>
            </a:r>
            <a:r>
              <a:rPr lang="pt-BR" dirty="0"/>
              <a:t>, </a:t>
            </a:r>
            <a:r>
              <a:rPr lang="pt-BR" i="1" dirty="0"/>
              <a:t>Era dos impérios</a:t>
            </a:r>
            <a:r>
              <a:rPr lang="pt-BR" dirty="0"/>
              <a:t>, caps. 2 e 3, pp. 57-124</a:t>
            </a:r>
          </a:p>
          <a:p>
            <a:pPr hangingPunct="0"/>
            <a:r>
              <a:rPr lang="pt-BR" dirty="0" err="1"/>
              <a:t>Coggiola</a:t>
            </a:r>
            <a:r>
              <a:rPr lang="pt-BR" dirty="0"/>
              <a:t>, </a:t>
            </a:r>
            <a:r>
              <a:rPr lang="pt-BR" i="1" dirty="0"/>
              <a:t>As grandes depressões</a:t>
            </a:r>
            <a:r>
              <a:rPr lang="pt-BR" dirty="0"/>
              <a:t>, pp. 71-132</a:t>
            </a:r>
          </a:p>
          <a:p>
            <a:pPr hangingPunct="0"/>
            <a:r>
              <a:rPr lang="pt-BR" dirty="0"/>
              <a:t>Lênin, </a:t>
            </a:r>
            <a:r>
              <a:rPr lang="pt-BR" i="1" dirty="0"/>
              <a:t>Imperialismo, fase superior do capitalismo</a:t>
            </a:r>
            <a:r>
              <a:rPr lang="pt-BR" dirty="0"/>
              <a:t>, caps. 9-10, pp.  129-151</a:t>
            </a:r>
          </a:p>
          <a:p>
            <a:pPr hangingPunct="0"/>
            <a:r>
              <a:rPr lang="pt-BR" b="1" dirty="0"/>
              <a:t> </a:t>
            </a:r>
            <a:endParaRPr lang="pt-BR" dirty="0"/>
          </a:p>
          <a:p>
            <a:pPr hangingPunct="0"/>
            <a:r>
              <a:rPr lang="pt-BR" b="1" dirty="0"/>
              <a:t>2 – A guerra imperialista (1914-1918) e as revoluções na Rússia e Alemanha</a:t>
            </a:r>
            <a:endParaRPr lang="pt-BR" dirty="0"/>
          </a:p>
          <a:p>
            <a:pPr hangingPunct="0"/>
            <a:r>
              <a:rPr lang="pt-BR" dirty="0"/>
              <a:t>E. </a:t>
            </a:r>
            <a:r>
              <a:rPr lang="pt-BR" dirty="0" err="1"/>
              <a:t>Hobsbawm</a:t>
            </a:r>
            <a:r>
              <a:rPr lang="pt-BR" dirty="0"/>
              <a:t>, </a:t>
            </a:r>
            <a:r>
              <a:rPr lang="pt-BR" i="1" dirty="0"/>
              <a:t>Era dos Impérios</a:t>
            </a:r>
            <a:r>
              <a:rPr lang="pt-BR" dirty="0"/>
              <a:t>, cap. 13, pp. 417-451</a:t>
            </a:r>
          </a:p>
          <a:p>
            <a:pPr hangingPunct="0"/>
            <a:r>
              <a:rPr lang="pt-BR" dirty="0"/>
              <a:t>N. </a:t>
            </a:r>
            <a:r>
              <a:rPr lang="pt-BR" dirty="0" err="1"/>
              <a:t>MacKenzie</a:t>
            </a:r>
            <a:r>
              <a:rPr lang="pt-BR" dirty="0"/>
              <a:t>, </a:t>
            </a:r>
            <a:r>
              <a:rPr lang="pt-BR" i="1" dirty="0"/>
              <a:t>Breve História do socialismo</a:t>
            </a:r>
            <a:r>
              <a:rPr lang="pt-BR" dirty="0"/>
              <a:t>, pp. 99-118</a:t>
            </a:r>
          </a:p>
          <a:p>
            <a:pPr hangingPunct="0"/>
            <a:r>
              <a:rPr lang="pt-BR" dirty="0"/>
              <a:t>E. </a:t>
            </a:r>
            <a:r>
              <a:rPr lang="pt-BR" dirty="0" err="1"/>
              <a:t>Hobsbawm</a:t>
            </a:r>
            <a:r>
              <a:rPr lang="pt-BR" dirty="0"/>
              <a:t> (org.), </a:t>
            </a:r>
            <a:r>
              <a:rPr lang="pt-BR" i="1" dirty="0"/>
              <a:t>História do marxismo</a:t>
            </a:r>
            <a:r>
              <a:rPr lang="pt-BR" dirty="0"/>
              <a:t>, </a:t>
            </a:r>
            <a:r>
              <a:rPr lang="pt-BR" dirty="0" err="1"/>
              <a:t>vol</a:t>
            </a:r>
            <a:r>
              <a:rPr lang="pt-BR" dirty="0"/>
              <a:t> 2, pp. 223-255</a:t>
            </a:r>
          </a:p>
          <a:p>
            <a:pPr hangingPunct="0"/>
            <a:r>
              <a:rPr lang="pt-BR" dirty="0"/>
              <a:t>G. </a:t>
            </a:r>
            <a:r>
              <a:rPr lang="pt-BR" dirty="0" err="1"/>
              <a:t>Barraclough</a:t>
            </a:r>
            <a:r>
              <a:rPr lang="pt-BR" dirty="0"/>
              <a:t>, </a:t>
            </a:r>
            <a:r>
              <a:rPr lang="pt-BR" i="1" dirty="0"/>
              <a:t>Introdução à História contemporânea</a:t>
            </a:r>
            <a:r>
              <a:rPr lang="pt-BR" dirty="0"/>
              <a:t>, cap. 7, pp. 181-210</a:t>
            </a:r>
          </a:p>
          <a:p>
            <a:pPr hangingPunct="0"/>
            <a:r>
              <a:rPr lang="pt-BR" dirty="0"/>
              <a:t>Isabel Loureiro, </a:t>
            </a:r>
            <a:r>
              <a:rPr lang="pt-BR" i="1" dirty="0"/>
              <a:t>A revolução alemã (1918-1923)</a:t>
            </a:r>
            <a:r>
              <a:rPr lang="pt-BR" dirty="0"/>
              <a:t>, cap. 2, 41-75.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468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A crise econômica de 1873 e o imperialismo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11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 </a:t>
            </a:r>
            <a:r>
              <a:rPr lang="pt-BR" b="1" dirty="0"/>
              <a:t>expansão territorial do capitalismo no final do século XIX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Expansão capitalista e os limites dos mercados</a:t>
            </a:r>
          </a:p>
          <a:p>
            <a:r>
              <a:rPr lang="pt-BR" sz="2800" dirty="0" smtClean="0"/>
              <a:t>A dialética capitalismo mercado mundial</a:t>
            </a:r>
          </a:p>
          <a:p>
            <a:r>
              <a:rPr lang="pt-BR" sz="2800" dirty="0" smtClean="0"/>
              <a:t>A queda tendencial das taxas de lucros e o mercado externo</a:t>
            </a:r>
          </a:p>
          <a:p>
            <a:r>
              <a:rPr lang="pt-BR" sz="2800" dirty="0" smtClean="0"/>
              <a:t>A expansão territorial e econômica internacional como resolução das crises?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223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indústria inglesa e sua expansão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Origens da crise de 1873</a:t>
            </a:r>
          </a:p>
          <a:p>
            <a:r>
              <a:rPr lang="pt-BR" sz="2800" dirty="0" smtClean="0"/>
              <a:t>Crise de crescimento e investimentos externos</a:t>
            </a:r>
          </a:p>
          <a:p>
            <a:r>
              <a:rPr lang="pt-BR" sz="2800" dirty="0" smtClean="0"/>
              <a:t>Aumento da concorrência e disputas por novos mercados</a:t>
            </a:r>
          </a:p>
          <a:p>
            <a:r>
              <a:rPr lang="pt-BR" sz="2800" dirty="0" smtClean="0"/>
              <a:t>Nova fase de prosperidade a partir de 1896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2180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 As novas economias industrializadas e suas novas colônias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854436"/>
            <a:ext cx="7772400" cy="4165363"/>
          </a:xfrm>
        </p:spPr>
        <p:txBody>
          <a:bodyPr>
            <a:normAutofit/>
          </a:bodyPr>
          <a:lstStyle/>
          <a:p>
            <a:r>
              <a:rPr lang="pt-BR" dirty="0" smtClean="0"/>
              <a:t>As potências colonizadoras: </a:t>
            </a:r>
          </a:p>
          <a:p>
            <a:r>
              <a:rPr lang="pt-BR" dirty="0" smtClean="0"/>
              <a:t>Rússia</a:t>
            </a:r>
          </a:p>
          <a:p>
            <a:r>
              <a:rPr lang="pt-BR" dirty="0" smtClean="0"/>
              <a:t>Japão</a:t>
            </a:r>
          </a:p>
          <a:p>
            <a:r>
              <a:rPr lang="pt-BR" dirty="0" smtClean="0"/>
              <a:t>Alemanha</a:t>
            </a:r>
          </a:p>
          <a:p>
            <a:r>
              <a:rPr lang="pt-BR" dirty="0" smtClean="0"/>
              <a:t>Holanda</a:t>
            </a:r>
          </a:p>
          <a:p>
            <a:r>
              <a:rPr lang="pt-BR" dirty="0" smtClean="0"/>
              <a:t>França</a:t>
            </a:r>
          </a:p>
          <a:p>
            <a:r>
              <a:rPr lang="pt-BR" dirty="0" smtClean="0"/>
              <a:t>Estado Unidos</a:t>
            </a:r>
          </a:p>
          <a:p>
            <a:r>
              <a:rPr lang="pt-BR" dirty="0" smtClean="0"/>
              <a:t>O segundo império inglês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596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 As crises econômicas do século XIX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Crises conjunturais </a:t>
            </a:r>
          </a:p>
          <a:p>
            <a:r>
              <a:rPr lang="pt-BR" dirty="0" smtClean="0"/>
              <a:t>O capitalismo e as novas crises industriais</a:t>
            </a:r>
          </a:p>
          <a:p>
            <a:r>
              <a:rPr lang="pt-BR" dirty="0" smtClean="0"/>
              <a:t>As crises modernas determinadas por ritmos internos do seu funcionamento</a:t>
            </a:r>
          </a:p>
          <a:p>
            <a:r>
              <a:rPr lang="pt-BR" dirty="0" smtClean="0"/>
              <a:t>A crise de 1857</a:t>
            </a:r>
          </a:p>
          <a:p>
            <a:r>
              <a:rPr lang="pt-BR" dirty="0" smtClean="0"/>
              <a:t>A crise de 1873 – divisor de águas entre dois estágios do capitalismo</a:t>
            </a:r>
          </a:p>
          <a:p>
            <a:r>
              <a:rPr lang="pt-BR" dirty="0" smtClean="0"/>
              <a:t>O imperialismo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99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 Teorias das crises econômicas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/>
          <a:lstStyle/>
          <a:p>
            <a:r>
              <a:rPr lang="pt-BR" b="1" dirty="0"/>
              <a:t>Marx e as crises do </a:t>
            </a:r>
            <a:r>
              <a:rPr lang="pt-BR" b="1" dirty="0" smtClean="0"/>
              <a:t>capitalismo</a:t>
            </a:r>
          </a:p>
          <a:p>
            <a:pPr marL="0" indent="0">
              <a:buNone/>
            </a:pPr>
            <a:endParaRPr lang="pt-BR" b="1" dirty="0" smtClean="0"/>
          </a:p>
          <a:p>
            <a:r>
              <a:rPr lang="pt-BR" b="1" dirty="0"/>
              <a:t>Crises cíclicas e estruturais</a:t>
            </a:r>
            <a:r>
              <a:rPr lang="pt-BR" dirty="0"/>
              <a:t> </a:t>
            </a:r>
            <a:endParaRPr lang="pt-BR" dirty="0" smtClean="0"/>
          </a:p>
          <a:p>
            <a:endParaRPr lang="pt-BR" b="1" dirty="0"/>
          </a:p>
          <a:p>
            <a:r>
              <a:rPr lang="pt-BR" b="1" dirty="0" smtClean="0"/>
              <a:t>O </a:t>
            </a:r>
            <a:r>
              <a:rPr lang="pt-BR" b="1" dirty="0"/>
              <a:t>mercado mundial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5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 </a:t>
            </a:r>
            <a:r>
              <a:rPr lang="pt-BR" b="1" dirty="0"/>
              <a:t>debate teórico sobre as crises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/>
          </a:bodyPr>
          <a:lstStyle/>
          <a:p>
            <a:r>
              <a:rPr lang="pt-BR" b="1" dirty="0" err="1" smtClean="0"/>
              <a:t>Hobson</a:t>
            </a:r>
            <a:r>
              <a:rPr lang="pt-BR" b="1" dirty="0" smtClean="0"/>
              <a:t> e o imperialismo</a:t>
            </a:r>
            <a:endParaRPr lang="pt-BR" dirty="0" smtClean="0"/>
          </a:p>
          <a:p>
            <a:r>
              <a:rPr lang="pt-BR" b="1" dirty="0" err="1"/>
              <a:t>Hilferding</a:t>
            </a:r>
            <a:r>
              <a:rPr lang="pt-BR" b="1" dirty="0"/>
              <a:t> e o Capital Financeiro</a:t>
            </a:r>
            <a:endParaRPr lang="pt-BR" dirty="0"/>
          </a:p>
          <a:p>
            <a:r>
              <a:rPr lang="pt-BR" b="1" dirty="0"/>
              <a:t>Karl </a:t>
            </a:r>
            <a:r>
              <a:rPr lang="pt-BR" b="1" dirty="0" err="1"/>
              <a:t>Kautsky</a:t>
            </a:r>
            <a:r>
              <a:rPr lang="pt-BR" dirty="0"/>
              <a:t> </a:t>
            </a:r>
          </a:p>
          <a:p>
            <a:r>
              <a:rPr lang="pt-BR" b="1" dirty="0"/>
              <a:t>Rosa Luxemburgo e a teoria do colapso do capitalismo</a:t>
            </a:r>
            <a:endParaRPr lang="pt-BR" dirty="0"/>
          </a:p>
          <a:p>
            <a:r>
              <a:rPr lang="pt-BR" b="1" dirty="0" err="1"/>
              <a:t>Bukharin</a:t>
            </a:r>
            <a:r>
              <a:rPr lang="pt-BR" b="1" dirty="0"/>
              <a:t> </a:t>
            </a:r>
            <a:r>
              <a:rPr lang="pt-BR" b="1" dirty="0" smtClean="0"/>
              <a:t>e  a</a:t>
            </a:r>
            <a:r>
              <a:rPr lang="pt-BR" dirty="0" smtClean="0"/>
              <a:t> Economia </a:t>
            </a:r>
            <a:r>
              <a:rPr lang="pt-BR" dirty="0"/>
              <a:t>mundial </a:t>
            </a:r>
            <a:endParaRPr lang="pt-BR" dirty="0" smtClean="0"/>
          </a:p>
          <a:p>
            <a:r>
              <a:rPr lang="pt-BR" b="1" dirty="0" smtClean="0"/>
              <a:t>Lênin e </a:t>
            </a:r>
            <a:r>
              <a:rPr lang="pt-BR" b="1" dirty="0"/>
              <a:t>o imperialismo </a:t>
            </a:r>
            <a:r>
              <a:rPr lang="pt-BR" b="1" dirty="0" smtClean="0"/>
              <a:t>como fase superior do </a:t>
            </a:r>
            <a:r>
              <a:rPr lang="pt-BR" b="1" dirty="0"/>
              <a:t>capitalismo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9042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547</Words>
  <Application>Microsoft Office PowerPoint</Application>
  <PresentationFormat>Apresentação na tela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Capital Próprio</vt:lpstr>
      <vt:lpstr>Datas das aulas: </vt:lpstr>
      <vt:lpstr>Apresentação do PowerPoint</vt:lpstr>
      <vt:lpstr>A crise econômica de 1873 e o imperialismo</vt:lpstr>
      <vt:lpstr>A expansão territorial do capitalismo no final do século XIX </vt:lpstr>
      <vt:lpstr>A indústria inglesa e sua expansão</vt:lpstr>
      <vt:lpstr> As novas economias industrializadas e suas novas colônias</vt:lpstr>
      <vt:lpstr> As crises econômicas do século XIX</vt:lpstr>
      <vt:lpstr> Teorias das crises econômicas </vt:lpstr>
      <vt:lpstr>       O debate teórico sobre as crises  </vt:lpstr>
    </vt:vector>
  </TitlesOfParts>
  <Company>FFLCH/USP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crise econômica de 1873 e o imperialismo</dc:title>
  <dc:creator>Jorge Luiz Mesquita</dc:creator>
  <cp:lastModifiedBy>Everaldo de Oliveira Andrade</cp:lastModifiedBy>
  <cp:revision>8</cp:revision>
  <dcterms:created xsi:type="dcterms:W3CDTF">2014-05-15T21:07:15Z</dcterms:created>
  <dcterms:modified xsi:type="dcterms:W3CDTF">2016-09-19T23:16:06Z</dcterms:modified>
</cp:coreProperties>
</file>