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88" r:id="rId4"/>
    <p:sldId id="289" r:id="rId5"/>
    <p:sldId id="287" r:id="rId6"/>
    <p:sldId id="290" r:id="rId7"/>
    <p:sldId id="291" r:id="rId8"/>
    <p:sldId id="292" r:id="rId9"/>
    <p:sldId id="259" r:id="rId10"/>
    <p:sldId id="260" r:id="rId11"/>
    <p:sldId id="293" r:id="rId12"/>
    <p:sldId id="296" r:id="rId13"/>
    <p:sldId id="295" r:id="rId14"/>
    <p:sldId id="261" r:id="rId15"/>
    <p:sldId id="263" r:id="rId16"/>
    <p:sldId id="262" r:id="rId17"/>
    <p:sldId id="265" r:id="rId18"/>
    <p:sldId id="297" r:id="rId19"/>
    <p:sldId id="298" r:id="rId20"/>
    <p:sldId id="264" r:id="rId21"/>
    <p:sldId id="266" r:id="rId22"/>
    <p:sldId id="267" r:id="rId23"/>
    <p:sldId id="268" r:id="rId24"/>
    <p:sldId id="270" r:id="rId25"/>
    <p:sldId id="271" r:id="rId26"/>
    <p:sldId id="269" r:id="rId27"/>
    <p:sldId id="299" r:id="rId28"/>
    <p:sldId id="300" r:id="rId29"/>
    <p:sldId id="301" r:id="rId30"/>
    <p:sldId id="302" r:id="rId31"/>
    <p:sldId id="272" r:id="rId32"/>
    <p:sldId id="303" r:id="rId33"/>
    <p:sldId id="304" r:id="rId34"/>
    <p:sldId id="305" r:id="rId35"/>
    <p:sldId id="273" r:id="rId36"/>
    <p:sldId id="306" r:id="rId37"/>
    <p:sldId id="307" r:id="rId38"/>
    <p:sldId id="308" r:id="rId39"/>
    <p:sldId id="309" r:id="rId40"/>
    <p:sldId id="310" r:id="rId41"/>
    <p:sldId id="311" r:id="rId42"/>
    <p:sldId id="283" r:id="rId43"/>
    <p:sldId id="284" r:id="rId44"/>
    <p:sldId id="275" r:id="rId45"/>
    <p:sldId id="276" r:id="rId46"/>
    <p:sldId id="277" r:id="rId47"/>
    <p:sldId id="278" r:id="rId48"/>
    <p:sldId id="281" r:id="rId49"/>
    <p:sldId id="282" r:id="rId50"/>
    <p:sldId id="285" r:id="rId51"/>
    <p:sldId id="28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78BAC-CA74-B847-B423-0B70AB03AD45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7AB79-8143-AF44-8534-62A98879D1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4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</a:t>
            </a:r>
            <a:r>
              <a:rPr lang="en-US" dirty="0" err="1" smtClean="0"/>
              <a:t>alterações</a:t>
            </a:r>
            <a:r>
              <a:rPr lang="en-US" dirty="0" smtClean="0"/>
              <a:t> </a:t>
            </a:r>
            <a:r>
              <a:rPr lang="en-US" dirty="0" err="1" smtClean="0"/>
              <a:t>cromossomicas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frequentes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neoplasias</a:t>
            </a:r>
            <a:r>
              <a:rPr lang="en-US" dirty="0" smtClean="0"/>
              <a:t> </a:t>
            </a:r>
            <a:r>
              <a:rPr lang="en-US" dirty="0" err="1" smtClean="0"/>
              <a:t>hematologicas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tumores</a:t>
            </a:r>
            <a:r>
              <a:rPr lang="en-US" dirty="0" smtClean="0"/>
              <a:t> </a:t>
            </a:r>
            <a:r>
              <a:rPr lang="en-US" dirty="0" err="1" smtClean="0"/>
              <a:t>sólidos</a:t>
            </a:r>
            <a:r>
              <a:rPr lang="en-US" dirty="0" smtClean="0"/>
              <a:t>. E entre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primeiras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maior</a:t>
            </a:r>
            <a:r>
              <a:rPr lang="en-US" baseline="0" dirty="0" smtClean="0"/>
              <a:t> N de </a:t>
            </a:r>
            <a:r>
              <a:rPr lang="en-US" baseline="0" dirty="0" err="1" smtClean="0"/>
              <a:t>altetaracoes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cromossomicas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detectado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LMAs</a:t>
            </a:r>
            <a:r>
              <a:rPr lang="en-US" baseline="0" dirty="0" smtClean="0"/>
              <a:t>, 1785 </a:t>
            </a:r>
            <a:r>
              <a:rPr lang="en-US" baseline="0" dirty="0" err="1" smtClean="0"/>
              <a:t>alterações</a:t>
            </a:r>
            <a:r>
              <a:rPr lang="en-US" baseline="0" dirty="0" smtClean="0"/>
              <a:t>, das </a:t>
            </a:r>
            <a:r>
              <a:rPr lang="en-US" baseline="0" dirty="0" err="1" smtClean="0"/>
              <a:t>quais</a:t>
            </a:r>
            <a:r>
              <a:rPr lang="en-US" baseline="0" dirty="0" smtClean="0"/>
              <a:t> 267 se </a:t>
            </a:r>
            <a:r>
              <a:rPr lang="en-US" baseline="0" dirty="0" err="1" smtClean="0"/>
              <a:t>repetem</a:t>
            </a:r>
            <a:r>
              <a:rPr lang="en-US" baseline="0" dirty="0" smtClean="0"/>
              <a:t> de forma </a:t>
            </a:r>
            <a:r>
              <a:rPr lang="en-US" baseline="0" dirty="0" err="1" smtClean="0"/>
              <a:t>consistente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envolvem</a:t>
            </a:r>
            <a:r>
              <a:rPr lang="en-US" baseline="0" dirty="0" smtClean="0"/>
              <a:t> 109 genes de </a:t>
            </a:r>
            <a:r>
              <a:rPr lang="en-US" baseline="0" dirty="0" err="1" smtClean="0"/>
              <a:t>fusão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2o </a:t>
            </a:r>
            <a:r>
              <a:rPr lang="en-US" baseline="0" dirty="0" err="1" smtClean="0"/>
              <a:t>lugar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estão</a:t>
            </a:r>
            <a:r>
              <a:rPr lang="en-US" baseline="0" dirty="0" smtClean="0"/>
              <a:t> as neo de </a:t>
            </a:r>
            <a:r>
              <a:rPr lang="en-US" baseline="0" dirty="0" err="1" smtClean="0"/>
              <a:t>cels</a:t>
            </a:r>
            <a:r>
              <a:rPr lang="en-US" baseline="0" dirty="0" smtClean="0"/>
              <a:t> B </a:t>
            </a:r>
            <a:r>
              <a:rPr lang="en-US" baseline="0" dirty="0" err="1" smtClean="0"/>
              <a:t>maduras</a:t>
            </a:r>
            <a:r>
              <a:rPr lang="en-US" baseline="0" dirty="0" smtClean="0"/>
              <a:t> com 227 alt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repetem</a:t>
            </a:r>
            <a:r>
              <a:rPr lang="en-US" baseline="0" dirty="0" smtClean="0"/>
              <a:t> de forma </a:t>
            </a:r>
            <a:r>
              <a:rPr lang="en-US" baseline="0" dirty="0" err="1" smtClean="0"/>
              <a:t>consistente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69 genes de </a:t>
            </a:r>
            <a:r>
              <a:rPr lang="en-US" baseline="0" dirty="0" err="1" smtClean="0"/>
              <a:t>fusão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3o </a:t>
            </a:r>
            <a:r>
              <a:rPr lang="en-US" baseline="0" dirty="0" err="1" smtClean="0"/>
              <a:t>lugar</a:t>
            </a:r>
            <a:r>
              <a:rPr lang="en-US" baseline="0" dirty="0" smtClean="0"/>
              <a:t> a LLA com 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quarta</a:t>
            </a:r>
            <a:r>
              <a:rPr lang="en-US" dirty="0" smtClean="0"/>
              <a:t> </a:t>
            </a:r>
            <a:r>
              <a:rPr lang="en-US" dirty="0" err="1" smtClean="0"/>
              <a:t>questão</a:t>
            </a:r>
            <a:r>
              <a:rPr lang="en-US" dirty="0" smtClean="0"/>
              <a:t> </a:t>
            </a:r>
            <a:r>
              <a:rPr lang="en-US" dirty="0" err="1" smtClean="0"/>
              <a:t>diz</a:t>
            </a:r>
            <a:r>
              <a:rPr lang="en-US" dirty="0" smtClean="0"/>
              <a:t> </a:t>
            </a:r>
            <a:r>
              <a:rPr lang="en-US" dirty="0" err="1" smtClean="0"/>
              <a:t>respeito</a:t>
            </a:r>
            <a:r>
              <a:rPr lang="en-US" dirty="0" smtClean="0"/>
              <a:t> a </a:t>
            </a:r>
            <a:r>
              <a:rPr lang="en-US" dirty="0" err="1" smtClean="0"/>
              <a:t>identificação</a:t>
            </a:r>
            <a:r>
              <a:rPr lang="en-US" dirty="0" smtClean="0"/>
              <a:t> das </a:t>
            </a:r>
            <a:r>
              <a:rPr lang="en-US" dirty="0" err="1" smtClean="0"/>
              <a:t>LICs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LPA. Este </a:t>
            </a:r>
            <a:r>
              <a:rPr lang="en-US" baseline="0" dirty="0" err="1" smtClean="0"/>
              <a:t>termo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cunhado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lapidot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isolou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diferentes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subpopulações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pacientes</a:t>
            </a:r>
            <a:r>
              <a:rPr lang="en-US" baseline="0" dirty="0" smtClean="0"/>
              <a:t> com LMA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transplantou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camundongos</a:t>
            </a:r>
            <a:r>
              <a:rPr lang="en-US" baseline="0" dirty="0" smtClean="0"/>
              <a:t> NOD-SCID. </a:t>
            </a:r>
            <a:r>
              <a:rPr lang="en-US" baseline="0" dirty="0" err="1" smtClean="0"/>
              <a:t>Somente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fraçnao</a:t>
            </a:r>
            <a:r>
              <a:rPr lang="en-US" baseline="0" dirty="0" smtClean="0"/>
              <a:t> Cd34+CD38-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capaz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propagar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leucemia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modelo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xenotranspl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Existe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controversia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respeito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fenotipo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destas</a:t>
            </a:r>
            <a:r>
              <a:rPr lang="en-US" baseline="0" dirty="0" smtClean="0"/>
              <a:t> CIL.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definição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capazes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divisão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assimetrica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origem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outras</a:t>
            </a:r>
            <a:r>
              <a:rPr lang="en-US" baseline="0" dirty="0" smtClean="0"/>
              <a:t> CIL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diferenciadas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Snao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quiescentes</a:t>
            </a:r>
            <a:r>
              <a:rPr lang="en-US" baseline="0" dirty="0" smtClean="0"/>
              <a:t>…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responsaveis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 </a:t>
            </a:r>
            <a:r>
              <a:rPr lang="en-US" dirty="0" err="1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objetivo</a:t>
            </a:r>
            <a:r>
              <a:rPr lang="en-US" dirty="0" smtClean="0"/>
              <a:t> de </a:t>
            </a:r>
            <a:r>
              <a:rPr lang="en-US" dirty="0" err="1" smtClean="0"/>
              <a:t>identifiarmos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LICs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LPA. </a:t>
            </a:r>
            <a:r>
              <a:rPr lang="en-US" baseline="0" dirty="0" err="1" smtClean="0"/>
              <a:t>Usamos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animais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transgenicos</a:t>
            </a:r>
            <a:r>
              <a:rPr lang="en-US" baseline="0" dirty="0" smtClean="0"/>
              <a:t> PML/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Baseados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primeira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analise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imunofenotipo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leucemico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escolhemos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marcadores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</a:t>
            </a:r>
            <a:r>
              <a:rPr lang="en-US" baseline="0" dirty="0" smtClean="0"/>
              <a:t>-kit, CD34, CD16/32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Gr-1.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possivel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dividirmos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cels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9 </a:t>
            </a:r>
            <a:r>
              <a:rPr lang="en-US" baseline="0" dirty="0" err="1" smtClean="0"/>
              <a:t>subpopul</a:t>
            </a:r>
            <a:r>
              <a:rPr lang="en-US" baseline="0" dirty="0" smtClean="0"/>
              <a:t> 4 CD34+c-Kit+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outras</a:t>
            </a:r>
            <a:r>
              <a:rPr lang="en-US" baseline="0" dirty="0" smtClean="0"/>
              <a:t> 5 entre </a:t>
            </a:r>
            <a:r>
              <a:rPr lang="en-US" baseline="0" dirty="0" err="1" smtClean="0"/>
              <a:t>celulas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duplo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negativas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</a:t>
            </a:r>
            <a:r>
              <a:rPr lang="en-US" baseline="0" dirty="0" smtClean="0"/>
              <a:t>-Kit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CD34.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animais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selvagens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predominam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fraçoes</a:t>
            </a:r>
            <a:r>
              <a:rPr lang="en-US" baseline="0" dirty="0" smtClean="0"/>
              <a:t> 8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9 </a:t>
            </a:r>
            <a:r>
              <a:rPr lang="en-US" baseline="0" dirty="0" err="1" smtClean="0"/>
              <a:t>correspondentes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cels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maduras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leucemicas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frações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 </a:t>
            </a:r>
            <a:r>
              <a:rPr lang="en-US" dirty="0" err="1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avanço</a:t>
            </a:r>
            <a:r>
              <a:rPr lang="en-US" dirty="0" smtClean="0"/>
              <a:t> das </a:t>
            </a:r>
            <a:r>
              <a:rPr lang="en-US" dirty="0" err="1" smtClean="0"/>
              <a:t>tecnicas</a:t>
            </a:r>
            <a:r>
              <a:rPr lang="en-US" dirty="0" smtClean="0"/>
              <a:t> </a:t>
            </a:r>
            <a:r>
              <a:rPr lang="en-US" dirty="0" err="1" smtClean="0"/>
              <a:t>citogeneticas</a:t>
            </a:r>
            <a:r>
              <a:rPr lang="en-US" dirty="0" smtClean="0"/>
              <a:t>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grupos</a:t>
            </a:r>
            <a:r>
              <a:rPr lang="en-US" dirty="0" smtClean="0"/>
              <a:t> </a:t>
            </a:r>
            <a:r>
              <a:rPr lang="en-US" dirty="0" err="1" smtClean="0"/>
              <a:t>buscaram</a:t>
            </a:r>
            <a:r>
              <a:rPr lang="en-US" dirty="0" smtClean="0"/>
              <a:t> </a:t>
            </a:r>
            <a:r>
              <a:rPr lang="en-US" dirty="0" err="1" smtClean="0"/>
              <a:t>alterações</a:t>
            </a:r>
            <a:r>
              <a:rPr lang="en-US" dirty="0" smtClean="0"/>
              <a:t> </a:t>
            </a:r>
            <a:r>
              <a:rPr lang="en-US" dirty="0" err="1" smtClean="0"/>
              <a:t>especificas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pudessem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associados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subtipo</a:t>
            </a:r>
            <a:r>
              <a:rPr lang="en-US" baseline="0" dirty="0" smtClean="0"/>
              <a:t> de LMA.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1976 </a:t>
            </a:r>
            <a:r>
              <a:rPr lang="en-US" baseline="0" dirty="0" err="1" smtClean="0"/>
              <a:t>Golomb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descreve</a:t>
            </a:r>
            <a:r>
              <a:rPr lang="en-US" baseline="0" dirty="0" smtClean="0"/>
              <a:t> a del </a:t>
            </a:r>
            <a:r>
              <a:rPr lang="en-US" baseline="0" dirty="0" err="1" smtClean="0"/>
              <a:t>parcial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crom</a:t>
            </a:r>
            <a:r>
              <a:rPr lang="en-US" baseline="0" dirty="0" smtClean="0"/>
              <a:t> 17, </a:t>
            </a:r>
            <a:r>
              <a:rPr lang="en-US" baseline="0" dirty="0" err="1" smtClean="0"/>
              <a:t>mas</a:t>
            </a:r>
            <a:r>
              <a:rPr lang="en-US" baseline="0" dirty="0" smtClean="0"/>
              <a:t> logo a </a:t>
            </a:r>
            <a:r>
              <a:rPr lang="en-US" baseline="0" dirty="0" err="1" smtClean="0"/>
              <a:t>seguir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grupo</a:t>
            </a:r>
            <a:r>
              <a:rPr lang="en-US" baseline="0" dirty="0" smtClean="0"/>
              <a:t> de Chicago </a:t>
            </a:r>
            <a:r>
              <a:rPr lang="en-US" baseline="0" dirty="0" err="1" smtClean="0"/>
              <a:t>demonstra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demonstra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trata</a:t>
            </a:r>
            <a:r>
              <a:rPr lang="en-US" baseline="0" dirty="0" smtClean="0"/>
              <a:t>-se de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translocação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reciproca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balanceada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crom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17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depois</a:t>
            </a:r>
            <a:r>
              <a:rPr lang="en-US" baseline="0" dirty="0" smtClean="0"/>
              <a:t> Larson </a:t>
            </a:r>
            <a:r>
              <a:rPr lang="en-US" baseline="0" dirty="0" err="1" smtClean="0"/>
              <a:t>mostrou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alteração</a:t>
            </a:r>
            <a:r>
              <a:rPr lang="en-US" baseline="0" dirty="0" smtClean="0"/>
              <a:t> era </a:t>
            </a:r>
            <a:r>
              <a:rPr lang="en-US" baseline="0" dirty="0" err="1" smtClean="0"/>
              <a:t>consistente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casos</a:t>
            </a:r>
            <a:r>
              <a:rPr lang="en-US" baseline="0" dirty="0" smtClean="0"/>
              <a:t> de LPA. No </a:t>
            </a:r>
            <a:r>
              <a:rPr lang="en-US" baseline="0" dirty="0" err="1" smtClean="0"/>
              <a:t>inicio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anos</a:t>
            </a:r>
            <a:r>
              <a:rPr lang="en-US" baseline="0" dirty="0" smtClean="0"/>
              <a:t> 90 com </a:t>
            </a:r>
            <a:r>
              <a:rPr lang="en-US" baseline="0" dirty="0" err="1" smtClean="0"/>
              <a:t>evolução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tecnicas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clonagem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grupos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caracterizam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genes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pontos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quebra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envolvidos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Independentemente</a:t>
            </a:r>
            <a:r>
              <a:rPr lang="en-US" dirty="0" smtClean="0"/>
              <a:t> do </a:t>
            </a:r>
            <a:r>
              <a:rPr lang="en-US" dirty="0" err="1" smtClean="0"/>
              <a:t>ponto</a:t>
            </a:r>
            <a:r>
              <a:rPr lang="en-US" dirty="0" smtClean="0"/>
              <a:t> de </a:t>
            </a:r>
            <a:r>
              <a:rPr lang="en-US" dirty="0" err="1" smtClean="0"/>
              <a:t>quebra</a:t>
            </a:r>
            <a:r>
              <a:rPr lang="en-US" dirty="0" smtClean="0"/>
              <a:t> a </a:t>
            </a:r>
            <a:r>
              <a:rPr lang="en-US" dirty="0" err="1" smtClean="0"/>
              <a:t>proteina</a:t>
            </a:r>
            <a:r>
              <a:rPr lang="en-US" dirty="0" smtClean="0"/>
              <a:t> </a:t>
            </a:r>
            <a:r>
              <a:rPr lang="en-US" dirty="0" err="1" smtClean="0"/>
              <a:t>hibrida</a:t>
            </a:r>
            <a:r>
              <a:rPr lang="en-US" dirty="0" smtClean="0"/>
              <a:t> </a:t>
            </a:r>
            <a:r>
              <a:rPr lang="en-US" dirty="0" err="1" smtClean="0"/>
              <a:t>codificada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gene de </a:t>
            </a:r>
            <a:r>
              <a:rPr lang="en-US" dirty="0" err="1" smtClean="0"/>
              <a:t>fusão</a:t>
            </a:r>
            <a:r>
              <a:rPr lang="en-US" dirty="0" smtClean="0"/>
              <a:t> PML-RARA </a:t>
            </a:r>
            <a:r>
              <a:rPr lang="en-US" dirty="0" err="1" smtClean="0"/>
              <a:t>retem</a:t>
            </a:r>
            <a:r>
              <a:rPr lang="en-US" dirty="0" smtClean="0"/>
              <a:t> a </a:t>
            </a:r>
            <a:r>
              <a:rPr lang="en-US" dirty="0" err="1" smtClean="0"/>
              <a:t>maior</a:t>
            </a:r>
            <a:r>
              <a:rPr lang="en-US" dirty="0" smtClean="0"/>
              <a:t> parte dos </a:t>
            </a:r>
            <a:r>
              <a:rPr lang="en-US" dirty="0" err="1" smtClean="0"/>
              <a:t>dominios</a:t>
            </a:r>
            <a:r>
              <a:rPr lang="en-US" dirty="0" smtClean="0"/>
              <a:t> </a:t>
            </a:r>
            <a:r>
              <a:rPr lang="en-US" dirty="0" err="1" smtClean="0"/>
              <a:t>funcionais</a:t>
            </a:r>
            <a:r>
              <a:rPr lang="en-US" dirty="0" smtClean="0"/>
              <a:t> das </a:t>
            </a:r>
            <a:r>
              <a:rPr lang="en-US" dirty="0" err="1" smtClean="0"/>
              <a:t>proteinas</a:t>
            </a:r>
            <a:r>
              <a:rPr lang="en-US" dirty="0" smtClean="0"/>
              <a:t> </a:t>
            </a:r>
            <a:r>
              <a:rPr lang="en-US" dirty="0" err="1" smtClean="0"/>
              <a:t>funcionais</a:t>
            </a:r>
            <a:r>
              <a:rPr lang="en-US" dirty="0" smtClean="0"/>
              <a:t> das </a:t>
            </a:r>
            <a:r>
              <a:rPr lang="en-US" dirty="0" err="1" smtClean="0"/>
              <a:t>proteinas</a:t>
            </a:r>
            <a:r>
              <a:rPr lang="en-US" dirty="0" smtClean="0"/>
              <a:t> </a:t>
            </a:r>
            <a:r>
              <a:rPr lang="en-US" dirty="0" err="1" smtClean="0"/>
              <a:t>parentais</a:t>
            </a:r>
            <a:r>
              <a:rPr lang="en-US" dirty="0" smtClean="0"/>
              <a:t>. Na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porçao</a:t>
            </a:r>
            <a:r>
              <a:rPr lang="en-US" baseline="0" dirty="0" smtClean="0"/>
              <a:t> N terminal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dominio</a:t>
            </a:r>
            <a:r>
              <a:rPr lang="en-US" baseline="0" dirty="0" smtClean="0"/>
              <a:t> coiled coil,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2 B-Boxes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um zinc finger)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essenciais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formação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homodimeros</a:t>
            </a:r>
            <a:r>
              <a:rPr lang="en-US" baseline="0" dirty="0" smtClean="0"/>
              <a:t> PML-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 PML-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heterodimeros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varias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incluindo</a:t>
            </a:r>
            <a:r>
              <a:rPr lang="en-US" baseline="0" dirty="0" smtClean="0"/>
              <a:t> a PML </a:t>
            </a:r>
            <a:r>
              <a:rPr lang="en-US" baseline="0" dirty="0" err="1" smtClean="0"/>
              <a:t>nativa</a:t>
            </a:r>
            <a:r>
              <a:rPr lang="en-US" baseline="0" dirty="0" smtClean="0"/>
              <a:t>. Na </a:t>
            </a:r>
            <a:r>
              <a:rPr lang="en-US" baseline="0" dirty="0" err="1" smtClean="0"/>
              <a:t>porção</a:t>
            </a:r>
            <a:r>
              <a:rPr lang="en-US" baseline="0" dirty="0" smtClean="0"/>
              <a:t> C-terminal </a:t>
            </a:r>
            <a:r>
              <a:rPr lang="en-US" baseline="0" dirty="0" err="1" smtClean="0"/>
              <a:t>retem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dominios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ligação</a:t>
            </a:r>
            <a:r>
              <a:rPr lang="en-US" baseline="0" dirty="0" smtClean="0"/>
              <a:t> com a </a:t>
            </a:r>
            <a:r>
              <a:rPr lang="en-US" baseline="0" dirty="0" err="1" smtClean="0"/>
              <a:t>acido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retinoico</a:t>
            </a:r>
            <a:r>
              <a:rPr lang="en-US" baseline="0" dirty="0" smtClean="0"/>
              <a:t>, de </a:t>
            </a:r>
            <a:r>
              <a:rPr lang="en-US" baseline="0" dirty="0" err="1" smtClean="0"/>
              <a:t>dimerização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ppalmente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ligação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elementos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responsivos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retinoio</a:t>
            </a:r>
            <a:r>
              <a:rPr lang="en-US" baseline="0" dirty="0" smtClean="0"/>
              <a:t> RARE no DNA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ativador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transcrição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Segundo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leucemogenese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induzida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pela</a:t>
            </a:r>
            <a:r>
              <a:rPr lang="en-US" baseline="0" dirty="0" smtClean="0"/>
              <a:t> PML-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decorreria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dominante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negativa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a via </a:t>
            </a:r>
            <a:r>
              <a:rPr lang="en-US" baseline="0" dirty="0" err="1" smtClean="0"/>
              <a:t>retinóide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fato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existiam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inicio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decada</a:t>
            </a:r>
            <a:r>
              <a:rPr lang="en-US" baseline="0" dirty="0" smtClean="0"/>
              <a:t> de 90 </a:t>
            </a:r>
            <a:r>
              <a:rPr lang="en-US" baseline="0" dirty="0" err="1" smtClean="0"/>
              <a:t>varias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evidencias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experimentais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apoiando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Outra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inormação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relevante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particularmente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importante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papel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via </a:t>
            </a:r>
            <a:r>
              <a:rPr lang="en-US" baseline="0" dirty="0" err="1" smtClean="0"/>
              <a:t>retinóide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leucemogenese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veio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estudo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camundongos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mutações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funcionais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Mutantes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contendo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apenas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regões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envolvidas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rearranjo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porção</a:t>
            </a:r>
            <a:r>
              <a:rPr lang="en-US" baseline="0" dirty="0" smtClean="0"/>
              <a:t> PML,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incapazes</a:t>
            </a:r>
            <a:r>
              <a:rPr lang="en-US" baseline="0" dirty="0" smtClean="0"/>
              <a:t> de se </a:t>
            </a:r>
            <a:r>
              <a:rPr lang="en-US" baseline="0" dirty="0" err="1" smtClean="0"/>
              <a:t>ligar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ATRA,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desenvolveram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leucemia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fizeram</a:t>
            </a:r>
            <a:r>
              <a:rPr lang="en-US" baseline="0" dirty="0" smtClean="0"/>
              <a:t> de forma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esporadica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Enquanto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transgenicos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expressando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moleculas</a:t>
            </a:r>
            <a:r>
              <a:rPr lang="en-US" baseline="0" dirty="0" smtClean="0"/>
              <a:t> PML-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ligam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ATRA </a:t>
            </a:r>
            <a:r>
              <a:rPr lang="en-US" baseline="0" dirty="0" err="1" smtClean="0"/>
              <a:t>desenvolveram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</a:t>
            </a:r>
            <a:r>
              <a:rPr lang="en-US" baseline="0" dirty="0" smtClean="0"/>
              <a:t> de forma </a:t>
            </a:r>
            <a:r>
              <a:rPr lang="en-US" baseline="0" dirty="0" err="1" smtClean="0"/>
              <a:t>semelhante</a:t>
            </a:r>
            <a:r>
              <a:rPr lang="en-US" baseline="0" dirty="0" smtClean="0"/>
              <a:t> a PML-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mutada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Passando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papel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baseline="0" dirty="0" smtClean="0"/>
              <a:t> via PML. A </a:t>
            </a:r>
            <a:r>
              <a:rPr lang="en-US" baseline="0" dirty="0" err="1" smtClean="0"/>
              <a:t>primeira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importante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proteína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interage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fisicamente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varias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atraves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dominios</a:t>
            </a:r>
            <a:r>
              <a:rPr lang="en-US" baseline="0" dirty="0" smtClean="0"/>
              <a:t> RBCC.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determinarmos</a:t>
            </a:r>
            <a:r>
              <a:rPr lang="en-US" dirty="0" smtClean="0"/>
              <a:t> </a:t>
            </a:r>
            <a:r>
              <a:rPr lang="en-US" dirty="0" err="1" smtClean="0"/>
              <a:t>qual</a:t>
            </a:r>
            <a:r>
              <a:rPr lang="en-US" dirty="0" smtClean="0"/>
              <a:t> </a:t>
            </a:r>
            <a:r>
              <a:rPr lang="en-US" dirty="0" err="1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mecanismos</a:t>
            </a:r>
            <a:r>
              <a:rPr lang="en-US" dirty="0" smtClean="0"/>
              <a:t> </a:t>
            </a:r>
            <a:r>
              <a:rPr lang="en-US" dirty="0" err="1" smtClean="0"/>
              <a:t>estudamos</a:t>
            </a:r>
            <a:r>
              <a:rPr lang="en-US" dirty="0" smtClean="0"/>
              <a:t> </a:t>
            </a:r>
            <a:r>
              <a:rPr lang="en-US" dirty="0" err="1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efeito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inativaçnao</a:t>
            </a:r>
            <a:r>
              <a:rPr lang="en-US" dirty="0" smtClean="0"/>
              <a:t> </a:t>
            </a:r>
            <a:r>
              <a:rPr lang="en-US" dirty="0" err="1" smtClean="0"/>
              <a:t>completa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parcial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resposta</a:t>
            </a:r>
            <a:r>
              <a:rPr lang="en-US" dirty="0" smtClean="0"/>
              <a:t> 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mo a </a:t>
            </a:r>
            <a:r>
              <a:rPr lang="en-US" baseline="0" dirty="0" err="1" smtClean="0"/>
              <a:t>estimulos</a:t>
            </a:r>
            <a:r>
              <a:rPr lang="en-US" baseline="0" dirty="0" smtClean="0"/>
              <a:t> pro-</a:t>
            </a:r>
            <a:r>
              <a:rPr lang="en-US" baseline="0" dirty="0" err="1" smtClean="0"/>
              <a:t>apoptoticos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FAS. Sob um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estimulo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aqui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anti-</a:t>
            </a:r>
            <a:r>
              <a:rPr lang="en-US" baseline="0" dirty="0" err="1" smtClean="0"/>
              <a:t>Fas</a:t>
            </a:r>
            <a:r>
              <a:rPr lang="en-US" baseline="0" dirty="0" smtClean="0"/>
              <a:t> a</a:t>
            </a:r>
            <a:r>
              <a:rPr lang="en-US" dirty="0" smtClean="0"/>
              <a:t> </a:t>
            </a:r>
            <a:r>
              <a:rPr lang="en-US" dirty="0" err="1" smtClean="0"/>
              <a:t>haploinsuficiência</a:t>
            </a:r>
            <a:r>
              <a:rPr lang="en-US" dirty="0" smtClean="0"/>
              <a:t> do PML </a:t>
            </a:r>
            <a:r>
              <a:rPr lang="en-US" dirty="0" err="1" smtClean="0"/>
              <a:t>conferiu</a:t>
            </a:r>
            <a:r>
              <a:rPr lang="en-US" dirty="0" smtClean="0"/>
              <a:t> </a:t>
            </a:r>
            <a:r>
              <a:rPr lang="en-US" dirty="0" err="1" smtClean="0"/>
              <a:t>resistência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apoptose</a:t>
            </a:r>
            <a:r>
              <a:rPr lang="en-US" dirty="0" smtClean="0"/>
              <a:t>.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coclusão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PML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supressor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tumoral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prot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fusãi</a:t>
            </a:r>
            <a:r>
              <a:rPr lang="en-US" baseline="0" dirty="0" smtClean="0"/>
              <a:t> PML-</a:t>
            </a:r>
            <a:r>
              <a:rPr lang="en-US" baseline="0" dirty="0" err="1" smtClean="0"/>
              <a:t>RARa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causar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desorginação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NBs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causa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deslocalização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proteina</a:t>
            </a:r>
            <a:r>
              <a:rPr lang="en-US" baseline="0" dirty="0" smtClean="0"/>
              <a:t> pro=</a:t>
            </a:r>
            <a:r>
              <a:rPr lang="en-US" baseline="0" dirty="0" err="1" smtClean="0"/>
              <a:t>apoptotica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Daxx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sequestrada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NBs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inativa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ponto</a:t>
            </a:r>
            <a:r>
              <a:rPr lang="en-US" baseline="0" dirty="0" smtClean="0"/>
              <a:t> de vista </a:t>
            </a:r>
            <a:r>
              <a:rPr lang="en-US" baseline="0" dirty="0" err="1" smtClean="0"/>
              <a:t>transcripcional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desorganização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NBs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libera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Daxx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ativa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transcrição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varias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proteinas</a:t>
            </a:r>
            <a:r>
              <a:rPr lang="en-US" baseline="0" dirty="0" smtClean="0"/>
              <a:t> anti-</a:t>
            </a:r>
            <a:r>
              <a:rPr lang="en-US" baseline="0" dirty="0" err="1" smtClean="0"/>
              <a:t>apoptoticas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contribuindo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resistencia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apoptose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blastos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LPA.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</a:t>
            </a: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drogas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efetivas</a:t>
            </a:r>
            <a:r>
              <a:rPr lang="en-US" dirty="0" smtClean="0"/>
              <a:t> no </a:t>
            </a:r>
            <a:r>
              <a:rPr lang="en-US" dirty="0" err="1" smtClean="0"/>
              <a:t>tratamento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LPA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o</a:t>
            </a:r>
            <a:r>
              <a:rPr lang="en-US" dirty="0" smtClean="0"/>
              <a:t> ATRA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o</a:t>
            </a:r>
            <a:r>
              <a:rPr lang="en-US" dirty="0" smtClean="0"/>
              <a:t> ATO. O</a:t>
            </a:r>
            <a:r>
              <a:rPr lang="en-US" baseline="0" dirty="0" smtClean="0"/>
              <a:t> ATRA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ligante</a:t>
            </a:r>
            <a:r>
              <a:rPr lang="en-US" baseline="0" dirty="0" smtClean="0"/>
              <a:t> natural do RARA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associação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proteina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fusão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desencadeado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mudanças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conformacionais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mencionada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sumolação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posterior </a:t>
            </a:r>
            <a:r>
              <a:rPr lang="en-US" baseline="0" dirty="0" err="1" smtClean="0"/>
              <a:t>degradação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proteossomos</a:t>
            </a:r>
            <a:r>
              <a:rPr lang="en-US" baseline="0" dirty="0" smtClean="0"/>
              <a:t>. O ATO </a:t>
            </a:r>
            <a:r>
              <a:rPr lang="en-US" baseline="0" dirty="0" err="1" smtClean="0"/>
              <a:t>modifica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grupos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tiol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lisina</a:t>
            </a:r>
            <a:r>
              <a:rPr lang="en-US" baseline="0" dirty="0" smtClean="0"/>
              <a:t> 160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porção</a:t>
            </a:r>
            <a:r>
              <a:rPr lang="en-US" baseline="0" dirty="0" smtClean="0"/>
              <a:t> amino terminal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SUMOlação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degradação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854A-9897-EE49-A482-F63B27B3FF9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28A6441-EC12-D046-848E-DAF08B9DBF3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CD717E4-4B0B-3148-89B3-7A2A7EFF402F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Helvetica"/>
          <a:ea typeface="+mj-ea"/>
          <a:cs typeface="Helvetica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Helvetica"/>
          <a:ea typeface="+mn-ea"/>
          <a:cs typeface="Helvetica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Helvetica"/>
          <a:ea typeface="+mn-ea"/>
          <a:cs typeface="Helvetica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Helvetica"/>
          <a:ea typeface="+mn-ea"/>
          <a:cs typeface="Helvetica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Helvetica"/>
          <a:ea typeface="+mn-ea"/>
          <a:cs typeface="Helvetica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Helvetica"/>
          <a:ea typeface="+mn-ea"/>
          <a:cs typeface="Helvetic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8.wmf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4" Type="http://schemas.openxmlformats.org/officeDocument/2006/relationships/image" Target="../media/image9.wmf"/><Relationship Id="rId9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381126"/>
            <a:ext cx="6487579" cy="2899616"/>
          </a:xfrm>
        </p:spPr>
        <p:txBody>
          <a:bodyPr/>
          <a:lstStyle/>
          <a:p>
            <a:r>
              <a:rPr lang="en-US" sz="4000" b="1" dirty="0" smtClean="0">
                <a:latin typeface="Helvetica"/>
                <a:cs typeface="Helvetica"/>
              </a:rPr>
              <a:t>O </a:t>
            </a:r>
            <a:r>
              <a:rPr lang="en-US" sz="4000" b="1" dirty="0" err="1" smtClean="0">
                <a:latin typeface="Helvetica"/>
                <a:cs typeface="Helvetica"/>
              </a:rPr>
              <a:t>que</a:t>
            </a:r>
            <a:r>
              <a:rPr lang="en-US" sz="4000" b="1" dirty="0" smtClean="0">
                <a:latin typeface="Helvetica"/>
                <a:cs typeface="Helvetica"/>
              </a:rPr>
              <a:t> </a:t>
            </a:r>
            <a:r>
              <a:rPr lang="en-US" sz="4000" b="1" dirty="0" err="1" smtClean="0">
                <a:latin typeface="Helvetica"/>
                <a:cs typeface="Helvetica"/>
              </a:rPr>
              <a:t>aprendemos</a:t>
            </a:r>
            <a:r>
              <a:rPr lang="en-US" sz="4000" b="1" dirty="0" smtClean="0">
                <a:latin typeface="Helvetica"/>
                <a:cs typeface="Helvetica"/>
              </a:rPr>
              <a:t> </a:t>
            </a:r>
            <a:r>
              <a:rPr lang="en-US" sz="4000" b="1" dirty="0" err="1" smtClean="0">
                <a:latin typeface="Helvetica"/>
                <a:cs typeface="Helvetica"/>
              </a:rPr>
              <a:t>sobre</a:t>
            </a:r>
            <a:r>
              <a:rPr lang="en-US" sz="4000" b="1" dirty="0" smtClean="0">
                <a:latin typeface="Helvetica"/>
                <a:cs typeface="Helvetica"/>
              </a:rPr>
              <a:t> a </a:t>
            </a:r>
            <a:r>
              <a:rPr lang="en-US" sz="4000" b="1" dirty="0" err="1" smtClean="0">
                <a:latin typeface="Helvetica"/>
                <a:cs typeface="Helvetica"/>
              </a:rPr>
              <a:t>leucemia</a:t>
            </a:r>
            <a:r>
              <a:rPr lang="en-US" sz="4000" b="1" dirty="0" smtClean="0">
                <a:latin typeface="Helvetica"/>
                <a:cs typeface="Helvetica"/>
              </a:rPr>
              <a:t> </a:t>
            </a:r>
            <a:r>
              <a:rPr lang="en-US" sz="4000" b="1" dirty="0" err="1" smtClean="0">
                <a:latin typeface="Helvetica"/>
                <a:cs typeface="Helvetica"/>
              </a:rPr>
              <a:t>mielóide</a:t>
            </a:r>
            <a:r>
              <a:rPr lang="en-US" sz="4000" b="1" dirty="0" smtClean="0">
                <a:latin typeface="Helvetica"/>
                <a:cs typeface="Helvetica"/>
              </a:rPr>
              <a:t> </a:t>
            </a:r>
            <a:r>
              <a:rPr lang="en-US" sz="4000" b="1" dirty="0" err="1" smtClean="0">
                <a:latin typeface="Helvetica"/>
                <a:cs typeface="Helvetica"/>
              </a:rPr>
              <a:t>aguda</a:t>
            </a:r>
            <a:r>
              <a:rPr lang="en-US" sz="4000" b="1" dirty="0" smtClean="0">
                <a:latin typeface="Helvetica"/>
                <a:cs typeface="Helvetica"/>
              </a:rPr>
              <a:t> a </a:t>
            </a:r>
            <a:r>
              <a:rPr lang="en-US" sz="4000" b="1" dirty="0" err="1" smtClean="0">
                <a:latin typeface="Helvetica"/>
                <a:cs typeface="Helvetica"/>
              </a:rPr>
              <a:t>partir</a:t>
            </a:r>
            <a:r>
              <a:rPr lang="en-US" sz="4000" b="1" dirty="0" smtClean="0">
                <a:latin typeface="Helvetica"/>
                <a:cs typeface="Helvetica"/>
              </a:rPr>
              <a:t> dos </a:t>
            </a:r>
            <a:r>
              <a:rPr lang="en-US" sz="4000" b="1" dirty="0" err="1" smtClean="0">
                <a:latin typeface="Helvetica"/>
                <a:cs typeface="Helvetica"/>
              </a:rPr>
              <a:t>modelos</a:t>
            </a:r>
            <a:r>
              <a:rPr lang="en-US" sz="4000" b="1" dirty="0" smtClean="0">
                <a:latin typeface="Helvetica"/>
                <a:cs typeface="Helvetica"/>
              </a:rPr>
              <a:t> </a:t>
            </a:r>
            <a:r>
              <a:rPr lang="en-US" sz="4000" b="1" dirty="0" err="1" smtClean="0">
                <a:latin typeface="Helvetica"/>
                <a:cs typeface="Helvetica"/>
              </a:rPr>
              <a:t>animais</a:t>
            </a:r>
            <a:r>
              <a:rPr lang="en-US" sz="4000" b="1" dirty="0" smtClean="0">
                <a:latin typeface="Helvetica"/>
                <a:cs typeface="Helvetica"/>
              </a:rPr>
              <a:t> ?</a:t>
            </a:r>
            <a:endParaRPr lang="en-US" sz="4000" b="1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184028"/>
            <a:ext cx="6498159" cy="1277097"/>
          </a:xfrm>
        </p:spPr>
        <p:txBody>
          <a:bodyPr>
            <a:noAutofit/>
          </a:bodyPr>
          <a:lstStyle/>
          <a:p>
            <a:r>
              <a:rPr lang="en-US" sz="2000" b="1" i="1" dirty="0" smtClean="0">
                <a:solidFill>
                  <a:schemeClr val="tx1"/>
                </a:solidFill>
                <a:latin typeface="Helvetica"/>
                <a:cs typeface="Helvetica"/>
              </a:rPr>
              <a:t>Eduardo M. Rego</a:t>
            </a:r>
          </a:p>
          <a:p>
            <a:r>
              <a:rPr lang="en-US" sz="2000" b="1" i="1" dirty="0" err="1" smtClean="0">
                <a:solidFill>
                  <a:schemeClr val="tx1"/>
                </a:solidFill>
                <a:latin typeface="Helvetica"/>
                <a:cs typeface="Helvetica"/>
              </a:rPr>
              <a:t>Divisões</a:t>
            </a:r>
            <a:r>
              <a:rPr lang="en-US" sz="2000" b="1" i="1" dirty="0" smtClean="0">
                <a:solidFill>
                  <a:schemeClr val="tx1"/>
                </a:solidFill>
                <a:latin typeface="Helvetica"/>
                <a:cs typeface="Helvetica"/>
              </a:rPr>
              <a:t> de </a:t>
            </a:r>
            <a:r>
              <a:rPr lang="en-US" sz="2000" b="1" i="1" dirty="0" err="1" smtClean="0">
                <a:solidFill>
                  <a:schemeClr val="tx1"/>
                </a:solidFill>
                <a:latin typeface="Helvetica"/>
                <a:cs typeface="Helvetica"/>
              </a:rPr>
              <a:t>Hemato</a:t>
            </a:r>
            <a:r>
              <a:rPr lang="en-US" sz="2000" b="1" i="1" dirty="0" smtClean="0">
                <a:solidFill>
                  <a:schemeClr val="tx1"/>
                </a:solidFill>
                <a:latin typeface="Helvetica"/>
                <a:cs typeface="Helvetica"/>
              </a:rPr>
              <a:t> / </a:t>
            </a:r>
            <a:r>
              <a:rPr lang="en-US" sz="2000" b="1" i="1" dirty="0" err="1" smtClean="0">
                <a:solidFill>
                  <a:schemeClr val="tx1"/>
                </a:solidFill>
                <a:latin typeface="Helvetica"/>
                <a:cs typeface="Helvetica"/>
              </a:rPr>
              <a:t>Oncologia</a:t>
            </a:r>
            <a:endParaRPr lang="en-US" sz="2000" b="1" i="1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en-US" sz="2000" b="1" i="1" dirty="0" smtClean="0">
                <a:solidFill>
                  <a:schemeClr val="tx1"/>
                </a:solidFill>
                <a:latin typeface="Helvetica"/>
                <a:cs typeface="Helvetica"/>
              </a:rPr>
              <a:t>FMRP-USP</a:t>
            </a:r>
            <a:endParaRPr lang="en-US" sz="2000" b="1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Translocação</a:t>
            </a:r>
            <a:r>
              <a:rPr lang="en-US" sz="3200" dirty="0" smtClean="0"/>
              <a:t> </a:t>
            </a:r>
            <a:r>
              <a:rPr lang="en-US" sz="3200" dirty="0" err="1" smtClean="0"/>
              <a:t>cromossômica</a:t>
            </a:r>
            <a:r>
              <a:rPr lang="en-US" sz="3200" dirty="0" smtClean="0"/>
              <a:t> </a:t>
            </a:r>
            <a:r>
              <a:rPr lang="en-US" sz="3200" dirty="0" err="1" smtClean="0"/>
              <a:t>recíproca</a:t>
            </a:r>
            <a:r>
              <a:rPr lang="en-US" sz="3200" dirty="0" smtClean="0"/>
              <a:t> e </a:t>
            </a:r>
            <a:r>
              <a:rPr lang="en-US" sz="3200" dirty="0" err="1" smtClean="0"/>
              <a:t>balaceada</a:t>
            </a:r>
            <a:r>
              <a:rPr lang="en-US" sz="3200" dirty="0" smtClean="0"/>
              <a:t> – GENE DE FUSÃO</a:t>
            </a:r>
            <a:endParaRPr lang="en-US" sz="3200" dirty="0"/>
          </a:p>
        </p:txBody>
      </p:sp>
      <p:pic>
        <p:nvPicPr>
          <p:cNvPr id="4" name="Picture 2" descr="Fig 1"/>
          <p:cNvPicPr>
            <a:picLocks noChangeAspect="1" noChangeArrowheads="1"/>
          </p:cNvPicPr>
          <p:nvPr/>
        </p:nvPicPr>
        <p:blipFill>
          <a:blip r:embed="rId2"/>
          <a:srcRect r="7814"/>
          <a:stretch>
            <a:fillRect/>
          </a:stretch>
        </p:blipFill>
        <p:spPr bwMode="auto">
          <a:xfrm>
            <a:off x="897921" y="1793876"/>
            <a:ext cx="6887179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81100" y="31115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97%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81100" y="530808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70%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Contribuição dos Modelos Animais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Determinar a patogênese</a:t>
            </a:r>
          </a:p>
          <a:p>
            <a:pPr lvl="1"/>
            <a:r>
              <a:rPr lang="pt-BR" dirty="0" smtClean="0"/>
              <a:t>Identificar qual lesão genética é necessária para a </a:t>
            </a:r>
            <a:r>
              <a:rPr lang="pt-BR" dirty="0" err="1" smtClean="0"/>
              <a:t>leucemogênese</a:t>
            </a:r>
            <a:endParaRPr lang="pt-BR" dirty="0" smtClean="0"/>
          </a:p>
          <a:p>
            <a:pPr lvl="1"/>
            <a:r>
              <a:rPr lang="pt-BR" dirty="0" smtClean="0"/>
              <a:t>Determinar a sequência de alterações (modelo de </a:t>
            </a:r>
            <a:r>
              <a:rPr lang="pt-BR" dirty="0" err="1"/>
              <a:t>K</a:t>
            </a:r>
            <a:r>
              <a:rPr lang="pt-BR" dirty="0" err="1" smtClean="0"/>
              <a:t>nudson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Esclarecer quais os processos biológicos alterados</a:t>
            </a:r>
          </a:p>
          <a:p>
            <a:pPr lvl="1"/>
            <a:r>
              <a:rPr lang="pt-BR" dirty="0" smtClean="0"/>
              <a:t>Correlacionar a alteração genética com o fenótipo – celular, clínico ou de resposta ao tratamento</a:t>
            </a:r>
          </a:p>
          <a:p>
            <a:r>
              <a:rPr lang="pt-BR" dirty="0" smtClean="0"/>
              <a:t>Desenvolver terapias específicas</a:t>
            </a:r>
          </a:p>
          <a:p>
            <a:r>
              <a:rPr lang="pt-BR" dirty="0" smtClean="0"/>
              <a:t>Esclarecer o mecanismo de resistência ao tratamento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0606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Contribuição dos Modelos Animais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Determinar a patogênese</a:t>
            </a:r>
          </a:p>
          <a:p>
            <a:pPr lvl="1"/>
            <a:r>
              <a:rPr lang="pt-BR" dirty="0" smtClean="0"/>
              <a:t>Identificar qual lesão genética é necessária para a </a:t>
            </a:r>
            <a:r>
              <a:rPr lang="pt-BR" dirty="0" err="1" smtClean="0"/>
              <a:t>leucemogênese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524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69320"/>
            <a:ext cx="82296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Golomb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et al., 1976 –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deleção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parcial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do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cromossomo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17</a:t>
            </a:r>
          </a:p>
          <a:p>
            <a:pPr eaLnBrk="1" hangingPunct="1"/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Rowley et al., 1977 –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translocação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recíproca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balanceada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entre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crom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. 15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17</a:t>
            </a:r>
          </a:p>
          <a:p>
            <a:pPr eaLnBrk="1" hangingPunct="1"/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Larson et al., 1984 –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associação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consistente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entre a  t(15;17) com LPA</a:t>
            </a:r>
          </a:p>
          <a:p>
            <a:pPr marL="0" indent="0" eaLnBrk="1" hangingPunct="1">
              <a:buNone/>
            </a:pPr>
            <a:endParaRPr lang="pt-BR" sz="1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27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3200" dirty="0" smtClean="0"/>
              <a:t>LPA - </a:t>
            </a:r>
            <a:r>
              <a:rPr lang="en-US" sz="3200" dirty="0" err="1" smtClean="0"/>
              <a:t>Caracterização</a:t>
            </a:r>
            <a:r>
              <a:rPr lang="en-US" sz="3200" dirty="0" smtClean="0"/>
              <a:t> </a:t>
            </a:r>
            <a:r>
              <a:rPr lang="en-US" sz="3200" dirty="0" err="1" smtClean="0"/>
              <a:t>citogenética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912" y="3636127"/>
            <a:ext cx="6908900" cy="32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0" y="304800"/>
            <a:ext cx="617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3200" b="1">
                <a:solidFill>
                  <a:srgbClr val="333399"/>
                </a:solidFill>
                <a:latin typeface="Tahoma" pitchFamily="4" charset="0"/>
              </a:rPr>
              <a:t> Modelo Transgênico Clássico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086600" y="1219200"/>
            <a:ext cx="1905000" cy="1076325"/>
            <a:chOff x="840" y="1392"/>
            <a:chExt cx="1200" cy="678"/>
          </a:xfrm>
        </p:grpSpPr>
        <p:sp>
          <p:nvSpPr>
            <p:cNvPr id="22571" name="Rectangle 4"/>
            <p:cNvSpPr>
              <a:spLocks noChangeArrowheads="1"/>
            </p:cNvSpPr>
            <p:nvPr/>
          </p:nvSpPr>
          <p:spPr bwMode="auto">
            <a:xfrm>
              <a:off x="1092" y="1392"/>
              <a:ext cx="348" cy="1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2" name="Rectangle 5"/>
            <p:cNvSpPr>
              <a:spLocks noChangeArrowheads="1"/>
            </p:cNvSpPr>
            <p:nvPr/>
          </p:nvSpPr>
          <p:spPr bwMode="auto">
            <a:xfrm>
              <a:off x="1416" y="1392"/>
              <a:ext cx="348" cy="13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3" name="Text Box 6"/>
            <p:cNvSpPr txBox="1">
              <a:spLocks noChangeArrowheads="1"/>
            </p:cNvSpPr>
            <p:nvPr/>
          </p:nvSpPr>
          <p:spPr bwMode="auto">
            <a:xfrm>
              <a:off x="840" y="1704"/>
              <a:ext cx="120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600" b="1">
                  <a:latin typeface="Tahoma" pitchFamily="4" charset="0"/>
                </a:rPr>
                <a:t>cDNA do gene de fusão 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200" y="3209925"/>
            <a:ext cx="3397250" cy="684213"/>
            <a:chOff x="960" y="912"/>
            <a:chExt cx="2140" cy="431"/>
          </a:xfrm>
        </p:grpSpPr>
        <p:sp>
          <p:nvSpPr>
            <p:cNvPr id="22566" name="Line 8"/>
            <p:cNvSpPr>
              <a:spLocks noChangeShapeType="1"/>
            </p:cNvSpPr>
            <p:nvPr/>
          </p:nvSpPr>
          <p:spPr bwMode="auto">
            <a:xfrm>
              <a:off x="960" y="912"/>
              <a:ext cx="16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7" name="Line 9"/>
            <p:cNvSpPr>
              <a:spLocks noChangeShapeType="1"/>
            </p:cNvSpPr>
            <p:nvPr/>
          </p:nvSpPr>
          <p:spPr bwMode="auto">
            <a:xfrm>
              <a:off x="960" y="1152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568" name="AutoShape 10"/>
            <p:cNvCxnSpPr>
              <a:cxnSpLocks noChangeShapeType="1"/>
              <a:stCxn id="22567" idx="1"/>
            </p:cNvCxnSpPr>
            <p:nvPr/>
          </p:nvCxnSpPr>
          <p:spPr bwMode="auto">
            <a:xfrm>
              <a:off x="2496" y="1152"/>
              <a:ext cx="432" cy="14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69" name="Freeform 11"/>
            <p:cNvSpPr>
              <a:spLocks/>
            </p:cNvSpPr>
            <p:nvPr/>
          </p:nvSpPr>
          <p:spPr bwMode="auto">
            <a:xfrm>
              <a:off x="2640" y="912"/>
              <a:ext cx="460" cy="300"/>
            </a:xfrm>
            <a:custGeom>
              <a:avLst/>
              <a:gdLst>
                <a:gd name="T0" fmla="*/ 0 w 460"/>
                <a:gd name="T1" fmla="*/ 0 h 300"/>
                <a:gd name="T2" fmla="*/ 284 w 460"/>
                <a:gd name="T3" fmla="*/ 12 h 300"/>
                <a:gd name="T4" fmla="*/ 328 w 460"/>
                <a:gd name="T5" fmla="*/ 24 h 300"/>
                <a:gd name="T6" fmla="*/ 364 w 460"/>
                <a:gd name="T7" fmla="*/ 56 h 300"/>
                <a:gd name="T8" fmla="*/ 412 w 460"/>
                <a:gd name="T9" fmla="*/ 132 h 300"/>
                <a:gd name="T10" fmla="*/ 460 w 460"/>
                <a:gd name="T11" fmla="*/ 30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0"/>
                <a:gd name="T19" fmla="*/ 0 h 300"/>
                <a:gd name="T20" fmla="*/ 460 w 460"/>
                <a:gd name="T21" fmla="*/ 300 h 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0" h="300">
                  <a:moveTo>
                    <a:pt x="0" y="0"/>
                  </a:moveTo>
                  <a:cubicBezTo>
                    <a:pt x="94" y="8"/>
                    <a:pt x="189" y="8"/>
                    <a:pt x="284" y="12"/>
                  </a:cubicBezTo>
                  <a:cubicBezTo>
                    <a:pt x="320" y="21"/>
                    <a:pt x="306" y="17"/>
                    <a:pt x="328" y="24"/>
                  </a:cubicBezTo>
                  <a:cubicBezTo>
                    <a:pt x="340" y="36"/>
                    <a:pt x="354" y="43"/>
                    <a:pt x="364" y="56"/>
                  </a:cubicBezTo>
                  <a:cubicBezTo>
                    <a:pt x="384" y="80"/>
                    <a:pt x="395" y="107"/>
                    <a:pt x="412" y="132"/>
                  </a:cubicBezTo>
                  <a:cubicBezTo>
                    <a:pt x="426" y="189"/>
                    <a:pt x="460" y="239"/>
                    <a:pt x="460" y="3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0" name="Freeform 12"/>
            <p:cNvSpPr>
              <a:spLocks/>
            </p:cNvSpPr>
            <p:nvPr/>
          </p:nvSpPr>
          <p:spPr bwMode="auto">
            <a:xfrm>
              <a:off x="2928" y="1192"/>
              <a:ext cx="168" cy="151"/>
            </a:xfrm>
            <a:custGeom>
              <a:avLst/>
              <a:gdLst>
                <a:gd name="T0" fmla="*/ 0 w 168"/>
                <a:gd name="T1" fmla="*/ 104 h 151"/>
                <a:gd name="T2" fmla="*/ 152 w 168"/>
                <a:gd name="T3" fmla="*/ 108 h 151"/>
                <a:gd name="T4" fmla="*/ 168 w 168"/>
                <a:gd name="T5" fmla="*/ 0 h 151"/>
                <a:gd name="T6" fmla="*/ 0 60000 65536"/>
                <a:gd name="T7" fmla="*/ 0 60000 65536"/>
                <a:gd name="T8" fmla="*/ 0 60000 65536"/>
                <a:gd name="T9" fmla="*/ 0 w 168"/>
                <a:gd name="T10" fmla="*/ 0 h 151"/>
                <a:gd name="T11" fmla="*/ 168 w 168"/>
                <a:gd name="T12" fmla="*/ 151 h 1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151">
                  <a:moveTo>
                    <a:pt x="0" y="104"/>
                  </a:moveTo>
                  <a:cubicBezTo>
                    <a:pt x="31" y="151"/>
                    <a:pt x="103" y="124"/>
                    <a:pt x="152" y="108"/>
                  </a:cubicBezTo>
                  <a:cubicBezTo>
                    <a:pt x="165" y="70"/>
                    <a:pt x="168" y="41"/>
                    <a:pt x="168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 flipV="1">
            <a:off x="457200" y="4429125"/>
            <a:ext cx="3397250" cy="684213"/>
            <a:chOff x="960" y="912"/>
            <a:chExt cx="2140" cy="431"/>
          </a:xfrm>
        </p:grpSpPr>
        <p:sp>
          <p:nvSpPr>
            <p:cNvPr id="22561" name="Line 14"/>
            <p:cNvSpPr>
              <a:spLocks noChangeShapeType="1"/>
            </p:cNvSpPr>
            <p:nvPr/>
          </p:nvSpPr>
          <p:spPr bwMode="auto">
            <a:xfrm>
              <a:off x="960" y="912"/>
              <a:ext cx="16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2" name="Line 15"/>
            <p:cNvSpPr>
              <a:spLocks noChangeShapeType="1"/>
            </p:cNvSpPr>
            <p:nvPr/>
          </p:nvSpPr>
          <p:spPr bwMode="auto">
            <a:xfrm>
              <a:off x="960" y="1152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563" name="AutoShape 16"/>
            <p:cNvCxnSpPr>
              <a:cxnSpLocks noChangeShapeType="1"/>
              <a:stCxn id="22562" idx="1"/>
            </p:cNvCxnSpPr>
            <p:nvPr/>
          </p:nvCxnSpPr>
          <p:spPr bwMode="auto">
            <a:xfrm>
              <a:off x="2496" y="1152"/>
              <a:ext cx="432" cy="14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64" name="Freeform 17"/>
            <p:cNvSpPr>
              <a:spLocks/>
            </p:cNvSpPr>
            <p:nvPr/>
          </p:nvSpPr>
          <p:spPr bwMode="auto">
            <a:xfrm>
              <a:off x="2640" y="912"/>
              <a:ext cx="460" cy="300"/>
            </a:xfrm>
            <a:custGeom>
              <a:avLst/>
              <a:gdLst>
                <a:gd name="T0" fmla="*/ 0 w 460"/>
                <a:gd name="T1" fmla="*/ 0 h 300"/>
                <a:gd name="T2" fmla="*/ 284 w 460"/>
                <a:gd name="T3" fmla="*/ 12 h 300"/>
                <a:gd name="T4" fmla="*/ 328 w 460"/>
                <a:gd name="T5" fmla="*/ 24 h 300"/>
                <a:gd name="T6" fmla="*/ 364 w 460"/>
                <a:gd name="T7" fmla="*/ 56 h 300"/>
                <a:gd name="T8" fmla="*/ 412 w 460"/>
                <a:gd name="T9" fmla="*/ 132 h 300"/>
                <a:gd name="T10" fmla="*/ 460 w 460"/>
                <a:gd name="T11" fmla="*/ 30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0"/>
                <a:gd name="T19" fmla="*/ 0 h 300"/>
                <a:gd name="T20" fmla="*/ 460 w 460"/>
                <a:gd name="T21" fmla="*/ 300 h 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0" h="300">
                  <a:moveTo>
                    <a:pt x="0" y="0"/>
                  </a:moveTo>
                  <a:cubicBezTo>
                    <a:pt x="94" y="8"/>
                    <a:pt x="189" y="8"/>
                    <a:pt x="284" y="12"/>
                  </a:cubicBezTo>
                  <a:cubicBezTo>
                    <a:pt x="320" y="21"/>
                    <a:pt x="306" y="17"/>
                    <a:pt x="328" y="24"/>
                  </a:cubicBezTo>
                  <a:cubicBezTo>
                    <a:pt x="340" y="36"/>
                    <a:pt x="354" y="43"/>
                    <a:pt x="364" y="56"/>
                  </a:cubicBezTo>
                  <a:cubicBezTo>
                    <a:pt x="384" y="80"/>
                    <a:pt x="395" y="107"/>
                    <a:pt x="412" y="132"/>
                  </a:cubicBezTo>
                  <a:cubicBezTo>
                    <a:pt x="426" y="189"/>
                    <a:pt x="460" y="239"/>
                    <a:pt x="460" y="3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5" name="Freeform 18"/>
            <p:cNvSpPr>
              <a:spLocks/>
            </p:cNvSpPr>
            <p:nvPr/>
          </p:nvSpPr>
          <p:spPr bwMode="auto">
            <a:xfrm>
              <a:off x="2928" y="1192"/>
              <a:ext cx="168" cy="151"/>
            </a:xfrm>
            <a:custGeom>
              <a:avLst/>
              <a:gdLst>
                <a:gd name="T0" fmla="*/ 0 w 168"/>
                <a:gd name="T1" fmla="*/ 104 h 151"/>
                <a:gd name="T2" fmla="*/ 152 w 168"/>
                <a:gd name="T3" fmla="*/ 108 h 151"/>
                <a:gd name="T4" fmla="*/ 168 w 168"/>
                <a:gd name="T5" fmla="*/ 0 h 151"/>
                <a:gd name="T6" fmla="*/ 0 60000 65536"/>
                <a:gd name="T7" fmla="*/ 0 60000 65536"/>
                <a:gd name="T8" fmla="*/ 0 60000 65536"/>
                <a:gd name="T9" fmla="*/ 0 w 168"/>
                <a:gd name="T10" fmla="*/ 0 h 151"/>
                <a:gd name="T11" fmla="*/ 168 w 168"/>
                <a:gd name="T12" fmla="*/ 151 h 1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151">
                  <a:moveTo>
                    <a:pt x="0" y="104"/>
                  </a:moveTo>
                  <a:cubicBezTo>
                    <a:pt x="31" y="151"/>
                    <a:pt x="103" y="124"/>
                    <a:pt x="152" y="108"/>
                  </a:cubicBezTo>
                  <a:cubicBezTo>
                    <a:pt x="165" y="70"/>
                    <a:pt x="168" y="41"/>
                    <a:pt x="168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534" name="Freeform 19" descr="20%"/>
          <p:cNvSpPr>
            <a:spLocks/>
          </p:cNvSpPr>
          <p:nvPr/>
        </p:nvSpPr>
        <p:spPr bwMode="auto">
          <a:xfrm>
            <a:off x="3505200" y="2905125"/>
            <a:ext cx="2895600" cy="2438400"/>
          </a:xfrm>
          <a:custGeom>
            <a:avLst/>
            <a:gdLst>
              <a:gd name="T0" fmla="*/ 304800 w 1824"/>
              <a:gd name="T1" fmla="*/ 1600200 h 1536"/>
              <a:gd name="T2" fmla="*/ 76200 w 1824"/>
              <a:gd name="T3" fmla="*/ 1371600 h 1536"/>
              <a:gd name="T4" fmla="*/ 0 w 1824"/>
              <a:gd name="T5" fmla="*/ 1143000 h 1536"/>
              <a:gd name="T6" fmla="*/ 381000 w 1824"/>
              <a:gd name="T7" fmla="*/ 914400 h 1536"/>
              <a:gd name="T8" fmla="*/ 533400 w 1824"/>
              <a:gd name="T9" fmla="*/ 609600 h 1536"/>
              <a:gd name="T10" fmla="*/ 838200 w 1824"/>
              <a:gd name="T11" fmla="*/ 228600 h 1536"/>
              <a:gd name="T12" fmla="*/ 1066800 w 1824"/>
              <a:gd name="T13" fmla="*/ 76200 h 1536"/>
              <a:gd name="T14" fmla="*/ 1447800 w 1824"/>
              <a:gd name="T15" fmla="*/ 0 h 1536"/>
              <a:gd name="T16" fmla="*/ 1752600 w 1824"/>
              <a:gd name="T17" fmla="*/ 0 h 1536"/>
              <a:gd name="T18" fmla="*/ 1981200 w 1824"/>
              <a:gd name="T19" fmla="*/ 0 h 1536"/>
              <a:gd name="T20" fmla="*/ 2438400 w 1824"/>
              <a:gd name="T21" fmla="*/ 152400 h 1536"/>
              <a:gd name="T22" fmla="*/ 2743200 w 1824"/>
              <a:gd name="T23" fmla="*/ 533400 h 1536"/>
              <a:gd name="T24" fmla="*/ 2895600 w 1824"/>
              <a:gd name="T25" fmla="*/ 914400 h 1536"/>
              <a:gd name="T26" fmla="*/ 2895600 w 1824"/>
              <a:gd name="T27" fmla="*/ 1295400 h 1536"/>
              <a:gd name="T28" fmla="*/ 2895600 w 1824"/>
              <a:gd name="T29" fmla="*/ 1600200 h 1536"/>
              <a:gd name="T30" fmla="*/ 2590800 w 1824"/>
              <a:gd name="T31" fmla="*/ 2133600 h 1536"/>
              <a:gd name="T32" fmla="*/ 2209800 w 1824"/>
              <a:gd name="T33" fmla="*/ 2438400 h 1536"/>
              <a:gd name="T34" fmla="*/ 1828800 w 1824"/>
              <a:gd name="T35" fmla="*/ 2438400 h 1536"/>
              <a:gd name="T36" fmla="*/ 1295400 w 1824"/>
              <a:gd name="T37" fmla="*/ 2362200 h 1536"/>
              <a:gd name="T38" fmla="*/ 1066800 w 1824"/>
              <a:gd name="T39" fmla="*/ 2209800 h 1536"/>
              <a:gd name="T40" fmla="*/ 838200 w 1824"/>
              <a:gd name="T41" fmla="*/ 2057400 h 1536"/>
              <a:gd name="T42" fmla="*/ 609600 w 1824"/>
              <a:gd name="T43" fmla="*/ 1828800 h 1536"/>
              <a:gd name="T44" fmla="*/ 304800 w 1824"/>
              <a:gd name="T45" fmla="*/ 1600200 h 1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24"/>
              <a:gd name="T70" fmla="*/ 0 h 1536"/>
              <a:gd name="T71" fmla="*/ 1824 w 1824"/>
              <a:gd name="T72" fmla="*/ 1536 h 1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24" h="1536">
                <a:moveTo>
                  <a:pt x="192" y="1008"/>
                </a:moveTo>
                <a:lnTo>
                  <a:pt x="48" y="864"/>
                </a:lnTo>
                <a:lnTo>
                  <a:pt x="0" y="720"/>
                </a:lnTo>
                <a:lnTo>
                  <a:pt x="240" y="576"/>
                </a:lnTo>
                <a:lnTo>
                  <a:pt x="336" y="384"/>
                </a:lnTo>
                <a:lnTo>
                  <a:pt x="528" y="144"/>
                </a:lnTo>
                <a:lnTo>
                  <a:pt x="672" y="48"/>
                </a:lnTo>
                <a:lnTo>
                  <a:pt x="912" y="0"/>
                </a:lnTo>
                <a:lnTo>
                  <a:pt x="1104" y="0"/>
                </a:lnTo>
                <a:lnTo>
                  <a:pt x="1248" y="0"/>
                </a:lnTo>
                <a:lnTo>
                  <a:pt x="1536" y="96"/>
                </a:lnTo>
                <a:lnTo>
                  <a:pt x="1728" y="336"/>
                </a:lnTo>
                <a:lnTo>
                  <a:pt x="1824" y="576"/>
                </a:lnTo>
                <a:lnTo>
                  <a:pt x="1824" y="816"/>
                </a:lnTo>
                <a:lnTo>
                  <a:pt x="1824" y="1008"/>
                </a:lnTo>
                <a:lnTo>
                  <a:pt x="1632" y="1344"/>
                </a:lnTo>
                <a:lnTo>
                  <a:pt x="1392" y="1536"/>
                </a:lnTo>
                <a:lnTo>
                  <a:pt x="1152" y="1536"/>
                </a:lnTo>
                <a:lnTo>
                  <a:pt x="816" y="1488"/>
                </a:lnTo>
                <a:lnTo>
                  <a:pt x="672" y="1392"/>
                </a:lnTo>
                <a:lnTo>
                  <a:pt x="528" y="1296"/>
                </a:lnTo>
                <a:lnTo>
                  <a:pt x="384" y="1152"/>
                </a:lnTo>
                <a:lnTo>
                  <a:pt x="192" y="1008"/>
                </a:lnTo>
                <a:close/>
              </a:path>
            </a:pathLst>
          </a:custGeom>
          <a:pattFill prst="pct20">
            <a:fgClr>
              <a:srgbClr val="C0C0C0"/>
            </a:fgClr>
            <a:bgClr>
              <a:srgbClr val="FFFFFF"/>
            </a:bgClr>
          </a:patt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Oval 20"/>
          <p:cNvSpPr>
            <a:spLocks noChangeArrowheads="1"/>
          </p:cNvSpPr>
          <p:nvPr/>
        </p:nvSpPr>
        <p:spPr bwMode="auto">
          <a:xfrm>
            <a:off x="4800600" y="3286125"/>
            <a:ext cx="3048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6" name="Oval 21"/>
          <p:cNvSpPr>
            <a:spLocks noChangeArrowheads="1"/>
          </p:cNvSpPr>
          <p:nvPr/>
        </p:nvSpPr>
        <p:spPr bwMode="auto">
          <a:xfrm>
            <a:off x="5029200" y="3133725"/>
            <a:ext cx="4572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Oval 22" descr="Large confetti"/>
          <p:cNvSpPr>
            <a:spLocks noChangeArrowheads="1"/>
          </p:cNvSpPr>
          <p:nvPr/>
        </p:nvSpPr>
        <p:spPr bwMode="auto">
          <a:xfrm>
            <a:off x="4267200" y="3362325"/>
            <a:ext cx="1981200" cy="1828800"/>
          </a:xfrm>
          <a:prstGeom prst="ellipse">
            <a:avLst/>
          </a:prstGeom>
          <a:pattFill prst="lgConfetti">
            <a:fgClr>
              <a:srgbClr val="B2B2B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8" name="Oval 23"/>
          <p:cNvSpPr>
            <a:spLocks noChangeArrowheads="1"/>
          </p:cNvSpPr>
          <p:nvPr/>
        </p:nvSpPr>
        <p:spPr bwMode="auto">
          <a:xfrm>
            <a:off x="5334000" y="3971925"/>
            <a:ext cx="5334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9" name="Oval 24"/>
          <p:cNvSpPr>
            <a:spLocks noChangeArrowheads="1"/>
          </p:cNvSpPr>
          <p:nvPr/>
        </p:nvSpPr>
        <p:spPr bwMode="auto">
          <a:xfrm>
            <a:off x="4572000" y="4429125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Oval 25"/>
          <p:cNvSpPr>
            <a:spLocks noChangeArrowheads="1"/>
          </p:cNvSpPr>
          <p:nvPr/>
        </p:nvSpPr>
        <p:spPr bwMode="auto">
          <a:xfrm>
            <a:off x="4724400" y="450532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1" name="Oval 26"/>
          <p:cNvSpPr>
            <a:spLocks noChangeArrowheads="1"/>
          </p:cNvSpPr>
          <p:nvPr/>
        </p:nvSpPr>
        <p:spPr bwMode="auto">
          <a:xfrm>
            <a:off x="4876800" y="465772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2" name="Oval 27"/>
          <p:cNvSpPr>
            <a:spLocks noChangeArrowheads="1"/>
          </p:cNvSpPr>
          <p:nvPr/>
        </p:nvSpPr>
        <p:spPr bwMode="auto">
          <a:xfrm>
            <a:off x="4724400" y="473392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3" name="Oval 28"/>
          <p:cNvSpPr>
            <a:spLocks noChangeArrowheads="1"/>
          </p:cNvSpPr>
          <p:nvPr/>
        </p:nvSpPr>
        <p:spPr bwMode="auto">
          <a:xfrm>
            <a:off x="4876800" y="450532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4" name="Oval 29"/>
          <p:cNvSpPr>
            <a:spLocks noChangeArrowheads="1"/>
          </p:cNvSpPr>
          <p:nvPr/>
        </p:nvSpPr>
        <p:spPr bwMode="auto">
          <a:xfrm>
            <a:off x="5562600" y="4124325"/>
            <a:ext cx="76200" cy="228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5" name="Line 30"/>
          <p:cNvSpPr>
            <a:spLocks noChangeShapeType="1"/>
          </p:cNvSpPr>
          <p:nvPr/>
        </p:nvSpPr>
        <p:spPr bwMode="auto">
          <a:xfrm flipV="1">
            <a:off x="5638800" y="4200525"/>
            <a:ext cx="2057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6" name="Line 31"/>
          <p:cNvSpPr>
            <a:spLocks noChangeShapeType="1"/>
          </p:cNvSpPr>
          <p:nvPr/>
        </p:nvSpPr>
        <p:spPr bwMode="auto">
          <a:xfrm>
            <a:off x="5638800" y="4505325"/>
            <a:ext cx="2057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7" name="Line 32"/>
          <p:cNvSpPr>
            <a:spLocks noChangeShapeType="1"/>
          </p:cNvSpPr>
          <p:nvPr/>
        </p:nvSpPr>
        <p:spPr bwMode="auto">
          <a:xfrm>
            <a:off x="7239000" y="45815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8" name="Text Box 33"/>
          <p:cNvSpPr txBox="1">
            <a:spLocks noChangeArrowheads="1"/>
          </p:cNvSpPr>
          <p:nvPr/>
        </p:nvSpPr>
        <p:spPr bwMode="auto">
          <a:xfrm>
            <a:off x="5943600" y="5800725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latin typeface="Tahoma" pitchFamily="4" charset="0"/>
              </a:rPr>
              <a:t>Micropipeta Agulha</a:t>
            </a:r>
          </a:p>
        </p:txBody>
      </p:sp>
      <p:sp>
        <p:nvSpPr>
          <p:cNvPr id="22549" name="Text Box 34"/>
          <p:cNvSpPr txBox="1">
            <a:spLocks noChangeArrowheads="1"/>
          </p:cNvSpPr>
          <p:nvPr/>
        </p:nvSpPr>
        <p:spPr bwMode="auto">
          <a:xfrm>
            <a:off x="762000" y="5724525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latin typeface="Tahoma" pitchFamily="4" charset="0"/>
              </a:rPr>
              <a:t>Micropipeta Pinça</a:t>
            </a:r>
          </a:p>
        </p:txBody>
      </p:sp>
      <p:sp>
        <p:nvSpPr>
          <p:cNvPr id="22550" name="Line 35"/>
          <p:cNvSpPr>
            <a:spLocks noChangeShapeType="1"/>
          </p:cNvSpPr>
          <p:nvPr/>
        </p:nvSpPr>
        <p:spPr bwMode="auto">
          <a:xfrm>
            <a:off x="1752600" y="48863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1" name="Text Box 36"/>
          <p:cNvSpPr txBox="1">
            <a:spLocks noChangeArrowheads="1"/>
          </p:cNvSpPr>
          <p:nvPr/>
        </p:nvSpPr>
        <p:spPr bwMode="auto">
          <a:xfrm>
            <a:off x="1676400" y="2371725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Tahoma" pitchFamily="4" charset="0"/>
              </a:rPr>
              <a:t>Zona Perlúcida</a:t>
            </a:r>
          </a:p>
        </p:txBody>
      </p:sp>
      <p:sp>
        <p:nvSpPr>
          <p:cNvPr id="22552" name="Text Box 37"/>
          <p:cNvSpPr txBox="1">
            <a:spLocks noChangeArrowheads="1"/>
          </p:cNvSpPr>
          <p:nvPr/>
        </p:nvSpPr>
        <p:spPr bwMode="auto">
          <a:xfrm>
            <a:off x="4191000" y="1990725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latin typeface="Tahoma" pitchFamily="4" charset="0"/>
              </a:rPr>
              <a:t>Corpúsculo polar</a:t>
            </a:r>
          </a:p>
        </p:txBody>
      </p:sp>
      <p:sp>
        <p:nvSpPr>
          <p:cNvPr id="22553" name="Text Box 38"/>
          <p:cNvSpPr txBox="1">
            <a:spLocks noChangeArrowheads="1"/>
          </p:cNvSpPr>
          <p:nvPr/>
        </p:nvSpPr>
        <p:spPr bwMode="auto">
          <a:xfrm>
            <a:off x="6477000" y="2828925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Tahoma" pitchFamily="4" charset="0"/>
              </a:rPr>
              <a:t>Pronúcleo Masculino</a:t>
            </a:r>
          </a:p>
        </p:txBody>
      </p:sp>
      <p:sp>
        <p:nvSpPr>
          <p:cNvPr id="22554" name="Text Box 39"/>
          <p:cNvSpPr txBox="1">
            <a:spLocks noChangeArrowheads="1"/>
          </p:cNvSpPr>
          <p:nvPr/>
        </p:nvSpPr>
        <p:spPr bwMode="auto">
          <a:xfrm>
            <a:off x="3429000" y="5572125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latin typeface="Tahoma" pitchFamily="4" charset="0"/>
              </a:rPr>
              <a:t>Pronúcleo Feminino</a:t>
            </a:r>
          </a:p>
        </p:txBody>
      </p:sp>
      <p:sp>
        <p:nvSpPr>
          <p:cNvPr id="22555" name="Line 40"/>
          <p:cNvSpPr>
            <a:spLocks noChangeShapeType="1"/>
          </p:cNvSpPr>
          <p:nvPr/>
        </p:nvSpPr>
        <p:spPr bwMode="auto">
          <a:xfrm flipH="1" flipV="1">
            <a:off x="3505200" y="2676525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6" name="Line 41"/>
          <p:cNvSpPr>
            <a:spLocks noChangeShapeType="1"/>
          </p:cNvSpPr>
          <p:nvPr/>
        </p:nvSpPr>
        <p:spPr bwMode="auto">
          <a:xfrm flipV="1">
            <a:off x="5257800" y="22955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7" name="Line 42"/>
          <p:cNvSpPr>
            <a:spLocks noChangeShapeType="1"/>
          </p:cNvSpPr>
          <p:nvPr/>
        </p:nvSpPr>
        <p:spPr bwMode="auto">
          <a:xfrm flipV="1">
            <a:off x="5791200" y="3438525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8" name="Line 43"/>
          <p:cNvSpPr>
            <a:spLocks noChangeShapeType="1"/>
          </p:cNvSpPr>
          <p:nvPr/>
        </p:nvSpPr>
        <p:spPr bwMode="auto">
          <a:xfrm flipH="1">
            <a:off x="4114800" y="4657725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9" name="Line 44"/>
          <p:cNvSpPr>
            <a:spLocks noChangeShapeType="1"/>
          </p:cNvSpPr>
          <p:nvPr/>
        </p:nvSpPr>
        <p:spPr bwMode="auto">
          <a:xfrm>
            <a:off x="8153400" y="2371725"/>
            <a:ext cx="0" cy="2057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0" name="Line 45"/>
          <p:cNvSpPr>
            <a:spLocks noChangeShapeType="1"/>
          </p:cNvSpPr>
          <p:nvPr/>
        </p:nvSpPr>
        <p:spPr bwMode="auto">
          <a:xfrm flipH="1">
            <a:off x="7181850" y="4429125"/>
            <a:ext cx="9715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14400" y="2133600"/>
            <a:ext cx="7527925" cy="3810000"/>
            <a:chOff x="657" y="1172"/>
            <a:chExt cx="4742" cy="240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137" y="1172"/>
              <a:ext cx="3810" cy="837"/>
              <a:chOff x="1248" y="816"/>
              <a:chExt cx="3810" cy="837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304" y="1152"/>
                <a:ext cx="3754" cy="501"/>
                <a:chOff x="1304" y="1296"/>
                <a:chExt cx="3754" cy="501"/>
              </a:xfrm>
            </p:grpSpPr>
            <p:sp>
              <p:nvSpPr>
                <p:cNvPr id="41013" name="Rectangle 5"/>
                <p:cNvSpPr>
                  <a:spLocks noChangeArrowheads="1"/>
                </p:cNvSpPr>
                <p:nvPr/>
              </p:nvSpPr>
              <p:spPr bwMode="auto">
                <a:xfrm>
                  <a:off x="1539" y="1557"/>
                  <a:ext cx="469" cy="240"/>
                </a:xfrm>
                <a:prstGeom prst="rect">
                  <a:avLst/>
                </a:prstGeom>
                <a:solidFill>
                  <a:srgbClr val="FF33CC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14" name="Rectangle 6"/>
                <p:cNvSpPr>
                  <a:spLocks noChangeArrowheads="1"/>
                </p:cNvSpPr>
                <p:nvPr/>
              </p:nvSpPr>
              <p:spPr bwMode="auto">
                <a:xfrm>
                  <a:off x="2008" y="1557"/>
                  <a:ext cx="1173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015" name="Rectangle 7"/>
                <p:cNvSpPr>
                  <a:spLocks noChangeArrowheads="1"/>
                </p:cNvSpPr>
                <p:nvPr/>
              </p:nvSpPr>
              <p:spPr bwMode="auto">
                <a:xfrm>
                  <a:off x="3240" y="1557"/>
                  <a:ext cx="58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16" name="Rectangle 8"/>
                <p:cNvSpPr>
                  <a:spLocks noChangeArrowheads="1"/>
                </p:cNvSpPr>
                <p:nvPr/>
              </p:nvSpPr>
              <p:spPr bwMode="auto">
                <a:xfrm>
                  <a:off x="3298" y="1557"/>
                  <a:ext cx="235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17" name="Rectangle 9"/>
                <p:cNvSpPr>
                  <a:spLocks noChangeArrowheads="1"/>
                </p:cNvSpPr>
                <p:nvPr/>
              </p:nvSpPr>
              <p:spPr bwMode="auto">
                <a:xfrm>
                  <a:off x="3533" y="1557"/>
                  <a:ext cx="117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18" name="Rectangle 10"/>
                <p:cNvSpPr>
                  <a:spLocks noChangeArrowheads="1"/>
                </p:cNvSpPr>
                <p:nvPr/>
              </p:nvSpPr>
              <p:spPr bwMode="auto">
                <a:xfrm>
                  <a:off x="3650" y="1557"/>
                  <a:ext cx="118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19" name="Rectangle 11"/>
                <p:cNvSpPr>
                  <a:spLocks noChangeArrowheads="1"/>
                </p:cNvSpPr>
                <p:nvPr/>
              </p:nvSpPr>
              <p:spPr bwMode="auto">
                <a:xfrm>
                  <a:off x="3768" y="1557"/>
                  <a:ext cx="58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0" name="Rectangle 12"/>
                <p:cNvSpPr>
                  <a:spLocks noChangeArrowheads="1"/>
                </p:cNvSpPr>
                <p:nvPr/>
              </p:nvSpPr>
              <p:spPr bwMode="auto">
                <a:xfrm>
                  <a:off x="3826" y="1557"/>
                  <a:ext cx="176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1" name="Rectangle 13"/>
                <p:cNvSpPr>
                  <a:spLocks noChangeArrowheads="1"/>
                </p:cNvSpPr>
                <p:nvPr/>
              </p:nvSpPr>
              <p:spPr bwMode="auto">
                <a:xfrm>
                  <a:off x="4002" y="1557"/>
                  <a:ext cx="59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2" name="Rectangle 14"/>
                <p:cNvSpPr>
                  <a:spLocks noChangeArrowheads="1"/>
                </p:cNvSpPr>
                <p:nvPr/>
              </p:nvSpPr>
              <p:spPr bwMode="auto">
                <a:xfrm>
                  <a:off x="4061" y="1557"/>
                  <a:ext cx="234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3" name="Rectangle 15"/>
                <p:cNvSpPr>
                  <a:spLocks noChangeArrowheads="1"/>
                </p:cNvSpPr>
                <p:nvPr/>
              </p:nvSpPr>
              <p:spPr bwMode="auto">
                <a:xfrm>
                  <a:off x="4295" y="1557"/>
                  <a:ext cx="118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4" name="Rectangle 16"/>
                <p:cNvSpPr>
                  <a:spLocks noChangeArrowheads="1"/>
                </p:cNvSpPr>
                <p:nvPr/>
              </p:nvSpPr>
              <p:spPr bwMode="auto">
                <a:xfrm>
                  <a:off x="4413" y="1557"/>
                  <a:ext cx="234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5" name="Line 17"/>
                <p:cNvSpPr>
                  <a:spLocks noChangeShapeType="1"/>
                </p:cNvSpPr>
                <p:nvPr/>
              </p:nvSpPr>
              <p:spPr bwMode="auto">
                <a:xfrm>
                  <a:off x="1304" y="1701"/>
                  <a:ext cx="23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6" name="Line 18"/>
                <p:cNvSpPr>
                  <a:spLocks noChangeShapeType="1"/>
                </p:cNvSpPr>
                <p:nvPr/>
              </p:nvSpPr>
              <p:spPr bwMode="auto">
                <a:xfrm>
                  <a:off x="3181" y="1701"/>
                  <a:ext cx="59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7" name="Line 19"/>
                <p:cNvSpPr>
                  <a:spLocks noChangeShapeType="1"/>
                </p:cNvSpPr>
                <p:nvPr/>
              </p:nvSpPr>
              <p:spPr bwMode="auto">
                <a:xfrm>
                  <a:off x="4647" y="1701"/>
                  <a:ext cx="41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8" name="Line 20"/>
                <p:cNvSpPr>
                  <a:spLocks noChangeShapeType="1"/>
                </p:cNvSpPr>
                <p:nvPr/>
              </p:nvSpPr>
              <p:spPr bwMode="auto">
                <a:xfrm>
                  <a:off x="1480" y="1509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29" name="Line 21"/>
                <p:cNvSpPr>
                  <a:spLocks noChangeShapeType="1"/>
                </p:cNvSpPr>
                <p:nvPr/>
              </p:nvSpPr>
              <p:spPr bwMode="auto">
                <a:xfrm>
                  <a:off x="2008" y="1509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0" name="Line 22"/>
                <p:cNvSpPr>
                  <a:spLocks noChangeShapeType="1"/>
                </p:cNvSpPr>
                <p:nvPr/>
              </p:nvSpPr>
              <p:spPr bwMode="auto">
                <a:xfrm>
                  <a:off x="2477" y="1509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1" name="Line 23"/>
                <p:cNvSpPr>
                  <a:spLocks noChangeShapeType="1"/>
                </p:cNvSpPr>
                <p:nvPr/>
              </p:nvSpPr>
              <p:spPr bwMode="auto">
                <a:xfrm>
                  <a:off x="2946" y="1509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2" name="Line 24"/>
                <p:cNvSpPr>
                  <a:spLocks noChangeShapeType="1"/>
                </p:cNvSpPr>
                <p:nvPr/>
              </p:nvSpPr>
              <p:spPr bwMode="auto">
                <a:xfrm>
                  <a:off x="3122" y="1509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181" y="1461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240" y="1461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5" name="Line 27"/>
                <p:cNvSpPr>
                  <a:spLocks noChangeShapeType="1"/>
                </p:cNvSpPr>
                <p:nvPr/>
              </p:nvSpPr>
              <p:spPr bwMode="auto">
                <a:xfrm>
                  <a:off x="4706" y="1509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377" y="1598"/>
                  <a:ext cx="39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3’FL</a:t>
                  </a:r>
                  <a:endParaRPr lang="en-US" sz="1000" b="1">
                    <a:latin typeface="Helvetica" pitchFamily="4" charset="0"/>
                  </a:endParaRPr>
                </a:p>
              </p:txBody>
            </p:sp>
            <p:sp>
              <p:nvSpPr>
                <p:cNvPr id="41037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170" y="1591"/>
                  <a:ext cx="83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dirty="0" err="1">
                      <a:solidFill>
                        <a:srgbClr val="000000"/>
                      </a:solidFill>
                      <a:latin typeface="Helvetica" pitchFamily="4" charset="0"/>
                    </a:rPr>
                    <a:t>hCG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Helvetica" pitchFamily="4" charset="0"/>
                    </a:rPr>
                    <a:t>-PR + 5’FL</a:t>
                  </a:r>
                </a:p>
              </p:txBody>
            </p:sp>
            <p:sp>
              <p:nvSpPr>
                <p:cNvPr id="4103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541" y="1591"/>
                  <a:ext cx="54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solidFill>
                        <a:schemeClr val="bg1"/>
                      </a:solidFill>
                      <a:latin typeface="Helvetica" pitchFamily="4" charset="0"/>
                    </a:rPr>
                    <a:t>Tk-neo</a:t>
                  </a:r>
                  <a:endParaRPr lang="en-US" sz="1000" b="1">
                    <a:latin typeface="Helvetica" pitchFamily="4" charset="0"/>
                  </a:endParaRPr>
                </a:p>
              </p:txBody>
            </p:sp>
            <p:sp>
              <p:nvSpPr>
                <p:cNvPr id="4103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401" y="1317"/>
                  <a:ext cx="21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N</a:t>
                  </a:r>
                  <a:endParaRPr lang="en-US" sz="1800" b="1">
                    <a:latin typeface="Helvetica" pitchFamily="4" charset="0"/>
                  </a:endParaRPr>
                </a:p>
              </p:txBody>
            </p:sp>
            <p:sp>
              <p:nvSpPr>
                <p:cNvPr id="4104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620" y="1358"/>
                  <a:ext cx="21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N</a:t>
                  </a:r>
                  <a:endParaRPr lang="en-US" sz="1800" b="1">
                    <a:latin typeface="Helvetica" pitchFamily="4" charset="0"/>
                  </a:endParaRPr>
                </a:p>
              </p:txBody>
            </p:sp>
            <p:sp>
              <p:nvSpPr>
                <p:cNvPr id="4104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913" y="1316"/>
                  <a:ext cx="1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B</a:t>
                  </a:r>
                </a:p>
              </p:txBody>
            </p:sp>
            <p:sp>
              <p:nvSpPr>
                <p:cNvPr id="4104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394" y="1332"/>
                  <a:ext cx="21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H</a:t>
                  </a:r>
                </a:p>
              </p:txBody>
            </p:sp>
            <p:sp>
              <p:nvSpPr>
                <p:cNvPr id="4104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865" y="1337"/>
                  <a:ext cx="21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H</a:t>
                  </a:r>
                </a:p>
              </p:txBody>
            </p:sp>
            <p:sp>
              <p:nvSpPr>
                <p:cNvPr id="410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084" y="1296"/>
                  <a:ext cx="1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S</a:t>
                  </a:r>
                </a:p>
              </p:txBody>
            </p:sp>
            <p:sp>
              <p:nvSpPr>
                <p:cNvPr id="410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168" y="1297"/>
                  <a:ext cx="17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C</a:t>
                  </a:r>
                </a:p>
              </p:txBody>
            </p:sp>
            <p:sp>
              <p:nvSpPr>
                <p:cNvPr id="4104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010" y="1344"/>
                  <a:ext cx="1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E</a:t>
                  </a:r>
                </a:p>
              </p:txBody>
            </p:sp>
          </p:grpSp>
          <p:sp>
            <p:nvSpPr>
              <p:cNvPr id="41012" name="Text Box 39"/>
              <p:cNvSpPr txBox="1">
                <a:spLocks noChangeArrowheads="1"/>
              </p:cNvSpPr>
              <p:nvPr/>
            </p:nvSpPr>
            <p:spPr bwMode="auto">
              <a:xfrm>
                <a:off x="1248" y="816"/>
                <a:ext cx="37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Tahoma" pitchFamily="4" charset="0"/>
                  </a:rPr>
                  <a:t>Vetor de Expressão do Minigene da Catepsina G Humana (hCG)</a:t>
                </a: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657" y="2228"/>
              <a:ext cx="4742" cy="1344"/>
              <a:chOff x="768" y="2160"/>
              <a:chExt cx="4742" cy="1344"/>
            </a:xfrm>
          </p:grpSpPr>
          <p:grpSp>
            <p:nvGrpSpPr>
              <p:cNvPr id="6" name="Group 41"/>
              <p:cNvGrpSpPr>
                <a:grpSpLocks/>
              </p:cNvGrpSpPr>
              <p:nvPr/>
            </p:nvGrpSpPr>
            <p:grpSpPr bwMode="auto">
              <a:xfrm>
                <a:off x="768" y="2523"/>
                <a:ext cx="4742" cy="981"/>
                <a:chOff x="768" y="2016"/>
                <a:chExt cx="4742" cy="981"/>
              </a:xfrm>
            </p:grpSpPr>
            <p:sp>
              <p:nvSpPr>
                <p:cNvPr id="3588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513" y="2709"/>
                  <a:ext cx="96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CT probe</a:t>
                  </a:r>
                  <a:endParaRPr lang="en-US" sz="18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endParaRPr>
                </a:p>
              </p:txBody>
            </p:sp>
            <p:sp>
              <p:nvSpPr>
                <p:cNvPr id="40971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108" y="2031"/>
                  <a:ext cx="1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S</a:t>
                  </a:r>
                </a:p>
              </p:txBody>
            </p:sp>
            <p:sp>
              <p:nvSpPr>
                <p:cNvPr id="40972" name="Rectangle 44"/>
                <p:cNvSpPr>
                  <a:spLocks noChangeArrowheads="1"/>
                </p:cNvSpPr>
                <p:nvPr/>
              </p:nvSpPr>
              <p:spPr bwMode="auto">
                <a:xfrm>
                  <a:off x="3691" y="2276"/>
                  <a:ext cx="59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3" name="Rectangle 45"/>
                <p:cNvSpPr>
                  <a:spLocks noChangeArrowheads="1"/>
                </p:cNvSpPr>
                <p:nvPr/>
              </p:nvSpPr>
              <p:spPr bwMode="auto">
                <a:xfrm>
                  <a:off x="3750" y="2276"/>
                  <a:ext cx="235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4" name="Rectangle 46"/>
                <p:cNvSpPr>
                  <a:spLocks noChangeArrowheads="1"/>
                </p:cNvSpPr>
                <p:nvPr/>
              </p:nvSpPr>
              <p:spPr bwMode="auto">
                <a:xfrm>
                  <a:off x="3985" y="2276"/>
                  <a:ext cx="117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5" name="Rectangle 47"/>
                <p:cNvSpPr>
                  <a:spLocks noChangeArrowheads="1"/>
                </p:cNvSpPr>
                <p:nvPr/>
              </p:nvSpPr>
              <p:spPr bwMode="auto">
                <a:xfrm>
                  <a:off x="4102" y="2276"/>
                  <a:ext cx="117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6" name="Rectangle 48"/>
                <p:cNvSpPr>
                  <a:spLocks noChangeArrowheads="1"/>
                </p:cNvSpPr>
                <p:nvPr/>
              </p:nvSpPr>
              <p:spPr bwMode="auto">
                <a:xfrm>
                  <a:off x="4219" y="2276"/>
                  <a:ext cx="59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7" name="Rectangle 49"/>
                <p:cNvSpPr>
                  <a:spLocks noChangeArrowheads="1"/>
                </p:cNvSpPr>
                <p:nvPr/>
              </p:nvSpPr>
              <p:spPr bwMode="auto">
                <a:xfrm>
                  <a:off x="4278" y="2276"/>
                  <a:ext cx="176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8" name="Rectangle 50"/>
                <p:cNvSpPr>
                  <a:spLocks noChangeArrowheads="1"/>
                </p:cNvSpPr>
                <p:nvPr/>
              </p:nvSpPr>
              <p:spPr bwMode="auto">
                <a:xfrm>
                  <a:off x="4454" y="2276"/>
                  <a:ext cx="59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9" name="Rectangle 51"/>
                <p:cNvSpPr>
                  <a:spLocks noChangeArrowheads="1"/>
                </p:cNvSpPr>
                <p:nvPr/>
              </p:nvSpPr>
              <p:spPr bwMode="auto">
                <a:xfrm>
                  <a:off x="4513" y="2276"/>
                  <a:ext cx="234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80" name="Rectangle 52"/>
                <p:cNvSpPr>
                  <a:spLocks noChangeArrowheads="1"/>
                </p:cNvSpPr>
                <p:nvPr/>
              </p:nvSpPr>
              <p:spPr bwMode="auto">
                <a:xfrm>
                  <a:off x="4747" y="2276"/>
                  <a:ext cx="118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81" name="Rectangle 53"/>
                <p:cNvSpPr>
                  <a:spLocks noChangeArrowheads="1"/>
                </p:cNvSpPr>
                <p:nvPr/>
              </p:nvSpPr>
              <p:spPr bwMode="auto">
                <a:xfrm>
                  <a:off x="4865" y="2276"/>
                  <a:ext cx="234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82" name="Line 54"/>
                <p:cNvSpPr>
                  <a:spLocks noChangeShapeType="1"/>
                </p:cNvSpPr>
                <p:nvPr/>
              </p:nvSpPr>
              <p:spPr bwMode="auto">
                <a:xfrm>
                  <a:off x="5099" y="2420"/>
                  <a:ext cx="411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8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691" y="2180"/>
                  <a:ext cx="1" cy="2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84" name="Line 56"/>
                <p:cNvSpPr>
                  <a:spLocks noChangeShapeType="1"/>
                </p:cNvSpPr>
                <p:nvPr/>
              </p:nvSpPr>
              <p:spPr bwMode="auto">
                <a:xfrm>
                  <a:off x="5158" y="2228"/>
                  <a:ext cx="1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85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833" y="2317"/>
                  <a:ext cx="42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3’FL</a:t>
                  </a:r>
                  <a:endParaRPr lang="en-US" sz="1000" b="1">
                    <a:latin typeface="Helvetica" pitchFamily="4" charset="0"/>
                  </a:endParaRPr>
                </a:p>
              </p:txBody>
            </p:sp>
            <p:sp>
              <p:nvSpPr>
                <p:cNvPr id="40986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5072" y="2077"/>
                  <a:ext cx="21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N</a:t>
                  </a:r>
                  <a:endParaRPr lang="en-US" sz="1800" b="1">
                    <a:latin typeface="Helvetica" pitchFamily="4" charset="0"/>
                  </a:endParaRPr>
                </a:p>
              </p:txBody>
            </p:sp>
            <p:sp>
              <p:nvSpPr>
                <p:cNvPr id="40987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619" y="2016"/>
                  <a:ext cx="1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C</a:t>
                  </a:r>
                </a:p>
              </p:txBody>
            </p:sp>
            <p:sp>
              <p:nvSpPr>
                <p:cNvPr id="40988" name="Rectangle 60"/>
                <p:cNvSpPr>
                  <a:spLocks noChangeArrowheads="1"/>
                </p:cNvSpPr>
                <p:nvPr/>
              </p:nvSpPr>
              <p:spPr bwMode="auto">
                <a:xfrm>
                  <a:off x="1020" y="2278"/>
                  <a:ext cx="1173" cy="240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89" name="Line 61"/>
                <p:cNvSpPr>
                  <a:spLocks noChangeShapeType="1"/>
                </p:cNvSpPr>
                <p:nvPr/>
              </p:nvSpPr>
              <p:spPr bwMode="auto">
                <a:xfrm>
                  <a:off x="768" y="2421"/>
                  <a:ext cx="23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90" name="Line 62"/>
                <p:cNvSpPr>
                  <a:spLocks noChangeShapeType="1"/>
                </p:cNvSpPr>
                <p:nvPr/>
              </p:nvSpPr>
              <p:spPr bwMode="auto">
                <a:xfrm>
                  <a:off x="1020" y="2230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91" name="Line 63"/>
                <p:cNvSpPr>
                  <a:spLocks noChangeShapeType="1"/>
                </p:cNvSpPr>
                <p:nvPr/>
              </p:nvSpPr>
              <p:spPr bwMode="auto">
                <a:xfrm>
                  <a:off x="1489" y="2230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92" name="Line 64"/>
                <p:cNvSpPr>
                  <a:spLocks noChangeShapeType="1"/>
                </p:cNvSpPr>
                <p:nvPr/>
              </p:nvSpPr>
              <p:spPr bwMode="auto">
                <a:xfrm>
                  <a:off x="1959" y="2230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93" name="Line 65"/>
                <p:cNvSpPr>
                  <a:spLocks noChangeShapeType="1"/>
                </p:cNvSpPr>
                <p:nvPr/>
              </p:nvSpPr>
              <p:spPr bwMode="auto">
                <a:xfrm>
                  <a:off x="2135" y="2230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94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2193" y="2182"/>
                  <a:ext cx="1" cy="2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95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202" y="2318"/>
                  <a:ext cx="101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 dirty="0" err="1">
                      <a:solidFill>
                        <a:srgbClr val="000000"/>
                      </a:solidFill>
                      <a:latin typeface="Helvetica" pitchFamily="4" charset="0"/>
                    </a:rPr>
                    <a:t>hCG</a:t>
                  </a:r>
                  <a:r>
                    <a:rPr lang="en-US" sz="1400" b="1" dirty="0">
                      <a:solidFill>
                        <a:srgbClr val="000000"/>
                      </a:solidFill>
                      <a:latin typeface="Helvetica" pitchFamily="4" charset="0"/>
                    </a:rPr>
                    <a:t>-PR + 5’FL</a:t>
                  </a:r>
                  <a:endParaRPr lang="en-US" sz="1000" b="1" dirty="0">
                    <a:solidFill>
                      <a:srgbClr val="000000"/>
                    </a:solidFill>
                    <a:latin typeface="Helvetica" pitchFamily="4" charset="0"/>
                  </a:endParaRPr>
                </a:p>
              </p:txBody>
            </p:sp>
            <p:sp>
              <p:nvSpPr>
                <p:cNvPr id="40996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926" y="2037"/>
                  <a:ext cx="1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B</a:t>
                  </a:r>
                </a:p>
              </p:txBody>
            </p:sp>
            <p:sp>
              <p:nvSpPr>
                <p:cNvPr id="4099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407" y="2053"/>
                  <a:ext cx="21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H</a:t>
                  </a:r>
                </a:p>
              </p:txBody>
            </p:sp>
            <p:sp>
              <p:nvSpPr>
                <p:cNvPr id="4099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1878" y="2058"/>
                  <a:ext cx="21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H</a:t>
                  </a:r>
                </a:p>
              </p:txBody>
            </p:sp>
            <p:sp>
              <p:nvSpPr>
                <p:cNvPr id="4099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2023" y="2065"/>
                  <a:ext cx="17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Helvetica" pitchFamily="4" charset="0"/>
                    </a:rPr>
                    <a:t>E</a:t>
                  </a:r>
                </a:p>
              </p:txBody>
            </p:sp>
            <p:sp>
              <p:nvSpPr>
                <p:cNvPr id="41000" name="Rectangle 72" descr="Light downward diagonal"/>
                <p:cNvSpPr>
                  <a:spLocks noChangeArrowheads="1"/>
                </p:cNvSpPr>
                <p:nvPr/>
              </p:nvSpPr>
              <p:spPr bwMode="auto">
                <a:xfrm>
                  <a:off x="2193" y="2277"/>
                  <a:ext cx="1494" cy="240"/>
                </a:xfrm>
                <a:prstGeom prst="rect">
                  <a:avLst/>
                </a:prstGeom>
                <a:pattFill prst="ltDnDiag">
                  <a:fgClr>
                    <a:schemeClr val="bg2"/>
                  </a:fgClr>
                  <a:bgClr>
                    <a:srgbClr val="FFFFFF"/>
                  </a:bgClr>
                </a:patt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1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2394" y="2318"/>
                  <a:ext cx="111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PML-</a:t>
                  </a:r>
                  <a:r>
                    <a:rPr lang="en-US" sz="1400" b="1" dirty="0" err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RAR</a:t>
                  </a:r>
                  <a:r>
                    <a:rPr lang="en-US" sz="1400" b="1" dirty="0" err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Symbol" pitchFamily="-108" charset="2"/>
                    </a:rPr>
                    <a:t>a</a:t>
                  </a:r>
                  <a:endParaRPr lang="en-US" sz="1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endParaRPr>
                </a:p>
              </p:txBody>
            </p:sp>
            <p:sp>
              <p:nvSpPr>
                <p:cNvPr id="41002" name="Line 74"/>
                <p:cNvSpPr>
                  <a:spLocks noChangeShapeType="1"/>
                </p:cNvSpPr>
                <p:nvPr/>
              </p:nvSpPr>
              <p:spPr bwMode="auto">
                <a:xfrm>
                  <a:off x="4796" y="2661"/>
                  <a:ext cx="1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03" name="Line 75"/>
                <p:cNvSpPr>
                  <a:spLocks noChangeShapeType="1"/>
                </p:cNvSpPr>
                <p:nvPr/>
              </p:nvSpPr>
              <p:spPr bwMode="auto">
                <a:xfrm>
                  <a:off x="3968" y="2571"/>
                  <a:ext cx="12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04" name="Line 76"/>
                <p:cNvSpPr>
                  <a:spLocks noChangeShapeType="1"/>
                </p:cNvSpPr>
                <p:nvPr/>
              </p:nvSpPr>
              <p:spPr bwMode="auto">
                <a:xfrm>
                  <a:off x="3200" y="2572"/>
                  <a:ext cx="12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17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3006" y="2495"/>
                  <a:ext cx="25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200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Rd</a:t>
                  </a:r>
                  <a:endParaRPr lang="en-US" sz="14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endParaRPr>
                </a:p>
              </p:txBody>
            </p:sp>
            <p:sp>
              <p:nvSpPr>
                <p:cNvPr id="35918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4072" y="2496"/>
                  <a:ext cx="25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000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Ca</a:t>
                  </a:r>
                  <a:r>
                    <a:rPr lang="en-US" sz="1200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t</a:t>
                  </a:r>
                  <a:endParaRPr lang="en-US" sz="14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endParaRPr>
                </a:p>
              </p:txBody>
            </p:sp>
            <p:sp>
              <p:nvSpPr>
                <p:cNvPr id="41007" name="Line 79"/>
                <p:cNvSpPr>
                  <a:spLocks noChangeShapeType="1"/>
                </p:cNvSpPr>
                <p:nvPr/>
              </p:nvSpPr>
              <p:spPr bwMode="auto">
                <a:xfrm>
                  <a:off x="3285" y="2688"/>
                  <a:ext cx="12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08" name="Line 80"/>
                <p:cNvSpPr>
                  <a:spLocks noChangeShapeType="1"/>
                </p:cNvSpPr>
                <p:nvPr/>
              </p:nvSpPr>
              <p:spPr bwMode="auto">
                <a:xfrm>
                  <a:off x="3882" y="2688"/>
                  <a:ext cx="12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2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115" y="2612"/>
                  <a:ext cx="21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000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F1</a:t>
                  </a:r>
                  <a:endParaRPr lang="en-US" sz="12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endParaRPr>
                </a:p>
              </p:txBody>
            </p:sp>
            <p:sp>
              <p:nvSpPr>
                <p:cNvPr id="35922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3985" y="2613"/>
                  <a:ext cx="33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000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pitchFamily="-108" charset="0"/>
                    </a:rPr>
                    <a:t>B1</a:t>
                  </a:r>
                  <a:endParaRPr lang="en-US" sz="12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endParaRPr>
                </a:p>
              </p:txBody>
            </p:sp>
          </p:grpSp>
          <p:sp>
            <p:nvSpPr>
              <p:cNvPr id="40969" name="Text Box 83"/>
              <p:cNvSpPr txBox="1">
                <a:spLocks noChangeArrowheads="1"/>
              </p:cNvSpPr>
              <p:nvPr/>
            </p:nvSpPr>
            <p:spPr bwMode="auto">
              <a:xfrm>
                <a:off x="1104" y="2160"/>
                <a:ext cx="37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b="1">
                    <a:latin typeface="Tahoma" pitchFamily="4" charset="0"/>
                  </a:rPr>
                  <a:t>Transgene hCG-PML-RAR</a:t>
                </a:r>
                <a:r>
                  <a:rPr lang="en-US" sz="1400" b="1">
                    <a:latin typeface="Tahoma" pitchFamily="4" charset="0"/>
                    <a:sym typeface="Symbol" pitchFamily="4" charset="2"/>
                  </a:rPr>
                  <a:t></a:t>
                </a:r>
                <a:endParaRPr lang="en-US" sz="1400" b="1">
                  <a:latin typeface="Tahoma" pitchFamily="4" charset="0"/>
                </a:endParaRPr>
              </a:p>
            </p:txBody>
          </p:sp>
        </p:grpSp>
        <p:sp>
          <p:nvSpPr>
            <p:cNvPr id="40967" name="Line 84"/>
            <p:cNvSpPr>
              <a:spLocks noChangeShapeType="1"/>
            </p:cNvSpPr>
            <p:nvPr/>
          </p:nvSpPr>
          <p:spPr bwMode="auto">
            <a:xfrm>
              <a:off x="3105" y="1412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925" name="Text Box 85"/>
          <p:cNvSpPr txBox="1">
            <a:spLocks noChangeArrowheads="1"/>
          </p:cNvSpPr>
          <p:nvPr/>
        </p:nvSpPr>
        <p:spPr bwMode="auto">
          <a:xfrm>
            <a:off x="228600" y="0"/>
            <a:ext cx="8610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8" charset="0"/>
              </a:rPr>
              <a:t>Mini-Vetores Catepsina G humana e MRP-8 conseguem dirigir a expressão do gene de fusão PML-RAR</a:t>
            </a:r>
            <a:r>
              <a:rPr lang="pt-BR" sz="32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8" charset="0"/>
                <a:sym typeface="Symbol" pitchFamily="-108" charset="2"/>
              </a:rPr>
              <a:t> ao Compartimento Mielóide “Certo”</a:t>
            </a:r>
            <a:r>
              <a:rPr lang="pt-BR" sz="32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8" charset="0"/>
              </a:rPr>
              <a:t> </a:t>
            </a:r>
          </a:p>
        </p:txBody>
      </p:sp>
      <p:sp>
        <p:nvSpPr>
          <p:cNvPr id="40964" name="Text Box 86"/>
          <p:cNvSpPr txBox="1">
            <a:spLocks noChangeArrowheads="1"/>
          </p:cNvSpPr>
          <p:nvPr/>
        </p:nvSpPr>
        <p:spPr bwMode="auto">
          <a:xfrm>
            <a:off x="914400" y="5999163"/>
            <a:ext cx="7304088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>
                <a:latin typeface="Tahoma" pitchFamily="4" charset="0"/>
              </a:rPr>
              <a:t>He et al., 1997              Grisolano et al., 1997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>
                <a:latin typeface="Tahoma" pitchFamily="4" charset="0"/>
              </a:rPr>
              <a:t>Brown et al., 1997        Cheng et al.,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2"/>
          <p:cNvSpPr>
            <a:spLocks noChangeArrowheads="1"/>
          </p:cNvSpPr>
          <p:nvPr/>
        </p:nvSpPr>
        <p:spPr bwMode="auto">
          <a:xfrm>
            <a:off x="2289175" y="3494088"/>
            <a:ext cx="25400" cy="15875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>
            <a:off x="428625" y="5272088"/>
            <a:ext cx="8377238" cy="0"/>
          </a:xfrm>
          <a:prstGeom prst="lin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412750" y="5005388"/>
            <a:ext cx="3175" cy="855662"/>
          </a:xfrm>
          <a:prstGeom prst="lin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H="1">
            <a:off x="4449763" y="4994275"/>
            <a:ext cx="1587" cy="882650"/>
          </a:xfrm>
          <a:prstGeom prst="lin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07950" y="4611688"/>
            <a:ext cx="828675" cy="39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7312" tIns="42862" rIns="87312" bIns="42862">
            <a:prstTxWarp prst="textNoShape">
              <a:avLst/>
            </a:prstTxWarp>
            <a:spAutoFit/>
          </a:bodyPr>
          <a:lstStyle/>
          <a:p>
            <a:pPr defTabSz="869950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Helvetica" pitchFamily="-108" charset="0"/>
              </a:rPr>
              <a:t>Birth</a:t>
            </a:r>
            <a:endParaRPr lang="en-US" sz="2000" b="1" dirty="0">
              <a:solidFill>
                <a:srgbClr val="000000"/>
              </a:solidFill>
              <a:latin typeface="Helvetica" pitchFamily="-108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714750" y="4611688"/>
            <a:ext cx="1447800" cy="39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7312" tIns="42862" rIns="87312" bIns="42862">
            <a:prstTxWarp prst="textNoShape">
              <a:avLst/>
            </a:prstTxWarp>
            <a:spAutoFit/>
          </a:bodyPr>
          <a:lstStyle/>
          <a:p>
            <a:pPr algn="ctr" defTabSz="869950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Helvetica" pitchFamily="-108" charset="0"/>
              </a:rPr>
              <a:t>1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-108" charset="0"/>
              </a:rPr>
              <a:t> year old </a:t>
            </a:r>
            <a:endParaRPr lang="en-US" sz="2000" b="1" dirty="0">
              <a:solidFill>
                <a:srgbClr val="000000"/>
              </a:solidFill>
              <a:latin typeface="Helvetica" pitchFamily="-108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304800" y="5638800"/>
            <a:ext cx="4259263" cy="340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7312" tIns="42862" rIns="87312" bIns="42862">
            <a:prstTxWarp prst="textNoShape">
              <a:avLst/>
            </a:prstTxWarp>
            <a:spAutoFit/>
          </a:bodyPr>
          <a:lstStyle/>
          <a:p>
            <a:pPr algn="ctr" defTabSz="869950" eaLnBrk="0" hangingPunct="0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  <a:latin typeface="Helvetica" pitchFamily="-108" charset="0"/>
              </a:rPr>
              <a:t>100% develop myeloid hyperplasia</a:t>
            </a:r>
            <a:endParaRPr lang="en-US" b="1" dirty="0">
              <a:solidFill>
                <a:srgbClr val="000000"/>
              </a:solidFill>
              <a:latin typeface="Helvetica" pitchFamily="-108" charset="0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740650" y="1235075"/>
            <a:ext cx="778557" cy="300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52387" tIns="26987" rIns="52387" bIns="26987">
            <a:prstTxWarp prst="textNoShape">
              <a:avLst/>
            </a:prstTxWarp>
            <a:spAutoFit/>
          </a:bodyPr>
          <a:lstStyle/>
          <a:p>
            <a:pPr defTabSz="315913" eaLnBrk="0" hangingPunct="0">
              <a:defRPr/>
            </a:pPr>
            <a:r>
              <a:rPr lang="en-US" sz="1600" b="1" dirty="0" smtClean="0">
                <a:latin typeface="Helvetica" pitchFamily="-108" charset="0"/>
              </a:rPr>
              <a:t>Spleen</a:t>
            </a:r>
            <a:endParaRPr lang="en-US" sz="1600" b="1" dirty="0">
              <a:latin typeface="Helvetica" pitchFamily="-108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562600" y="1235075"/>
            <a:ext cx="1413848" cy="300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52387" tIns="26987" rIns="52387" bIns="26987">
            <a:prstTxWarp prst="textNoShape">
              <a:avLst/>
            </a:prstTxWarp>
            <a:spAutoFit/>
          </a:bodyPr>
          <a:lstStyle/>
          <a:p>
            <a:pPr defTabSz="315913" eaLnBrk="0" hangingPunct="0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Helvetica" pitchFamily="-108" charset="0"/>
              </a:rPr>
              <a:t>Bone Marrow</a:t>
            </a:r>
            <a:endParaRPr lang="en-US" sz="1600" b="1" dirty="0">
              <a:solidFill>
                <a:srgbClr val="000000"/>
              </a:solidFill>
              <a:latin typeface="Helvetica" pitchFamily="-108" charset="0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4791075" y="4794250"/>
            <a:ext cx="191770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51400" y="3662363"/>
            <a:ext cx="1068388" cy="1160462"/>
            <a:chOff x="3056" y="2308"/>
            <a:chExt cx="673" cy="731"/>
          </a:xfrm>
        </p:grpSpPr>
        <p:sp>
          <p:nvSpPr>
            <p:cNvPr id="46203" name="Arc 13"/>
            <p:cNvSpPr>
              <a:spLocks/>
            </p:cNvSpPr>
            <p:nvPr/>
          </p:nvSpPr>
          <p:spPr bwMode="auto">
            <a:xfrm>
              <a:off x="3270" y="2438"/>
              <a:ext cx="393" cy="327"/>
            </a:xfrm>
            <a:custGeom>
              <a:avLst/>
              <a:gdLst>
                <a:gd name="T0" fmla="*/ 0 w 21646"/>
                <a:gd name="T1" fmla="*/ 0 h 21600"/>
                <a:gd name="T2" fmla="*/ 393 w 21646"/>
                <a:gd name="T3" fmla="*/ 327 h 21600"/>
                <a:gd name="T4" fmla="*/ 1 w 21646"/>
                <a:gd name="T5" fmla="*/ 327 h 21600"/>
                <a:gd name="T6" fmla="*/ 0 60000 65536"/>
                <a:gd name="T7" fmla="*/ 0 60000 65536"/>
                <a:gd name="T8" fmla="*/ 0 60000 65536"/>
                <a:gd name="T9" fmla="*/ 0 w 21646"/>
                <a:gd name="T10" fmla="*/ 0 h 21600"/>
                <a:gd name="T11" fmla="*/ 21646 w 216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6" h="21600" fill="none" extrusionOk="0">
                  <a:moveTo>
                    <a:pt x="-1" y="0"/>
                  </a:moveTo>
                  <a:cubicBezTo>
                    <a:pt x="15" y="0"/>
                    <a:pt x="30" y="-1"/>
                    <a:pt x="46" y="-1"/>
                  </a:cubicBezTo>
                  <a:cubicBezTo>
                    <a:pt x="11975" y="-1"/>
                    <a:pt x="21646" y="9670"/>
                    <a:pt x="21646" y="21600"/>
                  </a:cubicBezTo>
                </a:path>
                <a:path w="21646" h="21600" stroke="0" extrusionOk="0">
                  <a:moveTo>
                    <a:pt x="-1" y="0"/>
                  </a:moveTo>
                  <a:cubicBezTo>
                    <a:pt x="15" y="0"/>
                    <a:pt x="30" y="-1"/>
                    <a:pt x="46" y="-1"/>
                  </a:cubicBezTo>
                  <a:cubicBezTo>
                    <a:pt x="11975" y="-1"/>
                    <a:pt x="21646" y="9670"/>
                    <a:pt x="21646" y="21600"/>
                  </a:cubicBezTo>
                  <a:lnTo>
                    <a:pt x="46" y="21600"/>
                  </a:lnTo>
                  <a:close/>
                </a:path>
              </a:pathLst>
            </a:custGeom>
            <a:solidFill>
              <a:srgbClr val="CECECE"/>
            </a:solidFill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04" name="Arc 14"/>
            <p:cNvSpPr>
              <a:spLocks/>
            </p:cNvSpPr>
            <p:nvPr/>
          </p:nvSpPr>
          <p:spPr bwMode="auto">
            <a:xfrm>
              <a:off x="3100" y="2438"/>
              <a:ext cx="174" cy="327"/>
            </a:xfrm>
            <a:custGeom>
              <a:avLst/>
              <a:gdLst>
                <a:gd name="T0" fmla="*/ 0 w 21600"/>
                <a:gd name="T1" fmla="*/ 327 h 21599"/>
                <a:gd name="T2" fmla="*/ 173 w 21600"/>
                <a:gd name="T3" fmla="*/ 0 h 21599"/>
                <a:gd name="T4" fmla="*/ 174 w 21600"/>
                <a:gd name="T5" fmla="*/ 327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-1" y="21598"/>
                  </a:moveTo>
                  <a:cubicBezTo>
                    <a:pt x="-1" y="9710"/>
                    <a:pt x="9606" y="57"/>
                    <a:pt x="21494" y="-1"/>
                  </a:cubicBezTo>
                </a:path>
                <a:path w="21600" h="21599" stroke="0" extrusionOk="0">
                  <a:moveTo>
                    <a:pt x="-1" y="21598"/>
                  </a:moveTo>
                  <a:cubicBezTo>
                    <a:pt x="-1" y="9710"/>
                    <a:pt x="9606" y="57"/>
                    <a:pt x="21494" y="-1"/>
                  </a:cubicBezTo>
                  <a:lnTo>
                    <a:pt x="21600" y="21599"/>
                  </a:lnTo>
                  <a:close/>
                </a:path>
              </a:pathLst>
            </a:custGeom>
            <a:solidFill>
              <a:srgbClr val="CECECE"/>
            </a:solidFill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05" name="Arc 15"/>
            <p:cNvSpPr>
              <a:spLocks/>
            </p:cNvSpPr>
            <p:nvPr/>
          </p:nvSpPr>
          <p:spPr bwMode="auto">
            <a:xfrm rot="10800000">
              <a:off x="3674" y="2730"/>
              <a:ext cx="26" cy="76"/>
            </a:xfrm>
            <a:custGeom>
              <a:avLst/>
              <a:gdLst>
                <a:gd name="T0" fmla="*/ 26 w 21600"/>
                <a:gd name="T1" fmla="*/ 76 h 21886"/>
                <a:gd name="T2" fmla="*/ 0 w 21600"/>
                <a:gd name="T3" fmla="*/ 0 h 21886"/>
                <a:gd name="T4" fmla="*/ 26 w 21600"/>
                <a:gd name="T5" fmla="*/ 1 h 218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886"/>
                <a:gd name="T11" fmla="*/ 21600 w 21600"/>
                <a:gd name="T12" fmla="*/ 21886 h 218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886" fill="none" extrusionOk="0">
                  <a:moveTo>
                    <a:pt x="21600" y="21885"/>
                  </a:moveTo>
                  <a:cubicBezTo>
                    <a:pt x="9670" y="21886"/>
                    <a:pt x="0" y="12215"/>
                    <a:pt x="0" y="286"/>
                  </a:cubicBezTo>
                  <a:cubicBezTo>
                    <a:pt x="0" y="190"/>
                    <a:pt x="0" y="95"/>
                    <a:pt x="1" y="-1"/>
                  </a:cubicBezTo>
                </a:path>
                <a:path w="21600" h="21886" stroke="0" extrusionOk="0">
                  <a:moveTo>
                    <a:pt x="21600" y="21885"/>
                  </a:moveTo>
                  <a:cubicBezTo>
                    <a:pt x="9670" y="21886"/>
                    <a:pt x="0" y="12215"/>
                    <a:pt x="0" y="286"/>
                  </a:cubicBezTo>
                  <a:cubicBezTo>
                    <a:pt x="0" y="190"/>
                    <a:pt x="0" y="95"/>
                    <a:pt x="1" y="-1"/>
                  </a:cubicBezTo>
                  <a:lnTo>
                    <a:pt x="21600" y="286"/>
                  </a:lnTo>
                  <a:close/>
                </a:path>
              </a:pathLst>
            </a:custGeom>
            <a:noFill/>
            <a:ln w="25400" cap="rnd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06" name="Line 16"/>
            <p:cNvSpPr>
              <a:spLocks noChangeShapeType="1"/>
            </p:cNvSpPr>
            <p:nvPr/>
          </p:nvSpPr>
          <p:spPr bwMode="auto">
            <a:xfrm flipH="1">
              <a:off x="3101" y="2763"/>
              <a:ext cx="567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07" name="Freeform 17"/>
            <p:cNvSpPr>
              <a:spLocks/>
            </p:cNvSpPr>
            <p:nvPr/>
          </p:nvSpPr>
          <p:spPr bwMode="auto">
            <a:xfrm>
              <a:off x="3595" y="2727"/>
              <a:ext cx="134" cy="43"/>
            </a:xfrm>
            <a:custGeom>
              <a:avLst/>
              <a:gdLst>
                <a:gd name="T0" fmla="*/ 157 w 158"/>
                <a:gd name="T1" fmla="*/ 42 h 43"/>
                <a:gd name="T2" fmla="*/ 78 w 158"/>
                <a:gd name="T3" fmla="*/ 0 h 43"/>
                <a:gd name="T4" fmla="*/ 0 w 158"/>
                <a:gd name="T5" fmla="*/ 42 h 43"/>
                <a:gd name="T6" fmla="*/ 0 60000 65536"/>
                <a:gd name="T7" fmla="*/ 0 60000 65536"/>
                <a:gd name="T8" fmla="*/ 0 60000 65536"/>
                <a:gd name="T9" fmla="*/ 0 w 158"/>
                <a:gd name="T10" fmla="*/ 0 h 43"/>
                <a:gd name="T11" fmla="*/ 158 w 158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" h="43">
                  <a:moveTo>
                    <a:pt x="157" y="42"/>
                  </a:moveTo>
                  <a:lnTo>
                    <a:pt x="78" y="0"/>
                  </a:lnTo>
                  <a:lnTo>
                    <a:pt x="0" y="42"/>
                  </a:lnTo>
                </a:path>
              </a:pathLst>
            </a:custGeom>
            <a:noFill/>
            <a:ln w="25400" cap="rnd">
              <a:solidFill>
                <a:srgbClr val="1F497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08" name="Line 18"/>
            <p:cNvSpPr>
              <a:spLocks noChangeShapeType="1"/>
            </p:cNvSpPr>
            <p:nvPr/>
          </p:nvSpPr>
          <p:spPr bwMode="auto">
            <a:xfrm flipH="1">
              <a:off x="3627" y="2729"/>
              <a:ext cx="39" cy="34"/>
            </a:xfrm>
            <a:prstGeom prst="line">
              <a:avLst/>
            </a:prstGeom>
            <a:noFill/>
            <a:ln w="25400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09" name="Oval 19"/>
            <p:cNvSpPr>
              <a:spLocks noChangeArrowheads="1"/>
            </p:cNvSpPr>
            <p:nvPr/>
          </p:nvSpPr>
          <p:spPr bwMode="auto">
            <a:xfrm>
              <a:off x="3534" y="2638"/>
              <a:ext cx="31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0" name="Oval 20"/>
            <p:cNvSpPr>
              <a:spLocks noChangeArrowheads="1"/>
            </p:cNvSpPr>
            <p:nvPr/>
          </p:nvSpPr>
          <p:spPr bwMode="auto">
            <a:xfrm rot="-2340000">
              <a:off x="3464" y="2308"/>
              <a:ext cx="120" cy="243"/>
            </a:xfrm>
            <a:prstGeom prst="ellipse">
              <a:avLst/>
            </a:prstGeom>
            <a:solidFill>
              <a:srgbClr val="CECECE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1" name="Oval 21"/>
            <p:cNvSpPr>
              <a:spLocks noChangeArrowheads="1"/>
            </p:cNvSpPr>
            <p:nvPr/>
          </p:nvSpPr>
          <p:spPr bwMode="auto">
            <a:xfrm rot="-2340000">
              <a:off x="3389" y="2335"/>
              <a:ext cx="155" cy="245"/>
            </a:xfrm>
            <a:prstGeom prst="ellipse">
              <a:avLst/>
            </a:prstGeom>
            <a:solidFill>
              <a:srgbClr val="CECECE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2" name="Freeform 22"/>
            <p:cNvSpPr>
              <a:spLocks/>
            </p:cNvSpPr>
            <p:nvPr/>
          </p:nvSpPr>
          <p:spPr bwMode="auto">
            <a:xfrm>
              <a:off x="3056" y="2769"/>
              <a:ext cx="407" cy="270"/>
            </a:xfrm>
            <a:custGeom>
              <a:avLst/>
              <a:gdLst>
                <a:gd name="T0" fmla="*/ 47 w 478"/>
                <a:gd name="T1" fmla="*/ 0 h 270"/>
                <a:gd name="T2" fmla="*/ 0 w 478"/>
                <a:gd name="T3" fmla="*/ 45 h 270"/>
                <a:gd name="T4" fmla="*/ 4 w 478"/>
                <a:gd name="T5" fmla="*/ 110 h 270"/>
                <a:gd name="T6" fmla="*/ 55 w 478"/>
                <a:gd name="T7" fmla="*/ 164 h 270"/>
                <a:gd name="T8" fmla="*/ 133 w 478"/>
                <a:gd name="T9" fmla="*/ 191 h 270"/>
                <a:gd name="T10" fmla="*/ 283 w 478"/>
                <a:gd name="T11" fmla="*/ 201 h 270"/>
                <a:gd name="T12" fmla="*/ 408 w 478"/>
                <a:gd name="T13" fmla="*/ 233 h 270"/>
                <a:gd name="T14" fmla="*/ 477 w 478"/>
                <a:gd name="T15" fmla="*/ 269 h 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270"/>
                <a:gd name="T26" fmla="*/ 478 w 478"/>
                <a:gd name="T27" fmla="*/ 270 h 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270">
                  <a:moveTo>
                    <a:pt x="47" y="0"/>
                  </a:moveTo>
                  <a:lnTo>
                    <a:pt x="0" y="45"/>
                  </a:lnTo>
                  <a:lnTo>
                    <a:pt x="4" y="110"/>
                  </a:lnTo>
                  <a:lnTo>
                    <a:pt x="55" y="164"/>
                  </a:lnTo>
                  <a:lnTo>
                    <a:pt x="133" y="191"/>
                  </a:lnTo>
                  <a:lnTo>
                    <a:pt x="283" y="201"/>
                  </a:lnTo>
                  <a:lnTo>
                    <a:pt x="408" y="233"/>
                  </a:lnTo>
                  <a:lnTo>
                    <a:pt x="477" y="269"/>
                  </a:lnTo>
                </a:path>
              </a:pathLst>
            </a:custGeom>
            <a:noFill/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3" name="Freeform 23"/>
            <p:cNvSpPr>
              <a:spLocks/>
            </p:cNvSpPr>
            <p:nvPr/>
          </p:nvSpPr>
          <p:spPr bwMode="auto">
            <a:xfrm>
              <a:off x="3059" y="2769"/>
              <a:ext cx="404" cy="270"/>
            </a:xfrm>
            <a:custGeom>
              <a:avLst/>
              <a:gdLst>
                <a:gd name="T0" fmla="*/ 45 w 475"/>
                <a:gd name="T1" fmla="*/ 0 h 270"/>
                <a:gd name="T2" fmla="*/ 34 w 475"/>
                <a:gd name="T3" fmla="*/ 12 h 270"/>
                <a:gd name="T4" fmla="*/ 24 w 475"/>
                <a:gd name="T5" fmla="*/ 22 h 270"/>
                <a:gd name="T6" fmla="*/ 16 w 475"/>
                <a:gd name="T7" fmla="*/ 32 h 270"/>
                <a:gd name="T8" fmla="*/ 10 w 475"/>
                <a:gd name="T9" fmla="*/ 42 h 270"/>
                <a:gd name="T10" fmla="*/ 5 w 475"/>
                <a:gd name="T11" fmla="*/ 51 h 270"/>
                <a:gd name="T12" fmla="*/ 2 w 475"/>
                <a:gd name="T13" fmla="*/ 60 h 270"/>
                <a:gd name="T14" fmla="*/ 0 w 475"/>
                <a:gd name="T15" fmla="*/ 70 h 270"/>
                <a:gd name="T16" fmla="*/ 0 w 475"/>
                <a:gd name="T17" fmla="*/ 78 h 270"/>
                <a:gd name="T18" fmla="*/ 1 w 475"/>
                <a:gd name="T19" fmla="*/ 85 h 270"/>
                <a:gd name="T20" fmla="*/ 2 w 475"/>
                <a:gd name="T21" fmla="*/ 93 h 270"/>
                <a:gd name="T22" fmla="*/ 5 w 475"/>
                <a:gd name="T23" fmla="*/ 100 h 270"/>
                <a:gd name="T24" fmla="*/ 8 w 475"/>
                <a:gd name="T25" fmla="*/ 108 h 270"/>
                <a:gd name="T26" fmla="*/ 12 w 475"/>
                <a:gd name="T27" fmla="*/ 115 h 270"/>
                <a:gd name="T28" fmla="*/ 16 w 475"/>
                <a:gd name="T29" fmla="*/ 123 h 270"/>
                <a:gd name="T30" fmla="*/ 22 w 475"/>
                <a:gd name="T31" fmla="*/ 130 h 270"/>
                <a:gd name="T32" fmla="*/ 28 w 475"/>
                <a:gd name="T33" fmla="*/ 136 h 270"/>
                <a:gd name="T34" fmla="*/ 41 w 475"/>
                <a:gd name="T35" fmla="*/ 149 h 270"/>
                <a:gd name="T36" fmla="*/ 57 w 475"/>
                <a:gd name="T37" fmla="*/ 161 h 270"/>
                <a:gd name="T38" fmla="*/ 74 w 475"/>
                <a:gd name="T39" fmla="*/ 170 h 270"/>
                <a:gd name="T40" fmla="*/ 92 w 475"/>
                <a:gd name="T41" fmla="*/ 178 h 270"/>
                <a:gd name="T42" fmla="*/ 102 w 475"/>
                <a:gd name="T43" fmla="*/ 181 h 270"/>
                <a:gd name="T44" fmla="*/ 114 w 475"/>
                <a:gd name="T45" fmla="*/ 184 h 270"/>
                <a:gd name="T46" fmla="*/ 126 w 475"/>
                <a:gd name="T47" fmla="*/ 187 h 270"/>
                <a:gd name="T48" fmla="*/ 140 w 475"/>
                <a:gd name="T49" fmla="*/ 189 h 270"/>
                <a:gd name="T50" fmla="*/ 155 w 475"/>
                <a:gd name="T51" fmla="*/ 191 h 270"/>
                <a:gd name="T52" fmla="*/ 171 w 475"/>
                <a:gd name="T53" fmla="*/ 193 h 270"/>
                <a:gd name="T54" fmla="*/ 188 w 475"/>
                <a:gd name="T55" fmla="*/ 195 h 270"/>
                <a:gd name="T56" fmla="*/ 206 w 475"/>
                <a:gd name="T57" fmla="*/ 196 h 270"/>
                <a:gd name="T58" fmla="*/ 243 w 475"/>
                <a:gd name="T59" fmla="*/ 199 h 270"/>
                <a:gd name="T60" fmla="*/ 277 w 475"/>
                <a:gd name="T61" fmla="*/ 203 h 270"/>
                <a:gd name="T62" fmla="*/ 311 w 475"/>
                <a:gd name="T63" fmla="*/ 210 h 270"/>
                <a:gd name="T64" fmla="*/ 343 w 475"/>
                <a:gd name="T65" fmla="*/ 216 h 270"/>
                <a:gd name="T66" fmla="*/ 358 w 475"/>
                <a:gd name="T67" fmla="*/ 221 h 270"/>
                <a:gd name="T68" fmla="*/ 374 w 475"/>
                <a:gd name="T69" fmla="*/ 226 h 270"/>
                <a:gd name="T70" fmla="*/ 390 w 475"/>
                <a:gd name="T71" fmla="*/ 231 h 270"/>
                <a:gd name="T72" fmla="*/ 407 w 475"/>
                <a:gd name="T73" fmla="*/ 237 h 270"/>
                <a:gd name="T74" fmla="*/ 423 w 475"/>
                <a:gd name="T75" fmla="*/ 245 h 270"/>
                <a:gd name="T76" fmla="*/ 440 w 475"/>
                <a:gd name="T77" fmla="*/ 252 h 270"/>
                <a:gd name="T78" fmla="*/ 457 w 475"/>
                <a:gd name="T79" fmla="*/ 260 h 270"/>
                <a:gd name="T80" fmla="*/ 474 w 475"/>
                <a:gd name="T81" fmla="*/ 269 h 2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5"/>
                <a:gd name="T124" fmla="*/ 0 h 270"/>
                <a:gd name="T125" fmla="*/ 475 w 475"/>
                <a:gd name="T126" fmla="*/ 270 h 2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5" h="270">
                  <a:moveTo>
                    <a:pt x="45" y="0"/>
                  </a:moveTo>
                  <a:lnTo>
                    <a:pt x="34" y="12"/>
                  </a:lnTo>
                  <a:lnTo>
                    <a:pt x="24" y="22"/>
                  </a:lnTo>
                  <a:lnTo>
                    <a:pt x="16" y="32"/>
                  </a:lnTo>
                  <a:lnTo>
                    <a:pt x="10" y="42"/>
                  </a:lnTo>
                  <a:lnTo>
                    <a:pt x="5" y="51"/>
                  </a:lnTo>
                  <a:lnTo>
                    <a:pt x="2" y="60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3"/>
                  </a:lnTo>
                  <a:lnTo>
                    <a:pt x="5" y="100"/>
                  </a:lnTo>
                  <a:lnTo>
                    <a:pt x="8" y="108"/>
                  </a:lnTo>
                  <a:lnTo>
                    <a:pt x="12" y="115"/>
                  </a:lnTo>
                  <a:lnTo>
                    <a:pt x="16" y="123"/>
                  </a:lnTo>
                  <a:lnTo>
                    <a:pt x="22" y="130"/>
                  </a:lnTo>
                  <a:lnTo>
                    <a:pt x="28" y="136"/>
                  </a:lnTo>
                  <a:lnTo>
                    <a:pt x="41" y="149"/>
                  </a:lnTo>
                  <a:lnTo>
                    <a:pt x="57" y="161"/>
                  </a:lnTo>
                  <a:lnTo>
                    <a:pt x="74" y="170"/>
                  </a:lnTo>
                  <a:lnTo>
                    <a:pt x="92" y="178"/>
                  </a:lnTo>
                  <a:lnTo>
                    <a:pt x="102" y="181"/>
                  </a:lnTo>
                  <a:lnTo>
                    <a:pt x="114" y="184"/>
                  </a:lnTo>
                  <a:lnTo>
                    <a:pt x="126" y="187"/>
                  </a:lnTo>
                  <a:lnTo>
                    <a:pt x="140" y="189"/>
                  </a:lnTo>
                  <a:lnTo>
                    <a:pt x="155" y="191"/>
                  </a:lnTo>
                  <a:lnTo>
                    <a:pt x="171" y="193"/>
                  </a:lnTo>
                  <a:lnTo>
                    <a:pt x="188" y="195"/>
                  </a:lnTo>
                  <a:lnTo>
                    <a:pt x="206" y="196"/>
                  </a:lnTo>
                  <a:lnTo>
                    <a:pt x="243" y="199"/>
                  </a:lnTo>
                  <a:lnTo>
                    <a:pt x="277" y="203"/>
                  </a:lnTo>
                  <a:lnTo>
                    <a:pt x="311" y="210"/>
                  </a:lnTo>
                  <a:lnTo>
                    <a:pt x="343" y="216"/>
                  </a:lnTo>
                  <a:lnTo>
                    <a:pt x="358" y="221"/>
                  </a:lnTo>
                  <a:lnTo>
                    <a:pt x="374" y="226"/>
                  </a:lnTo>
                  <a:lnTo>
                    <a:pt x="390" y="231"/>
                  </a:lnTo>
                  <a:lnTo>
                    <a:pt x="407" y="237"/>
                  </a:lnTo>
                  <a:lnTo>
                    <a:pt x="423" y="245"/>
                  </a:lnTo>
                  <a:lnTo>
                    <a:pt x="440" y="252"/>
                  </a:lnTo>
                  <a:lnTo>
                    <a:pt x="457" y="260"/>
                  </a:lnTo>
                  <a:lnTo>
                    <a:pt x="474" y="269"/>
                  </a:lnTo>
                </a:path>
              </a:pathLst>
            </a:custGeom>
            <a:noFill/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4" name="Oval 24"/>
            <p:cNvSpPr>
              <a:spLocks noChangeArrowheads="1"/>
            </p:cNvSpPr>
            <p:nvPr/>
          </p:nvSpPr>
          <p:spPr bwMode="auto">
            <a:xfrm>
              <a:off x="3267" y="2674"/>
              <a:ext cx="31" cy="4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5" name="Oval 25"/>
            <p:cNvSpPr>
              <a:spLocks noChangeArrowheads="1"/>
            </p:cNvSpPr>
            <p:nvPr/>
          </p:nvSpPr>
          <p:spPr bwMode="auto">
            <a:xfrm>
              <a:off x="3212" y="2636"/>
              <a:ext cx="32" cy="4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6" name="Oval 26"/>
            <p:cNvSpPr>
              <a:spLocks noChangeArrowheads="1"/>
            </p:cNvSpPr>
            <p:nvPr/>
          </p:nvSpPr>
          <p:spPr bwMode="auto">
            <a:xfrm>
              <a:off x="3220" y="2706"/>
              <a:ext cx="31" cy="44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7" name="Oval 27"/>
            <p:cNvSpPr>
              <a:spLocks noChangeArrowheads="1"/>
            </p:cNvSpPr>
            <p:nvPr/>
          </p:nvSpPr>
          <p:spPr bwMode="auto">
            <a:xfrm>
              <a:off x="3177" y="2683"/>
              <a:ext cx="31" cy="4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18" name="Oval 28"/>
            <p:cNvSpPr>
              <a:spLocks noChangeArrowheads="1"/>
            </p:cNvSpPr>
            <p:nvPr/>
          </p:nvSpPr>
          <p:spPr bwMode="auto">
            <a:xfrm>
              <a:off x="3258" y="2598"/>
              <a:ext cx="30" cy="4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6093" name="Picture 2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0775" y="3786188"/>
            <a:ext cx="1262063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94" name="Line 30"/>
          <p:cNvSpPr>
            <a:spLocks noChangeShapeType="1"/>
          </p:cNvSpPr>
          <p:nvPr/>
        </p:nvSpPr>
        <p:spPr bwMode="auto">
          <a:xfrm>
            <a:off x="5937250" y="4256088"/>
            <a:ext cx="1255713" cy="0"/>
          </a:xfrm>
          <a:prstGeom prst="lin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7774979" y="3429000"/>
            <a:ext cx="686986" cy="2802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52387" tIns="26987" rIns="52387" bIns="26987">
            <a:prstTxWarp prst="textNoShape">
              <a:avLst/>
            </a:prstTxWarp>
            <a:spAutoFit/>
          </a:bodyPr>
          <a:lstStyle/>
          <a:p>
            <a:pPr algn="ctr" defTabSz="315913" eaLnBrk="0" hangingPunct="0">
              <a:lnSpc>
                <a:spcPct val="90000"/>
              </a:lnSpc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Helvetica" pitchFamily="-108" charset="0"/>
              </a:rPr>
              <a:t>Blood</a:t>
            </a:r>
            <a:endParaRPr lang="en-US" sz="1600" b="1" dirty="0">
              <a:solidFill>
                <a:srgbClr val="000000"/>
              </a:solidFill>
              <a:latin typeface="Helvetica" pitchFamily="-108" charset="0"/>
            </a:endParaRPr>
          </a:p>
        </p:txBody>
      </p:sp>
      <p:sp>
        <p:nvSpPr>
          <p:cNvPr id="46096" name="Line 32"/>
          <p:cNvSpPr>
            <a:spLocks noChangeShapeType="1"/>
          </p:cNvSpPr>
          <p:nvPr/>
        </p:nvSpPr>
        <p:spPr bwMode="auto">
          <a:xfrm flipV="1">
            <a:off x="6030913" y="2933700"/>
            <a:ext cx="1325562" cy="1119188"/>
          </a:xfrm>
          <a:prstGeom prst="lin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7" name="Picture 3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1350" y="1604963"/>
            <a:ext cx="1271588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98" name="Picture 34"/>
          <p:cNvSpPr>
            <a:spLocks noChangeArrowheads="1"/>
          </p:cNvSpPr>
          <p:nvPr/>
        </p:nvSpPr>
        <p:spPr bwMode="auto">
          <a:xfrm>
            <a:off x="7466013" y="1604963"/>
            <a:ext cx="1262062" cy="1055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9" name="Line 35"/>
          <p:cNvSpPr>
            <a:spLocks noChangeShapeType="1"/>
          </p:cNvSpPr>
          <p:nvPr/>
        </p:nvSpPr>
        <p:spPr bwMode="auto">
          <a:xfrm flipV="1">
            <a:off x="5824538" y="2895600"/>
            <a:ext cx="466725" cy="906463"/>
          </a:xfrm>
          <a:prstGeom prst="lin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00" name="Oval 36"/>
          <p:cNvSpPr>
            <a:spLocks noChangeArrowheads="1"/>
          </p:cNvSpPr>
          <p:nvPr/>
        </p:nvSpPr>
        <p:spPr bwMode="auto">
          <a:xfrm>
            <a:off x="1936750" y="1866900"/>
            <a:ext cx="520700" cy="5302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01" name="Oval 37"/>
          <p:cNvSpPr>
            <a:spLocks noChangeArrowheads="1"/>
          </p:cNvSpPr>
          <p:nvPr/>
        </p:nvSpPr>
        <p:spPr bwMode="auto">
          <a:xfrm>
            <a:off x="2095500" y="2019300"/>
            <a:ext cx="206375" cy="206375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1111250" y="2195513"/>
            <a:ext cx="482077" cy="2866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>
                <a:solidFill>
                  <a:srgbClr val="000000"/>
                </a:solidFill>
                <a:latin typeface="Helvetica" pitchFamily="-108" charset="0"/>
              </a:rPr>
              <a:t>Cell </a:t>
            </a: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1073150" y="2366963"/>
            <a:ext cx="617538" cy="28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>
                <a:solidFill>
                  <a:srgbClr val="000000"/>
                </a:solidFill>
                <a:latin typeface="Helvetica" pitchFamily="-108" charset="0"/>
              </a:rPr>
              <a:t>death</a:t>
            </a: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203450" y="3597275"/>
            <a:ext cx="38100" cy="260350"/>
            <a:chOff x="1466" y="2489"/>
            <a:chExt cx="28" cy="164"/>
          </a:xfrm>
        </p:grpSpPr>
        <p:sp>
          <p:nvSpPr>
            <p:cNvPr id="46201" name="Freeform 41"/>
            <p:cNvSpPr>
              <a:spLocks/>
            </p:cNvSpPr>
            <p:nvPr/>
          </p:nvSpPr>
          <p:spPr bwMode="auto">
            <a:xfrm>
              <a:off x="1466" y="2554"/>
              <a:ext cx="28" cy="99"/>
            </a:xfrm>
            <a:custGeom>
              <a:avLst/>
              <a:gdLst>
                <a:gd name="T0" fmla="*/ 14 w 28"/>
                <a:gd name="T1" fmla="*/ 98 h 99"/>
                <a:gd name="T2" fmla="*/ 0 w 28"/>
                <a:gd name="T3" fmla="*/ 0 h 99"/>
                <a:gd name="T4" fmla="*/ 14 w 28"/>
                <a:gd name="T5" fmla="*/ 0 h 99"/>
                <a:gd name="T6" fmla="*/ 27 w 28"/>
                <a:gd name="T7" fmla="*/ 0 h 99"/>
                <a:gd name="T8" fmla="*/ 14 w 28"/>
                <a:gd name="T9" fmla="*/ 98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99"/>
                <a:gd name="T17" fmla="*/ 28 w 28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99">
                  <a:moveTo>
                    <a:pt x="14" y="98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14" y="98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202" name="Line 42"/>
            <p:cNvSpPr>
              <a:spLocks noChangeShapeType="1"/>
            </p:cNvSpPr>
            <p:nvPr/>
          </p:nvSpPr>
          <p:spPr bwMode="auto">
            <a:xfrm>
              <a:off x="1483" y="2489"/>
              <a:ext cx="0" cy="74"/>
            </a:xfrm>
            <a:prstGeom prst="line">
              <a:avLst/>
            </a:prstGeom>
            <a:noFill/>
            <a:ln w="254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2586038" y="3857625"/>
            <a:ext cx="102235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>
                <a:solidFill>
                  <a:srgbClr val="000000"/>
                </a:solidFill>
                <a:latin typeface="Helvetica" pitchFamily="-108" charset="0"/>
              </a:rPr>
              <a:t>Maturation</a:t>
            </a:r>
          </a:p>
        </p:txBody>
      </p:sp>
      <p:sp>
        <p:nvSpPr>
          <p:cNvPr id="46106" name="Oval 44"/>
          <p:cNvSpPr>
            <a:spLocks noChangeArrowheads="1"/>
          </p:cNvSpPr>
          <p:nvPr/>
        </p:nvSpPr>
        <p:spPr bwMode="auto">
          <a:xfrm>
            <a:off x="1973263" y="4487863"/>
            <a:ext cx="496887" cy="54927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07" name="Freeform 45"/>
          <p:cNvSpPr>
            <a:spLocks/>
          </p:cNvSpPr>
          <p:nvPr/>
        </p:nvSpPr>
        <p:spPr bwMode="auto">
          <a:xfrm>
            <a:off x="2070100" y="4591050"/>
            <a:ext cx="293688" cy="227013"/>
          </a:xfrm>
          <a:custGeom>
            <a:avLst/>
            <a:gdLst>
              <a:gd name="T0" fmla="*/ 26 w 217"/>
              <a:gd name="T1" fmla="*/ 30 h 143"/>
              <a:gd name="T2" fmla="*/ 17 w 217"/>
              <a:gd name="T3" fmla="*/ 41 h 143"/>
              <a:gd name="T4" fmla="*/ 17 w 217"/>
              <a:gd name="T5" fmla="*/ 51 h 143"/>
              <a:gd name="T6" fmla="*/ 9 w 217"/>
              <a:gd name="T7" fmla="*/ 51 h 143"/>
              <a:gd name="T8" fmla="*/ 0 w 217"/>
              <a:gd name="T9" fmla="*/ 61 h 143"/>
              <a:gd name="T10" fmla="*/ 0 w 217"/>
              <a:gd name="T11" fmla="*/ 71 h 143"/>
              <a:gd name="T12" fmla="*/ 0 w 217"/>
              <a:gd name="T13" fmla="*/ 81 h 143"/>
              <a:gd name="T14" fmla="*/ 0 w 217"/>
              <a:gd name="T15" fmla="*/ 91 h 143"/>
              <a:gd name="T16" fmla="*/ 9 w 217"/>
              <a:gd name="T17" fmla="*/ 101 h 143"/>
              <a:gd name="T18" fmla="*/ 17 w 217"/>
              <a:gd name="T19" fmla="*/ 112 h 143"/>
              <a:gd name="T20" fmla="*/ 26 w 217"/>
              <a:gd name="T21" fmla="*/ 122 h 143"/>
              <a:gd name="T22" fmla="*/ 35 w 217"/>
              <a:gd name="T23" fmla="*/ 132 h 143"/>
              <a:gd name="T24" fmla="*/ 43 w 217"/>
              <a:gd name="T25" fmla="*/ 132 h 143"/>
              <a:gd name="T26" fmla="*/ 52 w 217"/>
              <a:gd name="T27" fmla="*/ 142 h 143"/>
              <a:gd name="T28" fmla="*/ 60 w 217"/>
              <a:gd name="T29" fmla="*/ 142 h 143"/>
              <a:gd name="T30" fmla="*/ 69 w 217"/>
              <a:gd name="T31" fmla="*/ 142 h 143"/>
              <a:gd name="T32" fmla="*/ 69 w 217"/>
              <a:gd name="T33" fmla="*/ 132 h 143"/>
              <a:gd name="T34" fmla="*/ 78 w 217"/>
              <a:gd name="T35" fmla="*/ 122 h 143"/>
              <a:gd name="T36" fmla="*/ 78 w 217"/>
              <a:gd name="T37" fmla="*/ 112 h 143"/>
              <a:gd name="T38" fmla="*/ 78 w 217"/>
              <a:gd name="T39" fmla="*/ 91 h 143"/>
              <a:gd name="T40" fmla="*/ 86 w 217"/>
              <a:gd name="T41" fmla="*/ 81 h 143"/>
              <a:gd name="T42" fmla="*/ 86 w 217"/>
              <a:gd name="T43" fmla="*/ 71 h 143"/>
              <a:gd name="T44" fmla="*/ 95 w 217"/>
              <a:gd name="T45" fmla="*/ 61 h 143"/>
              <a:gd name="T46" fmla="*/ 112 w 217"/>
              <a:gd name="T47" fmla="*/ 61 h 143"/>
              <a:gd name="T48" fmla="*/ 130 w 217"/>
              <a:gd name="T49" fmla="*/ 61 h 143"/>
              <a:gd name="T50" fmla="*/ 138 w 217"/>
              <a:gd name="T51" fmla="*/ 61 h 143"/>
              <a:gd name="T52" fmla="*/ 147 w 217"/>
              <a:gd name="T53" fmla="*/ 71 h 143"/>
              <a:gd name="T54" fmla="*/ 156 w 217"/>
              <a:gd name="T55" fmla="*/ 81 h 143"/>
              <a:gd name="T56" fmla="*/ 164 w 217"/>
              <a:gd name="T57" fmla="*/ 91 h 143"/>
              <a:gd name="T58" fmla="*/ 173 w 217"/>
              <a:gd name="T59" fmla="*/ 101 h 143"/>
              <a:gd name="T60" fmla="*/ 181 w 217"/>
              <a:gd name="T61" fmla="*/ 101 h 143"/>
              <a:gd name="T62" fmla="*/ 190 w 217"/>
              <a:gd name="T63" fmla="*/ 101 h 143"/>
              <a:gd name="T64" fmla="*/ 199 w 217"/>
              <a:gd name="T65" fmla="*/ 101 h 143"/>
              <a:gd name="T66" fmla="*/ 207 w 217"/>
              <a:gd name="T67" fmla="*/ 101 h 143"/>
              <a:gd name="T68" fmla="*/ 216 w 217"/>
              <a:gd name="T69" fmla="*/ 91 h 143"/>
              <a:gd name="T70" fmla="*/ 216 w 217"/>
              <a:gd name="T71" fmla="*/ 81 h 143"/>
              <a:gd name="T72" fmla="*/ 216 w 217"/>
              <a:gd name="T73" fmla="*/ 71 h 143"/>
              <a:gd name="T74" fmla="*/ 216 w 217"/>
              <a:gd name="T75" fmla="*/ 61 h 143"/>
              <a:gd name="T76" fmla="*/ 216 w 217"/>
              <a:gd name="T77" fmla="*/ 51 h 143"/>
              <a:gd name="T78" fmla="*/ 207 w 217"/>
              <a:gd name="T79" fmla="*/ 51 h 143"/>
              <a:gd name="T80" fmla="*/ 207 w 217"/>
              <a:gd name="T81" fmla="*/ 41 h 143"/>
              <a:gd name="T82" fmla="*/ 199 w 217"/>
              <a:gd name="T83" fmla="*/ 41 h 143"/>
              <a:gd name="T84" fmla="*/ 199 w 217"/>
              <a:gd name="T85" fmla="*/ 30 h 143"/>
              <a:gd name="T86" fmla="*/ 181 w 217"/>
              <a:gd name="T87" fmla="*/ 20 h 143"/>
              <a:gd name="T88" fmla="*/ 173 w 217"/>
              <a:gd name="T89" fmla="*/ 10 h 143"/>
              <a:gd name="T90" fmla="*/ 156 w 217"/>
              <a:gd name="T91" fmla="*/ 10 h 143"/>
              <a:gd name="T92" fmla="*/ 147 w 217"/>
              <a:gd name="T93" fmla="*/ 0 h 143"/>
              <a:gd name="T94" fmla="*/ 138 w 217"/>
              <a:gd name="T95" fmla="*/ 0 h 143"/>
              <a:gd name="T96" fmla="*/ 121 w 217"/>
              <a:gd name="T97" fmla="*/ 0 h 143"/>
              <a:gd name="T98" fmla="*/ 104 w 217"/>
              <a:gd name="T99" fmla="*/ 10 h 143"/>
              <a:gd name="T100" fmla="*/ 86 w 217"/>
              <a:gd name="T101" fmla="*/ 10 h 143"/>
              <a:gd name="T102" fmla="*/ 69 w 217"/>
              <a:gd name="T103" fmla="*/ 10 h 143"/>
              <a:gd name="T104" fmla="*/ 69 w 217"/>
              <a:gd name="T105" fmla="*/ 20 h 143"/>
              <a:gd name="T106" fmla="*/ 52 w 217"/>
              <a:gd name="T107" fmla="*/ 20 h 143"/>
              <a:gd name="T108" fmla="*/ 43 w 217"/>
              <a:gd name="T109" fmla="*/ 30 h 143"/>
              <a:gd name="T110" fmla="*/ 35 w 217"/>
              <a:gd name="T111" fmla="*/ 30 h 143"/>
              <a:gd name="T112" fmla="*/ 26 w 217"/>
              <a:gd name="T113" fmla="*/ 30 h 143"/>
              <a:gd name="T114" fmla="*/ 26 w 217"/>
              <a:gd name="T115" fmla="*/ 41 h 143"/>
              <a:gd name="T116" fmla="*/ 17 w 217"/>
              <a:gd name="T117" fmla="*/ 41 h 143"/>
              <a:gd name="T118" fmla="*/ 26 w 217"/>
              <a:gd name="T119" fmla="*/ 30 h 1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7"/>
              <a:gd name="T181" fmla="*/ 0 h 143"/>
              <a:gd name="T182" fmla="*/ 217 w 217"/>
              <a:gd name="T183" fmla="*/ 143 h 14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7" h="143">
                <a:moveTo>
                  <a:pt x="26" y="30"/>
                </a:moveTo>
                <a:lnTo>
                  <a:pt x="17" y="41"/>
                </a:lnTo>
                <a:lnTo>
                  <a:pt x="17" y="51"/>
                </a:lnTo>
                <a:lnTo>
                  <a:pt x="9" y="51"/>
                </a:lnTo>
                <a:lnTo>
                  <a:pt x="0" y="61"/>
                </a:lnTo>
                <a:lnTo>
                  <a:pt x="0" y="71"/>
                </a:lnTo>
                <a:lnTo>
                  <a:pt x="0" y="81"/>
                </a:lnTo>
                <a:lnTo>
                  <a:pt x="0" y="91"/>
                </a:lnTo>
                <a:lnTo>
                  <a:pt x="9" y="101"/>
                </a:lnTo>
                <a:lnTo>
                  <a:pt x="17" y="112"/>
                </a:lnTo>
                <a:lnTo>
                  <a:pt x="26" y="122"/>
                </a:lnTo>
                <a:lnTo>
                  <a:pt x="35" y="132"/>
                </a:lnTo>
                <a:lnTo>
                  <a:pt x="43" y="132"/>
                </a:lnTo>
                <a:lnTo>
                  <a:pt x="52" y="142"/>
                </a:lnTo>
                <a:lnTo>
                  <a:pt x="60" y="142"/>
                </a:lnTo>
                <a:lnTo>
                  <a:pt x="69" y="142"/>
                </a:lnTo>
                <a:lnTo>
                  <a:pt x="69" y="132"/>
                </a:lnTo>
                <a:lnTo>
                  <a:pt x="78" y="122"/>
                </a:lnTo>
                <a:lnTo>
                  <a:pt x="78" y="112"/>
                </a:lnTo>
                <a:lnTo>
                  <a:pt x="78" y="91"/>
                </a:lnTo>
                <a:lnTo>
                  <a:pt x="86" y="81"/>
                </a:lnTo>
                <a:lnTo>
                  <a:pt x="86" y="71"/>
                </a:lnTo>
                <a:lnTo>
                  <a:pt x="95" y="61"/>
                </a:lnTo>
                <a:lnTo>
                  <a:pt x="112" y="61"/>
                </a:lnTo>
                <a:lnTo>
                  <a:pt x="130" y="61"/>
                </a:lnTo>
                <a:lnTo>
                  <a:pt x="138" y="61"/>
                </a:lnTo>
                <a:lnTo>
                  <a:pt x="147" y="71"/>
                </a:lnTo>
                <a:lnTo>
                  <a:pt x="156" y="81"/>
                </a:lnTo>
                <a:lnTo>
                  <a:pt x="164" y="91"/>
                </a:lnTo>
                <a:lnTo>
                  <a:pt x="173" y="101"/>
                </a:lnTo>
                <a:lnTo>
                  <a:pt x="181" y="101"/>
                </a:lnTo>
                <a:lnTo>
                  <a:pt x="190" y="101"/>
                </a:lnTo>
                <a:lnTo>
                  <a:pt x="199" y="101"/>
                </a:lnTo>
                <a:lnTo>
                  <a:pt x="207" y="101"/>
                </a:lnTo>
                <a:lnTo>
                  <a:pt x="216" y="91"/>
                </a:lnTo>
                <a:lnTo>
                  <a:pt x="216" y="81"/>
                </a:lnTo>
                <a:lnTo>
                  <a:pt x="216" y="71"/>
                </a:lnTo>
                <a:lnTo>
                  <a:pt x="216" y="61"/>
                </a:lnTo>
                <a:lnTo>
                  <a:pt x="216" y="51"/>
                </a:lnTo>
                <a:lnTo>
                  <a:pt x="207" y="51"/>
                </a:lnTo>
                <a:lnTo>
                  <a:pt x="207" y="41"/>
                </a:lnTo>
                <a:lnTo>
                  <a:pt x="199" y="41"/>
                </a:lnTo>
                <a:lnTo>
                  <a:pt x="199" y="30"/>
                </a:lnTo>
                <a:lnTo>
                  <a:pt x="181" y="20"/>
                </a:lnTo>
                <a:lnTo>
                  <a:pt x="173" y="10"/>
                </a:lnTo>
                <a:lnTo>
                  <a:pt x="156" y="10"/>
                </a:lnTo>
                <a:lnTo>
                  <a:pt x="147" y="0"/>
                </a:lnTo>
                <a:lnTo>
                  <a:pt x="138" y="0"/>
                </a:lnTo>
                <a:lnTo>
                  <a:pt x="121" y="0"/>
                </a:lnTo>
                <a:lnTo>
                  <a:pt x="104" y="10"/>
                </a:lnTo>
                <a:lnTo>
                  <a:pt x="86" y="10"/>
                </a:lnTo>
                <a:lnTo>
                  <a:pt x="69" y="10"/>
                </a:lnTo>
                <a:lnTo>
                  <a:pt x="69" y="20"/>
                </a:lnTo>
                <a:lnTo>
                  <a:pt x="52" y="20"/>
                </a:lnTo>
                <a:lnTo>
                  <a:pt x="43" y="30"/>
                </a:lnTo>
                <a:lnTo>
                  <a:pt x="35" y="30"/>
                </a:lnTo>
                <a:lnTo>
                  <a:pt x="26" y="30"/>
                </a:lnTo>
                <a:lnTo>
                  <a:pt x="26" y="41"/>
                </a:lnTo>
                <a:lnTo>
                  <a:pt x="17" y="41"/>
                </a:lnTo>
                <a:lnTo>
                  <a:pt x="26" y="30"/>
                </a:lnTo>
              </a:path>
            </a:pathLst>
          </a:custGeom>
          <a:solidFill>
            <a:srgbClr val="000000"/>
          </a:solidFill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08" name="Freeform 46"/>
          <p:cNvSpPr>
            <a:spLocks/>
          </p:cNvSpPr>
          <p:nvPr/>
        </p:nvSpPr>
        <p:spPr bwMode="auto">
          <a:xfrm>
            <a:off x="2057400" y="4591050"/>
            <a:ext cx="327025" cy="257175"/>
          </a:xfrm>
          <a:custGeom>
            <a:avLst/>
            <a:gdLst>
              <a:gd name="T0" fmla="*/ 36 w 243"/>
              <a:gd name="T1" fmla="*/ 32 h 162"/>
              <a:gd name="T2" fmla="*/ 0 w 243"/>
              <a:gd name="T3" fmla="*/ 75 h 162"/>
              <a:gd name="T4" fmla="*/ 27 w 243"/>
              <a:gd name="T5" fmla="*/ 129 h 162"/>
              <a:gd name="T6" fmla="*/ 81 w 243"/>
              <a:gd name="T7" fmla="*/ 161 h 162"/>
              <a:gd name="T8" fmla="*/ 90 w 243"/>
              <a:gd name="T9" fmla="*/ 107 h 162"/>
              <a:gd name="T10" fmla="*/ 108 w 243"/>
              <a:gd name="T11" fmla="*/ 64 h 162"/>
              <a:gd name="T12" fmla="*/ 152 w 243"/>
              <a:gd name="T13" fmla="*/ 54 h 162"/>
              <a:gd name="T14" fmla="*/ 179 w 243"/>
              <a:gd name="T15" fmla="*/ 107 h 162"/>
              <a:gd name="T16" fmla="*/ 215 w 243"/>
              <a:gd name="T17" fmla="*/ 107 h 162"/>
              <a:gd name="T18" fmla="*/ 242 w 243"/>
              <a:gd name="T19" fmla="*/ 64 h 162"/>
              <a:gd name="T20" fmla="*/ 188 w 243"/>
              <a:gd name="T21" fmla="*/ 11 h 162"/>
              <a:gd name="T22" fmla="*/ 134 w 243"/>
              <a:gd name="T23" fmla="*/ 0 h 162"/>
              <a:gd name="T24" fmla="*/ 36 w 243"/>
              <a:gd name="T25" fmla="*/ 32 h 162"/>
              <a:gd name="T26" fmla="*/ 27 w 243"/>
              <a:gd name="T27" fmla="*/ 43 h 1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3"/>
              <a:gd name="T43" fmla="*/ 0 h 162"/>
              <a:gd name="T44" fmla="*/ 243 w 243"/>
              <a:gd name="T45" fmla="*/ 162 h 1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3" h="162">
                <a:moveTo>
                  <a:pt x="36" y="32"/>
                </a:moveTo>
                <a:lnTo>
                  <a:pt x="0" y="75"/>
                </a:lnTo>
                <a:lnTo>
                  <a:pt x="27" y="129"/>
                </a:lnTo>
                <a:lnTo>
                  <a:pt x="81" y="161"/>
                </a:lnTo>
                <a:lnTo>
                  <a:pt x="90" y="107"/>
                </a:lnTo>
                <a:lnTo>
                  <a:pt x="108" y="64"/>
                </a:lnTo>
                <a:lnTo>
                  <a:pt x="152" y="54"/>
                </a:lnTo>
                <a:lnTo>
                  <a:pt x="179" y="107"/>
                </a:lnTo>
                <a:lnTo>
                  <a:pt x="215" y="107"/>
                </a:lnTo>
                <a:lnTo>
                  <a:pt x="242" y="64"/>
                </a:lnTo>
                <a:lnTo>
                  <a:pt x="188" y="11"/>
                </a:lnTo>
                <a:lnTo>
                  <a:pt x="134" y="0"/>
                </a:lnTo>
                <a:lnTo>
                  <a:pt x="36" y="32"/>
                </a:lnTo>
                <a:lnTo>
                  <a:pt x="27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09" name="Freeform 47"/>
          <p:cNvSpPr>
            <a:spLocks/>
          </p:cNvSpPr>
          <p:nvPr/>
        </p:nvSpPr>
        <p:spPr bwMode="auto">
          <a:xfrm>
            <a:off x="2057400" y="4591050"/>
            <a:ext cx="317500" cy="241300"/>
          </a:xfrm>
          <a:custGeom>
            <a:avLst/>
            <a:gdLst>
              <a:gd name="T0" fmla="*/ 27 w 235"/>
              <a:gd name="T1" fmla="*/ 32 h 152"/>
              <a:gd name="T2" fmla="*/ 27 w 235"/>
              <a:gd name="T3" fmla="*/ 32 h 152"/>
              <a:gd name="T4" fmla="*/ 18 w 235"/>
              <a:gd name="T5" fmla="*/ 43 h 152"/>
              <a:gd name="T6" fmla="*/ 18 w 235"/>
              <a:gd name="T7" fmla="*/ 54 h 152"/>
              <a:gd name="T8" fmla="*/ 9 w 235"/>
              <a:gd name="T9" fmla="*/ 65 h 152"/>
              <a:gd name="T10" fmla="*/ 0 w 235"/>
              <a:gd name="T11" fmla="*/ 76 h 152"/>
              <a:gd name="T12" fmla="*/ 0 w 235"/>
              <a:gd name="T13" fmla="*/ 86 h 152"/>
              <a:gd name="T14" fmla="*/ 9 w 235"/>
              <a:gd name="T15" fmla="*/ 97 h 152"/>
              <a:gd name="T16" fmla="*/ 9 w 235"/>
              <a:gd name="T17" fmla="*/ 108 h 152"/>
              <a:gd name="T18" fmla="*/ 18 w 235"/>
              <a:gd name="T19" fmla="*/ 119 h 152"/>
              <a:gd name="T20" fmla="*/ 27 w 235"/>
              <a:gd name="T21" fmla="*/ 129 h 152"/>
              <a:gd name="T22" fmla="*/ 45 w 235"/>
              <a:gd name="T23" fmla="*/ 129 h 152"/>
              <a:gd name="T24" fmla="*/ 54 w 235"/>
              <a:gd name="T25" fmla="*/ 140 h 152"/>
              <a:gd name="T26" fmla="*/ 63 w 235"/>
              <a:gd name="T27" fmla="*/ 140 h 152"/>
              <a:gd name="T28" fmla="*/ 72 w 235"/>
              <a:gd name="T29" fmla="*/ 151 h 152"/>
              <a:gd name="T30" fmla="*/ 81 w 235"/>
              <a:gd name="T31" fmla="*/ 140 h 152"/>
              <a:gd name="T32" fmla="*/ 81 w 235"/>
              <a:gd name="T33" fmla="*/ 129 h 152"/>
              <a:gd name="T34" fmla="*/ 90 w 235"/>
              <a:gd name="T35" fmla="*/ 108 h 152"/>
              <a:gd name="T36" fmla="*/ 90 w 235"/>
              <a:gd name="T37" fmla="*/ 86 h 152"/>
              <a:gd name="T38" fmla="*/ 90 w 235"/>
              <a:gd name="T39" fmla="*/ 76 h 152"/>
              <a:gd name="T40" fmla="*/ 99 w 235"/>
              <a:gd name="T41" fmla="*/ 65 h 152"/>
              <a:gd name="T42" fmla="*/ 108 w 235"/>
              <a:gd name="T43" fmla="*/ 65 h 152"/>
              <a:gd name="T44" fmla="*/ 117 w 235"/>
              <a:gd name="T45" fmla="*/ 54 h 152"/>
              <a:gd name="T46" fmla="*/ 126 w 235"/>
              <a:gd name="T47" fmla="*/ 54 h 152"/>
              <a:gd name="T48" fmla="*/ 144 w 235"/>
              <a:gd name="T49" fmla="*/ 54 h 152"/>
              <a:gd name="T50" fmla="*/ 153 w 235"/>
              <a:gd name="T51" fmla="*/ 65 h 152"/>
              <a:gd name="T52" fmla="*/ 162 w 235"/>
              <a:gd name="T53" fmla="*/ 76 h 152"/>
              <a:gd name="T54" fmla="*/ 171 w 235"/>
              <a:gd name="T55" fmla="*/ 86 h 152"/>
              <a:gd name="T56" fmla="*/ 189 w 235"/>
              <a:gd name="T57" fmla="*/ 97 h 152"/>
              <a:gd name="T58" fmla="*/ 189 w 235"/>
              <a:gd name="T59" fmla="*/ 108 h 152"/>
              <a:gd name="T60" fmla="*/ 198 w 235"/>
              <a:gd name="T61" fmla="*/ 108 h 152"/>
              <a:gd name="T62" fmla="*/ 207 w 235"/>
              <a:gd name="T63" fmla="*/ 108 h 152"/>
              <a:gd name="T64" fmla="*/ 216 w 235"/>
              <a:gd name="T65" fmla="*/ 97 h 152"/>
              <a:gd name="T66" fmla="*/ 225 w 235"/>
              <a:gd name="T67" fmla="*/ 86 h 152"/>
              <a:gd name="T68" fmla="*/ 234 w 235"/>
              <a:gd name="T69" fmla="*/ 86 h 152"/>
              <a:gd name="T70" fmla="*/ 234 w 235"/>
              <a:gd name="T71" fmla="*/ 76 h 152"/>
              <a:gd name="T72" fmla="*/ 234 w 235"/>
              <a:gd name="T73" fmla="*/ 65 h 152"/>
              <a:gd name="T74" fmla="*/ 234 w 235"/>
              <a:gd name="T75" fmla="*/ 54 h 152"/>
              <a:gd name="T76" fmla="*/ 225 w 235"/>
              <a:gd name="T77" fmla="*/ 54 h 152"/>
              <a:gd name="T78" fmla="*/ 225 w 235"/>
              <a:gd name="T79" fmla="*/ 43 h 152"/>
              <a:gd name="T80" fmla="*/ 216 w 235"/>
              <a:gd name="T81" fmla="*/ 43 h 152"/>
              <a:gd name="T82" fmla="*/ 216 w 235"/>
              <a:gd name="T83" fmla="*/ 32 h 152"/>
              <a:gd name="T84" fmla="*/ 207 w 235"/>
              <a:gd name="T85" fmla="*/ 32 h 152"/>
              <a:gd name="T86" fmla="*/ 198 w 235"/>
              <a:gd name="T87" fmla="*/ 11 h 152"/>
              <a:gd name="T88" fmla="*/ 180 w 235"/>
              <a:gd name="T89" fmla="*/ 11 h 152"/>
              <a:gd name="T90" fmla="*/ 171 w 235"/>
              <a:gd name="T91" fmla="*/ 0 h 152"/>
              <a:gd name="T92" fmla="*/ 162 w 235"/>
              <a:gd name="T93" fmla="*/ 0 h 152"/>
              <a:gd name="T94" fmla="*/ 153 w 235"/>
              <a:gd name="T95" fmla="*/ 0 h 152"/>
              <a:gd name="T96" fmla="*/ 135 w 235"/>
              <a:gd name="T97" fmla="*/ 0 h 152"/>
              <a:gd name="T98" fmla="*/ 108 w 235"/>
              <a:gd name="T99" fmla="*/ 0 h 152"/>
              <a:gd name="T100" fmla="*/ 90 w 235"/>
              <a:gd name="T101" fmla="*/ 11 h 152"/>
              <a:gd name="T102" fmla="*/ 81 w 235"/>
              <a:gd name="T103" fmla="*/ 11 h 152"/>
              <a:gd name="T104" fmla="*/ 72 w 235"/>
              <a:gd name="T105" fmla="*/ 11 h 152"/>
              <a:gd name="T106" fmla="*/ 63 w 235"/>
              <a:gd name="T107" fmla="*/ 22 h 152"/>
              <a:gd name="T108" fmla="*/ 54 w 235"/>
              <a:gd name="T109" fmla="*/ 22 h 152"/>
              <a:gd name="T110" fmla="*/ 45 w 235"/>
              <a:gd name="T111" fmla="*/ 32 h 152"/>
              <a:gd name="T112" fmla="*/ 36 w 235"/>
              <a:gd name="T113" fmla="*/ 32 h 152"/>
              <a:gd name="T114" fmla="*/ 27 w 235"/>
              <a:gd name="T115" fmla="*/ 32 h 152"/>
              <a:gd name="T116" fmla="*/ 27 w 235"/>
              <a:gd name="T117" fmla="*/ 43 h 1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35"/>
              <a:gd name="T178" fmla="*/ 0 h 152"/>
              <a:gd name="T179" fmla="*/ 235 w 235"/>
              <a:gd name="T180" fmla="*/ 152 h 15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35" h="152">
                <a:moveTo>
                  <a:pt x="27" y="32"/>
                </a:moveTo>
                <a:lnTo>
                  <a:pt x="27" y="32"/>
                </a:lnTo>
                <a:lnTo>
                  <a:pt x="18" y="43"/>
                </a:lnTo>
                <a:lnTo>
                  <a:pt x="18" y="54"/>
                </a:lnTo>
                <a:lnTo>
                  <a:pt x="9" y="65"/>
                </a:lnTo>
                <a:lnTo>
                  <a:pt x="0" y="76"/>
                </a:lnTo>
                <a:lnTo>
                  <a:pt x="0" y="86"/>
                </a:lnTo>
                <a:lnTo>
                  <a:pt x="9" y="97"/>
                </a:lnTo>
                <a:lnTo>
                  <a:pt x="9" y="108"/>
                </a:lnTo>
                <a:lnTo>
                  <a:pt x="18" y="119"/>
                </a:lnTo>
                <a:lnTo>
                  <a:pt x="27" y="129"/>
                </a:lnTo>
                <a:lnTo>
                  <a:pt x="45" y="129"/>
                </a:lnTo>
                <a:lnTo>
                  <a:pt x="54" y="140"/>
                </a:lnTo>
                <a:lnTo>
                  <a:pt x="63" y="140"/>
                </a:lnTo>
                <a:lnTo>
                  <a:pt x="72" y="151"/>
                </a:lnTo>
                <a:lnTo>
                  <a:pt x="81" y="140"/>
                </a:lnTo>
                <a:lnTo>
                  <a:pt x="81" y="129"/>
                </a:lnTo>
                <a:lnTo>
                  <a:pt x="90" y="108"/>
                </a:lnTo>
                <a:lnTo>
                  <a:pt x="90" y="86"/>
                </a:lnTo>
                <a:lnTo>
                  <a:pt x="90" y="76"/>
                </a:lnTo>
                <a:lnTo>
                  <a:pt x="99" y="65"/>
                </a:lnTo>
                <a:lnTo>
                  <a:pt x="108" y="65"/>
                </a:lnTo>
                <a:lnTo>
                  <a:pt x="117" y="54"/>
                </a:lnTo>
                <a:lnTo>
                  <a:pt x="126" y="54"/>
                </a:lnTo>
                <a:lnTo>
                  <a:pt x="144" y="54"/>
                </a:lnTo>
                <a:lnTo>
                  <a:pt x="153" y="65"/>
                </a:lnTo>
                <a:lnTo>
                  <a:pt x="162" y="76"/>
                </a:lnTo>
                <a:lnTo>
                  <a:pt x="171" y="86"/>
                </a:lnTo>
                <a:lnTo>
                  <a:pt x="189" y="97"/>
                </a:lnTo>
                <a:lnTo>
                  <a:pt x="189" y="108"/>
                </a:lnTo>
                <a:lnTo>
                  <a:pt x="198" y="108"/>
                </a:lnTo>
                <a:lnTo>
                  <a:pt x="207" y="108"/>
                </a:lnTo>
                <a:lnTo>
                  <a:pt x="216" y="97"/>
                </a:lnTo>
                <a:lnTo>
                  <a:pt x="225" y="86"/>
                </a:lnTo>
                <a:lnTo>
                  <a:pt x="234" y="86"/>
                </a:lnTo>
                <a:lnTo>
                  <a:pt x="234" y="76"/>
                </a:lnTo>
                <a:lnTo>
                  <a:pt x="234" y="65"/>
                </a:lnTo>
                <a:lnTo>
                  <a:pt x="234" y="54"/>
                </a:lnTo>
                <a:lnTo>
                  <a:pt x="225" y="54"/>
                </a:lnTo>
                <a:lnTo>
                  <a:pt x="225" y="43"/>
                </a:lnTo>
                <a:lnTo>
                  <a:pt x="216" y="43"/>
                </a:lnTo>
                <a:lnTo>
                  <a:pt x="216" y="32"/>
                </a:lnTo>
                <a:lnTo>
                  <a:pt x="207" y="32"/>
                </a:lnTo>
                <a:lnTo>
                  <a:pt x="198" y="11"/>
                </a:lnTo>
                <a:lnTo>
                  <a:pt x="180" y="11"/>
                </a:lnTo>
                <a:lnTo>
                  <a:pt x="171" y="0"/>
                </a:lnTo>
                <a:lnTo>
                  <a:pt x="162" y="0"/>
                </a:lnTo>
                <a:lnTo>
                  <a:pt x="153" y="0"/>
                </a:lnTo>
                <a:lnTo>
                  <a:pt x="135" y="0"/>
                </a:lnTo>
                <a:lnTo>
                  <a:pt x="108" y="0"/>
                </a:lnTo>
                <a:lnTo>
                  <a:pt x="90" y="11"/>
                </a:lnTo>
                <a:lnTo>
                  <a:pt x="81" y="11"/>
                </a:lnTo>
                <a:lnTo>
                  <a:pt x="72" y="11"/>
                </a:lnTo>
                <a:lnTo>
                  <a:pt x="63" y="22"/>
                </a:lnTo>
                <a:lnTo>
                  <a:pt x="54" y="22"/>
                </a:lnTo>
                <a:lnTo>
                  <a:pt x="45" y="32"/>
                </a:lnTo>
                <a:lnTo>
                  <a:pt x="36" y="32"/>
                </a:lnTo>
                <a:lnTo>
                  <a:pt x="27" y="32"/>
                </a:lnTo>
                <a:lnTo>
                  <a:pt x="27" y="43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0" name="Rectangle 48"/>
          <p:cNvSpPr>
            <a:spLocks noChangeArrowheads="1"/>
          </p:cNvSpPr>
          <p:nvPr/>
        </p:nvSpPr>
        <p:spPr bwMode="auto">
          <a:xfrm>
            <a:off x="3159125" y="2006600"/>
            <a:ext cx="484106" cy="2866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>
                <a:solidFill>
                  <a:srgbClr val="000000"/>
                </a:solidFill>
                <a:latin typeface="Helvetica" pitchFamily="-108" charset="0"/>
              </a:rPr>
              <a:t>Self </a:t>
            </a:r>
          </a:p>
        </p:txBody>
      </p:sp>
      <p:sp>
        <p:nvSpPr>
          <p:cNvPr id="46111" name="Oval 49"/>
          <p:cNvSpPr>
            <a:spLocks noChangeArrowheads="1"/>
          </p:cNvSpPr>
          <p:nvPr/>
        </p:nvSpPr>
        <p:spPr bwMode="auto">
          <a:xfrm>
            <a:off x="1898650" y="3014663"/>
            <a:ext cx="485775" cy="5143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2" name="Oval 50"/>
          <p:cNvSpPr>
            <a:spLocks noChangeArrowheads="1"/>
          </p:cNvSpPr>
          <p:nvPr/>
        </p:nvSpPr>
        <p:spPr bwMode="auto">
          <a:xfrm>
            <a:off x="2070100" y="3186113"/>
            <a:ext cx="157163" cy="1714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3" name="Oval 51"/>
          <p:cNvSpPr>
            <a:spLocks noChangeArrowheads="1"/>
          </p:cNvSpPr>
          <p:nvPr/>
        </p:nvSpPr>
        <p:spPr bwMode="auto">
          <a:xfrm>
            <a:off x="2095500" y="3425825"/>
            <a:ext cx="23813" cy="33338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4" name="Oval 52"/>
          <p:cNvSpPr>
            <a:spLocks noChangeArrowheads="1"/>
          </p:cNvSpPr>
          <p:nvPr/>
        </p:nvSpPr>
        <p:spPr bwMode="auto">
          <a:xfrm>
            <a:off x="2078038" y="3425825"/>
            <a:ext cx="50800" cy="33338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5" name="Oval 53"/>
          <p:cNvSpPr>
            <a:spLocks noChangeArrowheads="1"/>
          </p:cNvSpPr>
          <p:nvPr/>
        </p:nvSpPr>
        <p:spPr bwMode="auto">
          <a:xfrm>
            <a:off x="2095500" y="3082925"/>
            <a:ext cx="23813" cy="14288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6" name="Oval 54"/>
          <p:cNvSpPr>
            <a:spLocks noChangeArrowheads="1"/>
          </p:cNvSpPr>
          <p:nvPr/>
        </p:nvSpPr>
        <p:spPr bwMode="auto">
          <a:xfrm>
            <a:off x="2078038" y="3067050"/>
            <a:ext cx="50800" cy="30163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7" name="Oval 55"/>
          <p:cNvSpPr>
            <a:spLocks noChangeArrowheads="1"/>
          </p:cNvSpPr>
          <p:nvPr/>
        </p:nvSpPr>
        <p:spPr bwMode="auto">
          <a:xfrm>
            <a:off x="2227263" y="3097213"/>
            <a:ext cx="26987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8" name="Oval 56"/>
          <p:cNvSpPr>
            <a:spLocks noChangeArrowheads="1"/>
          </p:cNvSpPr>
          <p:nvPr/>
        </p:nvSpPr>
        <p:spPr bwMode="auto">
          <a:xfrm>
            <a:off x="1998663" y="3151188"/>
            <a:ext cx="23812" cy="15875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19" name="Oval 57"/>
          <p:cNvSpPr>
            <a:spLocks noChangeArrowheads="1"/>
          </p:cNvSpPr>
          <p:nvPr/>
        </p:nvSpPr>
        <p:spPr bwMode="auto">
          <a:xfrm>
            <a:off x="1998663" y="3135313"/>
            <a:ext cx="36512" cy="5080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0" name="Oval 58"/>
          <p:cNvSpPr>
            <a:spLocks noChangeArrowheads="1"/>
          </p:cNvSpPr>
          <p:nvPr/>
        </p:nvSpPr>
        <p:spPr bwMode="auto">
          <a:xfrm>
            <a:off x="1984375" y="3306763"/>
            <a:ext cx="14288" cy="317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1" name="Oval 59"/>
          <p:cNvSpPr>
            <a:spLocks noChangeArrowheads="1"/>
          </p:cNvSpPr>
          <p:nvPr/>
        </p:nvSpPr>
        <p:spPr bwMode="auto">
          <a:xfrm>
            <a:off x="1973263" y="3306763"/>
            <a:ext cx="36512" cy="3175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2" name="Oval 60"/>
          <p:cNvSpPr>
            <a:spLocks noChangeArrowheads="1"/>
          </p:cNvSpPr>
          <p:nvPr/>
        </p:nvSpPr>
        <p:spPr bwMode="auto">
          <a:xfrm>
            <a:off x="2278063" y="3200400"/>
            <a:ext cx="36512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3" name="Oval 61"/>
          <p:cNvSpPr>
            <a:spLocks noChangeArrowheads="1"/>
          </p:cNvSpPr>
          <p:nvPr/>
        </p:nvSpPr>
        <p:spPr bwMode="auto">
          <a:xfrm>
            <a:off x="2254250" y="3376613"/>
            <a:ext cx="23813" cy="30162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4" name="Oval 62"/>
          <p:cNvSpPr>
            <a:spLocks noChangeArrowheads="1"/>
          </p:cNvSpPr>
          <p:nvPr/>
        </p:nvSpPr>
        <p:spPr bwMode="auto">
          <a:xfrm>
            <a:off x="2241550" y="3357563"/>
            <a:ext cx="36513" cy="49212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5" name="Oval 63"/>
          <p:cNvSpPr>
            <a:spLocks noChangeArrowheads="1"/>
          </p:cNvSpPr>
          <p:nvPr/>
        </p:nvSpPr>
        <p:spPr bwMode="auto">
          <a:xfrm>
            <a:off x="2568575" y="2960688"/>
            <a:ext cx="488950" cy="49847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6" name="Oval 64"/>
          <p:cNvSpPr>
            <a:spLocks noChangeArrowheads="1"/>
          </p:cNvSpPr>
          <p:nvPr/>
        </p:nvSpPr>
        <p:spPr bwMode="auto">
          <a:xfrm>
            <a:off x="2738438" y="3116263"/>
            <a:ext cx="158750" cy="1905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7" name="Oval 65"/>
          <p:cNvSpPr>
            <a:spLocks noChangeArrowheads="1"/>
          </p:cNvSpPr>
          <p:nvPr/>
        </p:nvSpPr>
        <p:spPr bwMode="auto">
          <a:xfrm>
            <a:off x="2762250" y="3376613"/>
            <a:ext cx="25400" cy="30162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8" name="Oval 66"/>
          <p:cNvSpPr>
            <a:spLocks noChangeArrowheads="1"/>
          </p:cNvSpPr>
          <p:nvPr/>
        </p:nvSpPr>
        <p:spPr bwMode="auto">
          <a:xfrm>
            <a:off x="2762250" y="3357563"/>
            <a:ext cx="38100" cy="49212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29" name="Oval 67"/>
          <p:cNvSpPr>
            <a:spLocks noChangeArrowheads="1"/>
          </p:cNvSpPr>
          <p:nvPr/>
        </p:nvSpPr>
        <p:spPr bwMode="auto">
          <a:xfrm>
            <a:off x="2762250" y="3014663"/>
            <a:ext cx="25400" cy="33337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0" name="Oval 68"/>
          <p:cNvSpPr>
            <a:spLocks noChangeArrowheads="1"/>
          </p:cNvSpPr>
          <p:nvPr/>
        </p:nvSpPr>
        <p:spPr bwMode="auto">
          <a:xfrm>
            <a:off x="2762250" y="2998788"/>
            <a:ext cx="38100" cy="49212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1" name="Oval 69"/>
          <p:cNvSpPr>
            <a:spLocks noChangeArrowheads="1"/>
          </p:cNvSpPr>
          <p:nvPr/>
        </p:nvSpPr>
        <p:spPr bwMode="auto">
          <a:xfrm>
            <a:off x="2887663" y="3048000"/>
            <a:ext cx="46037" cy="3492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2" name="Oval 70"/>
          <p:cNvSpPr>
            <a:spLocks noChangeArrowheads="1"/>
          </p:cNvSpPr>
          <p:nvPr/>
        </p:nvSpPr>
        <p:spPr bwMode="auto">
          <a:xfrm>
            <a:off x="2678113" y="3082925"/>
            <a:ext cx="9525" cy="33338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3" name="Oval 71"/>
          <p:cNvSpPr>
            <a:spLocks noChangeArrowheads="1"/>
          </p:cNvSpPr>
          <p:nvPr/>
        </p:nvSpPr>
        <p:spPr bwMode="auto">
          <a:xfrm>
            <a:off x="2665413" y="3082925"/>
            <a:ext cx="36512" cy="52388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4" name="Oval 72"/>
          <p:cNvSpPr>
            <a:spLocks noChangeArrowheads="1"/>
          </p:cNvSpPr>
          <p:nvPr/>
        </p:nvSpPr>
        <p:spPr bwMode="auto">
          <a:xfrm>
            <a:off x="2654300" y="3254375"/>
            <a:ext cx="11113" cy="14288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5" name="Oval 73"/>
          <p:cNvSpPr>
            <a:spLocks noChangeArrowheads="1"/>
          </p:cNvSpPr>
          <p:nvPr/>
        </p:nvSpPr>
        <p:spPr bwMode="auto">
          <a:xfrm>
            <a:off x="2641600" y="3238500"/>
            <a:ext cx="36513" cy="49213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6" name="Oval 74"/>
          <p:cNvSpPr>
            <a:spLocks noChangeArrowheads="1"/>
          </p:cNvSpPr>
          <p:nvPr/>
        </p:nvSpPr>
        <p:spPr bwMode="auto">
          <a:xfrm>
            <a:off x="2947988" y="3167063"/>
            <a:ext cx="22225" cy="190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7" name="Oval 75"/>
          <p:cNvSpPr>
            <a:spLocks noChangeArrowheads="1"/>
          </p:cNvSpPr>
          <p:nvPr/>
        </p:nvSpPr>
        <p:spPr bwMode="auto">
          <a:xfrm>
            <a:off x="2947988" y="3151188"/>
            <a:ext cx="34925" cy="49212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8" name="Oval 76"/>
          <p:cNvSpPr>
            <a:spLocks noChangeArrowheads="1"/>
          </p:cNvSpPr>
          <p:nvPr/>
        </p:nvSpPr>
        <p:spPr bwMode="auto">
          <a:xfrm>
            <a:off x="2911475" y="3306763"/>
            <a:ext cx="36513" cy="5080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39" name="Oval 77"/>
          <p:cNvSpPr>
            <a:spLocks noChangeArrowheads="1"/>
          </p:cNvSpPr>
          <p:nvPr/>
        </p:nvSpPr>
        <p:spPr bwMode="auto">
          <a:xfrm>
            <a:off x="1571625" y="2925763"/>
            <a:ext cx="474663" cy="481012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0" name="Oval 78"/>
          <p:cNvSpPr>
            <a:spLocks noChangeArrowheads="1"/>
          </p:cNvSpPr>
          <p:nvPr/>
        </p:nvSpPr>
        <p:spPr bwMode="auto">
          <a:xfrm>
            <a:off x="1739900" y="3082925"/>
            <a:ext cx="146050" cy="1714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1" name="Oval 79"/>
          <p:cNvSpPr>
            <a:spLocks noChangeArrowheads="1"/>
          </p:cNvSpPr>
          <p:nvPr/>
        </p:nvSpPr>
        <p:spPr bwMode="auto">
          <a:xfrm>
            <a:off x="1752600" y="3322638"/>
            <a:ext cx="34925" cy="3492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2" name="Oval 80"/>
          <p:cNvSpPr>
            <a:spLocks noChangeArrowheads="1"/>
          </p:cNvSpPr>
          <p:nvPr/>
        </p:nvSpPr>
        <p:spPr bwMode="auto">
          <a:xfrm>
            <a:off x="1752600" y="2998788"/>
            <a:ext cx="22225" cy="15875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3" name="Oval 81"/>
          <p:cNvSpPr>
            <a:spLocks noChangeArrowheads="1"/>
          </p:cNvSpPr>
          <p:nvPr/>
        </p:nvSpPr>
        <p:spPr bwMode="auto">
          <a:xfrm>
            <a:off x="1752600" y="2979738"/>
            <a:ext cx="34925" cy="3492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4" name="Oval 82"/>
          <p:cNvSpPr>
            <a:spLocks noChangeArrowheads="1"/>
          </p:cNvSpPr>
          <p:nvPr/>
        </p:nvSpPr>
        <p:spPr bwMode="auto">
          <a:xfrm>
            <a:off x="1885950" y="3028950"/>
            <a:ext cx="28575" cy="190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5" name="Oval 83"/>
          <p:cNvSpPr>
            <a:spLocks noChangeArrowheads="1"/>
          </p:cNvSpPr>
          <p:nvPr/>
        </p:nvSpPr>
        <p:spPr bwMode="auto">
          <a:xfrm>
            <a:off x="1874838" y="3014663"/>
            <a:ext cx="39687" cy="33337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6" name="Oval 84"/>
          <p:cNvSpPr>
            <a:spLocks noChangeArrowheads="1"/>
          </p:cNvSpPr>
          <p:nvPr/>
        </p:nvSpPr>
        <p:spPr bwMode="auto">
          <a:xfrm>
            <a:off x="1654175" y="3048000"/>
            <a:ext cx="39688" cy="49213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7" name="Oval 85"/>
          <p:cNvSpPr>
            <a:spLocks noChangeArrowheads="1"/>
          </p:cNvSpPr>
          <p:nvPr/>
        </p:nvSpPr>
        <p:spPr bwMode="auto">
          <a:xfrm>
            <a:off x="1631950" y="3200400"/>
            <a:ext cx="49213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8" name="Oval 86"/>
          <p:cNvSpPr>
            <a:spLocks noChangeArrowheads="1"/>
          </p:cNvSpPr>
          <p:nvPr/>
        </p:nvSpPr>
        <p:spPr bwMode="auto">
          <a:xfrm>
            <a:off x="1924050" y="3116263"/>
            <a:ext cx="36513" cy="5080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49" name="Oval 87"/>
          <p:cNvSpPr>
            <a:spLocks noChangeArrowheads="1"/>
          </p:cNvSpPr>
          <p:nvPr/>
        </p:nvSpPr>
        <p:spPr bwMode="auto">
          <a:xfrm>
            <a:off x="1914525" y="3268663"/>
            <a:ext cx="9525" cy="190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0" name="Oval 88"/>
          <p:cNvSpPr>
            <a:spLocks noChangeArrowheads="1"/>
          </p:cNvSpPr>
          <p:nvPr/>
        </p:nvSpPr>
        <p:spPr bwMode="auto">
          <a:xfrm>
            <a:off x="1898650" y="3268663"/>
            <a:ext cx="38100" cy="3810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1" name="Oval 89"/>
          <p:cNvSpPr>
            <a:spLocks noChangeArrowheads="1"/>
          </p:cNvSpPr>
          <p:nvPr/>
        </p:nvSpPr>
        <p:spPr bwMode="auto">
          <a:xfrm>
            <a:off x="2143125" y="2808288"/>
            <a:ext cx="488950" cy="5143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2" name="Oval 90"/>
          <p:cNvSpPr>
            <a:spLocks noChangeArrowheads="1"/>
          </p:cNvSpPr>
          <p:nvPr/>
        </p:nvSpPr>
        <p:spPr bwMode="auto">
          <a:xfrm>
            <a:off x="2314575" y="2979738"/>
            <a:ext cx="155575" cy="1873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3" name="Oval 91"/>
          <p:cNvSpPr>
            <a:spLocks noChangeArrowheads="1"/>
          </p:cNvSpPr>
          <p:nvPr/>
        </p:nvSpPr>
        <p:spPr bwMode="auto">
          <a:xfrm>
            <a:off x="2324100" y="3219450"/>
            <a:ext cx="38100" cy="49213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4" name="Oval 92"/>
          <p:cNvSpPr>
            <a:spLocks noChangeArrowheads="1"/>
          </p:cNvSpPr>
          <p:nvPr/>
        </p:nvSpPr>
        <p:spPr bwMode="auto">
          <a:xfrm>
            <a:off x="2341563" y="2876550"/>
            <a:ext cx="20637" cy="190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5" name="Oval 93"/>
          <p:cNvSpPr>
            <a:spLocks noChangeArrowheads="1"/>
          </p:cNvSpPr>
          <p:nvPr/>
        </p:nvSpPr>
        <p:spPr bwMode="auto">
          <a:xfrm>
            <a:off x="2324100" y="2857500"/>
            <a:ext cx="38100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6" name="Oval 94"/>
          <p:cNvSpPr>
            <a:spLocks noChangeArrowheads="1"/>
          </p:cNvSpPr>
          <p:nvPr/>
        </p:nvSpPr>
        <p:spPr bwMode="auto">
          <a:xfrm>
            <a:off x="2457450" y="2911475"/>
            <a:ext cx="38100" cy="33338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7" name="Oval 95"/>
          <p:cNvSpPr>
            <a:spLocks noChangeArrowheads="1"/>
          </p:cNvSpPr>
          <p:nvPr/>
        </p:nvSpPr>
        <p:spPr bwMode="auto">
          <a:xfrm>
            <a:off x="2241550" y="2944813"/>
            <a:ext cx="23813" cy="34925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8" name="Oval 96"/>
          <p:cNvSpPr>
            <a:spLocks noChangeArrowheads="1"/>
          </p:cNvSpPr>
          <p:nvPr/>
        </p:nvSpPr>
        <p:spPr bwMode="auto">
          <a:xfrm>
            <a:off x="2227263" y="2925763"/>
            <a:ext cx="50800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59" name="Oval 97"/>
          <p:cNvSpPr>
            <a:spLocks noChangeArrowheads="1"/>
          </p:cNvSpPr>
          <p:nvPr/>
        </p:nvSpPr>
        <p:spPr bwMode="auto">
          <a:xfrm>
            <a:off x="2203450" y="3097213"/>
            <a:ext cx="50800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0" name="Oval 98"/>
          <p:cNvSpPr>
            <a:spLocks noChangeArrowheads="1"/>
          </p:cNvSpPr>
          <p:nvPr/>
        </p:nvSpPr>
        <p:spPr bwMode="auto">
          <a:xfrm>
            <a:off x="2524125" y="3028950"/>
            <a:ext cx="20638" cy="190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1" name="Oval 99"/>
          <p:cNvSpPr>
            <a:spLocks noChangeArrowheads="1"/>
          </p:cNvSpPr>
          <p:nvPr/>
        </p:nvSpPr>
        <p:spPr bwMode="auto">
          <a:xfrm>
            <a:off x="2524125" y="3014663"/>
            <a:ext cx="33338" cy="52387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2" name="Oval 100"/>
          <p:cNvSpPr>
            <a:spLocks noChangeArrowheads="1"/>
          </p:cNvSpPr>
          <p:nvPr/>
        </p:nvSpPr>
        <p:spPr bwMode="auto">
          <a:xfrm>
            <a:off x="2482850" y="3167063"/>
            <a:ext cx="41275" cy="52387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3" name="Oval 101"/>
          <p:cNvSpPr>
            <a:spLocks noChangeArrowheads="1"/>
          </p:cNvSpPr>
          <p:nvPr/>
        </p:nvSpPr>
        <p:spPr bwMode="auto">
          <a:xfrm>
            <a:off x="2217738" y="3186113"/>
            <a:ext cx="484187" cy="5143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4" name="Oval 102"/>
          <p:cNvSpPr>
            <a:spLocks noChangeArrowheads="1"/>
          </p:cNvSpPr>
          <p:nvPr/>
        </p:nvSpPr>
        <p:spPr bwMode="auto">
          <a:xfrm>
            <a:off x="2384425" y="3357563"/>
            <a:ext cx="160338" cy="17145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5" name="Oval 103"/>
          <p:cNvSpPr>
            <a:spLocks noChangeArrowheads="1"/>
          </p:cNvSpPr>
          <p:nvPr/>
        </p:nvSpPr>
        <p:spPr bwMode="auto">
          <a:xfrm>
            <a:off x="2397125" y="3597275"/>
            <a:ext cx="50800" cy="49213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6" name="Oval 104"/>
          <p:cNvSpPr>
            <a:spLocks noChangeArrowheads="1"/>
          </p:cNvSpPr>
          <p:nvPr/>
        </p:nvSpPr>
        <p:spPr bwMode="auto">
          <a:xfrm>
            <a:off x="2408238" y="3254375"/>
            <a:ext cx="26987" cy="14288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7" name="Oval 105"/>
          <p:cNvSpPr>
            <a:spLocks noChangeArrowheads="1"/>
          </p:cNvSpPr>
          <p:nvPr/>
        </p:nvSpPr>
        <p:spPr bwMode="auto">
          <a:xfrm>
            <a:off x="2397125" y="3238500"/>
            <a:ext cx="50800" cy="49213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8" name="Oval 106"/>
          <p:cNvSpPr>
            <a:spLocks noChangeArrowheads="1"/>
          </p:cNvSpPr>
          <p:nvPr/>
        </p:nvSpPr>
        <p:spPr bwMode="auto">
          <a:xfrm>
            <a:off x="2544763" y="3287713"/>
            <a:ext cx="23812" cy="34925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69" name="Oval 107"/>
          <p:cNvSpPr>
            <a:spLocks noChangeArrowheads="1"/>
          </p:cNvSpPr>
          <p:nvPr/>
        </p:nvSpPr>
        <p:spPr bwMode="auto">
          <a:xfrm>
            <a:off x="2533650" y="3268663"/>
            <a:ext cx="49213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0" name="Oval 108"/>
          <p:cNvSpPr>
            <a:spLocks noChangeArrowheads="1"/>
          </p:cNvSpPr>
          <p:nvPr/>
        </p:nvSpPr>
        <p:spPr bwMode="auto">
          <a:xfrm>
            <a:off x="2314575" y="3322638"/>
            <a:ext cx="34925" cy="3492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1" name="Oval 109"/>
          <p:cNvSpPr>
            <a:spLocks noChangeArrowheads="1"/>
          </p:cNvSpPr>
          <p:nvPr/>
        </p:nvSpPr>
        <p:spPr bwMode="auto">
          <a:xfrm>
            <a:off x="2289175" y="3475038"/>
            <a:ext cx="34925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2" name="Oval 110"/>
          <p:cNvSpPr>
            <a:spLocks noChangeArrowheads="1"/>
          </p:cNvSpPr>
          <p:nvPr/>
        </p:nvSpPr>
        <p:spPr bwMode="auto">
          <a:xfrm>
            <a:off x="2593975" y="3390900"/>
            <a:ext cx="38100" cy="5397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3" name="Oval 111"/>
          <p:cNvSpPr>
            <a:spLocks noChangeArrowheads="1"/>
          </p:cNvSpPr>
          <p:nvPr/>
        </p:nvSpPr>
        <p:spPr bwMode="auto">
          <a:xfrm>
            <a:off x="2568575" y="3562350"/>
            <a:ext cx="25400" cy="15875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4" name="Oval 112"/>
          <p:cNvSpPr>
            <a:spLocks noChangeArrowheads="1"/>
          </p:cNvSpPr>
          <p:nvPr/>
        </p:nvSpPr>
        <p:spPr bwMode="auto">
          <a:xfrm>
            <a:off x="2557463" y="3548063"/>
            <a:ext cx="36512" cy="49212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5" name="Line 113"/>
          <p:cNvSpPr>
            <a:spLocks noChangeShapeType="1"/>
          </p:cNvSpPr>
          <p:nvPr/>
        </p:nvSpPr>
        <p:spPr bwMode="auto">
          <a:xfrm>
            <a:off x="1522413" y="2089150"/>
            <a:ext cx="246062" cy="288925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6" name="Line 114"/>
          <p:cNvSpPr>
            <a:spLocks noChangeShapeType="1"/>
          </p:cNvSpPr>
          <p:nvPr/>
        </p:nvSpPr>
        <p:spPr bwMode="auto">
          <a:xfrm flipH="1">
            <a:off x="1547813" y="2054225"/>
            <a:ext cx="192087" cy="342900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77" name="Freeform 115"/>
          <p:cNvSpPr>
            <a:spLocks/>
          </p:cNvSpPr>
          <p:nvPr/>
        </p:nvSpPr>
        <p:spPr bwMode="auto">
          <a:xfrm>
            <a:off x="2738438" y="4606925"/>
            <a:ext cx="342900" cy="260350"/>
          </a:xfrm>
          <a:custGeom>
            <a:avLst/>
            <a:gdLst>
              <a:gd name="T0" fmla="*/ 45 w 253"/>
              <a:gd name="T1" fmla="*/ 43 h 164"/>
              <a:gd name="T2" fmla="*/ 0 w 253"/>
              <a:gd name="T3" fmla="*/ 76 h 164"/>
              <a:gd name="T4" fmla="*/ 27 w 253"/>
              <a:gd name="T5" fmla="*/ 130 h 164"/>
              <a:gd name="T6" fmla="*/ 90 w 253"/>
              <a:gd name="T7" fmla="*/ 163 h 164"/>
              <a:gd name="T8" fmla="*/ 99 w 253"/>
              <a:gd name="T9" fmla="*/ 109 h 164"/>
              <a:gd name="T10" fmla="*/ 108 w 253"/>
              <a:gd name="T11" fmla="*/ 65 h 164"/>
              <a:gd name="T12" fmla="*/ 153 w 253"/>
              <a:gd name="T13" fmla="*/ 54 h 164"/>
              <a:gd name="T14" fmla="*/ 189 w 253"/>
              <a:gd name="T15" fmla="*/ 109 h 164"/>
              <a:gd name="T16" fmla="*/ 234 w 253"/>
              <a:gd name="T17" fmla="*/ 120 h 164"/>
              <a:gd name="T18" fmla="*/ 252 w 253"/>
              <a:gd name="T19" fmla="*/ 76 h 164"/>
              <a:gd name="T20" fmla="*/ 207 w 253"/>
              <a:gd name="T21" fmla="*/ 11 h 164"/>
              <a:gd name="T22" fmla="*/ 144 w 253"/>
              <a:gd name="T23" fmla="*/ 0 h 164"/>
              <a:gd name="T24" fmla="*/ 45 w 253"/>
              <a:gd name="T25" fmla="*/ 43 h 1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3"/>
              <a:gd name="T40" fmla="*/ 0 h 164"/>
              <a:gd name="T41" fmla="*/ 253 w 253"/>
              <a:gd name="T42" fmla="*/ 164 h 1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3" h="164">
                <a:moveTo>
                  <a:pt x="45" y="43"/>
                </a:moveTo>
                <a:lnTo>
                  <a:pt x="0" y="76"/>
                </a:lnTo>
                <a:lnTo>
                  <a:pt x="27" y="130"/>
                </a:lnTo>
                <a:lnTo>
                  <a:pt x="90" y="163"/>
                </a:lnTo>
                <a:lnTo>
                  <a:pt x="99" y="109"/>
                </a:lnTo>
                <a:lnTo>
                  <a:pt x="108" y="65"/>
                </a:lnTo>
                <a:lnTo>
                  <a:pt x="153" y="54"/>
                </a:lnTo>
                <a:lnTo>
                  <a:pt x="189" y="109"/>
                </a:lnTo>
                <a:lnTo>
                  <a:pt x="234" y="120"/>
                </a:lnTo>
                <a:lnTo>
                  <a:pt x="252" y="76"/>
                </a:lnTo>
                <a:lnTo>
                  <a:pt x="207" y="11"/>
                </a:lnTo>
                <a:lnTo>
                  <a:pt x="144" y="0"/>
                </a:lnTo>
                <a:lnTo>
                  <a:pt x="45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8" name="Freeform 116"/>
          <p:cNvSpPr>
            <a:spLocks/>
          </p:cNvSpPr>
          <p:nvPr/>
        </p:nvSpPr>
        <p:spPr bwMode="auto">
          <a:xfrm>
            <a:off x="2751138" y="4606925"/>
            <a:ext cx="317500" cy="241300"/>
          </a:xfrm>
          <a:custGeom>
            <a:avLst/>
            <a:gdLst>
              <a:gd name="T0" fmla="*/ 36 w 235"/>
              <a:gd name="T1" fmla="*/ 32 h 152"/>
              <a:gd name="T2" fmla="*/ 27 w 235"/>
              <a:gd name="T3" fmla="*/ 43 h 152"/>
              <a:gd name="T4" fmla="*/ 18 w 235"/>
              <a:gd name="T5" fmla="*/ 54 h 152"/>
              <a:gd name="T6" fmla="*/ 9 w 235"/>
              <a:gd name="T7" fmla="*/ 54 h 152"/>
              <a:gd name="T8" fmla="*/ 9 w 235"/>
              <a:gd name="T9" fmla="*/ 65 h 152"/>
              <a:gd name="T10" fmla="*/ 9 w 235"/>
              <a:gd name="T11" fmla="*/ 76 h 152"/>
              <a:gd name="T12" fmla="*/ 0 w 235"/>
              <a:gd name="T13" fmla="*/ 86 h 152"/>
              <a:gd name="T14" fmla="*/ 0 w 235"/>
              <a:gd name="T15" fmla="*/ 97 h 152"/>
              <a:gd name="T16" fmla="*/ 9 w 235"/>
              <a:gd name="T17" fmla="*/ 97 h 152"/>
              <a:gd name="T18" fmla="*/ 9 w 235"/>
              <a:gd name="T19" fmla="*/ 108 h 152"/>
              <a:gd name="T20" fmla="*/ 18 w 235"/>
              <a:gd name="T21" fmla="*/ 119 h 152"/>
              <a:gd name="T22" fmla="*/ 27 w 235"/>
              <a:gd name="T23" fmla="*/ 129 h 152"/>
              <a:gd name="T24" fmla="*/ 45 w 235"/>
              <a:gd name="T25" fmla="*/ 140 h 152"/>
              <a:gd name="T26" fmla="*/ 54 w 235"/>
              <a:gd name="T27" fmla="*/ 140 h 152"/>
              <a:gd name="T28" fmla="*/ 54 w 235"/>
              <a:gd name="T29" fmla="*/ 151 h 152"/>
              <a:gd name="T30" fmla="*/ 63 w 235"/>
              <a:gd name="T31" fmla="*/ 151 h 152"/>
              <a:gd name="T32" fmla="*/ 72 w 235"/>
              <a:gd name="T33" fmla="*/ 151 h 152"/>
              <a:gd name="T34" fmla="*/ 81 w 235"/>
              <a:gd name="T35" fmla="*/ 151 h 152"/>
              <a:gd name="T36" fmla="*/ 81 w 235"/>
              <a:gd name="T37" fmla="*/ 140 h 152"/>
              <a:gd name="T38" fmla="*/ 81 w 235"/>
              <a:gd name="T39" fmla="*/ 129 h 152"/>
              <a:gd name="T40" fmla="*/ 90 w 235"/>
              <a:gd name="T41" fmla="*/ 119 h 152"/>
              <a:gd name="T42" fmla="*/ 90 w 235"/>
              <a:gd name="T43" fmla="*/ 97 h 152"/>
              <a:gd name="T44" fmla="*/ 99 w 235"/>
              <a:gd name="T45" fmla="*/ 86 h 152"/>
              <a:gd name="T46" fmla="*/ 99 w 235"/>
              <a:gd name="T47" fmla="*/ 76 h 152"/>
              <a:gd name="T48" fmla="*/ 99 w 235"/>
              <a:gd name="T49" fmla="*/ 65 h 152"/>
              <a:gd name="T50" fmla="*/ 108 w 235"/>
              <a:gd name="T51" fmla="*/ 65 h 152"/>
              <a:gd name="T52" fmla="*/ 117 w 235"/>
              <a:gd name="T53" fmla="*/ 54 h 152"/>
              <a:gd name="T54" fmla="*/ 126 w 235"/>
              <a:gd name="T55" fmla="*/ 54 h 152"/>
              <a:gd name="T56" fmla="*/ 135 w 235"/>
              <a:gd name="T57" fmla="*/ 54 h 152"/>
              <a:gd name="T58" fmla="*/ 144 w 235"/>
              <a:gd name="T59" fmla="*/ 65 h 152"/>
              <a:gd name="T60" fmla="*/ 162 w 235"/>
              <a:gd name="T61" fmla="*/ 76 h 152"/>
              <a:gd name="T62" fmla="*/ 162 w 235"/>
              <a:gd name="T63" fmla="*/ 86 h 152"/>
              <a:gd name="T64" fmla="*/ 171 w 235"/>
              <a:gd name="T65" fmla="*/ 97 h 152"/>
              <a:gd name="T66" fmla="*/ 180 w 235"/>
              <a:gd name="T67" fmla="*/ 108 h 152"/>
              <a:gd name="T68" fmla="*/ 198 w 235"/>
              <a:gd name="T69" fmla="*/ 108 h 152"/>
              <a:gd name="T70" fmla="*/ 207 w 235"/>
              <a:gd name="T71" fmla="*/ 108 h 152"/>
              <a:gd name="T72" fmla="*/ 216 w 235"/>
              <a:gd name="T73" fmla="*/ 108 h 152"/>
              <a:gd name="T74" fmla="*/ 225 w 235"/>
              <a:gd name="T75" fmla="*/ 97 h 152"/>
              <a:gd name="T76" fmla="*/ 234 w 235"/>
              <a:gd name="T77" fmla="*/ 86 h 152"/>
              <a:gd name="T78" fmla="*/ 234 w 235"/>
              <a:gd name="T79" fmla="*/ 76 h 152"/>
              <a:gd name="T80" fmla="*/ 234 w 235"/>
              <a:gd name="T81" fmla="*/ 65 h 152"/>
              <a:gd name="T82" fmla="*/ 225 w 235"/>
              <a:gd name="T83" fmla="*/ 65 h 152"/>
              <a:gd name="T84" fmla="*/ 225 w 235"/>
              <a:gd name="T85" fmla="*/ 54 h 152"/>
              <a:gd name="T86" fmla="*/ 216 w 235"/>
              <a:gd name="T87" fmla="*/ 43 h 152"/>
              <a:gd name="T88" fmla="*/ 207 w 235"/>
              <a:gd name="T89" fmla="*/ 32 h 152"/>
              <a:gd name="T90" fmla="*/ 198 w 235"/>
              <a:gd name="T91" fmla="*/ 22 h 152"/>
              <a:gd name="T92" fmla="*/ 180 w 235"/>
              <a:gd name="T93" fmla="*/ 11 h 152"/>
              <a:gd name="T94" fmla="*/ 162 w 235"/>
              <a:gd name="T95" fmla="*/ 0 h 152"/>
              <a:gd name="T96" fmla="*/ 153 w 235"/>
              <a:gd name="T97" fmla="*/ 0 h 152"/>
              <a:gd name="T98" fmla="*/ 135 w 235"/>
              <a:gd name="T99" fmla="*/ 0 h 152"/>
              <a:gd name="T100" fmla="*/ 117 w 235"/>
              <a:gd name="T101" fmla="*/ 0 h 152"/>
              <a:gd name="T102" fmla="*/ 90 w 235"/>
              <a:gd name="T103" fmla="*/ 11 h 152"/>
              <a:gd name="T104" fmla="*/ 81 w 235"/>
              <a:gd name="T105" fmla="*/ 22 h 152"/>
              <a:gd name="T106" fmla="*/ 72 w 235"/>
              <a:gd name="T107" fmla="*/ 22 h 152"/>
              <a:gd name="T108" fmla="*/ 54 w 235"/>
              <a:gd name="T109" fmla="*/ 22 h 152"/>
              <a:gd name="T110" fmla="*/ 54 w 235"/>
              <a:gd name="T111" fmla="*/ 32 h 152"/>
              <a:gd name="T112" fmla="*/ 36 w 235"/>
              <a:gd name="T113" fmla="*/ 32 h 152"/>
              <a:gd name="T114" fmla="*/ 36 w 235"/>
              <a:gd name="T115" fmla="*/ 43 h 152"/>
              <a:gd name="T116" fmla="*/ 27 w 235"/>
              <a:gd name="T117" fmla="*/ 43 h 1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35"/>
              <a:gd name="T178" fmla="*/ 0 h 152"/>
              <a:gd name="T179" fmla="*/ 235 w 235"/>
              <a:gd name="T180" fmla="*/ 152 h 15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35" h="152">
                <a:moveTo>
                  <a:pt x="36" y="32"/>
                </a:moveTo>
                <a:lnTo>
                  <a:pt x="27" y="43"/>
                </a:lnTo>
                <a:lnTo>
                  <a:pt x="18" y="54"/>
                </a:lnTo>
                <a:lnTo>
                  <a:pt x="9" y="54"/>
                </a:lnTo>
                <a:lnTo>
                  <a:pt x="9" y="65"/>
                </a:lnTo>
                <a:lnTo>
                  <a:pt x="9" y="76"/>
                </a:lnTo>
                <a:lnTo>
                  <a:pt x="0" y="86"/>
                </a:lnTo>
                <a:lnTo>
                  <a:pt x="0" y="97"/>
                </a:lnTo>
                <a:lnTo>
                  <a:pt x="9" y="97"/>
                </a:lnTo>
                <a:lnTo>
                  <a:pt x="9" y="108"/>
                </a:lnTo>
                <a:lnTo>
                  <a:pt x="18" y="119"/>
                </a:lnTo>
                <a:lnTo>
                  <a:pt x="27" y="129"/>
                </a:lnTo>
                <a:lnTo>
                  <a:pt x="45" y="140"/>
                </a:lnTo>
                <a:lnTo>
                  <a:pt x="54" y="140"/>
                </a:lnTo>
                <a:lnTo>
                  <a:pt x="54" y="151"/>
                </a:lnTo>
                <a:lnTo>
                  <a:pt x="63" y="151"/>
                </a:lnTo>
                <a:lnTo>
                  <a:pt x="72" y="151"/>
                </a:lnTo>
                <a:lnTo>
                  <a:pt x="81" y="151"/>
                </a:lnTo>
                <a:lnTo>
                  <a:pt x="81" y="140"/>
                </a:lnTo>
                <a:lnTo>
                  <a:pt x="81" y="129"/>
                </a:lnTo>
                <a:lnTo>
                  <a:pt x="90" y="119"/>
                </a:lnTo>
                <a:lnTo>
                  <a:pt x="90" y="97"/>
                </a:lnTo>
                <a:lnTo>
                  <a:pt x="99" y="86"/>
                </a:lnTo>
                <a:lnTo>
                  <a:pt x="99" y="76"/>
                </a:lnTo>
                <a:lnTo>
                  <a:pt x="99" y="65"/>
                </a:lnTo>
                <a:lnTo>
                  <a:pt x="108" y="65"/>
                </a:lnTo>
                <a:lnTo>
                  <a:pt x="117" y="54"/>
                </a:lnTo>
                <a:lnTo>
                  <a:pt x="126" y="54"/>
                </a:lnTo>
                <a:lnTo>
                  <a:pt x="135" y="54"/>
                </a:lnTo>
                <a:lnTo>
                  <a:pt x="144" y="65"/>
                </a:lnTo>
                <a:lnTo>
                  <a:pt x="162" y="76"/>
                </a:lnTo>
                <a:lnTo>
                  <a:pt x="162" y="86"/>
                </a:lnTo>
                <a:lnTo>
                  <a:pt x="171" y="97"/>
                </a:lnTo>
                <a:lnTo>
                  <a:pt x="180" y="108"/>
                </a:lnTo>
                <a:lnTo>
                  <a:pt x="198" y="108"/>
                </a:lnTo>
                <a:lnTo>
                  <a:pt x="207" y="108"/>
                </a:lnTo>
                <a:lnTo>
                  <a:pt x="216" y="108"/>
                </a:lnTo>
                <a:lnTo>
                  <a:pt x="225" y="97"/>
                </a:lnTo>
                <a:lnTo>
                  <a:pt x="234" y="86"/>
                </a:lnTo>
                <a:lnTo>
                  <a:pt x="234" y="76"/>
                </a:lnTo>
                <a:lnTo>
                  <a:pt x="234" y="65"/>
                </a:lnTo>
                <a:lnTo>
                  <a:pt x="225" y="65"/>
                </a:lnTo>
                <a:lnTo>
                  <a:pt x="225" y="54"/>
                </a:lnTo>
                <a:lnTo>
                  <a:pt x="216" y="43"/>
                </a:lnTo>
                <a:lnTo>
                  <a:pt x="207" y="32"/>
                </a:lnTo>
                <a:lnTo>
                  <a:pt x="198" y="22"/>
                </a:lnTo>
                <a:lnTo>
                  <a:pt x="180" y="11"/>
                </a:lnTo>
                <a:lnTo>
                  <a:pt x="162" y="0"/>
                </a:lnTo>
                <a:lnTo>
                  <a:pt x="153" y="0"/>
                </a:lnTo>
                <a:lnTo>
                  <a:pt x="135" y="0"/>
                </a:lnTo>
                <a:lnTo>
                  <a:pt x="117" y="0"/>
                </a:lnTo>
                <a:lnTo>
                  <a:pt x="90" y="11"/>
                </a:lnTo>
                <a:lnTo>
                  <a:pt x="81" y="22"/>
                </a:lnTo>
                <a:lnTo>
                  <a:pt x="72" y="22"/>
                </a:lnTo>
                <a:lnTo>
                  <a:pt x="54" y="22"/>
                </a:lnTo>
                <a:lnTo>
                  <a:pt x="54" y="32"/>
                </a:lnTo>
                <a:lnTo>
                  <a:pt x="36" y="32"/>
                </a:lnTo>
                <a:lnTo>
                  <a:pt x="36" y="43"/>
                </a:lnTo>
                <a:lnTo>
                  <a:pt x="27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9" name="Freeform 117"/>
          <p:cNvSpPr>
            <a:spLocks/>
          </p:cNvSpPr>
          <p:nvPr/>
        </p:nvSpPr>
        <p:spPr bwMode="auto">
          <a:xfrm>
            <a:off x="1739900" y="4232275"/>
            <a:ext cx="339725" cy="257175"/>
          </a:xfrm>
          <a:custGeom>
            <a:avLst/>
            <a:gdLst>
              <a:gd name="T0" fmla="*/ 45 w 252"/>
              <a:gd name="T1" fmla="*/ 43 h 162"/>
              <a:gd name="T2" fmla="*/ 0 w 252"/>
              <a:gd name="T3" fmla="*/ 86 h 162"/>
              <a:gd name="T4" fmla="*/ 36 w 252"/>
              <a:gd name="T5" fmla="*/ 129 h 162"/>
              <a:gd name="T6" fmla="*/ 90 w 252"/>
              <a:gd name="T7" fmla="*/ 161 h 162"/>
              <a:gd name="T8" fmla="*/ 99 w 252"/>
              <a:gd name="T9" fmla="*/ 107 h 162"/>
              <a:gd name="T10" fmla="*/ 108 w 252"/>
              <a:gd name="T11" fmla="*/ 64 h 162"/>
              <a:gd name="T12" fmla="*/ 152 w 252"/>
              <a:gd name="T13" fmla="*/ 64 h 162"/>
              <a:gd name="T14" fmla="*/ 188 w 252"/>
              <a:gd name="T15" fmla="*/ 107 h 162"/>
              <a:gd name="T16" fmla="*/ 233 w 252"/>
              <a:gd name="T17" fmla="*/ 118 h 162"/>
              <a:gd name="T18" fmla="*/ 251 w 252"/>
              <a:gd name="T19" fmla="*/ 75 h 162"/>
              <a:gd name="T20" fmla="*/ 197 w 252"/>
              <a:gd name="T21" fmla="*/ 11 h 162"/>
              <a:gd name="T22" fmla="*/ 143 w 252"/>
              <a:gd name="T23" fmla="*/ 0 h 162"/>
              <a:gd name="T24" fmla="*/ 45 w 252"/>
              <a:gd name="T25" fmla="*/ 43 h 1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2"/>
              <a:gd name="T40" fmla="*/ 0 h 162"/>
              <a:gd name="T41" fmla="*/ 252 w 252"/>
              <a:gd name="T42" fmla="*/ 162 h 1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2" h="162">
                <a:moveTo>
                  <a:pt x="45" y="43"/>
                </a:moveTo>
                <a:lnTo>
                  <a:pt x="0" y="86"/>
                </a:lnTo>
                <a:lnTo>
                  <a:pt x="36" y="129"/>
                </a:lnTo>
                <a:lnTo>
                  <a:pt x="90" y="161"/>
                </a:lnTo>
                <a:lnTo>
                  <a:pt x="99" y="107"/>
                </a:lnTo>
                <a:lnTo>
                  <a:pt x="108" y="64"/>
                </a:lnTo>
                <a:lnTo>
                  <a:pt x="152" y="64"/>
                </a:lnTo>
                <a:lnTo>
                  <a:pt x="188" y="107"/>
                </a:lnTo>
                <a:lnTo>
                  <a:pt x="233" y="118"/>
                </a:lnTo>
                <a:lnTo>
                  <a:pt x="251" y="75"/>
                </a:lnTo>
                <a:lnTo>
                  <a:pt x="197" y="11"/>
                </a:lnTo>
                <a:lnTo>
                  <a:pt x="143" y="0"/>
                </a:lnTo>
                <a:lnTo>
                  <a:pt x="45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0" name="Freeform 118"/>
          <p:cNvSpPr>
            <a:spLocks/>
          </p:cNvSpPr>
          <p:nvPr/>
        </p:nvSpPr>
        <p:spPr bwMode="auto">
          <a:xfrm>
            <a:off x="1752600" y="4232275"/>
            <a:ext cx="319088" cy="242888"/>
          </a:xfrm>
          <a:custGeom>
            <a:avLst/>
            <a:gdLst>
              <a:gd name="T0" fmla="*/ 36 w 236"/>
              <a:gd name="T1" fmla="*/ 33 h 153"/>
              <a:gd name="T2" fmla="*/ 27 w 236"/>
              <a:gd name="T3" fmla="*/ 43 h 153"/>
              <a:gd name="T4" fmla="*/ 18 w 236"/>
              <a:gd name="T5" fmla="*/ 54 h 153"/>
              <a:gd name="T6" fmla="*/ 9 w 236"/>
              <a:gd name="T7" fmla="*/ 65 h 153"/>
              <a:gd name="T8" fmla="*/ 0 w 236"/>
              <a:gd name="T9" fmla="*/ 76 h 153"/>
              <a:gd name="T10" fmla="*/ 0 w 236"/>
              <a:gd name="T11" fmla="*/ 87 h 153"/>
              <a:gd name="T12" fmla="*/ 0 w 236"/>
              <a:gd name="T13" fmla="*/ 98 h 153"/>
              <a:gd name="T14" fmla="*/ 9 w 236"/>
              <a:gd name="T15" fmla="*/ 109 h 153"/>
              <a:gd name="T16" fmla="*/ 18 w 236"/>
              <a:gd name="T17" fmla="*/ 119 h 153"/>
              <a:gd name="T18" fmla="*/ 27 w 236"/>
              <a:gd name="T19" fmla="*/ 130 h 153"/>
              <a:gd name="T20" fmla="*/ 45 w 236"/>
              <a:gd name="T21" fmla="*/ 141 h 153"/>
              <a:gd name="T22" fmla="*/ 54 w 236"/>
              <a:gd name="T23" fmla="*/ 141 h 153"/>
              <a:gd name="T24" fmla="*/ 63 w 236"/>
              <a:gd name="T25" fmla="*/ 141 h 153"/>
              <a:gd name="T26" fmla="*/ 63 w 236"/>
              <a:gd name="T27" fmla="*/ 152 h 153"/>
              <a:gd name="T28" fmla="*/ 72 w 236"/>
              <a:gd name="T29" fmla="*/ 152 h 153"/>
              <a:gd name="T30" fmla="*/ 81 w 236"/>
              <a:gd name="T31" fmla="*/ 141 h 153"/>
              <a:gd name="T32" fmla="*/ 81 w 236"/>
              <a:gd name="T33" fmla="*/ 130 h 153"/>
              <a:gd name="T34" fmla="*/ 90 w 236"/>
              <a:gd name="T35" fmla="*/ 119 h 153"/>
              <a:gd name="T36" fmla="*/ 90 w 236"/>
              <a:gd name="T37" fmla="*/ 98 h 153"/>
              <a:gd name="T38" fmla="*/ 99 w 236"/>
              <a:gd name="T39" fmla="*/ 87 h 153"/>
              <a:gd name="T40" fmla="*/ 99 w 236"/>
              <a:gd name="T41" fmla="*/ 65 h 153"/>
              <a:gd name="T42" fmla="*/ 108 w 236"/>
              <a:gd name="T43" fmla="*/ 65 h 153"/>
              <a:gd name="T44" fmla="*/ 118 w 236"/>
              <a:gd name="T45" fmla="*/ 65 h 153"/>
              <a:gd name="T46" fmla="*/ 127 w 236"/>
              <a:gd name="T47" fmla="*/ 65 h 153"/>
              <a:gd name="T48" fmla="*/ 136 w 236"/>
              <a:gd name="T49" fmla="*/ 65 h 153"/>
              <a:gd name="T50" fmla="*/ 145 w 236"/>
              <a:gd name="T51" fmla="*/ 65 h 153"/>
              <a:gd name="T52" fmla="*/ 163 w 236"/>
              <a:gd name="T53" fmla="*/ 76 h 153"/>
              <a:gd name="T54" fmla="*/ 163 w 236"/>
              <a:gd name="T55" fmla="*/ 87 h 153"/>
              <a:gd name="T56" fmla="*/ 172 w 236"/>
              <a:gd name="T57" fmla="*/ 98 h 153"/>
              <a:gd name="T58" fmla="*/ 181 w 236"/>
              <a:gd name="T59" fmla="*/ 109 h 153"/>
              <a:gd name="T60" fmla="*/ 190 w 236"/>
              <a:gd name="T61" fmla="*/ 109 h 153"/>
              <a:gd name="T62" fmla="*/ 199 w 236"/>
              <a:gd name="T63" fmla="*/ 109 h 153"/>
              <a:gd name="T64" fmla="*/ 208 w 236"/>
              <a:gd name="T65" fmla="*/ 109 h 153"/>
              <a:gd name="T66" fmla="*/ 217 w 236"/>
              <a:gd name="T67" fmla="*/ 109 h 153"/>
              <a:gd name="T68" fmla="*/ 226 w 236"/>
              <a:gd name="T69" fmla="*/ 98 h 153"/>
              <a:gd name="T70" fmla="*/ 235 w 236"/>
              <a:gd name="T71" fmla="*/ 87 h 153"/>
              <a:gd name="T72" fmla="*/ 235 w 236"/>
              <a:gd name="T73" fmla="*/ 76 h 153"/>
              <a:gd name="T74" fmla="*/ 235 w 236"/>
              <a:gd name="T75" fmla="*/ 65 h 153"/>
              <a:gd name="T76" fmla="*/ 226 w 236"/>
              <a:gd name="T77" fmla="*/ 65 h 153"/>
              <a:gd name="T78" fmla="*/ 226 w 236"/>
              <a:gd name="T79" fmla="*/ 54 h 153"/>
              <a:gd name="T80" fmla="*/ 217 w 236"/>
              <a:gd name="T81" fmla="*/ 43 h 153"/>
              <a:gd name="T82" fmla="*/ 208 w 236"/>
              <a:gd name="T83" fmla="*/ 33 h 153"/>
              <a:gd name="T84" fmla="*/ 199 w 236"/>
              <a:gd name="T85" fmla="*/ 22 h 153"/>
              <a:gd name="T86" fmla="*/ 181 w 236"/>
              <a:gd name="T87" fmla="*/ 11 h 153"/>
              <a:gd name="T88" fmla="*/ 163 w 236"/>
              <a:gd name="T89" fmla="*/ 11 h 153"/>
              <a:gd name="T90" fmla="*/ 154 w 236"/>
              <a:gd name="T91" fmla="*/ 11 h 153"/>
              <a:gd name="T92" fmla="*/ 136 w 236"/>
              <a:gd name="T93" fmla="*/ 0 h 153"/>
              <a:gd name="T94" fmla="*/ 118 w 236"/>
              <a:gd name="T95" fmla="*/ 11 h 153"/>
              <a:gd name="T96" fmla="*/ 90 w 236"/>
              <a:gd name="T97" fmla="*/ 11 h 153"/>
              <a:gd name="T98" fmla="*/ 81 w 236"/>
              <a:gd name="T99" fmla="*/ 22 h 153"/>
              <a:gd name="T100" fmla="*/ 72 w 236"/>
              <a:gd name="T101" fmla="*/ 22 h 153"/>
              <a:gd name="T102" fmla="*/ 63 w 236"/>
              <a:gd name="T103" fmla="*/ 22 h 153"/>
              <a:gd name="T104" fmla="*/ 54 w 236"/>
              <a:gd name="T105" fmla="*/ 33 h 153"/>
              <a:gd name="T106" fmla="*/ 36 w 236"/>
              <a:gd name="T107" fmla="*/ 33 h 153"/>
              <a:gd name="T108" fmla="*/ 36 w 236"/>
              <a:gd name="T109" fmla="*/ 43 h 153"/>
              <a:gd name="T110" fmla="*/ 27 w 236"/>
              <a:gd name="T111" fmla="*/ 43 h 1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36"/>
              <a:gd name="T169" fmla="*/ 0 h 153"/>
              <a:gd name="T170" fmla="*/ 236 w 236"/>
              <a:gd name="T171" fmla="*/ 153 h 15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36" h="153">
                <a:moveTo>
                  <a:pt x="36" y="33"/>
                </a:moveTo>
                <a:lnTo>
                  <a:pt x="27" y="43"/>
                </a:lnTo>
                <a:lnTo>
                  <a:pt x="18" y="54"/>
                </a:lnTo>
                <a:lnTo>
                  <a:pt x="9" y="65"/>
                </a:lnTo>
                <a:lnTo>
                  <a:pt x="0" y="76"/>
                </a:lnTo>
                <a:lnTo>
                  <a:pt x="0" y="87"/>
                </a:lnTo>
                <a:lnTo>
                  <a:pt x="0" y="98"/>
                </a:lnTo>
                <a:lnTo>
                  <a:pt x="9" y="109"/>
                </a:lnTo>
                <a:lnTo>
                  <a:pt x="18" y="119"/>
                </a:lnTo>
                <a:lnTo>
                  <a:pt x="27" y="130"/>
                </a:lnTo>
                <a:lnTo>
                  <a:pt x="45" y="141"/>
                </a:lnTo>
                <a:lnTo>
                  <a:pt x="54" y="141"/>
                </a:lnTo>
                <a:lnTo>
                  <a:pt x="63" y="141"/>
                </a:lnTo>
                <a:lnTo>
                  <a:pt x="63" y="152"/>
                </a:lnTo>
                <a:lnTo>
                  <a:pt x="72" y="152"/>
                </a:lnTo>
                <a:lnTo>
                  <a:pt x="81" y="141"/>
                </a:lnTo>
                <a:lnTo>
                  <a:pt x="81" y="130"/>
                </a:lnTo>
                <a:lnTo>
                  <a:pt x="90" y="119"/>
                </a:lnTo>
                <a:lnTo>
                  <a:pt x="90" y="98"/>
                </a:lnTo>
                <a:lnTo>
                  <a:pt x="99" y="87"/>
                </a:lnTo>
                <a:lnTo>
                  <a:pt x="99" y="65"/>
                </a:lnTo>
                <a:lnTo>
                  <a:pt x="108" y="65"/>
                </a:lnTo>
                <a:lnTo>
                  <a:pt x="118" y="65"/>
                </a:lnTo>
                <a:lnTo>
                  <a:pt x="127" y="65"/>
                </a:lnTo>
                <a:lnTo>
                  <a:pt x="136" y="65"/>
                </a:lnTo>
                <a:lnTo>
                  <a:pt x="145" y="65"/>
                </a:lnTo>
                <a:lnTo>
                  <a:pt x="163" y="76"/>
                </a:lnTo>
                <a:lnTo>
                  <a:pt x="163" y="87"/>
                </a:lnTo>
                <a:lnTo>
                  <a:pt x="172" y="98"/>
                </a:lnTo>
                <a:lnTo>
                  <a:pt x="181" y="109"/>
                </a:lnTo>
                <a:lnTo>
                  <a:pt x="190" y="109"/>
                </a:lnTo>
                <a:lnTo>
                  <a:pt x="199" y="109"/>
                </a:lnTo>
                <a:lnTo>
                  <a:pt x="208" y="109"/>
                </a:lnTo>
                <a:lnTo>
                  <a:pt x="217" y="109"/>
                </a:lnTo>
                <a:lnTo>
                  <a:pt x="226" y="98"/>
                </a:lnTo>
                <a:lnTo>
                  <a:pt x="235" y="87"/>
                </a:lnTo>
                <a:lnTo>
                  <a:pt x="235" y="76"/>
                </a:lnTo>
                <a:lnTo>
                  <a:pt x="235" y="65"/>
                </a:lnTo>
                <a:lnTo>
                  <a:pt x="226" y="65"/>
                </a:lnTo>
                <a:lnTo>
                  <a:pt x="226" y="54"/>
                </a:lnTo>
                <a:lnTo>
                  <a:pt x="217" y="43"/>
                </a:lnTo>
                <a:lnTo>
                  <a:pt x="208" y="33"/>
                </a:lnTo>
                <a:lnTo>
                  <a:pt x="199" y="22"/>
                </a:lnTo>
                <a:lnTo>
                  <a:pt x="181" y="11"/>
                </a:lnTo>
                <a:lnTo>
                  <a:pt x="163" y="11"/>
                </a:lnTo>
                <a:lnTo>
                  <a:pt x="154" y="11"/>
                </a:lnTo>
                <a:lnTo>
                  <a:pt x="136" y="0"/>
                </a:lnTo>
                <a:lnTo>
                  <a:pt x="118" y="11"/>
                </a:lnTo>
                <a:lnTo>
                  <a:pt x="90" y="11"/>
                </a:lnTo>
                <a:lnTo>
                  <a:pt x="81" y="22"/>
                </a:lnTo>
                <a:lnTo>
                  <a:pt x="72" y="22"/>
                </a:lnTo>
                <a:lnTo>
                  <a:pt x="63" y="22"/>
                </a:lnTo>
                <a:lnTo>
                  <a:pt x="54" y="33"/>
                </a:lnTo>
                <a:lnTo>
                  <a:pt x="36" y="33"/>
                </a:lnTo>
                <a:lnTo>
                  <a:pt x="36" y="43"/>
                </a:lnTo>
                <a:lnTo>
                  <a:pt x="27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1" name="Freeform 119"/>
          <p:cNvSpPr>
            <a:spLocks/>
          </p:cNvSpPr>
          <p:nvPr/>
        </p:nvSpPr>
        <p:spPr bwMode="auto">
          <a:xfrm>
            <a:off x="1670050" y="4435475"/>
            <a:ext cx="341313" cy="260350"/>
          </a:xfrm>
          <a:custGeom>
            <a:avLst/>
            <a:gdLst>
              <a:gd name="T0" fmla="*/ 36 w 253"/>
              <a:gd name="T1" fmla="*/ 33 h 164"/>
              <a:gd name="T2" fmla="*/ 0 w 253"/>
              <a:gd name="T3" fmla="*/ 76 h 164"/>
              <a:gd name="T4" fmla="*/ 27 w 253"/>
              <a:gd name="T5" fmla="*/ 130 h 164"/>
              <a:gd name="T6" fmla="*/ 90 w 253"/>
              <a:gd name="T7" fmla="*/ 163 h 164"/>
              <a:gd name="T8" fmla="*/ 99 w 253"/>
              <a:gd name="T9" fmla="*/ 109 h 164"/>
              <a:gd name="T10" fmla="*/ 108 w 253"/>
              <a:gd name="T11" fmla="*/ 65 h 164"/>
              <a:gd name="T12" fmla="*/ 153 w 253"/>
              <a:gd name="T13" fmla="*/ 54 h 164"/>
              <a:gd name="T14" fmla="*/ 180 w 253"/>
              <a:gd name="T15" fmla="*/ 109 h 164"/>
              <a:gd name="T16" fmla="*/ 225 w 253"/>
              <a:gd name="T17" fmla="*/ 120 h 164"/>
              <a:gd name="T18" fmla="*/ 252 w 253"/>
              <a:gd name="T19" fmla="*/ 76 h 164"/>
              <a:gd name="T20" fmla="*/ 198 w 253"/>
              <a:gd name="T21" fmla="*/ 11 h 164"/>
              <a:gd name="T22" fmla="*/ 135 w 253"/>
              <a:gd name="T23" fmla="*/ 0 h 164"/>
              <a:gd name="T24" fmla="*/ 36 w 253"/>
              <a:gd name="T25" fmla="*/ 33 h 164"/>
              <a:gd name="T26" fmla="*/ 36 w 253"/>
              <a:gd name="T27" fmla="*/ 43 h 1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3"/>
              <a:gd name="T43" fmla="*/ 0 h 164"/>
              <a:gd name="T44" fmla="*/ 253 w 253"/>
              <a:gd name="T45" fmla="*/ 164 h 1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3" h="164">
                <a:moveTo>
                  <a:pt x="36" y="33"/>
                </a:moveTo>
                <a:lnTo>
                  <a:pt x="0" y="76"/>
                </a:lnTo>
                <a:lnTo>
                  <a:pt x="27" y="130"/>
                </a:lnTo>
                <a:lnTo>
                  <a:pt x="90" y="163"/>
                </a:lnTo>
                <a:lnTo>
                  <a:pt x="99" y="109"/>
                </a:lnTo>
                <a:lnTo>
                  <a:pt x="108" y="65"/>
                </a:lnTo>
                <a:lnTo>
                  <a:pt x="153" y="54"/>
                </a:lnTo>
                <a:lnTo>
                  <a:pt x="180" y="109"/>
                </a:lnTo>
                <a:lnTo>
                  <a:pt x="225" y="120"/>
                </a:lnTo>
                <a:lnTo>
                  <a:pt x="252" y="76"/>
                </a:lnTo>
                <a:lnTo>
                  <a:pt x="198" y="11"/>
                </a:lnTo>
                <a:lnTo>
                  <a:pt x="135" y="0"/>
                </a:lnTo>
                <a:lnTo>
                  <a:pt x="36" y="33"/>
                </a:lnTo>
                <a:lnTo>
                  <a:pt x="36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2" name="Freeform 120"/>
          <p:cNvSpPr>
            <a:spLocks/>
          </p:cNvSpPr>
          <p:nvPr/>
        </p:nvSpPr>
        <p:spPr bwMode="auto">
          <a:xfrm>
            <a:off x="1670050" y="4435475"/>
            <a:ext cx="315913" cy="241300"/>
          </a:xfrm>
          <a:custGeom>
            <a:avLst/>
            <a:gdLst>
              <a:gd name="T0" fmla="*/ 36 w 234"/>
              <a:gd name="T1" fmla="*/ 32 h 152"/>
              <a:gd name="T2" fmla="*/ 36 w 234"/>
              <a:gd name="T3" fmla="*/ 32 h 152"/>
              <a:gd name="T4" fmla="*/ 18 w 234"/>
              <a:gd name="T5" fmla="*/ 54 h 152"/>
              <a:gd name="T6" fmla="*/ 9 w 234"/>
              <a:gd name="T7" fmla="*/ 65 h 152"/>
              <a:gd name="T8" fmla="*/ 9 w 234"/>
              <a:gd name="T9" fmla="*/ 76 h 152"/>
              <a:gd name="T10" fmla="*/ 0 w 234"/>
              <a:gd name="T11" fmla="*/ 86 h 152"/>
              <a:gd name="T12" fmla="*/ 9 w 234"/>
              <a:gd name="T13" fmla="*/ 97 h 152"/>
              <a:gd name="T14" fmla="*/ 9 w 234"/>
              <a:gd name="T15" fmla="*/ 108 h 152"/>
              <a:gd name="T16" fmla="*/ 18 w 234"/>
              <a:gd name="T17" fmla="*/ 119 h 152"/>
              <a:gd name="T18" fmla="*/ 36 w 234"/>
              <a:gd name="T19" fmla="*/ 129 h 152"/>
              <a:gd name="T20" fmla="*/ 45 w 234"/>
              <a:gd name="T21" fmla="*/ 140 h 152"/>
              <a:gd name="T22" fmla="*/ 54 w 234"/>
              <a:gd name="T23" fmla="*/ 140 h 152"/>
              <a:gd name="T24" fmla="*/ 63 w 234"/>
              <a:gd name="T25" fmla="*/ 151 h 152"/>
              <a:gd name="T26" fmla="*/ 72 w 234"/>
              <a:gd name="T27" fmla="*/ 151 h 152"/>
              <a:gd name="T28" fmla="*/ 81 w 234"/>
              <a:gd name="T29" fmla="*/ 151 h 152"/>
              <a:gd name="T30" fmla="*/ 81 w 234"/>
              <a:gd name="T31" fmla="*/ 140 h 152"/>
              <a:gd name="T32" fmla="*/ 90 w 234"/>
              <a:gd name="T33" fmla="*/ 129 h 152"/>
              <a:gd name="T34" fmla="*/ 90 w 234"/>
              <a:gd name="T35" fmla="*/ 119 h 152"/>
              <a:gd name="T36" fmla="*/ 99 w 234"/>
              <a:gd name="T37" fmla="*/ 97 h 152"/>
              <a:gd name="T38" fmla="*/ 99 w 234"/>
              <a:gd name="T39" fmla="*/ 86 h 152"/>
              <a:gd name="T40" fmla="*/ 99 w 234"/>
              <a:gd name="T41" fmla="*/ 76 h 152"/>
              <a:gd name="T42" fmla="*/ 108 w 234"/>
              <a:gd name="T43" fmla="*/ 65 h 152"/>
              <a:gd name="T44" fmla="*/ 117 w 234"/>
              <a:gd name="T45" fmla="*/ 65 h 152"/>
              <a:gd name="T46" fmla="*/ 125 w 234"/>
              <a:gd name="T47" fmla="*/ 54 h 152"/>
              <a:gd name="T48" fmla="*/ 143 w 234"/>
              <a:gd name="T49" fmla="*/ 54 h 152"/>
              <a:gd name="T50" fmla="*/ 152 w 234"/>
              <a:gd name="T51" fmla="*/ 65 h 152"/>
              <a:gd name="T52" fmla="*/ 161 w 234"/>
              <a:gd name="T53" fmla="*/ 76 h 152"/>
              <a:gd name="T54" fmla="*/ 170 w 234"/>
              <a:gd name="T55" fmla="*/ 86 h 152"/>
              <a:gd name="T56" fmla="*/ 179 w 234"/>
              <a:gd name="T57" fmla="*/ 86 h 152"/>
              <a:gd name="T58" fmla="*/ 188 w 234"/>
              <a:gd name="T59" fmla="*/ 108 h 152"/>
              <a:gd name="T60" fmla="*/ 197 w 234"/>
              <a:gd name="T61" fmla="*/ 108 h 152"/>
              <a:gd name="T62" fmla="*/ 206 w 234"/>
              <a:gd name="T63" fmla="*/ 108 h 152"/>
              <a:gd name="T64" fmla="*/ 215 w 234"/>
              <a:gd name="T65" fmla="*/ 108 h 152"/>
              <a:gd name="T66" fmla="*/ 224 w 234"/>
              <a:gd name="T67" fmla="*/ 108 h 152"/>
              <a:gd name="T68" fmla="*/ 233 w 234"/>
              <a:gd name="T69" fmla="*/ 97 h 152"/>
              <a:gd name="T70" fmla="*/ 233 w 234"/>
              <a:gd name="T71" fmla="*/ 86 h 152"/>
              <a:gd name="T72" fmla="*/ 233 w 234"/>
              <a:gd name="T73" fmla="*/ 76 h 152"/>
              <a:gd name="T74" fmla="*/ 233 w 234"/>
              <a:gd name="T75" fmla="*/ 65 h 152"/>
              <a:gd name="T76" fmla="*/ 224 w 234"/>
              <a:gd name="T77" fmla="*/ 54 h 152"/>
              <a:gd name="T78" fmla="*/ 224 w 234"/>
              <a:gd name="T79" fmla="*/ 43 h 152"/>
              <a:gd name="T80" fmla="*/ 215 w 234"/>
              <a:gd name="T81" fmla="*/ 43 h 152"/>
              <a:gd name="T82" fmla="*/ 206 w 234"/>
              <a:gd name="T83" fmla="*/ 32 h 152"/>
              <a:gd name="T84" fmla="*/ 197 w 234"/>
              <a:gd name="T85" fmla="*/ 22 h 152"/>
              <a:gd name="T86" fmla="*/ 188 w 234"/>
              <a:gd name="T87" fmla="*/ 11 h 152"/>
              <a:gd name="T88" fmla="*/ 170 w 234"/>
              <a:gd name="T89" fmla="*/ 0 h 152"/>
              <a:gd name="T90" fmla="*/ 161 w 234"/>
              <a:gd name="T91" fmla="*/ 0 h 152"/>
              <a:gd name="T92" fmla="*/ 152 w 234"/>
              <a:gd name="T93" fmla="*/ 0 h 152"/>
              <a:gd name="T94" fmla="*/ 134 w 234"/>
              <a:gd name="T95" fmla="*/ 0 h 152"/>
              <a:gd name="T96" fmla="*/ 117 w 234"/>
              <a:gd name="T97" fmla="*/ 0 h 152"/>
              <a:gd name="T98" fmla="*/ 99 w 234"/>
              <a:gd name="T99" fmla="*/ 11 h 152"/>
              <a:gd name="T100" fmla="*/ 81 w 234"/>
              <a:gd name="T101" fmla="*/ 11 h 152"/>
              <a:gd name="T102" fmla="*/ 81 w 234"/>
              <a:gd name="T103" fmla="*/ 22 h 152"/>
              <a:gd name="T104" fmla="*/ 72 w 234"/>
              <a:gd name="T105" fmla="*/ 22 h 152"/>
              <a:gd name="T106" fmla="*/ 63 w 234"/>
              <a:gd name="T107" fmla="*/ 22 h 152"/>
              <a:gd name="T108" fmla="*/ 54 w 234"/>
              <a:gd name="T109" fmla="*/ 32 h 152"/>
              <a:gd name="T110" fmla="*/ 45 w 234"/>
              <a:gd name="T111" fmla="*/ 32 h 152"/>
              <a:gd name="T112" fmla="*/ 36 w 234"/>
              <a:gd name="T113" fmla="*/ 32 h 152"/>
              <a:gd name="T114" fmla="*/ 36 w 234"/>
              <a:gd name="T115" fmla="*/ 43 h 15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34"/>
              <a:gd name="T175" fmla="*/ 0 h 152"/>
              <a:gd name="T176" fmla="*/ 234 w 234"/>
              <a:gd name="T177" fmla="*/ 152 h 15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34" h="152">
                <a:moveTo>
                  <a:pt x="36" y="32"/>
                </a:moveTo>
                <a:lnTo>
                  <a:pt x="36" y="32"/>
                </a:lnTo>
                <a:lnTo>
                  <a:pt x="18" y="54"/>
                </a:lnTo>
                <a:lnTo>
                  <a:pt x="9" y="65"/>
                </a:lnTo>
                <a:lnTo>
                  <a:pt x="9" y="76"/>
                </a:lnTo>
                <a:lnTo>
                  <a:pt x="0" y="86"/>
                </a:lnTo>
                <a:lnTo>
                  <a:pt x="9" y="97"/>
                </a:lnTo>
                <a:lnTo>
                  <a:pt x="9" y="108"/>
                </a:lnTo>
                <a:lnTo>
                  <a:pt x="18" y="119"/>
                </a:lnTo>
                <a:lnTo>
                  <a:pt x="36" y="129"/>
                </a:lnTo>
                <a:lnTo>
                  <a:pt x="45" y="140"/>
                </a:lnTo>
                <a:lnTo>
                  <a:pt x="54" y="140"/>
                </a:lnTo>
                <a:lnTo>
                  <a:pt x="63" y="151"/>
                </a:lnTo>
                <a:lnTo>
                  <a:pt x="72" y="151"/>
                </a:lnTo>
                <a:lnTo>
                  <a:pt x="81" y="151"/>
                </a:lnTo>
                <a:lnTo>
                  <a:pt x="81" y="140"/>
                </a:lnTo>
                <a:lnTo>
                  <a:pt x="90" y="129"/>
                </a:lnTo>
                <a:lnTo>
                  <a:pt x="90" y="119"/>
                </a:lnTo>
                <a:lnTo>
                  <a:pt x="99" y="97"/>
                </a:lnTo>
                <a:lnTo>
                  <a:pt x="99" y="86"/>
                </a:lnTo>
                <a:lnTo>
                  <a:pt x="99" y="76"/>
                </a:lnTo>
                <a:lnTo>
                  <a:pt x="108" y="65"/>
                </a:lnTo>
                <a:lnTo>
                  <a:pt x="117" y="65"/>
                </a:lnTo>
                <a:lnTo>
                  <a:pt x="125" y="54"/>
                </a:lnTo>
                <a:lnTo>
                  <a:pt x="143" y="54"/>
                </a:lnTo>
                <a:lnTo>
                  <a:pt x="152" y="65"/>
                </a:lnTo>
                <a:lnTo>
                  <a:pt x="161" y="76"/>
                </a:lnTo>
                <a:lnTo>
                  <a:pt x="170" y="86"/>
                </a:lnTo>
                <a:lnTo>
                  <a:pt x="179" y="86"/>
                </a:lnTo>
                <a:lnTo>
                  <a:pt x="188" y="108"/>
                </a:lnTo>
                <a:lnTo>
                  <a:pt x="197" y="108"/>
                </a:lnTo>
                <a:lnTo>
                  <a:pt x="206" y="108"/>
                </a:lnTo>
                <a:lnTo>
                  <a:pt x="215" y="108"/>
                </a:lnTo>
                <a:lnTo>
                  <a:pt x="224" y="108"/>
                </a:lnTo>
                <a:lnTo>
                  <a:pt x="233" y="97"/>
                </a:lnTo>
                <a:lnTo>
                  <a:pt x="233" y="86"/>
                </a:lnTo>
                <a:lnTo>
                  <a:pt x="233" y="76"/>
                </a:lnTo>
                <a:lnTo>
                  <a:pt x="233" y="65"/>
                </a:lnTo>
                <a:lnTo>
                  <a:pt x="224" y="54"/>
                </a:lnTo>
                <a:lnTo>
                  <a:pt x="224" y="43"/>
                </a:lnTo>
                <a:lnTo>
                  <a:pt x="215" y="43"/>
                </a:lnTo>
                <a:lnTo>
                  <a:pt x="206" y="32"/>
                </a:lnTo>
                <a:lnTo>
                  <a:pt x="197" y="22"/>
                </a:lnTo>
                <a:lnTo>
                  <a:pt x="188" y="11"/>
                </a:lnTo>
                <a:lnTo>
                  <a:pt x="170" y="0"/>
                </a:lnTo>
                <a:lnTo>
                  <a:pt x="161" y="0"/>
                </a:lnTo>
                <a:lnTo>
                  <a:pt x="152" y="0"/>
                </a:lnTo>
                <a:lnTo>
                  <a:pt x="134" y="0"/>
                </a:lnTo>
                <a:lnTo>
                  <a:pt x="117" y="0"/>
                </a:lnTo>
                <a:lnTo>
                  <a:pt x="99" y="11"/>
                </a:lnTo>
                <a:lnTo>
                  <a:pt x="81" y="11"/>
                </a:lnTo>
                <a:lnTo>
                  <a:pt x="81" y="22"/>
                </a:lnTo>
                <a:lnTo>
                  <a:pt x="72" y="22"/>
                </a:lnTo>
                <a:lnTo>
                  <a:pt x="63" y="22"/>
                </a:lnTo>
                <a:lnTo>
                  <a:pt x="54" y="32"/>
                </a:lnTo>
                <a:lnTo>
                  <a:pt x="45" y="32"/>
                </a:lnTo>
                <a:lnTo>
                  <a:pt x="36" y="32"/>
                </a:lnTo>
                <a:lnTo>
                  <a:pt x="36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3" name="Freeform 121"/>
          <p:cNvSpPr>
            <a:spLocks/>
          </p:cNvSpPr>
          <p:nvPr/>
        </p:nvSpPr>
        <p:spPr bwMode="auto">
          <a:xfrm>
            <a:off x="1752600" y="4830763"/>
            <a:ext cx="344488" cy="276225"/>
          </a:xfrm>
          <a:custGeom>
            <a:avLst/>
            <a:gdLst>
              <a:gd name="T0" fmla="*/ 45 w 254"/>
              <a:gd name="T1" fmla="*/ 43 h 174"/>
              <a:gd name="T2" fmla="*/ 0 w 254"/>
              <a:gd name="T3" fmla="*/ 87 h 174"/>
              <a:gd name="T4" fmla="*/ 36 w 254"/>
              <a:gd name="T5" fmla="*/ 130 h 174"/>
              <a:gd name="T6" fmla="*/ 90 w 254"/>
              <a:gd name="T7" fmla="*/ 173 h 174"/>
              <a:gd name="T8" fmla="*/ 99 w 254"/>
              <a:gd name="T9" fmla="*/ 108 h 174"/>
              <a:gd name="T10" fmla="*/ 117 w 254"/>
              <a:gd name="T11" fmla="*/ 76 h 174"/>
              <a:gd name="T12" fmla="*/ 154 w 254"/>
              <a:gd name="T13" fmla="*/ 65 h 174"/>
              <a:gd name="T14" fmla="*/ 190 w 254"/>
              <a:gd name="T15" fmla="*/ 108 h 174"/>
              <a:gd name="T16" fmla="*/ 226 w 254"/>
              <a:gd name="T17" fmla="*/ 119 h 174"/>
              <a:gd name="T18" fmla="*/ 253 w 254"/>
              <a:gd name="T19" fmla="*/ 76 h 174"/>
              <a:gd name="T20" fmla="*/ 199 w 254"/>
              <a:gd name="T21" fmla="*/ 11 h 174"/>
              <a:gd name="T22" fmla="*/ 145 w 254"/>
              <a:gd name="T23" fmla="*/ 0 h 174"/>
              <a:gd name="T24" fmla="*/ 45 w 254"/>
              <a:gd name="T25" fmla="*/ 43 h 174"/>
              <a:gd name="T26" fmla="*/ 36 w 254"/>
              <a:gd name="T27" fmla="*/ 54 h 17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4"/>
              <a:gd name="T43" fmla="*/ 0 h 174"/>
              <a:gd name="T44" fmla="*/ 254 w 254"/>
              <a:gd name="T45" fmla="*/ 174 h 17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4" h="174">
                <a:moveTo>
                  <a:pt x="45" y="43"/>
                </a:moveTo>
                <a:lnTo>
                  <a:pt x="0" y="87"/>
                </a:lnTo>
                <a:lnTo>
                  <a:pt x="36" y="130"/>
                </a:lnTo>
                <a:lnTo>
                  <a:pt x="90" y="173"/>
                </a:lnTo>
                <a:lnTo>
                  <a:pt x="99" y="108"/>
                </a:lnTo>
                <a:lnTo>
                  <a:pt x="117" y="76"/>
                </a:lnTo>
                <a:lnTo>
                  <a:pt x="154" y="65"/>
                </a:lnTo>
                <a:lnTo>
                  <a:pt x="190" y="108"/>
                </a:lnTo>
                <a:lnTo>
                  <a:pt x="226" y="119"/>
                </a:lnTo>
                <a:lnTo>
                  <a:pt x="253" y="76"/>
                </a:lnTo>
                <a:lnTo>
                  <a:pt x="199" y="11"/>
                </a:lnTo>
                <a:lnTo>
                  <a:pt x="145" y="0"/>
                </a:lnTo>
                <a:lnTo>
                  <a:pt x="45" y="43"/>
                </a:lnTo>
                <a:lnTo>
                  <a:pt x="36" y="54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4" name="Freeform 122"/>
          <p:cNvSpPr>
            <a:spLocks/>
          </p:cNvSpPr>
          <p:nvPr/>
        </p:nvSpPr>
        <p:spPr bwMode="auto">
          <a:xfrm>
            <a:off x="2254250" y="4762500"/>
            <a:ext cx="341313" cy="276225"/>
          </a:xfrm>
          <a:custGeom>
            <a:avLst/>
            <a:gdLst>
              <a:gd name="T0" fmla="*/ 36 w 252"/>
              <a:gd name="T1" fmla="*/ 43 h 174"/>
              <a:gd name="T2" fmla="*/ 0 w 252"/>
              <a:gd name="T3" fmla="*/ 87 h 174"/>
              <a:gd name="T4" fmla="*/ 27 w 252"/>
              <a:gd name="T5" fmla="*/ 130 h 174"/>
              <a:gd name="T6" fmla="*/ 90 w 252"/>
              <a:gd name="T7" fmla="*/ 173 h 174"/>
              <a:gd name="T8" fmla="*/ 99 w 252"/>
              <a:gd name="T9" fmla="*/ 119 h 174"/>
              <a:gd name="T10" fmla="*/ 108 w 252"/>
              <a:gd name="T11" fmla="*/ 76 h 174"/>
              <a:gd name="T12" fmla="*/ 152 w 252"/>
              <a:gd name="T13" fmla="*/ 65 h 174"/>
              <a:gd name="T14" fmla="*/ 188 w 252"/>
              <a:gd name="T15" fmla="*/ 119 h 174"/>
              <a:gd name="T16" fmla="*/ 224 w 252"/>
              <a:gd name="T17" fmla="*/ 119 h 174"/>
              <a:gd name="T18" fmla="*/ 251 w 252"/>
              <a:gd name="T19" fmla="*/ 76 h 174"/>
              <a:gd name="T20" fmla="*/ 197 w 252"/>
              <a:gd name="T21" fmla="*/ 22 h 174"/>
              <a:gd name="T22" fmla="*/ 134 w 252"/>
              <a:gd name="T23" fmla="*/ 0 h 174"/>
              <a:gd name="T24" fmla="*/ 36 w 252"/>
              <a:gd name="T25" fmla="*/ 43 h 174"/>
              <a:gd name="T26" fmla="*/ 36 w 252"/>
              <a:gd name="T27" fmla="*/ 54 h 17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2"/>
              <a:gd name="T43" fmla="*/ 0 h 174"/>
              <a:gd name="T44" fmla="*/ 252 w 252"/>
              <a:gd name="T45" fmla="*/ 174 h 17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2" h="174">
                <a:moveTo>
                  <a:pt x="36" y="43"/>
                </a:moveTo>
                <a:lnTo>
                  <a:pt x="0" y="87"/>
                </a:lnTo>
                <a:lnTo>
                  <a:pt x="27" y="130"/>
                </a:lnTo>
                <a:lnTo>
                  <a:pt x="90" y="173"/>
                </a:lnTo>
                <a:lnTo>
                  <a:pt x="99" y="119"/>
                </a:lnTo>
                <a:lnTo>
                  <a:pt x="108" y="76"/>
                </a:lnTo>
                <a:lnTo>
                  <a:pt x="152" y="65"/>
                </a:lnTo>
                <a:lnTo>
                  <a:pt x="188" y="119"/>
                </a:lnTo>
                <a:lnTo>
                  <a:pt x="224" y="119"/>
                </a:lnTo>
                <a:lnTo>
                  <a:pt x="251" y="76"/>
                </a:lnTo>
                <a:lnTo>
                  <a:pt x="197" y="22"/>
                </a:lnTo>
                <a:lnTo>
                  <a:pt x="134" y="0"/>
                </a:lnTo>
                <a:lnTo>
                  <a:pt x="36" y="43"/>
                </a:lnTo>
                <a:lnTo>
                  <a:pt x="36" y="54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5" name="Freeform 123"/>
          <p:cNvSpPr>
            <a:spLocks/>
          </p:cNvSpPr>
          <p:nvPr/>
        </p:nvSpPr>
        <p:spPr bwMode="auto">
          <a:xfrm>
            <a:off x="2265363" y="4762500"/>
            <a:ext cx="304800" cy="241300"/>
          </a:xfrm>
          <a:custGeom>
            <a:avLst/>
            <a:gdLst>
              <a:gd name="T0" fmla="*/ 27 w 225"/>
              <a:gd name="T1" fmla="*/ 43 h 152"/>
              <a:gd name="T2" fmla="*/ 18 w 225"/>
              <a:gd name="T3" fmla="*/ 43 h 152"/>
              <a:gd name="T4" fmla="*/ 9 w 225"/>
              <a:gd name="T5" fmla="*/ 54 h 152"/>
              <a:gd name="T6" fmla="*/ 0 w 225"/>
              <a:gd name="T7" fmla="*/ 76 h 152"/>
              <a:gd name="T8" fmla="*/ 0 w 225"/>
              <a:gd name="T9" fmla="*/ 86 h 152"/>
              <a:gd name="T10" fmla="*/ 0 w 225"/>
              <a:gd name="T11" fmla="*/ 97 h 152"/>
              <a:gd name="T12" fmla="*/ 0 w 225"/>
              <a:gd name="T13" fmla="*/ 108 h 152"/>
              <a:gd name="T14" fmla="*/ 0 w 225"/>
              <a:gd name="T15" fmla="*/ 119 h 152"/>
              <a:gd name="T16" fmla="*/ 18 w 225"/>
              <a:gd name="T17" fmla="*/ 129 h 152"/>
              <a:gd name="T18" fmla="*/ 27 w 225"/>
              <a:gd name="T19" fmla="*/ 129 h 152"/>
              <a:gd name="T20" fmla="*/ 36 w 225"/>
              <a:gd name="T21" fmla="*/ 140 h 152"/>
              <a:gd name="T22" fmla="*/ 45 w 225"/>
              <a:gd name="T23" fmla="*/ 151 h 152"/>
              <a:gd name="T24" fmla="*/ 54 w 225"/>
              <a:gd name="T25" fmla="*/ 151 h 152"/>
              <a:gd name="T26" fmla="*/ 63 w 225"/>
              <a:gd name="T27" fmla="*/ 151 h 152"/>
              <a:gd name="T28" fmla="*/ 72 w 225"/>
              <a:gd name="T29" fmla="*/ 151 h 152"/>
              <a:gd name="T30" fmla="*/ 81 w 225"/>
              <a:gd name="T31" fmla="*/ 129 h 152"/>
              <a:gd name="T32" fmla="*/ 81 w 225"/>
              <a:gd name="T33" fmla="*/ 119 h 152"/>
              <a:gd name="T34" fmla="*/ 90 w 225"/>
              <a:gd name="T35" fmla="*/ 97 h 152"/>
              <a:gd name="T36" fmla="*/ 90 w 225"/>
              <a:gd name="T37" fmla="*/ 86 h 152"/>
              <a:gd name="T38" fmla="*/ 90 w 225"/>
              <a:gd name="T39" fmla="*/ 76 h 152"/>
              <a:gd name="T40" fmla="*/ 99 w 225"/>
              <a:gd name="T41" fmla="*/ 76 h 152"/>
              <a:gd name="T42" fmla="*/ 99 w 225"/>
              <a:gd name="T43" fmla="*/ 65 h 152"/>
              <a:gd name="T44" fmla="*/ 116 w 225"/>
              <a:gd name="T45" fmla="*/ 65 h 152"/>
              <a:gd name="T46" fmla="*/ 125 w 225"/>
              <a:gd name="T47" fmla="*/ 65 h 152"/>
              <a:gd name="T48" fmla="*/ 143 w 225"/>
              <a:gd name="T49" fmla="*/ 65 h 152"/>
              <a:gd name="T50" fmla="*/ 152 w 225"/>
              <a:gd name="T51" fmla="*/ 76 h 152"/>
              <a:gd name="T52" fmla="*/ 152 w 225"/>
              <a:gd name="T53" fmla="*/ 86 h 152"/>
              <a:gd name="T54" fmla="*/ 161 w 225"/>
              <a:gd name="T55" fmla="*/ 86 h 152"/>
              <a:gd name="T56" fmla="*/ 170 w 225"/>
              <a:gd name="T57" fmla="*/ 97 h 152"/>
              <a:gd name="T58" fmla="*/ 179 w 225"/>
              <a:gd name="T59" fmla="*/ 108 h 152"/>
              <a:gd name="T60" fmla="*/ 188 w 225"/>
              <a:gd name="T61" fmla="*/ 119 h 152"/>
              <a:gd name="T62" fmla="*/ 197 w 225"/>
              <a:gd name="T63" fmla="*/ 119 h 152"/>
              <a:gd name="T64" fmla="*/ 206 w 225"/>
              <a:gd name="T65" fmla="*/ 119 h 152"/>
              <a:gd name="T66" fmla="*/ 215 w 225"/>
              <a:gd name="T67" fmla="*/ 108 h 152"/>
              <a:gd name="T68" fmla="*/ 224 w 225"/>
              <a:gd name="T69" fmla="*/ 97 h 152"/>
              <a:gd name="T70" fmla="*/ 224 w 225"/>
              <a:gd name="T71" fmla="*/ 86 h 152"/>
              <a:gd name="T72" fmla="*/ 224 w 225"/>
              <a:gd name="T73" fmla="*/ 76 h 152"/>
              <a:gd name="T74" fmla="*/ 224 w 225"/>
              <a:gd name="T75" fmla="*/ 65 h 152"/>
              <a:gd name="T76" fmla="*/ 215 w 225"/>
              <a:gd name="T77" fmla="*/ 54 h 152"/>
              <a:gd name="T78" fmla="*/ 206 w 225"/>
              <a:gd name="T79" fmla="*/ 43 h 152"/>
              <a:gd name="T80" fmla="*/ 188 w 225"/>
              <a:gd name="T81" fmla="*/ 22 h 152"/>
              <a:gd name="T82" fmla="*/ 179 w 225"/>
              <a:gd name="T83" fmla="*/ 22 h 152"/>
              <a:gd name="T84" fmla="*/ 161 w 225"/>
              <a:gd name="T85" fmla="*/ 11 h 152"/>
              <a:gd name="T86" fmla="*/ 152 w 225"/>
              <a:gd name="T87" fmla="*/ 11 h 152"/>
              <a:gd name="T88" fmla="*/ 143 w 225"/>
              <a:gd name="T89" fmla="*/ 11 h 152"/>
              <a:gd name="T90" fmla="*/ 125 w 225"/>
              <a:gd name="T91" fmla="*/ 0 h 152"/>
              <a:gd name="T92" fmla="*/ 108 w 225"/>
              <a:gd name="T93" fmla="*/ 11 h 152"/>
              <a:gd name="T94" fmla="*/ 81 w 225"/>
              <a:gd name="T95" fmla="*/ 22 h 152"/>
              <a:gd name="T96" fmla="*/ 72 w 225"/>
              <a:gd name="T97" fmla="*/ 22 h 152"/>
              <a:gd name="T98" fmla="*/ 63 w 225"/>
              <a:gd name="T99" fmla="*/ 22 h 152"/>
              <a:gd name="T100" fmla="*/ 54 w 225"/>
              <a:gd name="T101" fmla="*/ 32 h 152"/>
              <a:gd name="T102" fmla="*/ 45 w 225"/>
              <a:gd name="T103" fmla="*/ 32 h 152"/>
              <a:gd name="T104" fmla="*/ 36 w 225"/>
              <a:gd name="T105" fmla="*/ 43 h 152"/>
              <a:gd name="T106" fmla="*/ 27 w 225"/>
              <a:gd name="T107" fmla="*/ 43 h 152"/>
              <a:gd name="T108" fmla="*/ 18 w 225"/>
              <a:gd name="T109" fmla="*/ 43 h 1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25"/>
              <a:gd name="T166" fmla="*/ 0 h 152"/>
              <a:gd name="T167" fmla="*/ 225 w 225"/>
              <a:gd name="T168" fmla="*/ 152 h 1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25" h="152">
                <a:moveTo>
                  <a:pt x="27" y="43"/>
                </a:moveTo>
                <a:lnTo>
                  <a:pt x="18" y="43"/>
                </a:lnTo>
                <a:lnTo>
                  <a:pt x="9" y="54"/>
                </a:lnTo>
                <a:lnTo>
                  <a:pt x="0" y="76"/>
                </a:lnTo>
                <a:lnTo>
                  <a:pt x="0" y="86"/>
                </a:lnTo>
                <a:lnTo>
                  <a:pt x="0" y="97"/>
                </a:lnTo>
                <a:lnTo>
                  <a:pt x="0" y="108"/>
                </a:lnTo>
                <a:lnTo>
                  <a:pt x="0" y="119"/>
                </a:lnTo>
                <a:lnTo>
                  <a:pt x="18" y="129"/>
                </a:lnTo>
                <a:lnTo>
                  <a:pt x="27" y="129"/>
                </a:lnTo>
                <a:lnTo>
                  <a:pt x="36" y="140"/>
                </a:lnTo>
                <a:lnTo>
                  <a:pt x="45" y="151"/>
                </a:lnTo>
                <a:lnTo>
                  <a:pt x="54" y="151"/>
                </a:lnTo>
                <a:lnTo>
                  <a:pt x="63" y="151"/>
                </a:lnTo>
                <a:lnTo>
                  <a:pt x="72" y="151"/>
                </a:lnTo>
                <a:lnTo>
                  <a:pt x="81" y="129"/>
                </a:lnTo>
                <a:lnTo>
                  <a:pt x="81" y="119"/>
                </a:lnTo>
                <a:lnTo>
                  <a:pt x="90" y="97"/>
                </a:lnTo>
                <a:lnTo>
                  <a:pt x="90" y="86"/>
                </a:lnTo>
                <a:lnTo>
                  <a:pt x="90" y="76"/>
                </a:lnTo>
                <a:lnTo>
                  <a:pt x="99" y="76"/>
                </a:lnTo>
                <a:lnTo>
                  <a:pt x="99" y="65"/>
                </a:lnTo>
                <a:lnTo>
                  <a:pt x="116" y="65"/>
                </a:lnTo>
                <a:lnTo>
                  <a:pt x="125" y="65"/>
                </a:lnTo>
                <a:lnTo>
                  <a:pt x="143" y="65"/>
                </a:lnTo>
                <a:lnTo>
                  <a:pt x="152" y="76"/>
                </a:lnTo>
                <a:lnTo>
                  <a:pt x="152" y="86"/>
                </a:lnTo>
                <a:lnTo>
                  <a:pt x="161" y="86"/>
                </a:lnTo>
                <a:lnTo>
                  <a:pt x="170" y="97"/>
                </a:lnTo>
                <a:lnTo>
                  <a:pt x="179" y="108"/>
                </a:lnTo>
                <a:lnTo>
                  <a:pt x="188" y="119"/>
                </a:lnTo>
                <a:lnTo>
                  <a:pt x="197" y="119"/>
                </a:lnTo>
                <a:lnTo>
                  <a:pt x="206" y="119"/>
                </a:lnTo>
                <a:lnTo>
                  <a:pt x="215" y="108"/>
                </a:lnTo>
                <a:lnTo>
                  <a:pt x="224" y="97"/>
                </a:lnTo>
                <a:lnTo>
                  <a:pt x="224" y="86"/>
                </a:lnTo>
                <a:lnTo>
                  <a:pt x="224" y="76"/>
                </a:lnTo>
                <a:lnTo>
                  <a:pt x="224" y="65"/>
                </a:lnTo>
                <a:lnTo>
                  <a:pt x="215" y="54"/>
                </a:lnTo>
                <a:lnTo>
                  <a:pt x="206" y="43"/>
                </a:lnTo>
                <a:lnTo>
                  <a:pt x="188" y="22"/>
                </a:lnTo>
                <a:lnTo>
                  <a:pt x="179" y="22"/>
                </a:lnTo>
                <a:lnTo>
                  <a:pt x="161" y="11"/>
                </a:lnTo>
                <a:lnTo>
                  <a:pt x="152" y="11"/>
                </a:lnTo>
                <a:lnTo>
                  <a:pt x="143" y="11"/>
                </a:lnTo>
                <a:lnTo>
                  <a:pt x="125" y="0"/>
                </a:lnTo>
                <a:lnTo>
                  <a:pt x="108" y="11"/>
                </a:lnTo>
                <a:lnTo>
                  <a:pt x="81" y="22"/>
                </a:lnTo>
                <a:lnTo>
                  <a:pt x="72" y="22"/>
                </a:lnTo>
                <a:lnTo>
                  <a:pt x="63" y="22"/>
                </a:lnTo>
                <a:lnTo>
                  <a:pt x="54" y="32"/>
                </a:lnTo>
                <a:lnTo>
                  <a:pt x="45" y="32"/>
                </a:lnTo>
                <a:lnTo>
                  <a:pt x="36" y="43"/>
                </a:lnTo>
                <a:lnTo>
                  <a:pt x="27" y="43"/>
                </a:lnTo>
                <a:lnTo>
                  <a:pt x="18" y="43"/>
                </a:lnTo>
              </a:path>
            </a:pathLst>
          </a:custGeom>
          <a:noFill/>
          <a:ln w="12700" cap="rnd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16" name="Rectangle 124"/>
          <p:cNvSpPr>
            <a:spLocks noChangeArrowheads="1"/>
          </p:cNvSpPr>
          <p:nvPr/>
        </p:nvSpPr>
        <p:spPr bwMode="auto">
          <a:xfrm>
            <a:off x="2490788" y="2503488"/>
            <a:ext cx="1184275" cy="28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>
                <a:solidFill>
                  <a:srgbClr val="000000"/>
                </a:solidFill>
                <a:latin typeface="Helvetica" pitchFamily="-108" charset="0"/>
              </a:rPr>
              <a:t>Commitment</a:t>
            </a:r>
          </a:p>
        </p:txBody>
      </p:sp>
      <p:sp>
        <p:nvSpPr>
          <p:cNvPr id="33917" name="Rectangle 125"/>
          <p:cNvSpPr>
            <a:spLocks noChangeArrowheads="1"/>
          </p:cNvSpPr>
          <p:nvPr/>
        </p:nvSpPr>
        <p:spPr bwMode="auto">
          <a:xfrm>
            <a:off x="1690688" y="1358900"/>
            <a:ext cx="1214437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 dirty="0" err="1">
                <a:solidFill>
                  <a:srgbClr val="000000"/>
                </a:solidFill>
                <a:latin typeface="Helvetica" pitchFamily="-108" charset="0"/>
              </a:rPr>
              <a:t>Hemopoietic</a:t>
            </a:r>
            <a:r>
              <a:rPr lang="en-US" sz="13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08" charset="0"/>
              </a:rPr>
              <a:t> </a:t>
            </a:r>
          </a:p>
        </p:txBody>
      </p:sp>
      <p:sp>
        <p:nvSpPr>
          <p:cNvPr id="33918" name="Rectangle 126"/>
          <p:cNvSpPr>
            <a:spLocks noChangeArrowheads="1"/>
          </p:cNvSpPr>
          <p:nvPr/>
        </p:nvSpPr>
        <p:spPr bwMode="auto">
          <a:xfrm>
            <a:off x="1720850" y="1530350"/>
            <a:ext cx="1038225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>
                <a:solidFill>
                  <a:srgbClr val="000000"/>
                </a:solidFill>
                <a:latin typeface="Helvetica" pitchFamily="-108" charset="0"/>
              </a:rPr>
              <a:t>precursors</a:t>
            </a:r>
          </a:p>
        </p:txBody>
      </p:sp>
      <p:sp>
        <p:nvSpPr>
          <p:cNvPr id="46189" name="Line 127"/>
          <p:cNvSpPr>
            <a:spLocks noChangeShapeType="1"/>
          </p:cNvSpPr>
          <p:nvPr/>
        </p:nvSpPr>
        <p:spPr bwMode="auto">
          <a:xfrm>
            <a:off x="2219325" y="3548063"/>
            <a:ext cx="0" cy="377825"/>
          </a:xfrm>
          <a:prstGeom prst="lin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90" name="Line 128"/>
          <p:cNvSpPr>
            <a:spLocks noChangeShapeType="1"/>
          </p:cNvSpPr>
          <p:nvPr/>
        </p:nvSpPr>
        <p:spPr bwMode="auto">
          <a:xfrm>
            <a:off x="2230438" y="4013200"/>
            <a:ext cx="0" cy="377825"/>
          </a:xfrm>
          <a:prstGeom prst="line">
            <a:avLst/>
          </a:prstGeom>
          <a:noFill/>
          <a:ln w="25400">
            <a:solidFill>
              <a:srgbClr val="17375E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91" name="Line 129"/>
          <p:cNvSpPr>
            <a:spLocks noChangeShapeType="1"/>
          </p:cNvSpPr>
          <p:nvPr/>
        </p:nvSpPr>
        <p:spPr bwMode="auto">
          <a:xfrm>
            <a:off x="2185988" y="2459038"/>
            <a:ext cx="0" cy="377825"/>
          </a:xfrm>
          <a:prstGeom prst="lin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192" name="Line 130"/>
          <p:cNvSpPr>
            <a:spLocks noChangeShapeType="1"/>
          </p:cNvSpPr>
          <p:nvPr/>
        </p:nvSpPr>
        <p:spPr bwMode="auto">
          <a:xfrm flipH="1">
            <a:off x="1444625" y="2247900"/>
            <a:ext cx="427038" cy="155575"/>
          </a:xfrm>
          <a:prstGeom prst="lin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131"/>
          <p:cNvGrpSpPr>
            <a:grpSpLocks/>
          </p:cNvGrpSpPr>
          <p:nvPr/>
        </p:nvGrpSpPr>
        <p:grpSpPr bwMode="auto">
          <a:xfrm>
            <a:off x="2503488" y="2033588"/>
            <a:ext cx="484187" cy="376237"/>
            <a:chOff x="1687" y="1504"/>
            <a:chExt cx="358" cy="237"/>
          </a:xfrm>
        </p:grpSpPr>
        <p:sp>
          <p:nvSpPr>
            <p:cNvPr id="46199" name="Arc 132"/>
            <p:cNvSpPr>
              <a:spLocks/>
            </p:cNvSpPr>
            <p:nvPr/>
          </p:nvSpPr>
          <p:spPr bwMode="auto">
            <a:xfrm>
              <a:off x="1687" y="1627"/>
              <a:ext cx="354" cy="114"/>
            </a:xfrm>
            <a:custGeom>
              <a:avLst/>
              <a:gdLst>
                <a:gd name="T0" fmla="*/ 354 w 21661"/>
                <a:gd name="T1" fmla="*/ 0 h 21792"/>
                <a:gd name="T2" fmla="*/ 0 w 21661"/>
                <a:gd name="T3" fmla="*/ 114 h 21792"/>
                <a:gd name="T4" fmla="*/ 1 w 21661"/>
                <a:gd name="T5" fmla="*/ 1 h 21792"/>
                <a:gd name="T6" fmla="*/ 0 60000 65536"/>
                <a:gd name="T7" fmla="*/ 0 60000 65536"/>
                <a:gd name="T8" fmla="*/ 0 60000 65536"/>
                <a:gd name="T9" fmla="*/ 0 w 21661"/>
                <a:gd name="T10" fmla="*/ 0 h 21792"/>
                <a:gd name="T11" fmla="*/ 21661 w 21661"/>
                <a:gd name="T12" fmla="*/ 21792 h 217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61" h="21792" fill="none" extrusionOk="0">
                  <a:moveTo>
                    <a:pt x="21660" y="-1"/>
                  </a:moveTo>
                  <a:cubicBezTo>
                    <a:pt x="21660" y="63"/>
                    <a:pt x="21661" y="127"/>
                    <a:pt x="21661" y="192"/>
                  </a:cubicBezTo>
                  <a:cubicBezTo>
                    <a:pt x="21661" y="12121"/>
                    <a:pt x="11990" y="21792"/>
                    <a:pt x="61" y="21792"/>
                  </a:cubicBezTo>
                  <a:cubicBezTo>
                    <a:pt x="40" y="21791"/>
                    <a:pt x="20" y="21791"/>
                    <a:pt x="-1" y="21791"/>
                  </a:cubicBezTo>
                </a:path>
                <a:path w="21661" h="21792" stroke="0" extrusionOk="0">
                  <a:moveTo>
                    <a:pt x="21660" y="-1"/>
                  </a:moveTo>
                  <a:cubicBezTo>
                    <a:pt x="21660" y="63"/>
                    <a:pt x="21661" y="127"/>
                    <a:pt x="21661" y="192"/>
                  </a:cubicBezTo>
                  <a:cubicBezTo>
                    <a:pt x="21661" y="12121"/>
                    <a:pt x="11990" y="21792"/>
                    <a:pt x="61" y="21792"/>
                  </a:cubicBezTo>
                  <a:cubicBezTo>
                    <a:pt x="40" y="21791"/>
                    <a:pt x="20" y="21791"/>
                    <a:pt x="-1" y="21791"/>
                  </a:cubicBezTo>
                  <a:lnTo>
                    <a:pt x="61" y="192"/>
                  </a:lnTo>
                  <a:close/>
                </a:path>
              </a:pathLst>
            </a:custGeom>
            <a:noFill/>
            <a:ln w="25400" cap="rnd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200" name="Arc 133"/>
            <p:cNvSpPr>
              <a:spLocks/>
            </p:cNvSpPr>
            <p:nvPr/>
          </p:nvSpPr>
          <p:spPr bwMode="auto">
            <a:xfrm rot="-5400000">
              <a:off x="1829" y="1406"/>
              <a:ext cx="117" cy="314"/>
            </a:xfrm>
            <a:custGeom>
              <a:avLst/>
              <a:gdLst>
                <a:gd name="T0" fmla="*/ 117 w 21600"/>
                <a:gd name="T1" fmla="*/ 0 h 21600"/>
                <a:gd name="T2" fmla="*/ 0 w 21600"/>
                <a:gd name="T3" fmla="*/ 314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tx2">
                  <a:lumMod val="75000"/>
                </a:schemeClr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3926" name="Rectangle 134"/>
          <p:cNvSpPr>
            <a:spLocks noChangeArrowheads="1"/>
          </p:cNvSpPr>
          <p:nvPr/>
        </p:nvSpPr>
        <p:spPr bwMode="auto">
          <a:xfrm>
            <a:off x="3054350" y="2143125"/>
            <a:ext cx="846138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2862" rIns="87312" bIns="42862">
            <a:prstTxWarp prst="textNoShape">
              <a:avLst/>
            </a:prstTxWarp>
            <a:spAutoFit/>
          </a:bodyPr>
          <a:lstStyle/>
          <a:p>
            <a:pPr defTabSz="882650" eaLnBrk="0" hangingPunct="0">
              <a:defRPr/>
            </a:pPr>
            <a:r>
              <a:rPr lang="en-US" sz="1300" b="1">
                <a:solidFill>
                  <a:srgbClr val="000000"/>
                </a:solidFill>
                <a:latin typeface="Helvetica" pitchFamily="-108" charset="0"/>
              </a:rPr>
              <a:t>Renewal</a:t>
            </a:r>
          </a:p>
        </p:txBody>
      </p:sp>
      <p:sp>
        <p:nvSpPr>
          <p:cNvPr id="46195" name="Line 135"/>
          <p:cNvSpPr>
            <a:spLocks noChangeShapeType="1"/>
          </p:cNvSpPr>
          <p:nvPr/>
        </p:nvSpPr>
        <p:spPr bwMode="auto">
          <a:xfrm flipV="1">
            <a:off x="1846263" y="3751263"/>
            <a:ext cx="812800" cy="912812"/>
          </a:xfrm>
          <a:prstGeom prst="line">
            <a:avLst/>
          </a:prstGeom>
          <a:noFill/>
          <a:ln w="50800">
            <a:solidFill>
              <a:srgbClr val="FF50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96" name="Line 136"/>
          <p:cNvSpPr>
            <a:spLocks noChangeShapeType="1"/>
          </p:cNvSpPr>
          <p:nvPr/>
        </p:nvSpPr>
        <p:spPr bwMode="auto">
          <a:xfrm flipH="1" flipV="1">
            <a:off x="1852613" y="3748088"/>
            <a:ext cx="776287" cy="1004887"/>
          </a:xfrm>
          <a:prstGeom prst="line">
            <a:avLst/>
          </a:prstGeom>
          <a:noFill/>
          <a:ln w="50800">
            <a:solidFill>
              <a:srgbClr val="FF50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29" name="Rectangle 137"/>
          <p:cNvSpPr>
            <a:spLocks noChangeArrowheads="1"/>
          </p:cNvSpPr>
          <p:nvPr/>
        </p:nvSpPr>
        <p:spPr bwMode="auto">
          <a:xfrm>
            <a:off x="4648200" y="5540375"/>
            <a:ext cx="3989388" cy="589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7312" tIns="42862" rIns="87312" bIns="42862">
            <a:prstTxWarp prst="textNoShape">
              <a:avLst/>
            </a:prstTxWarp>
            <a:spAutoFit/>
          </a:bodyPr>
          <a:lstStyle/>
          <a:p>
            <a:pPr algn="ctr" defTabSz="869950" eaLnBrk="0" hangingPunct="0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  <a:latin typeface="Helvetica" pitchFamily="-108" charset="0"/>
              </a:rPr>
              <a:t>10-12% of leukemic mice</a:t>
            </a:r>
          </a:p>
          <a:p>
            <a:pPr algn="ctr" defTabSz="869950" eaLnBrk="0" hangingPunct="0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  <a:latin typeface="Helvetica" pitchFamily="-108" charset="0"/>
              </a:rPr>
              <a:t>develop leukemia</a:t>
            </a:r>
            <a:endParaRPr lang="en-US" b="1" dirty="0">
              <a:solidFill>
                <a:srgbClr val="000000"/>
              </a:solidFill>
              <a:latin typeface="Helvetica" pitchFamily="-10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214698" y="6318905"/>
            <a:ext cx="4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Rego et al. </a:t>
            </a:r>
            <a:r>
              <a:rPr lang="en-US" sz="1400" dirty="0" err="1" smtClean="0"/>
              <a:t>Oncogene</a:t>
            </a:r>
            <a:r>
              <a:rPr lang="en-US" sz="1400" dirty="0" smtClean="0"/>
              <a:t> 2006; 25: </a:t>
            </a:r>
            <a:r>
              <a:rPr lang="en-US" sz="1400" dirty="0"/>
              <a:t>1974–</a:t>
            </a:r>
            <a:r>
              <a:rPr lang="en-US" sz="1400" dirty="0" smtClean="0"/>
              <a:t>1979</a:t>
            </a:r>
          </a:p>
          <a:p>
            <a:r>
              <a:rPr lang="en-US" sz="1400" dirty="0" smtClean="0"/>
              <a:t>He et al. </a:t>
            </a:r>
            <a:r>
              <a:rPr lang="en-US" sz="1400" dirty="0"/>
              <a:t>Proc </a:t>
            </a:r>
            <a:r>
              <a:rPr lang="en-US" sz="1400" dirty="0" err="1"/>
              <a:t>Natl</a:t>
            </a:r>
            <a:r>
              <a:rPr lang="en-US" sz="1400" dirty="0"/>
              <a:t> </a:t>
            </a:r>
            <a:r>
              <a:rPr lang="en-US" sz="1400" dirty="0" err="1"/>
              <a:t>Acad</a:t>
            </a:r>
            <a:r>
              <a:rPr lang="en-US" sz="1400" dirty="0"/>
              <a:t> </a:t>
            </a:r>
            <a:r>
              <a:rPr lang="en-US" sz="1400" dirty="0" err="1"/>
              <a:t>Sci</a:t>
            </a:r>
            <a:r>
              <a:rPr lang="en-US" sz="1400" dirty="0"/>
              <a:t> </a:t>
            </a:r>
            <a:r>
              <a:rPr lang="en-US" sz="1400" dirty="0" smtClean="0"/>
              <a:t>USA 1997; </a:t>
            </a:r>
            <a:r>
              <a:rPr lang="en-US" sz="1400" dirty="0"/>
              <a:t>94: 5302–</a:t>
            </a:r>
            <a:r>
              <a:rPr lang="en-US" sz="1400" dirty="0" smtClean="0"/>
              <a:t>5307</a:t>
            </a:r>
            <a:endParaRPr lang="en-US" sz="1400" dirty="0"/>
          </a:p>
        </p:txBody>
      </p:sp>
      <p:pic>
        <p:nvPicPr>
          <p:cNvPr id="140" name="Picture 3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7288" y="1582738"/>
            <a:ext cx="1262062" cy="1055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1" name="Text Box 138"/>
          <p:cNvSpPr txBox="1">
            <a:spLocks noChangeArrowheads="1"/>
          </p:cNvSpPr>
          <p:nvPr/>
        </p:nvSpPr>
        <p:spPr bwMode="auto">
          <a:xfrm>
            <a:off x="436560" y="409006"/>
            <a:ext cx="82550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3600" b="1" dirty="0" smtClean="0">
                <a:solidFill>
                  <a:srgbClr val="000000"/>
                </a:solidFill>
                <a:latin typeface="+mj-lt"/>
              </a:rPr>
              <a:t>Modelo transgênico </a:t>
            </a:r>
            <a:r>
              <a:rPr lang="pt-BR" sz="3600" b="1" dirty="0" err="1" smtClean="0">
                <a:solidFill>
                  <a:srgbClr val="000000"/>
                </a:solidFill>
                <a:latin typeface="+mj-lt"/>
              </a:rPr>
              <a:t>hCG-PML</a:t>
            </a:r>
            <a:r>
              <a:rPr lang="pt-BR" sz="3600" b="1" dirty="0" smtClean="0">
                <a:solidFill>
                  <a:srgbClr val="000000"/>
                </a:solidFill>
                <a:latin typeface="+mj-lt"/>
              </a:rPr>
              <a:t>/</a:t>
            </a:r>
            <a:r>
              <a:rPr lang="pt-BR" sz="3600" b="1" dirty="0" err="1" smtClean="0">
                <a:solidFill>
                  <a:srgbClr val="000000"/>
                </a:solidFill>
                <a:latin typeface="+mj-lt"/>
              </a:rPr>
              <a:t>RARa</a:t>
            </a:r>
            <a:endParaRPr lang="pt-BR" sz="36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 smtClean="0"/>
              <a:t>Conclusões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expressão</a:t>
            </a:r>
            <a:r>
              <a:rPr lang="en-US" dirty="0" smtClean="0">
                <a:solidFill>
                  <a:srgbClr val="000000"/>
                </a:solidFill>
              </a:rPr>
              <a:t> do gene de </a:t>
            </a:r>
            <a:r>
              <a:rPr lang="en-US" dirty="0" err="1" smtClean="0">
                <a:solidFill>
                  <a:srgbClr val="000000"/>
                </a:solidFill>
              </a:rPr>
              <a:t>fusão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necessária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mas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suficiente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para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desenvolvimento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</a:t>
            </a:r>
            <a:r>
              <a:rPr lang="en-US" dirty="0" smtClean="0">
                <a:solidFill>
                  <a:srgbClr val="000000"/>
                </a:solidFill>
              </a:rPr>
              <a:t> LPA.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 </a:t>
            </a:r>
            <a:r>
              <a:rPr lang="en-US" dirty="0" err="1" smtClean="0">
                <a:solidFill>
                  <a:srgbClr val="000000"/>
                </a:solidFill>
              </a:rPr>
              <a:t>fenótipo</a:t>
            </a:r>
            <a:r>
              <a:rPr lang="en-US" dirty="0" smtClean="0">
                <a:solidFill>
                  <a:srgbClr val="000000"/>
                </a:solidFill>
              </a:rPr>
              <a:t> da </a:t>
            </a:r>
            <a:r>
              <a:rPr lang="en-US" dirty="0" err="1" smtClean="0">
                <a:solidFill>
                  <a:srgbClr val="000000"/>
                </a:solidFill>
              </a:rPr>
              <a:t>célula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leucêmica</a:t>
            </a:r>
            <a:r>
              <a:rPr lang="en-US" dirty="0" smtClean="0">
                <a:solidFill>
                  <a:srgbClr val="000000"/>
                </a:solidFill>
              </a:rPr>
              <a:t> é </a:t>
            </a:r>
            <a:r>
              <a:rPr lang="en-US" dirty="0" err="1" smtClean="0">
                <a:solidFill>
                  <a:srgbClr val="000000"/>
                </a:solidFill>
              </a:rPr>
              <a:t>semelhante</a:t>
            </a:r>
            <a:r>
              <a:rPr lang="en-US" dirty="0" smtClean="0">
                <a:solidFill>
                  <a:srgbClr val="000000"/>
                </a:solidFill>
              </a:rPr>
              <a:t> no </a:t>
            </a:r>
            <a:r>
              <a:rPr lang="en-US" dirty="0" err="1" smtClean="0">
                <a:solidFill>
                  <a:srgbClr val="000000"/>
                </a:solidFill>
              </a:rPr>
              <a:t>homem</a:t>
            </a:r>
            <a:r>
              <a:rPr lang="en-US" dirty="0" smtClean="0">
                <a:solidFill>
                  <a:srgbClr val="000000"/>
                </a:solidFill>
              </a:rPr>
              <a:t> e no </a:t>
            </a:r>
            <a:r>
              <a:rPr lang="en-US" dirty="0" err="1" smtClean="0">
                <a:solidFill>
                  <a:srgbClr val="000000"/>
                </a:solidFill>
              </a:rPr>
              <a:t>modelo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murino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Contribuição dos Modelos Animais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Determinar a patogênese</a:t>
            </a:r>
          </a:p>
          <a:p>
            <a:pPr lvl="1"/>
            <a:r>
              <a:rPr lang="pt-BR" dirty="0" smtClean="0"/>
              <a:t>Identificar qual lesão genética é necessária para a </a:t>
            </a:r>
            <a:r>
              <a:rPr lang="pt-BR" dirty="0" err="1" smtClean="0"/>
              <a:t>leucemogênese</a:t>
            </a:r>
            <a:endParaRPr lang="pt-BR" dirty="0" smtClean="0"/>
          </a:p>
          <a:p>
            <a:pPr lvl="1"/>
            <a:r>
              <a:rPr lang="pt-BR" dirty="0" smtClean="0"/>
              <a:t>Determinar a sequência de alterações (modelo de </a:t>
            </a:r>
            <a:r>
              <a:rPr lang="pt-BR" dirty="0" err="1"/>
              <a:t>K</a:t>
            </a:r>
            <a:r>
              <a:rPr lang="pt-BR" dirty="0" err="1" smtClean="0"/>
              <a:t>nudson</a:t>
            </a:r>
            <a:r>
              <a:rPr lang="pt-BR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240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http://3.bp.blogspot.com/-kPF1VlW-kyk/VAQdw6KCAtI/AAAAAAAAA0E/6F-O2paiFrU/s1600/knudsonTwoHit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" y="71716"/>
            <a:ext cx="9019670" cy="67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47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Infiltração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M.O.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sangue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progenitores</a:t>
            </a:r>
            <a:r>
              <a:rPr lang="en-US" dirty="0" smtClean="0"/>
              <a:t> </a:t>
            </a:r>
            <a:r>
              <a:rPr lang="en-US" dirty="0" err="1" smtClean="0"/>
              <a:t>mielóides</a:t>
            </a:r>
            <a:r>
              <a:rPr lang="en-US" dirty="0" smtClean="0"/>
              <a:t> </a:t>
            </a:r>
            <a:r>
              <a:rPr lang="en-US" dirty="0" err="1" smtClean="0"/>
              <a:t>anormais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2133707"/>
            <a:ext cx="4333875" cy="2885967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883150" y="2133707"/>
            <a:ext cx="3857429" cy="2885967"/>
          </a:xfr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60500" y="5425043"/>
            <a:ext cx="253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Medula</a:t>
            </a:r>
            <a:r>
              <a:rPr lang="en-US" dirty="0" smtClean="0"/>
              <a:t> </a:t>
            </a:r>
            <a:r>
              <a:rPr lang="en-US" dirty="0" err="1" smtClean="0"/>
              <a:t>óssea</a:t>
            </a:r>
            <a:r>
              <a:rPr lang="en-US" dirty="0" smtClean="0"/>
              <a:t> normal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5250" y="5425043"/>
            <a:ext cx="6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44500" y="111125"/>
            <a:ext cx="8302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8" charset="0"/>
              </a:rPr>
              <a:t>A </a:t>
            </a: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8" charset="0"/>
              </a:rPr>
              <a:t>Expressão do Recíproco</a:t>
            </a:r>
            <a:r>
              <a:rPr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8" charset="0"/>
              </a:rPr>
              <a:t> RARA-PML seria o segundo evento mutagênico necessário ? </a:t>
            </a:r>
            <a:endParaRPr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pitchFamily="-108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946764" y="6477000"/>
            <a:ext cx="20702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1400" b="1" dirty="0">
                <a:latin typeface="Helvetica"/>
                <a:cs typeface="Helvetica"/>
              </a:rPr>
              <a:t>Rego &amp; </a:t>
            </a:r>
            <a:r>
              <a:rPr lang="pt-BR" sz="1400" b="1" dirty="0" err="1">
                <a:latin typeface="Helvetica"/>
                <a:cs typeface="Helvetica"/>
              </a:rPr>
              <a:t>Pandolfi</a:t>
            </a:r>
            <a:r>
              <a:rPr lang="pt-BR" sz="1400" b="1" dirty="0">
                <a:latin typeface="Helvetica"/>
                <a:cs typeface="Helvetica"/>
              </a:rPr>
              <a:t>, 2001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765909" y="1727994"/>
            <a:ext cx="5264370" cy="4479131"/>
            <a:chOff x="1051534" y="2061369"/>
            <a:chExt cx="5264370" cy="4479131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547958" y="2073275"/>
              <a:ext cx="1068388" cy="1160462"/>
              <a:chOff x="3056" y="2308"/>
              <a:chExt cx="673" cy="731"/>
            </a:xfrm>
          </p:grpSpPr>
          <p:sp>
            <p:nvSpPr>
              <p:cNvPr id="6" name="Arc 13"/>
              <p:cNvSpPr>
                <a:spLocks/>
              </p:cNvSpPr>
              <p:nvPr/>
            </p:nvSpPr>
            <p:spPr bwMode="auto">
              <a:xfrm>
                <a:off x="3270" y="2438"/>
                <a:ext cx="393" cy="327"/>
              </a:xfrm>
              <a:custGeom>
                <a:avLst/>
                <a:gdLst>
                  <a:gd name="T0" fmla="*/ 0 w 21646"/>
                  <a:gd name="T1" fmla="*/ 0 h 21600"/>
                  <a:gd name="T2" fmla="*/ 393 w 21646"/>
                  <a:gd name="T3" fmla="*/ 327 h 21600"/>
                  <a:gd name="T4" fmla="*/ 1 w 21646"/>
                  <a:gd name="T5" fmla="*/ 327 h 21600"/>
                  <a:gd name="T6" fmla="*/ 0 60000 65536"/>
                  <a:gd name="T7" fmla="*/ 0 60000 65536"/>
                  <a:gd name="T8" fmla="*/ 0 60000 65536"/>
                  <a:gd name="T9" fmla="*/ 0 w 21646"/>
                  <a:gd name="T10" fmla="*/ 0 h 21600"/>
                  <a:gd name="T11" fmla="*/ 21646 w 216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46" h="21600" fill="none" extrusionOk="0">
                    <a:moveTo>
                      <a:pt x="-1" y="0"/>
                    </a:moveTo>
                    <a:cubicBezTo>
                      <a:pt x="15" y="0"/>
                      <a:pt x="30" y="-1"/>
                      <a:pt x="46" y="-1"/>
                    </a:cubicBezTo>
                    <a:cubicBezTo>
                      <a:pt x="11975" y="-1"/>
                      <a:pt x="21646" y="9670"/>
                      <a:pt x="21646" y="21600"/>
                    </a:cubicBezTo>
                  </a:path>
                  <a:path w="21646" h="21600" stroke="0" extrusionOk="0">
                    <a:moveTo>
                      <a:pt x="-1" y="0"/>
                    </a:moveTo>
                    <a:cubicBezTo>
                      <a:pt x="15" y="0"/>
                      <a:pt x="30" y="-1"/>
                      <a:pt x="46" y="-1"/>
                    </a:cubicBezTo>
                    <a:cubicBezTo>
                      <a:pt x="11975" y="-1"/>
                      <a:pt x="21646" y="9670"/>
                      <a:pt x="21646" y="21600"/>
                    </a:cubicBezTo>
                    <a:lnTo>
                      <a:pt x="46" y="21600"/>
                    </a:lnTo>
                    <a:close/>
                  </a:path>
                </a:pathLst>
              </a:custGeom>
              <a:solidFill>
                <a:srgbClr val="CECECE"/>
              </a:solidFill>
              <a:ln w="25400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Arc 14"/>
              <p:cNvSpPr>
                <a:spLocks/>
              </p:cNvSpPr>
              <p:nvPr/>
            </p:nvSpPr>
            <p:spPr bwMode="auto">
              <a:xfrm>
                <a:off x="3100" y="2438"/>
                <a:ext cx="174" cy="327"/>
              </a:xfrm>
              <a:custGeom>
                <a:avLst/>
                <a:gdLst>
                  <a:gd name="T0" fmla="*/ 0 w 21600"/>
                  <a:gd name="T1" fmla="*/ 327 h 21599"/>
                  <a:gd name="T2" fmla="*/ 173 w 21600"/>
                  <a:gd name="T3" fmla="*/ 0 h 21599"/>
                  <a:gd name="T4" fmla="*/ 174 w 21600"/>
                  <a:gd name="T5" fmla="*/ 32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710"/>
                      <a:pt x="9606" y="57"/>
                      <a:pt x="21494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710"/>
                      <a:pt x="9606" y="57"/>
                      <a:pt x="21494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solidFill>
                <a:srgbClr val="CECECE"/>
              </a:solidFill>
              <a:ln w="25400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Arc 15"/>
              <p:cNvSpPr>
                <a:spLocks/>
              </p:cNvSpPr>
              <p:nvPr/>
            </p:nvSpPr>
            <p:spPr bwMode="auto">
              <a:xfrm rot="10800000">
                <a:off x="3674" y="2730"/>
                <a:ext cx="26" cy="76"/>
              </a:xfrm>
              <a:custGeom>
                <a:avLst/>
                <a:gdLst>
                  <a:gd name="T0" fmla="*/ 26 w 21600"/>
                  <a:gd name="T1" fmla="*/ 76 h 21886"/>
                  <a:gd name="T2" fmla="*/ 0 w 21600"/>
                  <a:gd name="T3" fmla="*/ 0 h 21886"/>
                  <a:gd name="T4" fmla="*/ 26 w 21600"/>
                  <a:gd name="T5" fmla="*/ 1 h 218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886"/>
                  <a:gd name="T11" fmla="*/ 21600 w 21600"/>
                  <a:gd name="T12" fmla="*/ 21886 h 218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886" fill="none" extrusionOk="0">
                    <a:moveTo>
                      <a:pt x="21600" y="21885"/>
                    </a:moveTo>
                    <a:cubicBezTo>
                      <a:pt x="9670" y="21886"/>
                      <a:pt x="0" y="12215"/>
                      <a:pt x="0" y="286"/>
                    </a:cubicBezTo>
                    <a:cubicBezTo>
                      <a:pt x="0" y="190"/>
                      <a:pt x="0" y="95"/>
                      <a:pt x="1" y="-1"/>
                    </a:cubicBezTo>
                  </a:path>
                  <a:path w="21600" h="21886" stroke="0" extrusionOk="0">
                    <a:moveTo>
                      <a:pt x="21600" y="21885"/>
                    </a:moveTo>
                    <a:cubicBezTo>
                      <a:pt x="9670" y="21886"/>
                      <a:pt x="0" y="12215"/>
                      <a:pt x="0" y="286"/>
                    </a:cubicBezTo>
                    <a:cubicBezTo>
                      <a:pt x="0" y="190"/>
                      <a:pt x="0" y="95"/>
                      <a:pt x="1" y="-1"/>
                    </a:cubicBezTo>
                    <a:lnTo>
                      <a:pt x="21600" y="286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 flipH="1">
                <a:off x="3101" y="2763"/>
                <a:ext cx="567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3595" y="2727"/>
                <a:ext cx="134" cy="43"/>
              </a:xfrm>
              <a:custGeom>
                <a:avLst/>
                <a:gdLst>
                  <a:gd name="T0" fmla="*/ 157 w 158"/>
                  <a:gd name="T1" fmla="*/ 42 h 43"/>
                  <a:gd name="T2" fmla="*/ 78 w 158"/>
                  <a:gd name="T3" fmla="*/ 0 h 43"/>
                  <a:gd name="T4" fmla="*/ 0 w 158"/>
                  <a:gd name="T5" fmla="*/ 42 h 43"/>
                  <a:gd name="T6" fmla="*/ 0 60000 65536"/>
                  <a:gd name="T7" fmla="*/ 0 60000 65536"/>
                  <a:gd name="T8" fmla="*/ 0 60000 65536"/>
                  <a:gd name="T9" fmla="*/ 0 w 158"/>
                  <a:gd name="T10" fmla="*/ 0 h 43"/>
                  <a:gd name="T11" fmla="*/ 158 w 158"/>
                  <a:gd name="T12" fmla="*/ 43 h 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8" h="43">
                    <a:moveTo>
                      <a:pt x="157" y="42"/>
                    </a:moveTo>
                    <a:lnTo>
                      <a:pt x="78" y="0"/>
                    </a:lnTo>
                    <a:lnTo>
                      <a:pt x="0" y="42"/>
                    </a:lnTo>
                  </a:path>
                </a:pathLst>
              </a:custGeom>
              <a:noFill/>
              <a:ln w="25400" cap="rnd">
                <a:solidFill>
                  <a:srgbClr val="1F497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 flipH="1">
                <a:off x="3627" y="2729"/>
                <a:ext cx="39" cy="34"/>
              </a:xfrm>
              <a:prstGeom prst="line">
                <a:avLst/>
              </a:prstGeom>
              <a:noFill/>
              <a:ln w="25400">
                <a:solidFill>
                  <a:srgbClr val="1F49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19"/>
              <p:cNvSpPr>
                <a:spLocks noChangeArrowheads="1"/>
              </p:cNvSpPr>
              <p:nvPr/>
            </p:nvSpPr>
            <p:spPr bwMode="auto">
              <a:xfrm>
                <a:off x="3534" y="2638"/>
                <a:ext cx="31" cy="45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20"/>
              <p:cNvSpPr>
                <a:spLocks noChangeArrowheads="1"/>
              </p:cNvSpPr>
              <p:nvPr/>
            </p:nvSpPr>
            <p:spPr bwMode="auto">
              <a:xfrm rot="-2340000">
                <a:off x="3464" y="2308"/>
                <a:ext cx="120" cy="243"/>
              </a:xfrm>
              <a:prstGeom prst="ellipse">
                <a:avLst/>
              </a:prstGeom>
              <a:solidFill>
                <a:srgbClr val="CECECE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21"/>
              <p:cNvSpPr>
                <a:spLocks noChangeArrowheads="1"/>
              </p:cNvSpPr>
              <p:nvPr/>
            </p:nvSpPr>
            <p:spPr bwMode="auto">
              <a:xfrm rot="-2340000">
                <a:off x="3389" y="2335"/>
                <a:ext cx="155" cy="245"/>
              </a:xfrm>
              <a:prstGeom prst="ellipse">
                <a:avLst/>
              </a:prstGeom>
              <a:solidFill>
                <a:srgbClr val="CECECE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2"/>
              <p:cNvSpPr>
                <a:spLocks/>
              </p:cNvSpPr>
              <p:nvPr/>
            </p:nvSpPr>
            <p:spPr bwMode="auto">
              <a:xfrm>
                <a:off x="3056" y="2769"/>
                <a:ext cx="407" cy="270"/>
              </a:xfrm>
              <a:custGeom>
                <a:avLst/>
                <a:gdLst>
                  <a:gd name="T0" fmla="*/ 47 w 478"/>
                  <a:gd name="T1" fmla="*/ 0 h 270"/>
                  <a:gd name="T2" fmla="*/ 0 w 478"/>
                  <a:gd name="T3" fmla="*/ 45 h 270"/>
                  <a:gd name="T4" fmla="*/ 4 w 478"/>
                  <a:gd name="T5" fmla="*/ 110 h 270"/>
                  <a:gd name="T6" fmla="*/ 55 w 478"/>
                  <a:gd name="T7" fmla="*/ 164 h 270"/>
                  <a:gd name="T8" fmla="*/ 133 w 478"/>
                  <a:gd name="T9" fmla="*/ 191 h 270"/>
                  <a:gd name="T10" fmla="*/ 283 w 478"/>
                  <a:gd name="T11" fmla="*/ 201 h 270"/>
                  <a:gd name="T12" fmla="*/ 408 w 478"/>
                  <a:gd name="T13" fmla="*/ 233 h 270"/>
                  <a:gd name="T14" fmla="*/ 477 w 478"/>
                  <a:gd name="T15" fmla="*/ 269 h 2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270"/>
                  <a:gd name="T26" fmla="*/ 478 w 478"/>
                  <a:gd name="T27" fmla="*/ 270 h 2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270">
                    <a:moveTo>
                      <a:pt x="47" y="0"/>
                    </a:moveTo>
                    <a:lnTo>
                      <a:pt x="0" y="45"/>
                    </a:lnTo>
                    <a:lnTo>
                      <a:pt x="4" y="110"/>
                    </a:lnTo>
                    <a:lnTo>
                      <a:pt x="55" y="164"/>
                    </a:lnTo>
                    <a:lnTo>
                      <a:pt x="133" y="191"/>
                    </a:lnTo>
                    <a:lnTo>
                      <a:pt x="283" y="201"/>
                    </a:lnTo>
                    <a:lnTo>
                      <a:pt x="408" y="233"/>
                    </a:lnTo>
                    <a:lnTo>
                      <a:pt x="477" y="269"/>
                    </a:lnTo>
                  </a:path>
                </a:pathLst>
              </a:custGeom>
              <a:noFill/>
              <a:ln w="25400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3059" y="2769"/>
                <a:ext cx="404" cy="270"/>
              </a:xfrm>
              <a:custGeom>
                <a:avLst/>
                <a:gdLst>
                  <a:gd name="T0" fmla="*/ 45 w 475"/>
                  <a:gd name="T1" fmla="*/ 0 h 270"/>
                  <a:gd name="T2" fmla="*/ 34 w 475"/>
                  <a:gd name="T3" fmla="*/ 12 h 270"/>
                  <a:gd name="T4" fmla="*/ 24 w 475"/>
                  <a:gd name="T5" fmla="*/ 22 h 270"/>
                  <a:gd name="T6" fmla="*/ 16 w 475"/>
                  <a:gd name="T7" fmla="*/ 32 h 270"/>
                  <a:gd name="T8" fmla="*/ 10 w 475"/>
                  <a:gd name="T9" fmla="*/ 42 h 270"/>
                  <a:gd name="T10" fmla="*/ 5 w 475"/>
                  <a:gd name="T11" fmla="*/ 51 h 270"/>
                  <a:gd name="T12" fmla="*/ 2 w 475"/>
                  <a:gd name="T13" fmla="*/ 60 h 270"/>
                  <a:gd name="T14" fmla="*/ 0 w 475"/>
                  <a:gd name="T15" fmla="*/ 70 h 270"/>
                  <a:gd name="T16" fmla="*/ 0 w 475"/>
                  <a:gd name="T17" fmla="*/ 78 h 270"/>
                  <a:gd name="T18" fmla="*/ 1 w 475"/>
                  <a:gd name="T19" fmla="*/ 85 h 270"/>
                  <a:gd name="T20" fmla="*/ 2 w 475"/>
                  <a:gd name="T21" fmla="*/ 93 h 270"/>
                  <a:gd name="T22" fmla="*/ 5 w 475"/>
                  <a:gd name="T23" fmla="*/ 100 h 270"/>
                  <a:gd name="T24" fmla="*/ 8 w 475"/>
                  <a:gd name="T25" fmla="*/ 108 h 270"/>
                  <a:gd name="T26" fmla="*/ 12 w 475"/>
                  <a:gd name="T27" fmla="*/ 115 h 270"/>
                  <a:gd name="T28" fmla="*/ 16 w 475"/>
                  <a:gd name="T29" fmla="*/ 123 h 270"/>
                  <a:gd name="T30" fmla="*/ 22 w 475"/>
                  <a:gd name="T31" fmla="*/ 130 h 270"/>
                  <a:gd name="T32" fmla="*/ 28 w 475"/>
                  <a:gd name="T33" fmla="*/ 136 h 270"/>
                  <a:gd name="T34" fmla="*/ 41 w 475"/>
                  <a:gd name="T35" fmla="*/ 149 h 270"/>
                  <a:gd name="T36" fmla="*/ 57 w 475"/>
                  <a:gd name="T37" fmla="*/ 161 h 270"/>
                  <a:gd name="T38" fmla="*/ 74 w 475"/>
                  <a:gd name="T39" fmla="*/ 170 h 270"/>
                  <a:gd name="T40" fmla="*/ 92 w 475"/>
                  <a:gd name="T41" fmla="*/ 178 h 270"/>
                  <a:gd name="T42" fmla="*/ 102 w 475"/>
                  <a:gd name="T43" fmla="*/ 181 h 270"/>
                  <a:gd name="T44" fmla="*/ 114 w 475"/>
                  <a:gd name="T45" fmla="*/ 184 h 270"/>
                  <a:gd name="T46" fmla="*/ 126 w 475"/>
                  <a:gd name="T47" fmla="*/ 187 h 270"/>
                  <a:gd name="T48" fmla="*/ 140 w 475"/>
                  <a:gd name="T49" fmla="*/ 189 h 270"/>
                  <a:gd name="T50" fmla="*/ 155 w 475"/>
                  <a:gd name="T51" fmla="*/ 191 h 270"/>
                  <a:gd name="T52" fmla="*/ 171 w 475"/>
                  <a:gd name="T53" fmla="*/ 193 h 270"/>
                  <a:gd name="T54" fmla="*/ 188 w 475"/>
                  <a:gd name="T55" fmla="*/ 195 h 270"/>
                  <a:gd name="T56" fmla="*/ 206 w 475"/>
                  <a:gd name="T57" fmla="*/ 196 h 270"/>
                  <a:gd name="T58" fmla="*/ 243 w 475"/>
                  <a:gd name="T59" fmla="*/ 199 h 270"/>
                  <a:gd name="T60" fmla="*/ 277 w 475"/>
                  <a:gd name="T61" fmla="*/ 203 h 270"/>
                  <a:gd name="T62" fmla="*/ 311 w 475"/>
                  <a:gd name="T63" fmla="*/ 210 h 270"/>
                  <a:gd name="T64" fmla="*/ 343 w 475"/>
                  <a:gd name="T65" fmla="*/ 216 h 270"/>
                  <a:gd name="T66" fmla="*/ 358 w 475"/>
                  <a:gd name="T67" fmla="*/ 221 h 270"/>
                  <a:gd name="T68" fmla="*/ 374 w 475"/>
                  <a:gd name="T69" fmla="*/ 226 h 270"/>
                  <a:gd name="T70" fmla="*/ 390 w 475"/>
                  <a:gd name="T71" fmla="*/ 231 h 270"/>
                  <a:gd name="T72" fmla="*/ 407 w 475"/>
                  <a:gd name="T73" fmla="*/ 237 h 270"/>
                  <a:gd name="T74" fmla="*/ 423 w 475"/>
                  <a:gd name="T75" fmla="*/ 245 h 270"/>
                  <a:gd name="T76" fmla="*/ 440 w 475"/>
                  <a:gd name="T77" fmla="*/ 252 h 270"/>
                  <a:gd name="T78" fmla="*/ 457 w 475"/>
                  <a:gd name="T79" fmla="*/ 260 h 270"/>
                  <a:gd name="T80" fmla="*/ 474 w 475"/>
                  <a:gd name="T81" fmla="*/ 269 h 2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75"/>
                  <a:gd name="T124" fmla="*/ 0 h 270"/>
                  <a:gd name="T125" fmla="*/ 475 w 475"/>
                  <a:gd name="T126" fmla="*/ 270 h 2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75" h="270">
                    <a:moveTo>
                      <a:pt x="45" y="0"/>
                    </a:moveTo>
                    <a:lnTo>
                      <a:pt x="34" y="12"/>
                    </a:lnTo>
                    <a:lnTo>
                      <a:pt x="24" y="22"/>
                    </a:lnTo>
                    <a:lnTo>
                      <a:pt x="16" y="32"/>
                    </a:lnTo>
                    <a:lnTo>
                      <a:pt x="10" y="42"/>
                    </a:lnTo>
                    <a:lnTo>
                      <a:pt x="5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3"/>
                    </a:lnTo>
                    <a:lnTo>
                      <a:pt x="5" y="100"/>
                    </a:lnTo>
                    <a:lnTo>
                      <a:pt x="8" y="108"/>
                    </a:lnTo>
                    <a:lnTo>
                      <a:pt x="12" y="115"/>
                    </a:lnTo>
                    <a:lnTo>
                      <a:pt x="16" y="123"/>
                    </a:lnTo>
                    <a:lnTo>
                      <a:pt x="22" y="130"/>
                    </a:lnTo>
                    <a:lnTo>
                      <a:pt x="28" y="136"/>
                    </a:lnTo>
                    <a:lnTo>
                      <a:pt x="41" y="149"/>
                    </a:lnTo>
                    <a:lnTo>
                      <a:pt x="57" y="161"/>
                    </a:lnTo>
                    <a:lnTo>
                      <a:pt x="74" y="170"/>
                    </a:lnTo>
                    <a:lnTo>
                      <a:pt x="92" y="178"/>
                    </a:lnTo>
                    <a:lnTo>
                      <a:pt x="102" y="181"/>
                    </a:lnTo>
                    <a:lnTo>
                      <a:pt x="114" y="184"/>
                    </a:lnTo>
                    <a:lnTo>
                      <a:pt x="126" y="187"/>
                    </a:lnTo>
                    <a:lnTo>
                      <a:pt x="140" y="189"/>
                    </a:lnTo>
                    <a:lnTo>
                      <a:pt x="155" y="191"/>
                    </a:lnTo>
                    <a:lnTo>
                      <a:pt x="171" y="193"/>
                    </a:lnTo>
                    <a:lnTo>
                      <a:pt x="188" y="195"/>
                    </a:lnTo>
                    <a:lnTo>
                      <a:pt x="206" y="196"/>
                    </a:lnTo>
                    <a:lnTo>
                      <a:pt x="243" y="199"/>
                    </a:lnTo>
                    <a:lnTo>
                      <a:pt x="277" y="203"/>
                    </a:lnTo>
                    <a:lnTo>
                      <a:pt x="311" y="210"/>
                    </a:lnTo>
                    <a:lnTo>
                      <a:pt x="343" y="216"/>
                    </a:lnTo>
                    <a:lnTo>
                      <a:pt x="358" y="221"/>
                    </a:lnTo>
                    <a:lnTo>
                      <a:pt x="374" y="226"/>
                    </a:lnTo>
                    <a:lnTo>
                      <a:pt x="390" y="231"/>
                    </a:lnTo>
                    <a:lnTo>
                      <a:pt x="407" y="237"/>
                    </a:lnTo>
                    <a:lnTo>
                      <a:pt x="423" y="245"/>
                    </a:lnTo>
                    <a:lnTo>
                      <a:pt x="440" y="252"/>
                    </a:lnTo>
                    <a:lnTo>
                      <a:pt x="457" y="260"/>
                    </a:lnTo>
                    <a:lnTo>
                      <a:pt x="474" y="269"/>
                    </a:lnTo>
                  </a:path>
                </a:pathLst>
              </a:custGeom>
              <a:noFill/>
              <a:ln w="25400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24"/>
              <p:cNvSpPr>
                <a:spLocks noChangeArrowheads="1"/>
              </p:cNvSpPr>
              <p:nvPr/>
            </p:nvSpPr>
            <p:spPr bwMode="auto">
              <a:xfrm>
                <a:off x="3267" y="2674"/>
                <a:ext cx="31" cy="46"/>
              </a:xfrm>
              <a:prstGeom prst="ellipse">
                <a:avLst/>
              </a:prstGeom>
              <a:solidFill>
                <a:srgbClr val="F7668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25"/>
              <p:cNvSpPr>
                <a:spLocks noChangeArrowheads="1"/>
              </p:cNvSpPr>
              <p:nvPr/>
            </p:nvSpPr>
            <p:spPr bwMode="auto">
              <a:xfrm>
                <a:off x="3212" y="2636"/>
                <a:ext cx="32" cy="46"/>
              </a:xfrm>
              <a:prstGeom prst="ellipse">
                <a:avLst/>
              </a:prstGeom>
              <a:solidFill>
                <a:srgbClr val="F7668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26"/>
              <p:cNvSpPr>
                <a:spLocks noChangeArrowheads="1"/>
              </p:cNvSpPr>
              <p:nvPr/>
            </p:nvSpPr>
            <p:spPr bwMode="auto">
              <a:xfrm>
                <a:off x="3220" y="2706"/>
                <a:ext cx="31" cy="44"/>
              </a:xfrm>
              <a:prstGeom prst="ellipse">
                <a:avLst/>
              </a:prstGeom>
              <a:solidFill>
                <a:srgbClr val="F7668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7"/>
              <p:cNvSpPr>
                <a:spLocks noChangeArrowheads="1"/>
              </p:cNvSpPr>
              <p:nvPr/>
            </p:nvSpPr>
            <p:spPr bwMode="auto">
              <a:xfrm>
                <a:off x="3177" y="2683"/>
                <a:ext cx="31" cy="46"/>
              </a:xfrm>
              <a:prstGeom prst="ellipse">
                <a:avLst/>
              </a:prstGeom>
              <a:solidFill>
                <a:srgbClr val="F7668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28"/>
              <p:cNvSpPr>
                <a:spLocks noChangeArrowheads="1"/>
              </p:cNvSpPr>
              <p:nvPr/>
            </p:nvSpPr>
            <p:spPr bwMode="auto">
              <a:xfrm>
                <a:off x="3258" y="2598"/>
                <a:ext cx="30" cy="46"/>
              </a:xfrm>
              <a:prstGeom prst="ellipse">
                <a:avLst/>
              </a:prstGeom>
              <a:solidFill>
                <a:srgbClr val="F7668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Arc 13"/>
            <p:cNvSpPr>
              <a:spLocks/>
            </p:cNvSpPr>
            <p:nvPr/>
          </p:nvSpPr>
          <p:spPr bwMode="auto">
            <a:xfrm>
              <a:off x="5481637" y="2267744"/>
              <a:ext cx="623888" cy="519112"/>
            </a:xfrm>
            <a:custGeom>
              <a:avLst/>
              <a:gdLst>
                <a:gd name="T0" fmla="*/ 0 w 21646"/>
                <a:gd name="T1" fmla="*/ 0 h 21600"/>
                <a:gd name="T2" fmla="*/ 393 w 21646"/>
                <a:gd name="T3" fmla="*/ 327 h 21600"/>
                <a:gd name="T4" fmla="*/ 1 w 21646"/>
                <a:gd name="T5" fmla="*/ 327 h 21600"/>
                <a:gd name="T6" fmla="*/ 0 60000 65536"/>
                <a:gd name="T7" fmla="*/ 0 60000 65536"/>
                <a:gd name="T8" fmla="*/ 0 60000 65536"/>
                <a:gd name="T9" fmla="*/ 0 w 21646"/>
                <a:gd name="T10" fmla="*/ 0 h 21600"/>
                <a:gd name="T11" fmla="*/ 21646 w 216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6" h="21600" fill="none" extrusionOk="0">
                  <a:moveTo>
                    <a:pt x="-1" y="0"/>
                  </a:moveTo>
                  <a:cubicBezTo>
                    <a:pt x="15" y="0"/>
                    <a:pt x="30" y="-1"/>
                    <a:pt x="46" y="-1"/>
                  </a:cubicBezTo>
                  <a:cubicBezTo>
                    <a:pt x="11975" y="-1"/>
                    <a:pt x="21646" y="9670"/>
                    <a:pt x="21646" y="21600"/>
                  </a:cubicBezTo>
                </a:path>
                <a:path w="21646" h="21600" stroke="0" extrusionOk="0">
                  <a:moveTo>
                    <a:pt x="-1" y="0"/>
                  </a:moveTo>
                  <a:cubicBezTo>
                    <a:pt x="15" y="0"/>
                    <a:pt x="30" y="-1"/>
                    <a:pt x="46" y="-1"/>
                  </a:cubicBezTo>
                  <a:cubicBezTo>
                    <a:pt x="11975" y="-1"/>
                    <a:pt x="21646" y="9670"/>
                    <a:pt x="21646" y="21600"/>
                  </a:cubicBezTo>
                  <a:lnTo>
                    <a:pt x="46" y="21600"/>
                  </a:lnTo>
                  <a:close/>
                </a:path>
              </a:pathLst>
            </a:custGeom>
            <a:solidFill>
              <a:srgbClr val="CECECE"/>
            </a:solidFill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rc 14"/>
            <p:cNvSpPr>
              <a:spLocks/>
            </p:cNvSpPr>
            <p:nvPr/>
          </p:nvSpPr>
          <p:spPr bwMode="auto">
            <a:xfrm>
              <a:off x="5211762" y="2267744"/>
              <a:ext cx="276225" cy="519112"/>
            </a:xfrm>
            <a:custGeom>
              <a:avLst/>
              <a:gdLst>
                <a:gd name="T0" fmla="*/ 0 w 21600"/>
                <a:gd name="T1" fmla="*/ 327 h 21599"/>
                <a:gd name="T2" fmla="*/ 173 w 21600"/>
                <a:gd name="T3" fmla="*/ 0 h 21599"/>
                <a:gd name="T4" fmla="*/ 174 w 21600"/>
                <a:gd name="T5" fmla="*/ 327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-1" y="21598"/>
                  </a:moveTo>
                  <a:cubicBezTo>
                    <a:pt x="-1" y="9710"/>
                    <a:pt x="9606" y="57"/>
                    <a:pt x="21494" y="-1"/>
                  </a:cubicBezTo>
                </a:path>
                <a:path w="21600" h="21599" stroke="0" extrusionOk="0">
                  <a:moveTo>
                    <a:pt x="-1" y="21598"/>
                  </a:moveTo>
                  <a:cubicBezTo>
                    <a:pt x="-1" y="9710"/>
                    <a:pt x="9606" y="57"/>
                    <a:pt x="21494" y="-1"/>
                  </a:cubicBezTo>
                  <a:lnTo>
                    <a:pt x="21600" y="21599"/>
                  </a:lnTo>
                  <a:close/>
                </a:path>
              </a:pathLst>
            </a:custGeom>
            <a:solidFill>
              <a:srgbClr val="CECECE"/>
            </a:solidFill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rc 15"/>
            <p:cNvSpPr>
              <a:spLocks/>
            </p:cNvSpPr>
            <p:nvPr/>
          </p:nvSpPr>
          <p:spPr bwMode="auto">
            <a:xfrm rot="10800000">
              <a:off x="6122987" y="2731294"/>
              <a:ext cx="41275" cy="120650"/>
            </a:xfrm>
            <a:custGeom>
              <a:avLst/>
              <a:gdLst>
                <a:gd name="T0" fmla="*/ 26 w 21600"/>
                <a:gd name="T1" fmla="*/ 76 h 21886"/>
                <a:gd name="T2" fmla="*/ 0 w 21600"/>
                <a:gd name="T3" fmla="*/ 0 h 21886"/>
                <a:gd name="T4" fmla="*/ 26 w 21600"/>
                <a:gd name="T5" fmla="*/ 1 h 218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886"/>
                <a:gd name="T11" fmla="*/ 21600 w 21600"/>
                <a:gd name="T12" fmla="*/ 21886 h 218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886" fill="none" extrusionOk="0">
                  <a:moveTo>
                    <a:pt x="21600" y="21885"/>
                  </a:moveTo>
                  <a:cubicBezTo>
                    <a:pt x="9670" y="21886"/>
                    <a:pt x="0" y="12215"/>
                    <a:pt x="0" y="286"/>
                  </a:cubicBezTo>
                  <a:cubicBezTo>
                    <a:pt x="0" y="190"/>
                    <a:pt x="0" y="95"/>
                    <a:pt x="1" y="-1"/>
                  </a:cubicBezTo>
                </a:path>
                <a:path w="21600" h="21886" stroke="0" extrusionOk="0">
                  <a:moveTo>
                    <a:pt x="21600" y="21885"/>
                  </a:moveTo>
                  <a:cubicBezTo>
                    <a:pt x="9670" y="21886"/>
                    <a:pt x="0" y="12215"/>
                    <a:pt x="0" y="286"/>
                  </a:cubicBezTo>
                  <a:cubicBezTo>
                    <a:pt x="0" y="190"/>
                    <a:pt x="0" y="95"/>
                    <a:pt x="1" y="-1"/>
                  </a:cubicBezTo>
                  <a:lnTo>
                    <a:pt x="21600" y="286"/>
                  </a:lnTo>
                  <a:close/>
                </a:path>
              </a:pathLst>
            </a:custGeom>
            <a:noFill/>
            <a:ln w="25400" cap="rnd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 flipH="1">
              <a:off x="5213350" y="2783681"/>
              <a:ext cx="900113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5997575" y="2726531"/>
              <a:ext cx="212725" cy="68262"/>
            </a:xfrm>
            <a:custGeom>
              <a:avLst/>
              <a:gdLst>
                <a:gd name="T0" fmla="*/ 157 w 158"/>
                <a:gd name="T1" fmla="*/ 42 h 43"/>
                <a:gd name="T2" fmla="*/ 78 w 158"/>
                <a:gd name="T3" fmla="*/ 0 h 43"/>
                <a:gd name="T4" fmla="*/ 0 w 158"/>
                <a:gd name="T5" fmla="*/ 42 h 43"/>
                <a:gd name="T6" fmla="*/ 0 60000 65536"/>
                <a:gd name="T7" fmla="*/ 0 60000 65536"/>
                <a:gd name="T8" fmla="*/ 0 60000 65536"/>
                <a:gd name="T9" fmla="*/ 0 w 158"/>
                <a:gd name="T10" fmla="*/ 0 h 43"/>
                <a:gd name="T11" fmla="*/ 158 w 158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" h="43">
                  <a:moveTo>
                    <a:pt x="157" y="42"/>
                  </a:moveTo>
                  <a:lnTo>
                    <a:pt x="78" y="0"/>
                  </a:lnTo>
                  <a:lnTo>
                    <a:pt x="0" y="42"/>
                  </a:lnTo>
                </a:path>
              </a:pathLst>
            </a:custGeom>
            <a:noFill/>
            <a:ln w="25400" cap="rnd">
              <a:solidFill>
                <a:srgbClr val="1F497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 flipH="1">
              <a:off x="6048375" y="2729706"/>
              <a:ext cx="61913" cy="53975"/>
            </a:xfrm>
            <a:prstGeom prst="line">
              <a:avLst/>
            </a:prstGeom>
            <a:noFill/>
            <a:ln w="25400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5900737" y="2585244"/>
              <a:ext cx="49213" cy="7143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0"/>
            <p:cNvSpPr>
              <a:spLocks noChangeArrowheads="1"/>
            </p:cNvSpPr>
            <p:nvPr/>
          </p:nvSpPr>
          <p:spPr bwMode="auto">
            <a:xfrm rot="19260000">
              <a:off x="5789612" y="2061369"/>
              <a:ext cx="190500" cy="385762"/>
            </a:xfrm>
            <a:prstGeom prst="ellipse">
              <a:avLst/>
            </a:prstGeom>
            <a:solidFill>
              <a:srgbClr val="CECECE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1"/>
            <p:cNvSpPr>
              <a:spLocks noChangeArrowheads="1"/>
            </p:cNvSpPr>
            <p:nvPr/>
          </p:nvSpPr>
          <p:spPr bwMode="auto">
            <a:xfrm rot="19260000">
              <a:off x="5670550" y="2104231"/>
              <a:ext cx="246063" cy="388937"/>
            </a:xfrm>
            <a:prstGeom prst="ellipse">
              <a:avLst/>
            </a:prstGeom>
            <a:solidFill>
              <a:srgbClr val="CECECE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5141912" y="2793206"/>
              <a:ext cx="646113" cy="428625"/>
            </a:xfrm>
            <a:custGeom>
              <a:avLst/>
              <a:gdLst>
                <a:gd name="T0" fmla="*/ 47 w 478"/>
                <a:gd name="T1" fmla="*/ 0 h 270"/>
                <a:gd name="T2" fmla="*/ 0 w 478"/>
                <a:gd name="T3" fmla="*/ 45 h 270"/>
                <a:gd name="T4" fmla="*/ 4 w 478"/>
                <a:gd name="T5" fmla="*/ 110 h 270"/>
                <a:gd name="T6" fmla="*/ 55 w 478"/>
                <a:gd name="T7" fmla="*/ 164 h 270"/>
                <a:gd name="T8" fmla="*/ 133 w 478"/>
                <a:gd name="T9" fmla="*/ 191 h 270"/>
                <a:gd name="T10" fmla="*/ 283 w 478"/>
                <a:gd name="T11" fmla="*/ 201 h 270"/>
                <a:gd name="T12" fmla="*/ 408 w 478"/>
                <a:gd name="T13" fmla="*/ 233 h 270"/>
                <a:gd name="T14" fmla="*/ 477 w 478"/>
                <a:gd name="T15" fmla="*/ 269 h 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270"/>
                <a:gd name="T26" fmla="*/ 478 w 478"/>
                <a:gd name="T27" fmla="*/ 270 h 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270">
                  <a:moveTo>
                    <a:pt x="47" y="0"/>
                  </a:moveTo>
                  <a:lnTo>
                    <a:pt x="0" y="45"/>
                  </a:lnTo>
                  <a:lnTo>
                    <a:pt x="4" y="110"/>
                  </a:lnTo>
                  <a:lnTo>
                    <a:pt x="55" y="164"/>
                  </a:lnTo>
                  <a:lnTo>
                    <a:pt x="133" y="191"/>
                  </a:lnTo>
                  <a:lnTo>
                    <a:pt x="283" y="201"/>
                  </a:lnTo>
                  <a:lnTo>
                    <a:pt x="408" y="233"/>
                  </a:lnTo>
                  <a:lnTo>
                    <a:pt x="477" y="269"/>
                  </a:lnTo>
                </a:path>
              </a:pathLst>
            </a:custGeom>
            <a:noFill/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5146675" y="2793206"/>
              <a:ext cx="641350" cy="428625"/>
            </a:xfrm>
            <a:custGeom>
              <a:avLst/>
              <a:gdLst>
                <a:gd name="T0" fmla="*/ 45 w 475"/>
                <a:gd name="T1" fmla="*/ 0 h 270"/>
                <a:gd name="T2" fmla="*/ 34 w 475"/>
                <a:gd name="T3" fmla="*/ 12 h 270"/>
                <a:gd name="T4" fmla="*/ 24 w 475"/>
                <a:gd name="T5" fmla="*/ 22 h 270"/>
                <a:gd name="T6" fmla="*/ 16 w 475"/>
                <a:gd name="T7" fmla="*/ 32 h 270"/>
                <a:gd name="T8" fmla="*/ 10 w 475"/>
                <a:gd name="T9" fmla="*/ 42 h 270"/>
                <a:gd name="T10" fmla="*/ 5 w 475"/>
                <a:gd name="T11" fmla="*/ 51 h 270"/>
                <a:gd name="T12" fmla="*/ 2 w 475"/>
                <a:gd name="T13" fmla="*/ 60 h 270"/>
                <a:gd name="T14" fmla="*/ 0 w 475"/>
                <a:gd name="T15" fmla="*/ 70 h 270"/>
                <a:gd name="T16" fmla="*/ 0 w 475"/>
                <a:gd name="T17" fmla="*/ 78 h 270"/>
                <a:gd name="T18" fmla="*/ 1 w 475"/>
                <a:gd name="T19" fmla="*/ 85 h 270"/>
                <a:gd name="T20" fmla="*/ 2 w 475"/>
                <a:gd name="T21" fmla="*/ 93 h 270"/>
                <a:gd name="T22" fmla="*/ 5 w 475"/>
                <a:gd name="T23" fmla="*/ 100 h 270"/>
                <a:gd name="T24" fmla="*/ 8 w 475"/>
                <a:gd name="T25" fmla="*/ 108 h 270"/>
                <a:gd name="T26" fmla="*/ 12 w 475"/>
                <a:gd name="T27" fmla="*/ 115 h 270"/>
                <a:gd name="T28" fmla="*/ 16 w 475"/>
                <a:gd name="T29" fmla="*/ 123 h 270"/>
                <a:gd name="T30" fmla="*/ 22 w 475"/>
                <a:gd name="T31" fmla="*/ 130 h 270"/>
                <a:gd name="T32" fmla="*/ 28 w 475"/>
                <a:gd name="T33" fmla="*/ 136 h 270"/>
                <a:gd name="T34" fmla="*/ 41 w 475"/>
                <a:gd name="T35" fmla="*/ 149 h 270"/>
                <a:gd name="T36" fmla="*/ 57 w 475"/>
                <a:gd name="T37" fmla="*/ 161 h 270"/>
                <a:gd name="T38" fmla="*/ 74 w 475"/>
                <a:gd name="T39" fmla="*/ 170 h 270"/>
                <a:gd name="T40" fmla="*/ 92 w 475"/>
                <a:gd name="T41" fmla="*/ 178 h 270"/>
                <a:gd name="T42" fmla="*/ 102 w 475"/>
                <a:gd name="T43" fmla="*/ 181 h 270"/>
                <a:gd name="T44" fmla="*/ 114 w 475"/>
                <a:gd name="T45" fmla="*/ 184 h 270"/>
                <a:gd name="T46" fmla="*/ 126 w 475"/>
                <a:gd name="T47" fmla="*/ 187 h 270"/>
                <a:gd name="T48" fmla="*/ 140 w 475"/>
                <a:gd name="T49" fmla="*/ 189 h 270"/>
                <a:gd name="T50" fmla="*/ 155 w 475"/>
                <a:gd name="T51" fmla="*/ 191 h 270"/>
                <a:gd name="T52" fmla="*/ 171 w 475"/>
                <a:gd name="T53" fmla="*/ 193 h 270"/>
                <a:gd name="T54" fmla="*/ 188 w 475"/>
                <a:gd name="T55" fmla="*/ 195 h 270"/>
                <a:gd name="T56" fmla="*/ 206 w 475"/>
                <a:gd name="T57" fmla="*/ 196 h 270"/>
                <a:gd name="T58" fmla="*/ 243 w 475"/>
                <a:gd name="T59" fmla="*/ 199 h 270"/>
                <a:gd name="T60" fmla="*/ 277 w 475"/>
                <a:gd name="T61" fmla="*/ 203 h 270"/>
                <a:gd name="T62" fmla="*/ 311 w 475"/>
                <a:gd name="T63" fmla="*/ 210 h 270"/>
                <a:gd name="T64" fmla="*/ 343 w 475"/>
                <a:gd name="T65" fmla="*/ 216 h 270"/>
                <a:gd name="T66" fmla="*/ 358 w 475"/>
                <a:gd name="T67" fmla="*/ 221 h 270"/>
                <a:gd name="T68" fmla="*/ 374 w 475"/>
                <a:gd name="T69" fmla="*/ 226 h 270"/>
                <a:gd name="T70" fmla="*/ 390 w 475"/>
                <a:gd name="T71" fmla="*/ 231 h 270"/>
                <a:gd name="T72" fmla="*/ 407 w 475"/>
                <a:gd name="T73" fmla="*/ 237 h 270"/>
                <a:gd name="T74" fmla="*/ 423 w 475"/>
                <a:gd name="T75" fmla="*/ 245 h 270"/>
                <a:gd name="T76" fmla="*/ 440 w 475"/>
                <a:gd name="T77" fmla="*/ 252 h 270"/>
                <a:gd name="T78" fmla="*/ 457 w 475"/>
                <a:gd name="T79" fmla="*/ 260 h 270"/>
                <a:gd name="T80" fmla="*/ 474 w 475"/>
                <a:gd name="T81" fmla="*/ 269 h 2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5"/>
                <a:gd name="T124" fmla="*/ 0 h 270"/>
                <a:gd name="T125" fmla="*/ 475 w 475"/>
                <a:gd name="T126" fmla="*/ 270 h 2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5" h="270">
                  <a:moveTo>
                    <a:pt x="45" y="0"/>
                  </a:moveTo>
                  <a:lnTo>
                    <a:pt x="34" y="12"/>
                  </a:lnTo>
                  <a:lnTo>
                    <a:pt x="24" y="22"/>
                  </a:lnTo>
                  <a:lnTo>
                    <a:pt x="16" y="32"/>
                  </a:lnTo>
                  <a:lnTo>
                    <a:pt x="10" y="42"/>
                  </a:lnTo>
                  <a:lnTo>
                    <a:pt x="5" y="51"/>
                  </a:lnTo>
                  <a:lnTo>
                    <a:pt x="2" y="60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3"/>
                  </a:lnTo>
                  <a:lnTo>
                    <a:pt x="5" y="100"/>
                  </a:lnTo>
                  <a:lnTo>
                    <a:pt x="8" y="108"/>
                  </a:lnTo>
                  <a:lnTo>
                    <a:pt x="12" y="115"/>
                  </a:lnTo>
                  <a:lnTo>
                    <a:pt x="16" y="123"/>
                  </a:lnTo>
                  <a:lnTo>
                    <a:pt x="22" y="130"/>
                  </a:lnTo>
                  <a:lnTo>
                    <a:pt x="28" y="136"/>
                  </a:lnTo>
                  <a:lnTo>
                    <a:pt x="41" y="149"/>
                  </a:lnTo>
                  <a:lnTo>
                    <a:pt x="57" y="161"/>
                  </a:lnTo>
                  <a:lnTo>
                    <a:pt x="74" y="170"/>
                  </a:lnTo>
                  <a:lnTo>
                    <a:pt x="92" y="178"/>
                  </a:lnTo>
                  <a:lnTo>
                    <a:pt x="102" y="181"/>
                  </a:lnTo>
                  <a:lnTo>
                    <a:pt x="114" y="184"/>
                  </a:lnTo>
                  <a:lnTo>
                    <a:pt x="126" y="187"/>
                  </a:lnTo>
                  <a:lnTo>
                    <a:pt x="140" y="189"/>
                  </a:lnTo>
                  <a:lnTo>
                    <a:pt x="155" y="191"/>
                  </a:lnTo>
                  <a:lnTo>
                    <a:pt x="171" y="193"/>
                  </a:lnTo>
                  <a:lnTo>
                    <a:pt x="188" y="195"/>
                  </a:lnTo>
                  <a:lnTo>
                    <a:pt x="206" y="196"/>
                  </a:lnTo>
                  <a:lnTo>
                    <a:pt x="243" y="199"/>
                  </a:lnTo>
                  <a:lnTo>
                    <a:pt x="277" y="203"/>
                  </a:lnTo>
                  <a:lnTo>
                    <a:pt x="311" y="210"/>
                  </a:lnTo>
                  <a:lnTo>
                    <a:pt x="343" y="216"/>
                  </a:lnTo>
                  <a:lnTo>
                    <a:pt x="358" y="221"/>
                  </a:lnTo>
                  <a:lnTo>
                    <a:pt x="374" y="226"/>
                  </a:lnTo>
                  <a:lnTo>
                    <a:pt x="390" y="231"/>
                  </a:lnTo>
                  <a:lnTo>
                    <a:pt x="407" y="237"/>
                  </a:lnTo>
                  <a:lnTo>
                    <a:pt x="423" y="245"/>
                  </a:lnTo>
                  <a:lnTo>
                    <a:pt x="440" y="252"/>
                  </a:lnTo>
                  <a:lnTo>
                    <a:pt x="457" y="260"/>
                  </a:lnTo>
                  <a:lnTo>
                    <a:pt x="474" y="269"/>
                  </a:lnTo>
                </a:path>
              </a:pathLst>
            </a:custGeom>
            <a:noFill/>
            <a:ln w="25400" cap="rnd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5476875" y="2642394"/>
              <a:ext cx="49213" cy="730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25"/>
            <p:cNvSpPr>
              <a:spLocks noChangeArrowheads="1"/>
            </p:cNvSpPr>
            <p:nvPr/>
          </p:nvSpPr>
          <p:spPr bwMode="auto">
            <a:xfrm>
              <a:off x="5389562" y="2582069"/>
              <a:ext cx="50800" cy="730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26"/>
            <p:cNvSpPr>
              <a:spLocks noChangeArrowheads="1"/>
            </p:cNvSpPr>
            <p:nvPr/>
          </p:nvSpPr>
          <p:spPr bwMode="auto">
            <a:xfrm>
              <a:off x="5402262" y="2693194"/>
              <a:ext cx="49213" cy="6985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27"/>
            <p:cNvSpPr>
              <a:spLocks noChangeArrowheads="1"/>
            </p:cNvSpPr>
            <p:nvPr/>
          </p:nvSpPr>
          <p:spPr bwMode="auto">
            <a:xfrm>
              <a:off x="5334000" y="2656681"/>
              <a:ext cx="49213" cy="730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8"/>
            <p:cNvSpPr>
              <a:spLocks noChangeArrowheads="1"/>
            </p:cNvSpPr>
            <p:nvPr/>
          </p:nvSpPr>
          <p:spPr bwMode="auto">
            <a:xfrm>
              <a:off x="5462587" y="2521744"/>
              <a:ext cx="47625" cy="730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04051" y="3403084"/>
              <a:ext cx="142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PML/</a:t>
              </a:r>
              <a:r>
                <a:rPr lang="en-US" b="1" dirty="0" err="1" smtClean="0"/>
                <a:t>RARa</a:t>
              </a:r>
              <a:endParaRPr lang="en-US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95022" y="3403084"/>
              <a:ext cx="142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RARa</a:t>
              </a:r>
              <a:r>
                <a:rPr lang="en-US" b="1" dirty="0" smtClean="0"/>
                <a:t>/PML</a:t>
              </a:r>
              <a:endParaRPr lang="en-US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51534" y="4266168"/>
              <a:ext cx="2129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LEUCEMIA ~ APL</a:t>
              </a:r>
              <a:endParaRPr lang="en-US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04710" y="4266168"/>
              <a:ext cx="141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SAUDÁVEL</a:t>
              </a:r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17750" y="5091668"/>
              <a:ext cx="3496007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PROGENE: DUPLO MUTANTE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19475" y="5894169"/>
              <a:ext cx="3689532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AUMENTO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da</a:t>
              </a:r>
              <a:r>
                <a:rPr lang="en-US" b="1" dirty="0" smtClean="0">
                  <a:solidFill>
                    <a:srgbClr val="000000"/>
                  </a:solidFill>
                </a:rPr>
                <a:t> FREQUÊNCIA 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(</a:t>
              </a:r>
              <a:r>
                <a:rPr lang="en-US" b="1" dirty="0" err="1" smtClean="0">
                  <a:solidFill>
                    <a:srgbClr val="000000"/>
                  </a:solidFill>
                </a:rPr>
                <a:t>discreta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alteração</a:t>
              </a:r>
              <a:r>
                <a:rPr lang="en-US" b="1" dirty="0" smtClean="0">
                  <a:solidFill>
                    <a:srgbClr val="000000"/>
                  </a:solidFill>
                </a:rPr>
                <a:t> do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fenótipo</a:t>
              </a:r>
              <a:r>
                <a:rPr lang="en-US" b="1" dirty="0" smtClean="0">
                  <a:solidFill>
                    <a:srgbClr val="000000"/>
                  </a:solidFill>
                </a:rPr>
                <a:t>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39" idx="2"/>
              <a:endCxn id="42" idx="0"/>
            </p:cNvCxnSpPr>
            <p:nvPr/>
          </p:nvCxnSpPr>
          <p:spPr>
            <a:xfrm rot="16200000" flipH="1">
              <a:off x="1868511" y="4018396"/>
              <a:ext cx="493752" cy="1791"/>
            </a:xfrm>
            <a:prstGeom prst="straightConnector1">
              <a:avLst/>
            </a:prstGeom>
            <a:ln w="41275" cap="flat" cmpd="dbl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40" idx="2"/>
              <a:endCxn id="43" idx="0"/>
            </p:cNvCxnSpPr>
            <p:nvPr/>
          </p:nvCxnSpPr>
          <p:spPr>
            <a:xfrm rot="16200000" flipH="1">
              <a:off x="5360895" y="4016984"/>
              <a:ext cx="493752" cy="4616"/>
            </a:xfrm>
            <a:prstGeom prst="straightConnector1">
              <a:avLst/>
            </a:prstGeom>
            <a:ln w="38100" cap="flat" cmpd="dbl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endCxn id="44" idx="0"/>
            </p:cNvCxnSpPr>
            <p:nvPr/>
          </p:nvCxnSpPr>
          <p:spPr>
            <a:xfrm rot="16200000" flipH="1">
              <a:off x="2785717" y="3811630"/>
              <a:ext cx="1319253" cy="1240821"/>
            </a:xfrm>
            <a:prstGeom prst="straightConnector1">
              <a:avLst/>
            </a:prstGeom>
            <a:ln w="31750" cap="flat" cmpd="dbl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3820762" y="4017406"/>
              <a:ext cx="1319253" cy="829268"/>
            </a:xfrm>
            <a:prstGeom prst="straightConnector1">
              <a:avLst/>
            </a:prstGeom>
            <a:ln w="38100" cap="flat" cmpd="dbl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4" idx="2"/>
              <a:endCxn id="45" idx="0"/>
            </p:cNvCxnSpPr>
            <p:nvPr/>
          </p:nvCxnSpPr>
          <p:spPr>
            <a:xfrm rot="5400000">
              <a:off x="3848414" y="5676828"/>
              <a:ext cx="433169" cy="1513"/>
            </a:xfrm>
            <a:prstGeom prst="straightConnector1">
              <a:avLst/>
            </a:prstGeom>
            <a:ln w="38100" cap="flat" cmpd="dbl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8201"/>
            <a:ext cx="8042276" cy="1336956"/>
          </a:xfrm>
        </p:spPr>
        <p:txBody>
          <a:bodyPr/>
          <a:lstStyle/>
          <a:p>
            <a:r>
              <a:rPr lang="en-US" dirty="0" smtClean="0"/>
              <a:t>Como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caracterizar</a:t>
            </a:r>
            <a:r>
              <a:rPr lang="en-US" dirty="0" smtClean="0"/>
              <a:t> a </a:t>
            </a:r>
            <a:r>
              <a:rPr lang="en-US" dirty="0" err="1" smtClean="0"/>
              <a:t>cooperação</a:t>
            </a:r>
            <a:r>
              <a:rPr lang="en-US" dirty="0" smtClean="0"/>
              <a:t> entre </a:t>
            </a:r>
            <a:r>
              <a:rPr lang="en-US" dirty="0" err="1" smtClean="0"/>
              <a:t>mutações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4" y="1520826"/>
            <a:ext cx="8277225" cy="2289174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</a:rPr>
              <a:t>Estratégia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baseada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na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escolha</a:t>
            </a:r>
            <a:r>
              <a:rPr lang="en-US" sz="2400" b="1" dirty="0" smtClean="0">
                <a:solidFill>
                  <a:srgbClr val="000000"/>
                </a:solidFill>
              </a:rPr>
              <a:t> de um gene </a:t>
            </a:r>
            <a:r>
              <a:rPr lang="en-US" sz="2400" b="1" dirty="0" err="1" smtClean="0">
                <a:solidFill>
                  <a:srgbClr val="000000"/>
                </a:solidFill>
              </a:rPr>
              <a:t>candidato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pPr marL="0" indent="0"/>
            <a:r>
              <a:rPr lang="en-US" sz="2400" dirty="0" smtClean="0">
                <a:solidFill>
                  <a:srgbClr val="000000"/>
                </a:solidFill>
              </a:rPr>
              <a:t> FLT3-ITD: </a:t>
            </a:r>
            <a:r>
              <a:rPr lang="en-US" sz="2000" dirty="0" err="1" smtClean="0">
                <a:solidFill>
                  <a:srgbClr val="000000"/>
                </a:solidFill>
              </a:rPr>
              <a:t>Está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presente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até</a:t>
            </a:r>
            <a:r>
              <a:rPr lang="en-US" sz="2000" dirty="0" smtClean="0">
                <a:solidFill>
                  <a:srgbClr val="000000"/>
                </a:solidFill>
              </a:rPr>
              <a:t> 40% dos </a:t>
            </a:r>
            <a:r>
              <a:rPr lang="en-US" sz="2000" dirty="0" err="1" smtClean="0">
                <a:solidFill>
                  <a:srgbClr val="000000"/>
                </a:solidFill>
              </a:rPr>
              <a:t>casos</a:t>
            </a:r>
            <a:r>
              <a:rPr lang="en-US" sz="2000" dirty="0" smtClean="0">
                <a:solidFill>
                  <a:srgbClr val="000000"/>
                </a:solidFill>
              </a:rPr>
              <a:t> de LPA </a:t>
            </a:r>
            <a:r>
              <a:rPr lang="en-US" sz="2000" dirty="0" err="1" smtClean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torno</a:t>
            </a:r>
            <a:r>
              <a:rPr lang="en-US" sz="2000" dirty="0" smtClean="0">
                <a:solidFill>
                  <a:srgbClr val="000000"/>
                </a:solidFill>
              </a:rPr>
              <a:t> de 20-25% de </a:t>
            </a:r>
            <a:r>
              <a:rPr lang="en-US" sz="2000" dirty="0" err="1" smtClean="0">
                <a:solidFill>
                  <a:srgbClr val="000000"/>
                </a:solidFill>
              </a:rPr>
              <a:t>todas</a:t>
            </a:r>
            <a:r>
              <a:rPr lang="en-US" sz="2000" dirty="0" smtClean="0">
                <a:solidFill>
                  <a:srgbClr val="000000"/>
                </a:solidFill>
              </a:rPr>
              <a:t> as </a:t>
            </a:r>
            <a:r>
              <a:rPr lang="en-US" sz="2000" dirty="0" err="1" smtClean="0">
                <a:solidFill>
                  <a:srgbClr val="000000"/>
                </a:solidFill>
              </a:rPr>
              <a:t>LMAs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4" y="3352094"/>
            <a:ext cx="4305105" cy="3474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A </a:t>
            </a:r>
            <a:r>
              <a:rPr lang="en-US" dirty="0" err="1" smtClean="0"/>
              <a:t>coexpressão</a:t>
            </a:r>
            <a:r>
              <a:rPr lang="en-US" dirty="0" smtClean="0"/>
              <a:t> de FLT3-ITD </a:t>
            </a:r>
            <a:r>
              <a:rPr lang="en-US" dirty="0" err="1" smtClean="0"/>
              <a:t>eleva</a:t>
            </a:r>
            <a:r>
              <a:rPr lang="en-US" dirty="0" smtClean="0"/>
              <a:t> a </a:t>
            </a:r>
            <a:r>
              <a:rPr lang="en-US" dirty="0" err="1" smtClean="0"/>
              <a:t>penetrância</a:t>
            </a:r>
            <a:r>
              <a:rPr lang="en-US" dirty="0" smtClean="0"/>
              <a:t> do PML/</a:t>
            </a:r>
            <a:r>
              <a:rPr lang="en-US" dirty="0" err="1" smtClean="0"/>
              <a:t>RARa</a:t>
            </a:r>
            <a:r>
              <a:rPr lang="en-US" dirty="0" smtClean="0"/>
              <a:t> a 100%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2635250"/>
            <a:ext cx="4409511" cy="3143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698" y="2635250"/>
            <a:ext cx="4373926" cy="3143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0495" y="6455777"/>
            <a:ext cx="5703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Kelly et al. </a:t>
            </a:r>
            <a:r>
              <a:rPr lang="en-US" sz="1600" dirty="0"/>
              <a:t>www.pnas.orgcgidoi10.1073pnas.122233699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8201"/>
            <a:ext cx="8042276" cy="1336956"/>
          </a:xfrm>
        </p:spPr>
        <p:txBody>
          <a:bodyPr/>
          <a:lstStyle/>
          <a:p>
            <a:r>
              <a:rPr lang="en-US" dirty="0" smtClean="0"/>
              <a:t>Como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caracterizar</a:t>
            </a:r>
            <a:r>
              <a:rPr lang="en-US" dirty="0" smtClean="0"/>
              <a:t> a </a:t>
            </a:r>
            <a:r>
              <a:rPr lang="en-US" dirty="0" err="1" smtClean="0"/>
              <a:t>cooperação</a:t>
            </a:r>
            <a:r>
              <a:rPr lang="en-US" dirty="0" smtClean="0"/>
              <a:t> entre </a:t>
            </a:r>
            <a:r>
              <a:rPr lang="en-US" dirty="0" err="1" smtClean="0"/>
              <a:t>mutações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4" y="1520826"/>
            <a:ext cx="8277225" cy="2289174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 startAt="2"/>
            </a:pPr>
            <a:r>
              <a:rPr lang="en-US" sz="2400" b="1" dirty="0" err="1" smtClean="0">
                <a:solidFill>
                  <a:srgbClr val="000000"/>
                </a:solidFill>
              </a:rPr>
              <a:t>Estratégia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baseada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na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análise</a:t>
            </a:r>
            <a:r>
              <a:rPr lang="en-US" sz="2400" b="1" dirty="0" smtClean="0">
                <a:solidFill>
                  <a:srgbClr val="000000"/>
                </a:solidFill>
              </a:rPr>
              <a:t> de </a:t>
            </a:r>
            <a:r>
              <a:rPr lang="en-US" sz="2400" b="1" dirty="0" err="1" smtClean="0">
                <a:solidFill>
                  <a:srgbClr val="000000"/>
                </a:solidFill>
              </a:rPr>
              <a:t>larga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escala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pPr marL="0" indent="0"/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Mutagênese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insercional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90500" y="2666207"/>
            <a:ext cx="8915400" cy="3962400"/>
            <a:chOff x="228600" y="1371600"/>
            <a:chExt cx="8915400" cy="3962400"/>
          </a:xfrm>
        </p:grpSpPr>
        <p:grpSp>
          <p:nvGrpSpPr>
            <p:cNvPr id="9" name="Group 93"/>
            <p:cNvGrpSpPr>
              <a:grpSpLocks/>
            </p:cNvGrpSpPr>
            <p:nvPr/>
          </p:nvGrpSpPr>
          <p:grpSpPr bwMode="auto">
            <a:xfrm>
              <a:off x="2590800" y="1371600"/>
              <a:ext cx="2057400" cy="3962400"/>
              <a:chOff x="1632" y="864"/>
              <a:chExt cx="1296" cy="2496"/>
            </a:xfrm>
          </p:grpSpPr>
          <p:sp>
            <p:nvSpPr>
              <p:cNvPr id="63" name="Oval 4"/>
              <p:cNvSpPr>
                <a:spLocks noChangeArrowheads="1"/>
              </p:cNvSpPr>
              <p:nvPr/>
            </p:nvSpPr>
            <p:spPr bwMode="auto">
              <a:xfrm>
                <a:off x="2592" y="1824"/>
                <a:ext cx="144" cy="96"/>
              </a:xfrm>
              <a:prstGeom prst="ellipse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6"/>
              <p:cNvSpPr>
                <a:spLocks noChangeArrowheads="1"/>
              </p:cNvSpPr>
              <p:nvPr/>
            </p:nvSpPr>
            <p:spPr bwMode="auto">
              <a:xfrm>
                <a:off x="2448" y="1968"/>
                <a:ext cx="144" cy="96"/>
              </a:xfrm>
              <a:prstGeom prst="ellipse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7"/>
              <p:cNvSpPr>
                <a:spLocks noChangeArrowheads="1"/>
              </p:cNvSpPr>
              <p:nvPr/>
            </p:nvSpPr>
            <p:spPr bwMode="auto">
              <a:xfrm>
                <a:off x="2688" y="1536"/>
                <a:ext cx="144" cy="96"/>
              </a:xfrm>
              <a:prstGeom prst="ellipse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8"/>
              <p:cNvSpPr>
                <a:spLocks noChangeArrowheads="1"/>
              </p:cNvSpPr>
              <p:nvPr/>
            </p:nvSpPr>
            <p:spPr bwMode="auto">
              <a:xfrm>
                <a:off x="2784" y="1680"/>
                <a:ext cx="144" cy="96"/>
              </a:xfrm>
              <a:prstGeom prst="ellipse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9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144" cy="96"/>
              </a:xfrm>
              <a:prstGeom prst="ellipse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10"/>
              <p:cNvSpPr>
                <a:spLocks noChangeShapeType="1"/>
              </p:cNvSpPr>
              <p:nvPr/>
            </p:nvSpPr>
            <p:spPr bwMode="auto">
              <a:xfrm>
                <a:off x="2784" y="1632"/>
                <a:ext cx="48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11"/>
              <p:cNvSpPr>
                <a:spLocks noChangeShapeType="1"/>
              </p:cNvSpPr>
              <p:nvPr/>
            </p:nvSpPr>
            <p:spPr bwMode="auto">
              <a:xfrm flipH="1">
                <a:off x="2736" y="1776"/>
                <a:ext cx="48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12"/>
              <p:cNvSpPr>
                <a:spLocks noChangeShapeType="1"/>
              </p:cNvSpPr>
              <p:nvPr/>
            </p:nvSpPr>
            <p:spPr bwMode="auto">
              <a:xfrm flipH="1">
                <a:off x="2688" y="1632"/>
                <a:ext cx="48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13"/>
              <p:cNvSpPr>
                <a:spLocks noChangeShapeType="1"/>
              </p:cNvSpPr>
              <p:nvPr/>
            </p:nvSpPr>
            <p:spPr bwMode="auto">
              <a:xfrm flipH="1">
                <a:off x="2592" y="1920"/>
                <a:ext cx="48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32"/>
              <p:cNvSpPr>
                <a:spLocks noChangeArrowheads="1"/>
              </p:cNvSpPr>
              <p:nvPr/>
            </p:nvSpPr>
            <p:spPr bwMode="auto">
              <a:xfrm>
                <a:off x="2496" y="960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33"/>
              <p:cNvSpPr>
                <a:spLocks noChangeArrowheads="1"/>
              </p:cNvSpPr>
              <p:nvPr/>
            </p:nvSpPr>
            <p:spPr bwMode="auto">
              <a:xfrm>
                <a:off x="2496" y="1200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34"/>
              <p:cNvSpPr>
                <a:spLocks noChangeArrowheads="1"/>
              </p:cNvSpPr>
              <p:nvPr/>
            </p:nvSpPr>
            <p:spPr bwMode="auto">
              <a:xfrm>
                <a:off x="2784" y="1344"/>
                <a:ext cx="144" cy="96"/>
              </a:xfrm>
              <a:prstGeom prst="ellipse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35"/>
              <p:cNvSpPr>
                <a:spLocks noChangeArrowheads="1"/>
              </p:cNvSpPr>
              <p:nvPr/>
            </p:nvSpPr>
            <p:spPr bwMode="auto">
              <a:xfrm>
                <a:off x="2784" y="864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36"/>
              <p:cNvSpPr>
                <a:spLocks noChangeArrowheads="1"/>
              </p:cNvSpPr>
              <p:nvPr/>
            </p:nvSpPr>
            <p:spPr bwMode="auto">
              <a:xfrm>
                <a:off x="2736" y="1056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38"/>
              <p:cNvSpPr>
                <a:spLocks noChangeShapeType="1"/>
              </p:cNvSpPr>
              <p:nvPr/>
            </p:nvSpPr>
            <p:spPr bwMode="auto">
              <a:xfrm flipH="1">
                <a:off x="2784" y="1440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46"/>
              <p:cNvSpPr>
                <a:spLocks noChangeShapeType="1"/>
              </p:cNvSpPr>
              <p:nvPr/>
            </p:nvSpPr>
            <p:spPr bwMode="auto">
              <a:xfrm>
                <a:off x="1728" y="864"/>
                <a:ext cx="0" cy="24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48"/>
              <p:cNvSpPr>
                <a:spLocks noChangeShapeType="1"/>
              </p:cNvSpPr>
              <p:nvPr/>
            </p:nvSpPr>
            <p:spPr bwMode="auto">
              <a:xfrm>
                <a:off x="1632" y="144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49"/>
              <p:cNvSpPr>
                <a:spLocks noChangeShapeType="1"/>
              </p:cNvSpPr>
              <p:nvPr/>
            </p:nvSpPr>
            <p:spPr bwMode="auto">
              <a:xfrm>
                <a:off x="1632" y="86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50"/>
              <p:cNvSpPr>
                <a:spLocks noChangeShapeType="1"/>
              </p:cNvSpPr>
              <p:nvPr/>
            </p:nvSpPr>
            <p:spPr bwMode="auto">
              <a:xfrm>
                <a:off x="1632" y="264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71"/>
              <p:cNvSpPr>
                <a:spLocks noChangeShapeType="1"/>
              </p:cNvSpPr>
              <p:nvPr/>
            </p:nvSpPr>
            <p:spPr bwMode="auto">
              <a:xfrm>
                <a:off x="1632" y="336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 Box 72"/>
            <p:cNvSpPr txBox="1">
              <a:spLocks noChangeArrowheads="1"/>
            </p:cNvSpPr>
            <p:nvPr/>
          </p:nvSpPr>
          <p:spPr bwMode="auto">
            <a:xfrm>
              <a:off x="304800" y="1600200"/>
              <a:ext cx="21780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Normal progenitor</a:t>
              </a:r>
            </a:p>
            <a:p>
              <a:pPr algn="ctr"/>
              <a:r>
                <a:rPr lang="en-US"/>
                <a:t>blood cells</a:t>
              </a:r>
            </a:p>
          </p:txBody>
        </p:sp>
        <p:sp>
          <p:nvSpPr>
            <p:cNvPr id="11" name="Text Box 74"/>
            <p:cNvSpPr txBox="1">
              <a:spLocks noChangeArrowheads="1"/>
            </p:cNvSpPr>
            <p:nvPr/>
          </p:nvSpPr>
          <p:spPr bwMode="auto">
            <a:xfrm>
              <a:off x="304800" y="2819400"/>
              <a:ext cx="2254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Preleukemic</a:t>
              </a:r>
              <a:r>
                <a:rPr lang="en-US"/>
                <a:t> phase</a:t>
              </a:r>
            </a:p>
            <a:p>
              <a:r>
                <a:rPr lang="en-US"/>
                <a:t>with progression</a:t>
              </a:r>
            </a:p>
          </p:txBody>
        </p:sp>
        <p:sp>
          <p:nvSpPr>
            <p:cNvPr id="12" name="Text Box 76"/>
            <p:cNvSpPr txBox="1">
              <a:spLocks noChangeArrowheads="1"/>
            </p:cNvSpPr>
            <p:nvPr/>
          </p:nvSpPr>
          <p:spPr bwMode="auto">
            <a:xfrm>
              <a:off x="228600" y="4343400"/>
              <a:ext cx="25209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Leukemia- malignant </a:t>
              </a:r>
            </a:p>
            <a:p>
              <a:r>
                <a:rPr lang="en-US">
                  <a:solidFill>
                    <a:srgbClr val="FF0000"/>
                  </a:solidFill>
                </a:rPr>
                <a:t>transformation</a:t>
              </a:r>
            </a:p>
          </p:txBody>
        </p:sp>
        <p:sp>
          <p:nvSpPr>
            <p:cNvPr id="13" name="Text Box 77"/>
            <p:cNvSpPr txBox="1">
              <a:spLocks noChangeArrowheads="1"/>
            </p:cNvSpPr>
            <p:nvPr/>
          </p:nvSpPr>
          <p:spPr bwMode="auto">
            <a:xfrm>
              <a:off x="5715000" y="1752600"/>
              <a:ext cx="2800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/>
                <a:t>Insertional mutagenesis</a:t>
              </a:r>
            </a:p>
          </p:txBody>
        </p:sp>
        <p:sp>
          <p:nvSpPr>
            <p:cNvPr id="14" name="AutoShape 81"/>
            <p:cNvSpPr>
              <a:spLocks noChangeArrowheads="1"/>
            </p:cNvSpPr>
            <p:nvPr/>
          </p:nvSpPr>
          <p:spPr bwMode="auto">
            <a:xfrm rot="5400000">
              <a:off x="4912519" y="1488281"/>
              <a:ext cx="304800" cy="985838"/>
            </a:xfrm>
            <a:prstGeom prst="curvedRightArrow">
              <a:avLst>
                <a:gd name="adj1" fmla="val 64688"/>
                <a:gd name="adj2" fmla="val 12937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94"/>
            <p:cNvGrpSpPr>
              <a:grpSpLocks/>
            </p:cNvGrpSpPr>
            <p:nvPr/>
          </p:nvGrpSpPr>
          <p:grpSpPr bwMode="auto">
            <a:xfrm>
              <a:off x="4114800" y="2667000"/>
              <a:ext cx="5029200" cy="1371600"/>
              <a:chOff x="2592" y="1680"/>
              <a:chExt cx="3168" cy="864"/>
            </a:xfrm>
          </p:grpSpPr>
          <p:sp>
            <p:nvSpPr>
              <p:cNvPr id="44" name="Line 27"/>
              <p:cNvSpPr>
                <a:spLocks noChangeShapeType="1"/>
              </p:cNvSpPr>
              <p:nvPr/>
            </p:nvSpPr>
            <p:spPr bwMode="auto">
              <a:xfrm flipH="1">
                <a:off x="3024" y="2352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15"/>
              <p:cNvSpPr>
                <a:spLocks noChangeShapeType="1"/>
              </p:cNvSpPr>
              <p:nvPr/>
            </p:nvSpPr>
            <p:spPr bwMode="auto">
              <a:xfrm>
                <a:off x="2880" y="1776"/>
                <a:ext cx="48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28"/>
              <p:cNvSpPr>
                <a:spLocks noChangeShapeType="1"/>
              </p:cNvSpPr>
              <p:nvPr/>
            </p:nvSpPr>
            <p:spPr bwMode="auto">
              <a:xfrm>
                <a:off x="3156" y="2352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29"/>
              <p:cNvSpPr>
                <a:spLocks noChangeArrowheads="1"/>
              </p:cNvSpPr>
              <p:nvPr/>
            </p:nvSpPr>
            <p:spPr bwMode="auto">
              <a:xfrm>
                <a:off x="3156" y="2448"/>
                <a:ext cx="144" cy="9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3"/>
              <p:cNvSpPr>
                <a:spLocks noChangeArrowheads="1"/>
              </p:cNvSpPr>
              <p:nvPr/>
            </p:nvSpPr>
            <p:spPr bwMode="auto">
              <a:xfrm>
                <a:off x="2724" y="2016"/>
                <a:ext cx="144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5"/>
              <p:cNvSpPr>
                <a:spLocks noChangeArrowheads="1"/>
              </p:cNvSpPr>
              <p:nvPr/>
            </p:nvSpPr>
            <p:spPr bwMode="auto">
              <a:xfrm>
                <a:off x="2868" y="1824"/>
                <a:ext cx="144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 flipH="1">
                <a:off x="2820" y="1920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17"/>
              <p:cNvSpPr>
                <a:spLocks noChangeShapeType="1"/>
              </p:cNvSpPr>
              <p:nvPr/>
            </p:nvSpPr>
            <p:spPr bwMode="auto">
              <a:xfrm>
                <a:off x="2964" y="1920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18"/>
              <p:cNvSpPr>
                <a:spLocks noChangeArrowheads="1"/>
              </p:cNvSpPr>
              <p:nvPr/>
            </p:nvSpPr>
            <p:spPr bwMode="auto">
              <a:xfrm>
                <a:off x="2964" y="2016"/>
                <a:ext cx="144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25"/>
              <p:cNvSpPr>
                <a:spLocks noChangeArrowheads="1"/>
              </p:cNvSpPr>
              <p:nvPr/>
            </p:nvSpPr>
            <p:spPr bwMode="auto">
              <a:xfrm>
                <a:off x="2916" y="2448"/>
                <a:ext cx="144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26"/>
              <p:cNvSpPr>
                <a:spLocks noChangeArrowheads="1"/>
              </p:cNvSpPr>
              <p:nvPr/>
            </p:nvSpPr>
            <p:spPr bwMode="auto">
              <a:xfrm>
                <a:off x="3060" y="2256"/>
                <a:ext cx="144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30"/>
              <p:cNvSpPr>
                <a:spLocks noChangeShapeType="1"/>
              </p:cNvSpPr>
              <p:nvPr/>
            </p:nvSpPr>
            <p:spPr bwMode="auto">
              <a:xfrm flipH="1">
                <a:off x="2724" y="2160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31"/>
              <p:cNvSpPr>
                <a:spLocks noChangeShapeType="1"/>
              </p:cNvSpPr>
              <p:nvPr/>
            </p:nvSpPr>
            <p:spPr bwMode="auto">
              <a:xfrm>
                <a:off x="3060" y="2160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39"/>
              <p:cNvSpPr>
                <a:spLocks noChangeArrowheads="1"/>
              </p:cNvSpPr>
              <p:nvPr/>
            </p:nvSpPr>
            <p:spPr bwMode="auto">
              <a:xfrm>
                <a:off x="2832" y="2256"/>
                <a:ext cx="144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 Box 79"/>
              <p:cNvSpPr txBox="1">
                <a:spLocks noChangeArrowheads="1"/>
              </p:cNvSpPr>
              <p:nvPr/>
            </p:nvSpPr>
            <p:spPr bwMode="auto">
              <a:xfrm>
                <a:off x="3588" y="1872"/>
                <a:ext cx="21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/>
                  <a:t>Additional oncogenic event(s)</a:t>
                </a:r>
              </a:p>
            </p:txBody>
          </p:sp>
          <p:sp>
            <p:nvSpPr>
              <p:cNvPr id="59" name="AutoShape 80"/>
              <p:cNvSpPr>
                <a:spLocks noChangeArrowheads="1"/>
              </p:cNvSpPr>
              <p:nvPr/>
            </p:nvSpPr>
            <p:spPr bwMode="auto">
              <a:xfrm rot="5400000">
                <a:off x="3227" y="1465"/>
                <a:ext cx="192" cy="621"/>
              </a:xfrm>
              <a:prstGeom prst="curvedRightArrow">
                <a:avLst>
                  <a:gd name="adj1" fmla="val 64688"/>
                  <a:gd name="adj2" fmla="val 129375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AutoShape 82"/>
              <p:cNvSpPr>
                <a:spLocks noChangeArrowheads="1"/>
              </p:cNvSpPr>
              <p:nvPr/>
            </p:nvSpPr>
            <p:spPr bwMode="auto">
              <a:xfrm rot="5400000">
                <a:off x="3419" y="1897"/>
                <a:ext cx="192" cy="621"/>
              </a:xfrm>
              <a:prstGeom prst="curvedRightArrow">
                <a:avLst>
                  <a:gd name="adj1" fmla="val 64688"/>
                  <a:gd name="adj2" fmla="val 129375"/>
                  <a:gd name="adj3" fmla="val 3333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90"/>
              <p:cNvSpPr>
                <a:spLocks noChangeArrowheads="1"/>
              </p:cNvSpPr>
              <p:nvPr/>
            </p:nvSpPr>
            <p:spPr bwMode="auto">
              <a:xfrm>
                <a:off x="2592" y="2256"/>
                <a:ext cx="144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91"/>
              <p:cNvSpPr>
                <a:spLocks noChangeShapeType="1"/>
              </p:cNvSpPr>
              <p:nvPr/>
            </p:nvSpPr>
            <p:spPr bwMode="auto">
              <a:xfrm>
                <a:off x="2832" y="2160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97"/>
            <p:cNvGrpSpPr>
              <a:grpSpLocks/>
            </p:cNvGrpSpPr>
            <p:nvPr/>
          </p:nvGrpSpPr>
          <p:grpSpPr bwMode="auto">
            <a:xfrm>
              <a:off x="3962400" y="4038600"/>
              <a:ext cx="4537075" cy="1295400"/>
              <a:chOff x="2496" y="2544"/>
              <a:chExt cx="2858" cy="816"/>
            </a:xfrm>
          </p:grpSpPr>
          <p:grpSp>
            <p:nvGrpSpPr>
              <p:cNvPr id="17" name="Group 87"/>
              <p:cNvGrpSpPr>
                <a:grpSpLocks/>
              </p:cNvGrpSpPr>
              <p:nvPr/>
            </p:nvGrpSpPr>
            <p:grpSpPr bwMode="auto">
              <a:xfrm>
                <a:off x="2496" y="2544"/>
                <a:ext cx="1440" cy="816"/>
                <a:chOff x="2496" y="2544"/>
                <a:chExt cx="1440" cy="816"/>
              </a:xfrm>
            </p:grpSpPr>
            <p:sp>
              <p:nvSpPr>
                <p:cNvPr id="19" name="Rectangle 84"/>
                <p:cNvSpPr>
                  <a:spLocks noChangeArrowheads="1"/>
                </p:cNvSpPr>
                <p:nvPr/>
              </p:nvSpPr>
              <p:spPr bwMode="auto">
                <a:xfrm>
                  <a:off x="2496" y="2592"/>
                  <a:ext cx="1440" cy="76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Oval 20"/>
                <p:cNvSpPr>
                  <a:spLocks noChangeArrowheads="1"/>
                </p:cNvSpPr>
                <p:nvPr/>
              </p:nvSpPr>
              <p:spPr bwMode="auto">
                <a:xfrm>
                  <a:off x="3024" y="264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120" y="254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Line 23"/>
                <p:cNvSpPr>
                  <a:spLocks noChangeShapeType="1"/>
                </p:cNvSpPr>
                <p:nvPr/>
              </p:nvSpPr>
              <p:spPr bwMode="auto">
                <a:xfrm>
                  <a:off x="3264" y="254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Oval 24"/>
                <p:cNvSpPr>
                  <a:spLocks noChangeArrowheads="1"/>
                </p:cNvSpPr>
                <p:nvPr/>
              </p:nvSpPr>
              <p:spPr bwMode="auto">
                <a:xfrm>
                  <a:off x="3264" y="264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Oval 40"/>
                <p:cNvSpPr>
                  <a:spLocks noChangeArrowheads="1"/>
                </p:cNvSpPr>
                <p:nvPr/>
              </p:nvSpPr>
              <p:spPr bwMode="auto">
                <a:xfrm>
                  <a:off x="3120" y="288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216" y="278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Line 43"/>
                <p:cNvSpPr>
                  <a:spLocks noChangeShapeType="1"/>
                </p:cNvSpPr>
                <p:nvPr/>
              </p:nvSpPr>
              <p:spPr bwMode="auto">
                <a:xfrm>
                  <a:off x="3360" y="278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Oval 44"/>
                <p:cNvSpPr>
                  <a:spLocks noChangeArrowheads="1"/>
                </p:cNvSpPr>
                <p:nvPr/>
              </p:nvSpPr>
              <p:spPr bwMode="auto">
                <a:xfrm>
                  <a:off x="3360" y="288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Oval 51"/>
                <p:cNvSpPr>
                  <a:spLocks noChangeArrowheads="1"/>
                </p:cNvSpPr>
                <p:nvPr/>
              </p:nvSpPr>
              <p:spPr bwMode="auto">
                <a:xfrm>
                  <a:off x="2880" y="288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976" y="278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53"/>
                <p:cNvSpPr>
                  <a:spLocks noChangeShapeType="1"/>
                </p:cNvSpPr>
                <p:nvPr/>
              </p:nvSpPr>
              <p:spPr bwMode="auto">
                <a:xfrm>
                  <a:off x="3120" y="278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Oval 54"/>
                <p:cNvSpPr>
                  <a:spLocks noChangeArrowheads="1"/>
                </p:cNvSpPr>
                <p:nvPr/>
              </p:nvSpPr>
              <p:spPr bwMode="auto">
                <a:xfrm>
                  <a:off x="3120" y="288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Oval 55"/>
                <p:cNvSpPr>
                  <a:spLocks noChangeArrowheads="1"/>
                </p:cNvSpPr>
                <p:nvPr/>
              </p:nvSpPr>
              <p:spPr bwMode="auto">
                <a:xfrm>
                  <a:off x="3024" y="312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3120" y="302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57"/>
                <p:cNvSpPr>
                  <a:spLocks noChangeShapeType="1"/>
                </p:cNvSpPr>
                <p:nvPr/>
              </p:nvSpPr>
              <p:spPr bwMode="auto">
                <a:xfrm>
                  <a:off x="3264" y="302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58"/>
                <p:cNvSpPr>
                  <a:spLocks noChangeArrowheads="1"/>
                </p:cNvSpPr>
                <p:nvPr/>
              </p:nvSpPr>
              <p:spPr bwMode="auto">
                <a:xfrm>
                  <a:off x="3216" y="312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59"/>
                <p:cNvSpPr>
                  <a:spLocks noChangeArrowheads="1"/>
                </p:cNvSpPr>
                <p:nvPr/>
              </p:nvSpPr>
              <p:spPr bwMode="auto">
                <a:xfrm>
                  <a:off x="2640" y="312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2784" y="302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Line 61"/>
                <p:cNvSpPr>
                  <a:spLocks noChangeShapeType="1"/>
                </p:cNvSpPr>
                <p:nvPr/>
              </p:nvSpPr>
              <p:spPr bwMode="auto">
                <a:xfrm>
                  <a:off x="2928" y="302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Oval 62"/>
                <p:cNvSpPr>
                  <a:spLocks noChangeArrowheads="1"/>
                </p:cNvSpPr>
                <p:nvPr/>
              </p:nvSpPr>
              <p:spPr bwMode="auto">
                <a:xfrm>
                  <a:off x="2832" y="312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408" y="302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69"/>
                <p:cNvSpPr>
                  <a:spLocks noChangeShapeType="1"/>
                </p:cNvSpPr>
                <p:nvPr/>
              </p:nvSpPr>
              <p:spPr bwMode="auto">
                <a:xfrm>
                  <a:off x="3552" y="3024"/>
                  <a:ext cx="48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Oval 70"/>
                <p:cNvSpPr>
                  <a:spLocks noChangeArrowheads="1"/>
                </p:cNvSpPr>
                <p:nvPr/>
              </p:nvSpPr>
              <p:spPr bwMode="auto">
                <a:xfrm>
                  <a:off x="3600" y="312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Oval 86"/>
                <p:cNvSpPr>
                  <a:spLocks noChangeArrowheads="1"/>
                </p:cNvSpPr>
                <p:nvPr/>
              </p:nvSpPr>
              <p:spPr bwMode="auto">
                <a:xfrm>
                  <a:off x="3408" y="3120"/>
                  <a:ext cx="144" cy="9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" name="Text Box 95"/>
              <p:cNvSpPr txBox="1">
                <a:spLocks noChangeArrowheads="1"/>
              </p:cNvSpPr>
              <p:nvPr/>
            </p:nvSpPr>
            <p:spPr bwMode="auto">
              <a:xfrm>
                <a:off x="4070" y="2807"/>
                <a:ext cx="1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/>
                  <a:t>Rapid Expansion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59" y="107576"/>
            <a:ext cx="6757416" cy="640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77451"/>
            <a:ext cx="8042276" cy="1336956"/>
          </a:xfrm>
        </p:spPr>
        <p:txBody>
          <a:bodyPr/>
          <a:lstStyle/>
          <a:p>
            <a:r>
              <a:rPr lang="en-US" sz="3200" dirty="0" smtClean="0"/>
              <a:t>A </a:t>
            </a:r>
            <a:r>
              <a:rPr lang="en-US" sz="3200" dirty="0" err="1" smtClean="0"/>
              <a:t>transfecção</a:t>
            </a:r>
            <a:r>
              <a:rPr lang="en-US" sz="3200" dirty="0" smtClean="0"/>
              <a:t> com </a:t>
            </a:r>
            <a:r>
              <a:rPr lang="en-US" sz="3200" dirty="0" err="1" smtClean="0"/>
              <a:t>o</a:t>
            </a:r>
            <a:r>
              <a:rPr lang="en-US" sz="3200" dirty="0" smtClean="0"/>
              <a:t> </a:t>
            </a:r>
            <a:r>
              <a:rPr lang="en-US" sz="3200" dirty="0" err="1" smtClean="0"/>
              <a:t>vírus</a:t>
            </a:r>
            <a:r>
              <a:rPr lang="en-US" sz="3200" dirty="0" smtClean="0"/>
              <a:t> 4070A </a:t>
            </a:r>
            <a:r>
              <a:rPr lang="en-US" sz="3200" dirty="0" err="1" smtClean="0"/>
              <a:t>acelerou</a:t>
            </a:r>
            <a:r>
              <a:rPr lang="en-US" sz="3200" dirty="0" smtClean="0"/>
              <a:t> a </a:t>
            </a:r>
            <a:r>
              <a:rPr lang="en-US" sz="3200" dirty="0" err="1" smtClean="0"/>
              <a:t>leucemogenese</a:t>
            </a:r>
            <a:r>
              <a:rPr lang="en-US" sz="3200" dirty="0" smtClean="0"/>
              <a:t> no </a:t>
            </a:r>
            <a:r>
              <a:rPr lang="en-US" sz="3200" dirty="0" err="1" smtClean="0"/>
              <a:t>modelo</a:t>
            </a:r>
            <a:r>
              <a:rPr lang="en-US" sz="3200" dirty="0" smtClean="0"/>
              <a:t> </a:t>
            </a:r>
            <a:r>
              <a:rPr lang="en-US" sz="3200" dirty="0" err="1" smtClean="0"/>
              <a:t>transgênico</a:t>
            </a:r>
            <a:r>
              <a:rPr lang="en-US" sz="3200" dirty="0" smtClean="0"/>
              <a:t> Cbfβ-MYH11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914400" y="1828800"/>
            <a:ext cx="7451725" cy="5022850"/>
            <a:chOff x="914400" y="1447800"/>
            <a:chExt cx="7451725" cy="50228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1447800"/>
              <a:ext cx="7451725" cy="502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096000" y="3429000"/>
              <a:ext cx="169056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  <a:latin typeface="Times New Roman" pitchFamily="4" charset="0"/>
                </a:rPr>
                <a:t>Cbfβ</a:t>
              </a:r>
              <a:r>
                <a:rPr lang="en-US" sz="1400" dirty="0" smtClean="0">
                  <a:solidFill>
                    <a:schemeClr val="tx2"/>
                  </a:solidFill>
                  <a:latin typeface="Times New Roman" pitchFamily="4" charset="0"/>
                  <a:sym typeface="WP Greek Century" pitchFamily="2" charset="2"/>
                </a:rPr>
                <a:t>-</a:t>
              </a:r>
              <a:r>
                <a:rPr lang="en-US" sz="1400" dirty="0">
                  <a:solidFill>
                    <a:schemeClr val="tx2"/>
                  </a:solidFill>
                  <a:latin typeface="Times New Roman" pitchFamily="4" charset="0"/>
                  <a:sym typeface="WP Greek Century" pitchFamily="2" charset="2"/>
                </a:rPr>
                <a:t>MYH11 alone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200400" y="3962400"/>
              <a:ext cx="186461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  <a:latin typeface="Times New Roman" pitchFamily="4" charset="0"/>
                </a:rPr>
                <a:t>Cbfβ</a:t>
              </a:r>
              <a:r>
                <a:rPr lang="en-US" sz="1400" dirty="0" smtClean="0">
                  <a:solidFill>
                    <a:schemeClr val="tx2"/>
                  </a:solidFill>
                  <a:latin typeface="Times New Roman" pitchFamily="4" charset="0"/>
                  <a:sym typeface="WP Greek Century" pitchFamily="2" charset="2"/>
                </a:rPr>
                <a:t>-</a:t>
              </a:r>
              <a:r>
                <a:rPr lang="en-US" sz="1400" dirty="0">
                  <a:solidFill>
                    <a:schemeClr val="tx2"/>
                  </a:solidFill>
                  <a:latin typeface="Times New Roman" pitchFamily="4" charset="0"/>
                  <a:sym typeface="WP Greek Century" pitchFamily="2" charset="2"/>
                </a:rPr>
                <a:t>MYH11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Times New Roman" pitchFamily="4" charset="0"/>
                  <a:sym typeface="WP Greek Century" pitchFamily="2" charset="2"/>
                </a:rPr>
                <a:t>   +  Retrovirus 4070A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257800" y="1828800"/>
              <a:ext cx="2971800" cy="914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438400" y="1600200"/>
              <a:ext cx="15335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  <a:latin typeface="Times New Roman" pitchFamily="4" charset="0"/>
                  <a:sym typeface="WP Greek Century" pitchFamily="2" charset="2"/>
                </a:rPr>
                <a:t>Retrovirus 4070A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75429" y="6435209"/>
            <a:ext cx="280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Linda Wolf and Paul Liu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75" y="1682749"/>
            <a:ext cx="6910950" cy="474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Contribuição dos Modelos Animais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Determinar a patogênese</a:t>
            </a:r>
          </a:p>
          <a:p>
            <a:pPr lvl="1"/>
            <a:r>
              <a:rPr lang="pt-BR" dirty="0" smtClean="0"/>
              <a:t>Identificar qual lesão genética é necessária para a </a:t>
            </a:r>
            <a:r>
              <a:rPr lang="pt-BR" dirty="0" err="1" smtClean="0"/>
              <a:t>leucemogênese</a:t>
            </a:r>
            <a:endParaRPr lang="pt-BR" dirty="0" smtClean="0"/>
          </a:p>
          <a:p>
            <a:pPr lvl="1"/>
            <a:r>
              <a:rPr lang="pt-BR" dirty="0" smtClean="0"/>
              <a:t>Determinar a sequência de alterações (modelo de </a:t>
            </a:r>
            <a:r>
              <a:rPr lang="pt-BR" dirty="0" err="1"/>
              <a:t>K</a:t>
            </a:r>
            <a:r>
              <a:rPr lang="pt-BR" dirty="0" err="1" smtClean="0"/>
              <a:t>nudson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Esclarecer quais os processos biológicos alterados</a:t>
            </a:r>
          </a:p>
        </p:txBody>
      </p:sp>
    </p:spTree>
    <p:extLst>
      <p:ext uri="{BB962C8B-B14F-4D97-AF65-F5344CB8AC3E}">
        <p14:creationId xmlns:p14="http://schemas.microsoft.com/office/powerpoint/2010/main" val="3142357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49486" y="1246804"/>
            <a:ext cx="5794120" cy="5208523"/>
            <a:chOff x="2334" y="1213"/>
            <a:chExt cx="3430" cy="305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2986" y="2656"/>
              <a:ext cx="242" cy="1471"/>
              <a:chOff x="4404" y="668"/>
              <a:chExt cx="242" cy="1471"/>
            </a:xfrm>
          </p:grpSpPr>
          <p:sp>
            <p:nvSpPr>
              <p:cNvPr id="16496" name="AutoShape 4"/>
              <p:cNvSpPr>
                <a:spLocks noChangeArrowheads="1"/>
              </p:cNvSpPr>
              <p:nvPr/>
            </p:nvSpPr>
            <p:spPr bwMode="auto">
              <a:xfrm>
                <a:off x="4446" y="1728"/>
                <a:ext cx="127" cy="402"/>
              </a:xfrm>
              <a:prstGeom prst="can">
                <a:avLst>
                  <a:gd name="adj" fmla="val 7913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97" name="AutoShape 5"/>
              <p:cNvSpPr>
                <a:spLocks noChangeArrowheads="1"/>
              </p:cNvSpPr>
              <p:nvPr/>
            </p:nvSpPr>
            <p:spPr bwMode="auto">
              <a:xfrm>
                <a:off x="4446" y="711"/>
                <a:ext cx="127" cy="144"/>
              </a:xfrm>
              <a:prstGeom prst="can">
                <a:avLst>
                  <a:gd name="adj" fmla="val 2834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98" name="Rectangle 6"/>
              <p:cNvSpPr>
                <a:spLocks noChangeArrowheads="1"/>
              </p:cNvSpPr>
              <p:nvPr/>
            </p:nvSpPr>
            <p:spPr bwMode="auto">
              <a:xfrm>
                <a:off x="4446" y="840"/>
                <a:ext cx="127" cy="288"/>
              </a:xfrm>
              <a:prstGeom prst="rect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99" name="Rectangle 7"/>
              <p:cNvSpPr>
                <a:spLocks noChangeArrowheads="1"/>
              </p:cNvSpPr>
              <p:nvPr/>
            </p:nvSpPr>
            <p:spPr bwMode="auto">
              <a:xfrm>
                <a:off x="4446" y="1131"/>
                <a:ext cx="127" cy="111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00" name="Rectangle 8"/>
              <p:cNvSpPr>
                <a:spLocks noChangeArrowheads="1"/>
              </p:cNvSpPr>
              <p:nvPr/>
            </p:nvSpPr>
            <p:spPr bwMode="auto">
              <a:xfrm>
                <a:off x="4446" y="1248"/>
                <a:ext cx="127" cy="111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01" name="Rectangle 9"/>
              <p:cNvSpPr>
                <a:spLocks noChangeArrowheads="1"/>
              </p:cNvSpPr>
              <p:nvPr/>
            </p:nvSpPr>
            <p:spPr bwMode="auto">
              <a:xfrm>
                <a:off x="4446" y="1365"/>
                <a:ext cx="127" cy="480"/>
              </a:xfrm>
              <a:prstGeom prst="rect">
                <a:avLst/>
              </a:prstGeom>
              <a:solidFill>
                <a:srgbClr val="CC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4446" y="711"/>
                <a:ext cx="127" cy="1428"/>
                <a:chOff x="1584" y="500"/>
                <a:chExt cx="192" cy="2236"/>
              </a:xfrm>
            </p:grpSpPr>
            <p:sp>
              <p:nvSpPr>
                <p:cNvPr id="16509" name="Rectangle 11"/>
                <p:cNvSpPr>
                  <a:spLocks noChangeArrowheads="1"/>
                </p:cNvSpPr>
                <p:nvPr/>
              </p:nvSpPr>
              <p:spPr bwMode="auto">
                <a:xfrm>
                  <a:off x="1584" y="528"/>
                  <a:ext cx="192" cy="2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10" name="Oval 12"/>
                <p:cNvSpPr>
                  <a:spLocks noChangeArrowheads="1"/>
                </p:cNvSpPr>
                <p:nvPr/>
              </p:nvSpPr>
              <p:spPr bwMode="auto">
                <a:xfrm>
                  <a:off x="1584" y="500"/>
                  <a:ext cx="192" cy="4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11" name="Oval 13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96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3806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431" y="668"/>
                <a:ext cx="121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P</a:t>
                </a:r>
              </a:p>
            </p:txBody>
          </p:sp>
          <p:sp>
            <p:nvSpPr>
              <p:cNvPr id="33807" name="Text Box 15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4322" y="896"/>
                <a:ext cx="3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RING</a:t>
                </a:r>
              </a:p>
            </p:txBody>
          </p:sp>
          <p:sp>
            <p:nvSpPr>
              <p:cNvPr id="33808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4406" y="1113"/>
                <a:ext cx="240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B1</a:t>
                </a:r>
              </a:p>
            </p:txBody>
          </p:sp>
          <p:sp>
            <p:nvSpPr>
              <p:cNvPr id="33809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4404" y="1223"/>
                <a:ext cx="240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B2</a:t>
                </a:r>
              </a:p>
            </p:txBody>
          </p:sp>
          <p:sp>
            <p:nvSpPr>
              <p:cNvPr id="33810" name="Text Box 18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4161" y="1465"/>
                <a:ext cx="67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Coiled Coil</a:t>
                </a:r>
              </a:p>
            </p:txBody>
          </p:sp>
          <p:sp>
            <p:nvSpPr>
              <p:cNvPr id="33811" name="Text Box 19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4382" y="1888"/>
                <a:ext cx="2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C</a:t>
                </a:r>
              </a:p>
            </p:txBody>
          </p:sp>
        </p:grpSp>
        <p:sp>
          <p:nvSpPr>
            <p:cNvPr id="33812" name="Text Box 20"/>
            <p:cNvSpPr txBox="1">
              <a:spLocks noChangeAspect="1" noChangeArrowheads="1"/>
            </p:cNvSpPr>
            <p:nvPr/>
          </p:nvSpPr>
          <p:spPr bwMode="auto">
            <a:xfrm>
              <a:off x="2355" y="1429"/>
              <a:ext cx="135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en-US" sz="1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</a:rPr>
                <a:t>Transcriptional Activator AF-1</a:t>
              </a:r>
            </a:p>
          </p:txBody>
        </p:sp>
        <p:sp>
          <p:nvSpPr>
            <p:cNvPr id="33813" name="Text Box 21"/>
            <p:cNvSpPr txBox="1">
              <a:spLocks noChangeAspect="1" noChangeArrowheads="1"/>
            </p:cNvSpPr>
            <p:nvPr/>
          </p:nvSpPr>
          <p:spPr bwMode="auto">
            <a:xfrm>
              <a:off x="2334" y="1611"/>
              <a:ext cx="139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en-US" sz="1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</a:rPr>
                <a:t>Transcriptional Activator AF-1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403" y="1213"/>
              <a:ext cx="3361" cy="3059"/>
              <a:chOff x="2496" y="472"/>
              <a:chExt cx="3361" cy="3059"/>
            </a:xfrm>
          </p:grpSpPr>
          <p:sp>
            <p:nvSpPr>
              <p:cNvPr id="33815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2784" y="1025"/>
                <a:ext cx="8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DNA Binding</a:t>
                </a:r>
              </a:p>
            </p:txBody>
          </p:sp>
          <p:sp>
            <p:nvSpPr>
              <p:cNvPr id="33816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2736" y="1179"/>
                <a:ext cx="94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Hinge Region</a:t>
                </a:r>
              </a:p>
            </p:txBody>
          </p:sp>
          <p:sp>
            <p:nvSpPr>
              <p:cNvPr id="3381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2544" y="1344"/>
                <a:ext cx="1299" cy="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Ligand Binding</a:t>
                </a:r>
              </a:p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Heterodimerization </a:t>
                </a:r>
              </a:p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Transcriptional Activator AF-2</a:t>
                </a:r>
              </a:p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N-Cor/SMTR Binding</a:t>
                </a:r>
              </a:p>
            </p:txBody>
          </p:sp>
          <p:sp>
            <p:nvSpPr>
              <p:cNvPr id="33818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2687" y="1920"/>
                <a:ext cx="989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Function Unknown</a:t>
                </a:r>
              </a:p>
            </p:txBody>
          </p:sp>
          <p:sp>
            <p:nvSpPr>
              <p:cNvPr id="33819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3558" y="472"/>
                <a:ext cx="671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rPr>
                  <a:t>RAR</a:t>
                </a:r>
                <a:r>
                  <a:rPr lang="en-US" sz="16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pitchFamily="-108" charset="2"/>
                  </a:rPr>
                  <a:t>a</a:t>
                </a:r>
                <a:endPara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endParaRPr>
              </a:p>
            </p:txBody>
          </p:sp>
          <p:sp>
            <p:nvSpPr>
              <p:cNvPr id="33820" name="Text Box 28"/>
              <p:cNvSpPr txBox="1">
                <a:spLocks noChangeAspect="1" noChangeArrowheads="1"/>
              </p:cNvSpPr>
              <p:nvPr/>
            </p:nvSpPr>
            <p:spPr bwMode="auto">
              <a:xfrm>
                <a:off x="4313" y="486"/>
                <a:ext cx="400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PML</a:t>
                </a:r>
              </a:p>
            </p:txBody>
          </p:sp>
          <p:grpSp>
            <p:nvGrpSpPr>
              <p:cNvPr id="6" name="Group 29"/>
              <p:cNvGrpSpPr>
                <a:grpSpLocks noChangeAspect="1"/>
              </p:cNvGrpSpPr>
              <p:nvPr/>
            </p:nvGrpSpPr>
            <p:grpSpPr bwMode="auto">
              <a:xfrm>
                <a:off x="5248" y="2576"/>
                <a:ext cx="339" cy="129"/>
                <a:chOff x="3504" y="2927"/>
                <a:chExt cx="485" cy="184"/>
              </a:xfrm>
            </p:grpSpPr>
            <p:grpSp>
              <p:nvGrpSpPr>
                <p:cNvPr id="7" name="Group 30"/>
                <p:cNvGrpSpPr>
                  <a:grpSpLocks noChangeAspect="1"/>
                </p:cNvGrpSpPr>
                <p:nvPr/>
              </p:nvGrpSpPr>
              <p:grpSpPr bwMode="auto">
                <a:xfrm rot="-5400000">
                  <a:off x="3702" y="2882"/>
                  <a:ext cx="183" cy="276"/>
                  <a:chOff x="1584" y="500"/>
                  <a:chExt cx="192" cy="2236"/>
                </a:xfrm>
              </p:grpSpPr>
              <p:sp>
                <p:nvSpPr>
                  <p:cNvPr id="16493" name="Rectangle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84" y="528"/>
                    <a:ext cx="192" cy="2160"/>
                  </a:xfrm>
                  <a:prstGeom prst="rect">
                    <a:avLst/>
                  </a:prstGeom>
                  <a:solidFill>
                    <a:srgbClr val="00006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94" name="Oval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84" y="500"/>
                    <a:ext cx="192" cy="48"/>
                  </a:xfrm>
                  <a:prstGeom prst="ellipse">
                    <a:avLst/>
                  </a:prstGeom>
                  <a:solidFill>
                    <a:srgbClr val="0000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95" name="Oval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84" y="2640"/>
                    <a:ext cx="192" cy="96"/>
                  </a:xfrm>
                  <a:prstGeom prst="ellipse">
                    <a:avLst/>
                  </a:prstGeom>
                  <a:solidFill>
                    <a:srgbClr val="0000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87" name="AutoShap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927"/>
                  <a:ext cx="239" cy="183"/>
                </a:xfrm>
                <a:prstGeom prst="flowChartMagneticDrum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8" name="Oval 35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607" y="2987"/>
                  <a:ext cx="183" cy="64"/>
                </a:xfrm>
                <a:prstGeom prst="ellipse">
                  <a:avLst/>
                </a:prstGeom>
                <a:solidFill>
                  <a:srgbClr val="00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9" name="Rectangle 36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651" y="2987"/>
                  <a:ext cx="183" cy="64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90" name="Line 37"/>
                <p:cNvSpPr>
                  <a:spLocks noChangeAspect="1" noChangeShapeType="1"/>
                </p:cNvSpPr>
                <p:nvPr/>
              </p:nvSpPr>
              <p:spPr bwMode="auto">
                <a:xfrm rot="16200000" flipV="1">
                  <a:off x="3759" y="2751"/>
                  <a:ext cx="0" cy="3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91" name="Line 38"/>
                <p:cNvSpPr>
                  <a:spLocks noChangeAspect="1" noChangeShapeType="1"/>
                </p:cNvSpPr>
                <p:nvPr/>
              </p:nvSpPr>
              <p:spPr bwMode="auto">
                <a:xfrm rot="16200000" flipV="1">
                  <a:off x="3759" y="2934"/>
                  <a:ext cx="0" cy="3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92" name="Oval 39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852" y="2974"/>
                  <a:ext cx="183" cy="91"/>
                </a:xfrm>
                <a:prstGeom prst="ellipse">
                  <a:avLst/>
                </a:prstGeom>
                <a:solidFill>
                  <a:srgbClr val="00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>
                <a:off x="3729" y="2572"/>
                <a:ext cx="1365" cy="127"/>
                <a:chOff x="1388" y="2929"/>
                <a:chExt cx="1949" cy="182"/>
              </a:xfrm>
            </p:grpSpPr>
            <p:sp>
              <p:nvSpPr>
                <p:cNvPr id="16478" name="AutoShape 41"/>
                <p:cNvSpPr>
                  <a:spLocks noChangeArrowheads="1"/>
                </p:cNvSpPr>
                <p:nvPr/>
              </p:nvSpPr>
              <p:spPr bwMode="auto">
                <a:xfrm>
                  <a:off x="1388" y="2929"/>
                  <a:ext cx="410" cy="182"/>
                </a:xfrm>
                <a:prstGeom prst="flowChartMagneticDrum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79" name="AutoShape 42"/>
                <p:cNvSpPr>
                  <a:spLocks noChangeArrowheads="1"/>
                </p:cNvSpPr>
                <p:nvPr/>
              </p:nvSpPr>
              <p:spPr bwMode="auto">
                <a:xfrm>
                  <a:off x="1662" y="2929"/>
                  <a:ext cx="319" cy="182"/>
                </a:xfrm>
                <a:prstGeom prst="flowChartMagneticDrum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0" name="Rectangle 43"/>
                <p:cNvSpPr>
                  <a:spLocks noChangeArrowheads="1"/>
                </p:cNvSpPr>
                <p:nvPr/>
              </p:nvSpPr>
              <p:spPr bwMode="auto">
                <a:xfrm>
                  <a:off x="2083" y="2929"/>
                  <a:ext cx="1027" cy="18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1" name="AutoShape 44"/>
                <p:cNvSpPr>
                  <a:spLocks noChangeArrowheads="1"/>
                </p:cNvSpPr>
                <p:nvPr/>
              </p:nvSpPr>
              <p:spPr bwMode="auto">
                <a:xfrm>
                  <a:off x="3063" y="2929"/>
                  <a:ext cx="274" cy="182"/>
                </a:xfrm>
                <a:prstGeom prst="flowChartMagneticDrum">
                  <a:avLst/>
                </a:prstGeom>
                <a:solidFill>
                  <a:srgbClr val="CC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2" name="AutoShape 45"/>
                <p:cNvSpPr>
                  <a:spLocks noChangeArrowheads="1"/>
                </p:cNvSpPr>
                <p:nvPr/>
              </p:nvSpPr>
              <p:spPr bwMode="auto">
                <a:xfrm>
                  <a:off x="1844" y="2929"/>
                  <a:ext cx="319" cy="182"/>
                </a:xfrm>
                <a:prstGeom prst="flowChartMagneticDrum">
                  <a:avLst/>
                </a:pr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3" name="Oval 46"/>
                <p:cNvSpPr>
                  <a:spLocks noChangeArrowheads="1"/>
                </p:cNvSpPr>
                <p:nvPr/>
              </p:nvSpPr>
              <p:spPr bwMode="auto">
                <a:xfrm>
                  <a:off x="2072" y="2929"/>
                  <a:ext cx="91" cy="1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4" name="Line 47"/>
                <p:cNvSpPr>
                  <a:spLocks noChangeShapeType="1"/>
                </p:cNvSpPr>
                <p:nvPr/>
              </p:nvSpPr>
              <p:spPr bwMode="auto">
                <a:xfrm>
                  <a:off x="1889" y="2929"/>
                  <a:ext cx="132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85" name="Line 48"/>
                <p:cNvSpPr>
                  <a:spLocks noChangeShapeType="1"/>
                </p:cNvSpPr>
                <p:nvPr/>
              </p:nvSpPr>
              <p:spPr bwMode="auto">
                <a:xfrm>
                  <a:off x="1922" y="3111"/>
                  <a:ext cx="132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3841" name="Text Box 49"/>
              <p:cNvSpPr txBox="1">
                <a:spLocks noChangeAspect="1" noChangeArrowheads="1"/>
              </p:cNvSpPr>
              <p:nvPr/>
            </p:nvSpPr>
            <p:spPr bwMode="auto">
              <a:xfrm rot="60113">
                <a:off x="3674" y="2359"/>
                <a:ext cx="739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rPr>
                  <a:t>PML-RAR</a:t>
                </a:r>
                <a:r>
                  <a:rPr lang="en-US" sz="14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pitchFamily="-108" charset="2"/>
                  </a:rPr>
                  <a:t>a</a:t>
                </a:r>
                <a:endPara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endParaRPr>
              </a:p>
            </p:txBody>
          </p:sp>
          <p:sp>
            <p:nvSpPr>
              <p:cNvPr id="33842" name="Text Box 50"/>
              <p:cNvSpPr txBox="1">
                <a:spLocks noChangeAspect="1" noChangeArrowheads="1"/>
              </p:cNvSpPr>
              <p:nvPr/>
            </p:nvSpPr>
            <p:spPr bwMode="auto">
              <a:xfrm>
                <a:off x="5088" y="2384"/>
                <a:ext cx="769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RAR</a:t>
                </a:r>
                <a:r>
                  <a:rPr lang="en-US" altLang="en-US" sz="1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a</a:t>
                </a:r>
                <a:r>
                  <a:rPr lang="en-US" altLang="en-US" sz="1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 -PML</a:t>
                </a:r>
              </a:p>
            </p:txBody>
          </p:sp>
          <p:sp>
            <p:nvSpPr>
              <p:cNvPr id="16410" name="Oval 51"/>
              <p:cNvSpPr>
                <a:spLocks noChangeAspect="1" noChangeArrowheads="1"/>
              </p:cNvSpPr>
              <p:nvPr/>
            </p:nvSpPr>
            <p:spPr bwMode="auto">
              <a:xfrm rot="-17640">
                <a:off x="4504" y="2910"/>
                <a:ext cx="306" cy="434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1" name="Oval 52"/>
              <p:cNvSpPr>
                <a:spLocks noChangeAspect="1" noChangeArrowheads="1"/>
              </p:cNvSpPr>
              <p:nvPr/>
            </p:nvSpPr>
            <p:spPr bwMode="auto">
              <a:xfrm rot="-17640">
                <a:off x="4759" y="2909"/>
                <a:ext cx="305" cy="433"/>
              </a:xfrm>
              <a:prstGeom prst="ellipse">
                <a:avLst/>
              </a:prstGeom>
              <a:solidFill>
                <a:srgbClr val="66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5" name="Text Box 53"/>
              <p:cNvSpPr txBox="1">
                <a:spLocks noChangeAspect="1" noChangeArrowheads="1"/>
              </p:cNvSpPr>
              <p:nvPr/>
            </p:nvSpPr>
            <p:spPr bwMode="auto">
              <a:xfrm rot="21596713">
                <a:off x="4512" y="3077"/>
                <a:ext cx="39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RXR</a:t>
                </a:r>
              </a:p>
            </p:txBody>
          </p:sp>
          <p:sp>
            <p:nvSpPr>
              <p:cNvPr id="33846" name="Text Box 54"/>
              <p:cNvSpPr txBox="1">
                <a:spLocks noChangeAspect="1" noChangeArrowheads="1"/>
              </p:cNvSpPr>
              <p:nvPr/>
            </p:nvSpPr>
            <p:spPr bwMode="auto">
              <a:xfrm rot="21595673">
                <a:off x="4738" y="3075"/>
                <a:ext cx="40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000" b="1" i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rPr>
                  <a:t>RAR</a:t>
                </a:r>
                <a:r>
                  <a:rPr lang="en-US" sz="1000" b="1" i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pitchFamily="-108" charset="2"/>
                  </a:rPr>
                  <a:t>a</a:t>
                </a:r>
                <a:endParaRPr lang="en-US" sz="1000" b="1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endParaRPr>
              </a:p>
            </p:txBody>
          </p:sp>
          <p:sp>
            <p:nvSpPr>
              <p:cNvPr id="16414" name="Rectangle 55"/>
              <p:cNvSpPr>
                <a:spLocks noChangeAspect="1" noChangeArrowheads="1"/>
              </p:cNvSpPr>
              <p:nvPr/>
            </p:nvSpPr>
            <p:spPr bwMode="auto">
              <a:xfrm rot="-17640">
                <a:off x="4544" y="3343"/>
                <a:ext cx="484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5" name="Line 56"/>
              <p:cNvSpPr>
                <a:spLocks noChangeAspect="1" noChangeShapeType="1"/>
              </p:cNvSpPr>
              <p:nvPr/>
            </p:nvSpPr>
            <p:spPr bwMode="auto">
              <a:xfrm rot="-17640">
                <a:off x="4658" y="3318"/>
                <a:ext cx="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6" name="Line 57"/>
              <p:cNvSpPr>
                <a:spLocks noChangeAspect="1" noChangeShapeType="1"/>
              </p:cNvSpPr>
              <p:nvPr/>
            </p:nvSpPr>
            <p:spPr bwMode="auto">
              <a:xfrm rot="-17640">
                <a:off x="4912" y="3316"/>
                <a:ext cx="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0" name="Text Box 58"/>
              <p:cNvSpPr txBox="1">
                <a:spLocks noChangeAspect="1" noChangeArrowheads="1"/>
              </p:cNvSpPr>
              <p:nvPr/>
            </p:nvSpPr>
            <p:spPr bwMode="auto">
              <a:xfrm rot="32877">
                <a:off x="4590" y="3387"/>
                <a:ext cx="41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RARE</a:t>
                </a:r>
              </a:p>
            </p:txBody>
          </p:sp>
          <p:grpSp>
            <p:nvGrpSpPr>
              <p:cNvPr id="9" name="Group 59"/>
              <p:cNvGrpSpPr>
                <a:grpSpLocks/>
              </p:cNvGrpSpPr>
              <p:nvPr/>
            </p:nvGrpSpPr>
            <p:grpSpPr bwMode="auto">
              <a:xfrm>
                <a:off x="3768" y="679"/>
                <a:ext cx="153" cy="1450"/>
                <a:chOff x="3768" y="679"/>
                <a:chExt cx="153" cy="1324"/>
              </a:xfrm>
            </p:grpSpPr>
            <p:sp>
              <p:nvSpPr>
                <p:cNvPr id="16463" name="AutoShape 6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762" y="711"/>
                  <a:ext cx="191" cy="127"/>
                </a:xfrm>
                <a:prstGeom prst="flowChartMagneticDrum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64" name="AutoShape 6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713" y="877"/>
                  <a:ext cx="287" cy="128"/>
                </a:xfrm>
                <a:prstGeom prst="flowChartMagneticDrum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65" name="AutoShape 6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745" y="1036"/>
                  <a:ext cx="223" cy="128"/>
                </a:xfrm>
                <a:prstGeom prst="flowChartMagneticDrum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66" name="Rectangle 6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83" y="1503"/>
                  <a:ext cx="545" cy="12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67" name="AutoShape 6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761" y="1823"/>
                  <a:ext cx="192" cy="128"/>
                </a:xfrm>
                <a:prstGeom prst="flowChartMagneticDrum">
                  <a:avLst/>
                </a:prstGeom>
                <a:solidFill>
                  <a:srgbClr val="CC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68" name="AutoShape 6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745" y="1164"/>
                  <a:ext cx="223" cy="128"/>
                </a:xfrm>
                <a:prstGeom prst="flowChartMagneticDrum">
                  <a:avLst/>
                </a:pr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69" name="Oval 6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25" y="1243"/>
                  <a:ext cx="64" cy="12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59" name="Text Box 6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78" y="680"/>
                  <a:ext cx="128" cy="2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A</a:t>
                  </a:r>
                </a:p>
              </p:txBody>
            </p:sp>
            <p:sp>
              <p:nvSpPr>
                <p:cNvPr id="33860" name="Text Box 6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78" y="839"/>
                  <a:ext cx="128" cy="2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B</a:t>
                  </a:r>
                </a:p>
              </p:txBody>
            </p:sp>
            <p:sp>
              <p:nvSpPr>
                <p:cNvPr id="33861" name="Text Box 6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78" y="982"/>
                  <a:ext cx="128" cy="2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C</a:t>
                  </a:r>
                </a:p>
              </p:txBody>
            </p:sp>
            <p:sp>
              <p:nvSpPr>
                <p:cNvPr id="33862" name="Text Box 7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78" y="1138"/>
                  <a:ext cx="128" cy="2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D</a:t>
                  </a:r>
                </a:p>
              </p:txBody>
            </p:sp>
            <p:sp>
              <p:nvSpPr>
                <p:cNvPr id="33863" name="Text Box 7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68" y="1497"/>
                  <a:ext cx="128" cy="2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E</a:t>
                  </a:r>
                </a:p>
              </p:txBody>
            </p:sp>
            <p:sp>
              <p:nvSpPr>
                <p:cNvPr id="33864" name="Text Box 7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83" y="1789"/>
                  <a:ext cx="126" cy="2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F</a:t>
                  </a:r>
                </a:p>
              </p:txBody>
            </p:sp>
            <p:sp>
              <p:nvSpPr>
                <p:cNvPr id="16476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3921" y="1156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77" name="Line 74"/>
                <p:cNvSpPr>
                  <a:spLocks noChangeAspect="1" noChangeShapeType="1"/>
                </p:cNvSpPr>
                <p:nvPr/>
              </p:nvSpPr>
              <p:spPr bwMode="auto">
                <a:xfrm>
                  <a:off x="3793" y="1170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3867" name="Text Box 75"/>
              <p:cNvSpPr txBox="1">
                <a:spLocks noChangeAspect="1" noChangeArrowheads="1"/>
              </p:cNvSpPr>
              <p:nvPr/>
            </p:nvSpPr>
            <p:spPr bwMode="auto">
              <a:xfrm>
                <a:off x="4063" y="1066"/>
                <a:ext cx="269" cy="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pt-BR" altLang="en-US" sz="1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</a:endParaRPr>
              </a:p>
            </p:txBody>
          </p:sp>
          <p:grpSp>
            <p:nvGrpSpPr>
              <p:cNvPr id="10" name="Group 76"/>
              <p:cNvGrpSpPr>
                <a:grpSpLocks noChangeAspect="1"/>
              </p:cNvGrpSpPr>
              <p:nvPr/>
            </p:nvGrpSpPr>
            <p:grpSpPr bwMode="auto">
              <a:xfrm>
                <a:off x="4059" y="2006"/>
                <a:ext cx="290" cy="239"/>
                <a:chOff x="1920" y="2112"/>
                <a:chExt cx="414" cy="342"/>
              </a:xfrm>
            </p:grpSpPr>
            <p:sp>
              <p:nvSpPr>
                <p:cNvPr id="16461" name="AutoShape 77"/>
                <p:cNvSpPr>
                  <a:spLocks noChangeAspect="1" noChangeArrowheads="1"/>
                </p:cNvSpPr>
                <p:nvPr/>
              </p:nvSpPr>
              <p:spPr bwMode="auto">
                <a:xfrm rot="-10716830">
                  <a:off x="1920" y="2112"/>
                  <a:ext cx="240" cy="336"/>
                </a:xfrm>
                <a:custGeom>
                  <a:avLst/>
                  <a:gdLst>
                    <a:gd name="T0" fmla="*/ 2 w 21600"/>
                    <a:gd name="T1" fmla="*/ 0 h 21600"/>
                    <a:gd name="T2" fmla="*/ 2 w 21600"/>
                    <a:gd name="T3" fmla="*/ 3 h 21600"/>
                    <a:gd name="T4" fmla="*/ 0 w 21600"/>
                    <a:gd name="T5" fmla="*/ 5 h 21600"/>
                    <a:gd name="T6" fmla="*/ 3 w 21600"/>
                    <a:gd name="T7" fmla="*/ 1 h 21600"/>
                    <a:gd name="T8" fmla="*/ 17694720 60000 65536"/>
                    <a:gd name="T9" fmla="*/ 5898240 60000 65536"/>
                    <a:gd name="T10" fmla="*/ 5898240 60000 65536"/>
                    <a:gd name="T11" fmla="*/ 0 60000 65536"/>
                    <a:gd name="T12" fmla="*/ 12420 w 21600"/>
                    <a:gd name="T13" fmla="*/ 2893 h 21600"/>
                    <a:gd name="T14" fmla="*/ 18270 w 21600"/>
                    <a:gd name="T15" fmla="*/ 925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1600" y="6079"/>
                      </a:moveTo>
                      <a:lnTo>
                        <a:pt x="15126" y="0"/>
                      </a:lnTo>
                      <a:lnTo>
                        <a:pt x="15126" y="2912"/>
                      </a:lnTo>
                      <a:lnTo>
                        <a:pt x="12427" y="2912"/>
                      </a:lnTo>
                      <a:cubicBezTo>
                        <a:pt x="5564" y="2912"/>
                        <a:pt x="0" y="7052"/>
                        <a:pt x="0" y="12158"/>
                      </a:cubicBezTo>
                      <a:lnTo>
                        <a:pt x="0" y="21600"/>
                      </a:lnTo>
                      <a:lnTo>
                        <a:pt x="6474" y="21600"/>
                      </a:lnTo>
                      <a:lnTo>
                        <a:pt x="6474" y="12158"/>
                      </a:lnTo>
                      <a:cubicBezTo>
                        <a:pt x="6474" y="10550"/>
                        <a:pt x="9139" y="9246"/>
                        <a:pt x="12427" y="9246"/>
                      </a:cubicBezTo>
                      <a:lnTo>
                        <a:pt x="15126" y="9246"/>
                      </a:lnTo>
                      <a:lnTo>
                        <a:pt x="15126" y="1215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62" name="AutoShape 78"/>
                <p:cNvSpPr>
                  <a:spLocks noChangeAspect="1" noChangeArrowheads="1"/>
                </p:cNvSpPr>
                <p:nvPr/>
              </p:nvSpPr>
              <p:spPr bwMode="auto">
                <a:xfrm rot="10731468" flipH="1">
                  <a:off x="2094" y="2118"/>
                  <a:ext cx="240" cy="336"/>
                </a:xfrm>
                <a:custGeom>
                  <a:avLst/>
                  <a:gdLst>
                    <a:gd name="T0" fmla="*/ 2 w 21600"/>
                    <a:gd name="T1" fmla="*/ 0 h 21600"/>
                    <a:gd name="T2" fmla="*/ 2 w 21600"/>
                    <a:gd name="T3" fmla="*/ 3 h 21600"/>
                    <a:gd name="T4" fmla="*/ 0 w 21600"/>
                    <a:gd name="T5" fmla="*/ 5 h 21600"/>
                    <a:gd name="T6" fmla="*/ 3 w 21600"/>
                    <a:gd name="T7" fmla="*/ 1 h 21600"/>
                    <a:gd name="T8" fmla="*/ 17694720 60000 65536"/>
                    <a:gd name="T9" fmla="*/ 5898240 60000 65536"/>
                    <a:gd name="T10" fmla="*/ 5898240 60000 65536"/>
                    <a:gd name="T11" fmla="*/ 0 60000 65536"/>
                    <a:gd name="T12" fmla="*/ 12420 w 21600"/>
                    <a:gd name="T13" fmla="*/ 2893 h 21600"/>
                    <a:gd name="T14" fmla="*/ 18270 w 21600"/>
                    <a:gd name="T15" fmla="*/ 925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1600" y="6079"/>
                      </a:moveTo>
                      <a:lnTo>
                        <a:pt x="15126" y="0"/>
                      </a:lnTo>
                      <a:lnTo>
                        <a:pt x="15126" y="2912"/>
                      </a:lnTo>
                      <a:lnTo>
                        <a:pt x="12427" y="2912"/>
                      </a:lnTo>
                      <a:cubicBezTo>
                        <a:pt x="5564" y="2912"/>
                        <a:pt x="0" y="7052"/>
                        <a:pt x="0" y="12158"/>
                      </a:cubicBezTo>
                      <a:lnTo>
                        <a:pt x="0" y="21600"/>
                      </a:lnTo>
                      <a:lnTo>
                        <a:pt x="6474" y="21600"/>
                      </a:lnTo>
                      <a:lnTo>
                        <a:pt x="6474" y="12158"/>
                      </a:lnTo>
                      <a:cubicBezTo>
                        <a:pt x="6474" y="10550"/>
                        <a:pt x="9139" y="9246"/>
                        <a:pt x="12427" y="9246"/>
                      </a:cubicBezTo>
                      <a:lnTo>
                        <a:pt x="15126" y="9246"/>
                      </a:lnTo>
                      <a:lnTo>
                        <a:pt x="15126" y="1215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3871" name="Text Box 79"/>
              <p:cNvSpPr txBox="1">
                <a:spLocks noChangeAspect="1" noChangeArrowheads="1"/>
              </p:cNvSpPr>
              <p:nvPr/>
            </p:nvSpPr>
            <p:spPr bwMode="auto">
              <a:xfrm>
                <a:off x="3131" y="3077"/>
                <a:ext cx="32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</a:rPr>
                  <a:t>PML</a:t>
                </a:r>
                <a:endPara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endParaRPr>
              </a:p>
            </p:txBody>
          </p:sp>
          <p:sp>
            <p:nvSpPr>
              <p:cNvPr id="16422" name="Line 80"/>
              <p:cNvSpPr>
                <a:spLocks noChangeAspect="1" noChangeShapeType="1"/>
              </p:cNvSpPr>
              <p:nvPr/>
            </p:nvSpPr>
            <p:spPr bwMode="auto">
              <a:xfrm>
                <a:off x="3024" y="2740"/>
                <a:ext cx="0" cy="2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3" name="Line 81"/>
              <p:cNvSpPr>
                <a:spLocks noChangeAspect="1" noChangeShapeType="1"/>
              </p:cNvSpPr>
              <p:nvPr/>
            </p:nvSpPr>
            <p:spPr bwMode="auto">
              <a:xfrm>
                <a:off x="4660" y="2724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" name="Line 82"/>
              <p:cNvSpPr>
                <a:spLocks noChangeAspect="1" noChangeShapeType="1"/>
              </p:cNvSpPr>
              <p:nvPr/>
            </p:nvSpPr>
            <p:spPr bwMode="auto">
              <a:xfrm>
                <a:off x="5416" y="2745"/>
                <a:ext cx="0" cy="2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5" name="Text Box 83"/>
              <p:cNvSpPr txBox="1">
                <a:spLocks noChangeAspect="1" noChangeArrowheads="1"/>
              </p:cNvSpPr>
              <p:nvPr/>
            </p:nvSpPr>
            <p:spPr bwMode="auto">
              <a:xfrm>
                <a:off x="5324" y="2980"/>
                <a:ext cx="168" cy="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altLang="en-US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?</a:t>
                </a:r>
              </a:p>
            </p:txBody>
          </p:sp>
          <p:grpSp>
            <p:nvGrpSpPr>
              <p:cNvPr id="11" name="Group 84"/>
              <p:cNvGrpSpPr>
                <a:grpSpLocks/>
              </p:cNvGrpSpPr>
              <p:nvPr/>
            </p:nvGrpSpPr>
            <p:grpSpPr bwMode="auto">
              <a:xfrm>
                <a:off x="4402" y="711"/>
                <a:ext cx="245" cy="1428"/>
                <a:chOff x="4402" y="711"/>
                <a:chExt cx="245" cy="1428"/>
              </a:xfrm>
            </p:grpSpPr>
            <p:sp>
              <p:nvSpPr>
                <p:cNvPr id="16445" name="AutoShape 85"/>
                <p:cNvSpPr>
                  <a:spLocks noChangeArrowheads="1"/>
                </p:cNvSpPr>
                <p:nvPr/>
              </p:nvSpPr>
              <p:spPr bwMode="auto">
                <a:xfrm>
                  <a:off x="4446" y="1728"/>
                  <a:ext cx="127" cy="402"/>
                </a:xfrm>
                <a:prstGeom prst="can">
                  <a:avLst>
                    <a:gd name="adj" fmla="val 7913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46" name="AutoShape 86"/>
                <p:cNvSpPr>
                  <a:spLocks noChangeArrowheads="1"/>
                </p:cNvSpPr>
                <p:nvPr/>
              </p:nvSpPr>
              <p:spPr bwMode="auto">
                <a:xfrm>
                  <a:off x="4446" y="711"/>
                  <a:ext cx="127" cy="144"/>
                </a:xfrm>
                <a:prstGeom prst="can">
                  <a:avLst>
                    <a:gd name="adj" fmla="val 2834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47" name="Rectangle 87"/>
                <p:cNvSpPr>
                  <a:spLocks noChangeArrowheads="1"/>
                </p:cNvSpPr>
                <p:nvPr/>
              </p:nvSpPr>
              <p:spPr bwMode="auto">
                <a:xfrm>
                  <a:off x="4446" y="840"/>
                  <a:ext cx="127" cy="288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48" name="Rectangle 88"/>
                <p:cNvSpPr>
                  <a:spLocks noChangeArrowheads="1"/>
                </p:cNvSpPr>
                <p:nvPr/>
              </p:nvSpPr>
              <p:spPr bwMode="auto">
                <a:xfrm>
                  <a:off x="4446" y="1131"/>
                  <a:ext cx="127" cy="111"/>
                </a:xfrm>
                <a:prstGeom prst="rect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49" name="Rectangle 89"/>
                <p:cNvSpPr>
                  <a:spLocks noChangeArrowheads="1"/>
                </p:cNvSpPr>
                <p:nvPr/>
              </p:nvSpPr>
              <p:spPr bwMode="auto">
                <a:xfrm>
                  <a:off x="4446" y="1248"/>
                  <a:ext cx="127" cy="111"/>
                </a:xfrm>
                <a:prstGeom prst="rect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50" name="Rectangle 90"/>
                <p:cNvSpPr>
                  <a:spLocks noChangeArrowheads="1"/>
                </p:cNvSpPr>
                <p:nvPr/>
              </p:nvSpPr>
              <p:spPr bwMode="auto">
                <a:xfrm>
                  <a:off x="4446" y="1365"/>
                  <a:ext cx="127" cy="480"/>
                </a:xfrm>
                <a:prstGeom prst="rect">
                  <a:avLst/>
                </a:prstGeom>
                <a:solidFill>
                  <a:srgbClr val="CC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2" name="Group 91"/>
                <p:cNvGrpSpPr>
                  <a:grpSpLocks/>
                </p:cNvGrpSpPr>
                <p:nvPr/>
              </p:nvGrpSpPr>
              <p:grpSpPr bwMode="auto">
                <a:xfrm>
                  <a:off x="4446" y="711"/>
                  <a:ext cx="127" cy="1428"/>
                  <a:chOff x="1584" y="500"/>
                  <a:chExt cx="192" cy="2236"/>
                </a:xfrm>
              </p:grpSpPr>
              <p:sp>
                <p:nvSpPr>
                  <p:cNvPr id="16458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528"/>
                    <a:ext cx="192" cy="21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59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500"/>
                    <a:ext cx="192" cy="48"/>
                  </a:xfrm>
                  <a:prstGeom prst="ellips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60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2640"/>
                    <a:ext cx="192" cy="96"/>
                  </a:xfrm>
                  <a:prstGeom prst="ellips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887" name="Text Box 9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429" y="714"/>
                  <a:ext cx="123" cy="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P</a:t>
                  </a:r>
                </a:p>
              </p:txBody>
            </p:sp>
            <p:sp>
              <p:nvSpPr>
                <p:cNvPr id="33888" name="Text Box 96"/>
                <p:cNvSpPr txBox="1">
                  <a:spLocks noChangeAspect="1" noChangeArrowheads="1"/>
                </p:cNvSpPr>
                <p:nvPr/>
              </p:nvSpPr>
              <p:spPr bwMode="auto">
                <a:xfrm rot="16200000">
                  <a:off x="4326" y="894"/>
                  <a:ext cx="347" cy="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RING</a:t>
                  </a:r>
                </a:p>
              </p:txBody>
            </p:sp>
            <p:sp>
              <p:nvSpPr>
                <p:cNvPr id="33889" name="Text Box 9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405" y="1113"/>
                  <a:ext cx="242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B1</a:t>
                  </a:r>
                </a:p>
              </p:txBody>
            </p:sp>
            <p:sp>
              <p:nvSpPr>
                <p:cNvPr id="33890" name="Text Box 9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402" y="1224"/>
                  <a:ext cx="242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B2</a:t>
                  </a:r>
                </a:p>
              </p:txBody>
            </p:sp>
            <p:sp>
              <p:nvSpPr>
                <p:cNvPr id="33891" name="Text Box 99"/>
                <p:cNvSpPr txBox="1">
                  <a:spLocks noChangeAspect="1" noChangeArrowheads="1"/>
                </p:cNvSpPr>
                <p:nvPr/>
              </p:nvSpPr>
              <p:spPr bwMode="auto">
                <a:xfrm rot="16200000">
                  <a:off x="4162" y="1464"/>
                  <a:ext cx="675" cy="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Coiled Coil</a:t>
                  </a:r>
                </a:p>
              </p:txBody>
            </p:sp>
            <p:sp>
              <p:nvSpPr>
                <p:cNvPr id="33892" name="Text Box 100"/>
                <p:cNvSpPr txBox="1">
                  <a:spLocks noChangeAspect="1" noChangeArrowheads="1"/>
                </p:cNvSpPr>
                <p:nvPr/>
              </p:nvSpPr>
              <p:spPr bwMode="auto">
                <a:xfrm rot="16200000">
                  <a:off x="4381" y="1887"/>
                  <a:ext cx="242" cy="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C</a:t>
                  </a:r>
                </a:p>
              </p:txBody>
            </p:sp>
          </p:grpSp>
          <p:grpSp>
            <p:nvGrpSpPr>
              <p:cNvPr id="13" name="Group 101"/>
              <p:cNvGrpSpPr>
                <a:grpSpLocks/>
              </p:cNvGrpSpPr>
              <p:nvPr/>
            </p:nvGrpSpPr>
            <p:grpSpPr bwMode="auto">
              <a:xfrm rot="5400000">
                <a:off x="3111" y="2456"/>
                <a:ext cx="241" cy="1471"/>
                <a:chOff x="4403" y="668"/>
                <a:chExt cx="241" cy="1471"/>
              </a:xfrm>
            </p:grpSpPr>
            <p:sp>
              <p:nvSpPr>
                <p:cNvPr id="16429" name="AutoShape 102"/>
                <p:cNvSpPr>
                  <a:spLocks noChangeArrowheads="1"/>
                </p:cNvSpPr>
                <p:nvPr/>
              </p:nvSpPr>
              <p:spPr bwMode="auto">
                <a:xfrm>
                  <a:off x="4446" y="1728"/>
                  <a:ext cx="127" cy="402"/>
                </a:xfrm>
                <a:prstGeom prst="can">
                  <a:avLst>
                    <a:gd name="adj" fmla="val 7913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30" name="AutoShape 103"/>
                <p:cNvSpPr>
                  <a:spLocks noChangeArrowheads="1"/>
                </p:cNvSpPr>
                <p:nvPr/>
              </p:nvSpPr>
              <p:spPr bwMode="auto">
                <a:xfrm>
                  <a:off x="4446" y="711"/>
                  <a:ext cx="127" cy="144"/>
                </a:xfrm>
                <a:prstGeom prst="can">
                  <a:avLst>
                    <a:gd name="adj" fmla="val 2834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31" name="Rectangle 104"/>
                <p:cNvSpPr>
                  <a:spLocks noChangeArrowheads="1"/>
                </p:cNvSpPr>
                <p:nvPr/>
              </p:nvSpPr>
              <p:spPr bwMode="auto">
                <a:xfrm>
                  <a:off x="4446" y="840"/>
                  <a:ext cx="127" cy="288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32" name="Rectangle 105"/>
                <p:cNvSpPr>
                  <a:spLocks noChangeArrowheads="1"/>
                </p:cNvSpPr>
                <p:nvPr/>
              </p:nvSpPr>
              <p:spPr bwMode="auto">
                <a:xfrm>
                  <a:off x="4446" y="1131"/>
                  <a:ext cx="127" cy="111"/>
                </a:xfrm>
                <a:prstGeom prst="rect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33" name="Rectangle 106"/>
                <p:cNvSpPr>
                  <a:spLocks noChangeArrowheads="1"/>
                </p:cNvSpPr>
                <p:nvPr/>
              </p:nvSpPr>
              <p:spPr bwMode="auto">
                <a:xfrm>
                  <a:off x="4446" y="1248"/>
                  <a:ext cx="127" cy="111"/>
                </a:xfrm>
                <a:prstGeom prst="rect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34" name="Rectangle 107"/>
                <p:cNvSpPr>
                  <a:spLocks noChangeArrowheads="1"/>
                </p:cNvSpPr>
                <p:nvPr/>
              </p:nvSpPr>
              <p:spPr bwMode="auto">
                <a:xfrm>
                  <a:off x="4446" y="1365"/>
                  <a:ext cx="127" cy="480"/>
                </a:xfrm>
                <a:prstGeom prst="rect">
                  <a:avLst/>
                </a:prstGeom>
                <a:solidFill>
                  <a:srgbClr val="CC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4" name="Group 108"/>
                <p:cNvGrpSpPr>
                  <a:grpSpLocks/>
                </p:cNvGrpSpPr>
                <p:nvPr/>
              </p:nvGrpSpPr>
              <p:grpSpPr bwMode="auto">
                <a:xfrm>
                  <a:off x="4446" y="711"/>
                  <a:ext cx="127" cy="1428"/>
                  <a:chOff x="1584" y="500"/>
                  <a:chExt cx="192" cy="2236"/>
                </a:xfrm>
              </p:grpSpPr>
              <p:sp>
                <p:nvSpPr>
                  <p:cNvPr id="16442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528"/>
                    <a:ext cx="192" cy="21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43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500"/>
                    <a:ext cx="192" cy="48"/>
                  </a:xfrm>
                  <a:prstGeom prst="ellips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44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2640"/>
                    <a:ext cx="192" cy="96"/>
                  </a:xfrm>
                  <a:prstGeom prst="ellips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904" name="Text Box 1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429" y="668"/>
                  <a:ext cx="121" cy="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P</a:t>
                  </a:r>
                </a:p>
              </p:txBody>
            </p:sp>
            <p:sp>
              <p:nvSpPr>
                <p:cNvPr id="33905" name="Text Box 113"/>
                <p:cNvSpPr txBox="1">
                  <a:spLocks noChangeAspect="1" noChangeArrowheads="1"/>
                </p:cNvSpPr>
                <p:nvPr/>
              </p:nvSpPr>
              <p:spPr bwMode="auto">
                <a:xfrm rot="16200000">
                  <a:off x="4322" y="894"/>
                  <a:ext cx="350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RING</a:t>
                  </a:r>
                </a:p>
              </p:txBody>
            </p:sp>
            <p:sp>
              <p:nvSpPr>
                <p:cNvPr id="33906" name="Text Box 11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404" y="1111"/>
                  <a:ext cx="240" cy="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B1</a:t>
                  </a:r>
                </a:p>
              </p:txBody>
            </p:sp>
            <p:sp>
              <p:nvSpPr>
                <p:cNvPr id="33907" name="Text Box 11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403" y="1222"/>
                  <a:ext cx="240" cy="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B2</a:t>
                  </a:r>
                </a:p>
              </p:txBody>
            </p:sp>
            <p:sp>
              <p:nvSpPr>
                <p:cNvPr id="33908" name="Text Box 116"/>
                <p:cNvSpPr txBox="1">
                  <a:spLocks noChangeAspect="1" noChangeArrowheads="1"/>
                </p:cNvSpPr>
                <p:nvPr/>
              </p:nvSpPr>
              <p:spPr bwMode="auto">
                <a:xfrm rot="16200000">
                  <a:off x="4161" y="1465"/>
                  <a:ext cx="675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Coiled Coil</a:t>
                  </a:r>
                </a:p>
              </p:txBody>
            </p:sp>
            <p:sp>
              <p:nvSpPr>
                <p:cNvPr id="33909" name="Text Box 117"/>
                <p:cNvSpPr txBox="1">
                  <a:spLocks noChangeAspect="1" noChangeArrowheads="1"/>
                </p:cNvSpPr>
                <p:nvPr/>
              </p:nvSpPr>
              <p:spPr bwMode="auto">
                <a:xfrm rot="16200000">
                  <a:off x="4382" y="1888"/>
                  <a:ext cx="240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altLang="en-US" sz="10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</a:rPr>
                    <a:t>C</a:t>
                  </a:r>
                </a:p>
              </p:txBody>
            </p:sp>
          </p:grpSp>
          <p:sp>
            <p:nvSpPr>
              <p:cNvPr id="33910" name="Text Box 118"/>
              <p:cNvSpPr txBox="1">
                <a:spLocks noChangeAspect="1" noChangeArrowheads="1"/>
              </p:cNvSpPr>
              <p:nvPr/>
            </p:nvSpPr>
            <p:spPr bwMode="auto">
              <a:xfrm>
                <a:off x="2878" y="3312"/>
                <a:ext cx="60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altLang="en-US" sz="1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</a:rPr>
                  <a:t>PML</a:t>
                </a:r>
              </a:p>
            </p:txBody>
          </p:sp>
        </p:grpSp>
        <p:sp>
          <p:nvSpPr>
            <p:cNvPr id="33911" name="Text Box 119"/>
            <p:cNvSpPr txBox="1">
              <a:spLocks noChangeArrowheads="1"/>
            </p:cNvSpPr>
            <p:nvPr/>
          </p:nvSpPr>
          <p:spPr bwMode="auto">
            <a:xfrm>
              <a:off x="3640" y="3294"/>
              <a:ext cx="20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rPr>
                <a:t>B</a:t>
              </a:r>
            </a:p>
          </p:txBody>
        </p:sp>
        <p:sp>
          <p:nvSpPr>
            <p:cNvPr id="33912" name="Text Box 120"/>
            <p:cNvSpPr txBox="1">
              <a:spLocks noChangeArrowheads="1"/>
            </p:cNvSpPr>
            <p:nvPr/>
          </p:nvSpPr>
          <p:spPr bwMode="auto">
            <a:xfrm>
              <a:off x="3812" y="3300"/>
              <a:ext cx="19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rPr>
                <a:t>C</a:t>
              </a:r>
            </a:p>
          </p:txBody>
        </p:sp>
        <p:sp>
          <p:nvSpPr>
            <p:cNvPr id="33913" name="Rectangle 121"/>
            <p:cNvSpPr>
              <a:spLocks noChangeArrowheads="1"/>
            </p:cNvSpPr>
            <p:nvPr/>
          </p:nvSpPr>
          <p:spPr bwMode="auto">
            <a:xfrm>
              <a:off x="3956" y="3302"/>
              <a:ext cx="1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rPr>
                <a:t>D</a:t>
              </a:r>
            </a:p>
          </p:txBody>
        </p:sp>
        <p:sp>
          <p:nvSpPr>
            <p:cNvPr id="33914" name="Rectangle 122"/>
            <p:cNvSpPr>
              <a:spLocks noChangeArrowheads="1"/>
            </p:cNvSpPr>
            <p:nvPr/>
          </p:nvSpPr>
          <p:spPr bwMode="auto">
            <a:xfrm>
              <a:off x="4436" y="3306"/>
              <a:ext cx="15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rPr>
                <a:t>E</a:t>
              </a:r>
            </a:p>
          </p:txBody>
        </p:sp>
        <p:sp>
          <p:nvSpPr>
            <p:cNvPr id="33915" name="Rectangle 123"/>
            <p:cNvSpPr>
              <a:spLocks noChangeArrowheads="1"/>
            </p:cNvSpPr>
            <p:nvPr/>
          </p:nvSpPr>
          <p:spPr bwMode="auto">
            <a:xfrm>
              <a:off x="4808" y="3306"/>
              <a:ext cx="15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</a:rPr>
                <a:t>F</a:t>
              </a:r>
            </a:p>
          </p:txBody>
        </p:sp>
      </p:grpSp>
      <p:sp>
        <p:nvSpPr>
          <p:cNvPr id="128" name="Title 127"/>
          <p:cNvSpPr>
            <a:spLocks noGrp="1"/>
          </p:cNvSpPr>
          <p:nvPr>
            <p:ph type="title"/>
          </p:nvPr>
        </p:nvSpPr>
        <p:spPr>
          <a:xfrm>
            <a:off x="222093" y="185039"/>
            <a:ext cx="8641996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A </a:t>
            </a:r>
            <a:r>
              <a:rPr lang="en-US" sz="2800" dirty="0" err="1" smtClean="0"/>
              <a:t>proteína</a:t>
            </a:r>
            <a:r>
              <a:rPr lang="en-US" sz="2800" dirty="0" smtClean="0"/>
              <a:t> </a:t>
            </a:r>
            <a:r>
              <a:rPr lang="en-US" sz="2800" dirty="0" err="1" smtClean="0"/>
              <a:t>híbrida</a:t>
            </a:r>
            <a:r>
              <a:rPr lang="en-US" sz="2800" dirty="0" smtClean="0"/>
              <a:t> PML-RARA </a:t>
            </a:r>
            <a:r>
              <a:rPr lang="en-US" sz="2800" dirty="0" err="1" smtClean="0"/>
              <a:t>retém</a:t>
            </a:r>
            <a:r>
              <a:rPr lang="en-US" sz="2800" dirty="0" smtClean="0"/>
              <a:t> a </a:t>
            </a:r>
            <a:r>
              <a:rPr lang="en-US" sz="2800" dirty="0" err="1" smtClean="0"/>
              <a:t>maior</a:t>
            </a:r>
            <a:r>
              <a:rPr lang="en-US" sz="2800" dirty="0" smtClean="0"/>
              <a:t> parte dos </a:t>
            </a:r>
            <a:r>
              <a:rPr lang="en-US" sz="2800" dirty="0" err="1" smtClean="0"/>
              <a:t>domínios</a:t>
            </a:r>
            <a:r>
              <a:rPr lang="en-US" sz="2800" dirty="0" smtClean="0"/>
              <a:t> </a:t>
            </a:r>
            <a:r>
              <a:rPr lang="en-US" sz="2800" dirty="0" err="1" smtClean="0"/>
              <a:t>funcionais</a:t>
            </a:r>
            <a:r>
              <a:rPr lang="en-US" sz="2800" dirty="0" smtClean="0"/>
              <a:t> das </a:t>
            </a:r>
            <a:r>
              <a:rPr lang="en-US" sz="2800" dirty="0" err="1" smtClean="0"/>
              <a:t>proteínas</a:t>
            </a:r>
            <a:r>
              <a:rPr lang="en-US" sz="2800" dirty="0" smtClean="0"/>
              <a:t> </a:t>
            </a:r>
            <a:r>
              <a:rPr lang="en-US" sz="2800" dirty="0" err="1" smtClean="0"/>
              <a:t>parentais</a:t>
            </a:r>
            <a:endParaRPr lang="en-US" sz="2800" dirty="0"/>
          </a:p>
        </p:txBody>
      </p:sp>
      <p:sp>
        <p:nvSpPr>
          <p:cNvPr id="129" name="TextBox 128"/>
          <p:cNvSpPr txBox="1"/>
          <p:nvPr/>
        </p:nvSpPr>
        <p:spPr>
          <a:xfrm>
            <a:off x="2361960" y="6488668"/>
            <a:ext cx="6721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adaptado</a:t>
            </a:r>
            <a:r>
              <a:rPr lang="en-US" sz="1600" dirty="0" smtClean="0">
                <a:solidFill>
                  <a:srgbClr val="FF0000"/>
                </a:solidFill>
              </a:rPr>
              <a:t> de Rego </a:t>
            </a:r>
            <a:r>
              <a:rPr 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Pandolfi</a:t>
            </a:r>
            <a:r>
              <a:rPr lang="en-US" sz="1600" dirty="0" smtClean="0">
                <a:solidFill>
                  <a:srgbClr val="FF0000"/>
                </a:solidFill>
              </a:rPr>
              <a:t>. Seminars in </a:t>
            </a:r>
            <a:r>
              <a:rPr lang="en-US" sz="1600" dirty="0" err="1" smtClean="0">
                <a:solidFill>
                  <a:srgbClr val="FF0000"/>
                </a:solidFill>
              </a:rPr>
              <a:t>Hematol</a:t>
            </a:r>
            <a:r>
              <a:rPr lang="en-US" sz="1600" dirty="0" smtClean="0">
                <a:solidFill>
                  <a:srgbClr val="FF0000"/>
                </a:solidFill>
              </a:rPr>
              <a:t> (2001); vol. 38: 54.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520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Receptores</a:t>
            </a:r>
            <a:r>
              <a:rPr lang="en-US" dirty="0" smtClean="0"/>
              <a:t> </a:t>
            </a:r>
            <a:r>
              <a:rPr lang="en-US" dirty="0" err="1" smtClean="0"/>
              <a:t>retinoicos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00" y="1197408"/>
            <a:ext cx="7082703" cy="54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Manifestações clínicas: falência da hematopoese, infiltração de tecidos, sintomas constitucionais e </a:t>
            </a:r>
            <a:r>
              <a:rPr lang="pt-BR" sz="2800" dirty="0" err="1" smtClean="0"/>
              <a:t>leucostase</a:t>
            </a:r>
            <a:endParaRPr lang="pt-BR" sz="2800" dirty="0"/>
          </a:p>
        </p:txBody>
      </p:sp>
      <p:pic>
        <p:nvPicPr>
          <p:cNvPr id="1026" name="Picture 2" descr="https://upload.wikimedia.org/wikipedia/commons/thumb/3/3a/Symptoms_of_leukemia.png/310px-Symptoms_of_leukem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14" y="1784839"/>
            <a:ext cx="5150339" cy="4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369" y="215360"/>
            <a:ext cx="8158803" cy="1143000"/>
          </a:xfrm>
        </p:spPr>
        <p:txBody>
          <a:bodyPr>
            <a:noAutofit/>
          </a:bodyPr>
          <a:lstStyle/>
          <a:p>
            <a:pPr algn="ctr"/>
            <a:r>
              <a:rPr lang="pt-BR" sz="3200" dirty="0" smtClean="0"/>
              <a:t>RAR</a:t>
            </a:r>
            <a:r>
              <a:rPr lang="pt-BR" sz="3200" dirty="0" smtClean="0">
                <a:sym typeface="Symbol" pitchFamily="-108" charset="2"/>
              </a:rPr>
              <a:t>A </a:t>
            </a:r>
            <a:r>
              <a:rPr lang="pt-BR" sz="3200" dirty="0">
                <a:sym typeface="Symbol" pitchFamily="-108" charset="2"/>
              </a:rPr>
              <a:t>é Essencial a Diferenciação Mielóide</a:t>
            </a:r>
            <a:endParaRPr lang="pt-BR" sz="32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5597" y="1447800"/>
            <a:ext cx="8549305" cy="5181600"/>
          </a:xfrm>
        </p:spPr>
        <p:txBody>
          <a:bodyPr>
            <a:normAutofit/>
          </a:bodyPr>
          <a:lstStyle/>
          <a:p>
            <a:r>
              <a:rPr lang="pt-BR" dirty="0"/>
              <a:t>Collins </a:t>
            </a:r>
            <a:r>
              <a:rPr lang="pt-BR" i="1" dirty="0" err="1"/>
              <a:t>et</a:t>
            </a:r>
            <a:r>
              <a:rPr lang="pt-BR" i="1" dirty="0"/>
              <a:t> </a:t>
            </a:r>
            <a:r>
              <a:rPr lang="pt-BR" i="1" dirty="0" err="1"/>
              <a:t>al</a:t>
            </a:r>
            <a:r>
              <a:rPr lang="pt-BR" i="1" dirty="0"/>
              <a:t>, </a:t>
            </a:r>
            <a:r>
              <a:rPr lang="pt-BR" dirty="0"/>
              <a:t>1990 </a:t>
            </a:r>
          </a:p>
          <a:p>
            <a:pPr lvl="1"/>
            <a:r>
              <a:rPr lang="pt-BR" dirty="0"/>
              <a:t>Expressão de mutantes </a:t>
            </a:r>
            <a:r>
              <a:rPr lang="pt-BR" dirty="0" smtClean="0"/>
              <a:t>RAR</a:t>
            </a:r>
            <a:r>
              <a:rPr lang="pt-BR" dirty="0" smtClean="0">
                <a:sym typeface="Symbol" pitchFamily="-108" charset="2"/>
              </a:rPr>
              <a:t>A </a:t>
            </a:r>
            <a:r>
              <a:rPr lang="pt-BR" dirty="0">
                <a:sym typeface="Symbol" pitchFamily="-108" charset="2"/>
              </a:rPr>
              <a:t>dominantes negativos em HL60 </a:t>
            </a:r>
            <a:r>
              <a:rPr lang="pt-BR" dirty="0"/>
              <a:t> bloqueio da diferenciação induzida pelo ATRA</a:t>
            </a:r>
          </a:p>
          <a:p>
            <a:r>
              <a:rPr lang="pt-BR" dirty="0" err="1"/>
              <a:t>Tsai</a:t>
            </a:r>
            <a:r>
              <a:rPr lang="pt-BR" dirty="0"/>
              <a:t> </a:t>
            </a:r>
            <a:r>
              <a:rPr lang="pt-BR" i="1" dirty="0" err="1"/>
              <a:t>et</a:t>
            </a:r>
            <a:r>
              <a:rPr lang="pt-BR" i="1" dirty="0"/>
              <a:t> </a:t>
            </a:r>
            <a:r>
              <a:rPr lang="pt-BR" i="1" dirty="0" err="1"/>
              <a:t>al</a:t>
            </a:r>
            <a:r>
              <a:rPr lang="pt-BR" dirty="0"/>
              <a:t>, 1992</a:t>
            </a:r>
            <a:endParaRPr lang="pt-BR" i="1" dirty="0"/>
          </a:p>
          <a:p>
            <a:pPr lvl="1"/>
            <a:r>
              <a:rPr lang="pt-BR" dirty="0"/>
              <a:t>Mutantes sem o </a:t>
            </a:r>
            <a:r>
              <a:rPr lang="pt-BR" dirty="0" err="1"/>
              <a:t>domínio</a:t>
            </a:r>
            <a:r>
              <a:rPr lang="pt-BR" dirty="0"/>
              <a:t> de ligação ao ATRA </a:t>
            </a:r>
            <a:r>
              <a:rPr lang="pt-BR" dirty="0">
                <a:sym typeface="Symbol" pitchFamily="-108" charset="2"/>
              </a:rPr>
              <a:t></a:t>
            </a:r>
            <a:r>
              <a:rPr lang="pt-BR" dirty="0"/>
              <a:t> mudança da linhagem</a:t>
            </a:r>
          </a:p>
          <a:p>
            <a:r>
              <a:rPr lang="pt-BR" dirty="0" err="1"/>
              <a:t>Onodera</a:t>
            </a:r>
            <a:r>
              <a:rPr lang="pt-BR" dirty="0"/>
              <a:t> </a:t>
            </a:r>
            <a:r>
              <a:rPr lang="pt-BR" i="1" dirty="0" err="1"/>
              <a:t>et</a:t>
            </a:r>
            <a:r>
              <a:rPr lang="pt-BR" i="1" dirty="0"/>
              <a:t> </a:t>
            </a:r>
            <a:r>
              <a:rPr lang="pt-BR" i="1" dirty="0" err="1"/>
              <a:t>al</a:t>
            </a:r>
            <a:r>
              <a:rPr lang="pt-BR" i="1" dirty="0"/>
              <a:t>, </a:t>
            </a:r>
            <a:r>
              <a:rPr lang="pt-BR" dirty="0"/>
              <a:t>1995</a:t>
            </a:r>
          </a:p>
          <a:p>
            <a:pPr lvl="1"/>
            <a:r>
              <a:rPr lang="pt-BR" dirty="0" err="1"/>
              <a:t>Superexpress</a:t>
            </a:r>
            <a:r>
              <a:rPr lang="pt-BR" dirty="0"/>
              <a:t>ão do </a:t>
            </a:r>
            <a:r>
              <a:rPr lang="pt-BR" dirty="0" smtClean="0"/>
              <a:t>RAR</a:t>
            </a:r>
            <a:r>
              <a:rPr lang="pt-BR" dirty="0" smtClean="0">
                <a:sym typeface="Symbol" pitchFamily="-108" charset="2"/>
              </a:rPr>
              <a:t>A </a:t>
            </a:r>
            <a:r>
              <a:rPr lang="pt-BR" dirty="0">
                <a:sym typeface="Symbol" pitchFamily="-108" charset="2"/>
              </a:rPr>
              <a:t> acúmulo </a:t>
            </a:r>
            <a:r>
              <a:rPr lang="pt-BR" dirty="0" smtClean="0">
                <a:sym typeface="Symbol" pitchFamily="-108" charset="2"/>
              </a:rPr>
              <a:t>de promielócitos </a:t>
            </a:r>
            <a:r>
              <a:rPr lang="pt-BR" dirty="0" smtClean="0"/>
              <a:t>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83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989"/>
            <a:ext cx="9144000" cy="35163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59594" y="1632555"/>
            <a:ext cx="4040749" cy="2712577"/>
            <a:chOff x="1659594" y="1717221"/>
            <a:chExt cx="4040749" cy="2712577"/>
          </a:xfrm>
        </p:grpSpPr>
        <p:sp>
          <p:nvSpPr>
            <p:cNvPr id="4" name="TextBox 3"/>
            <p:cNvSpPr txBox="1"/>
            <p:nvPr/>
          </p:nvSpPr>
          <p:spPr>
            <a:xfrm>
              <a:off x="2179123" y="1717221"/>
              <a:ext cx="3261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Não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desenvolveu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leucemia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79123" y="3333411"/>
              <a:ext cx="3261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Não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desenvolveu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leucemia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59594" y="2395447"/>
              <a:ext cx="40407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Apenas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1 de 85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animais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de 6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linhagens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desenvolveu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leucemia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83540" y="4029688"/>
              <a:ext cx="20852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0000"/>
                  </a:solidFill>
                </a:rPr>
                <a:t>Vários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leucêmicos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73" y="4519476"/>
            <a:ext cx="7326830" cy="1956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9829" y="5745171"/>
            <a:ext cx="241001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Vetor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hCG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338"/>
            <a:ext cx="8229600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Modelos</a:t>
            </a:r>
            <a:r>
              <a:rPr lang="en-US" sz="3600" dirty="0" smtClean="0"/>
              <a:t> </a:t>
            </a:r>
            <a:r>
              <a:rPr lang="en-US" sz="3600" dirty="0" err="1" smtClean="0"/>
              <a:t>murinos</a:t>
            </a:r>
            <a:r>
              <a:rPr lang="en-US" sz="3600" dirty="0" smtClean="0"/>
              <a:t> de </a:t>
            </a:r>
            <a:r>
              <a:rPr lang="en-US" sz="3600" dirty="0" err="1" smtClean="0"/>
              <a:t>mutantes</a:t>
            </a:r>
            <a:r>
              <a:rPr lang="en-US" sz="3600" dirty="0" smtClean="0"/>
              <a:t> do RARA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9847" y="6476292"/>
            <a:ext cx="472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Matsushita et al. J Exp Med (2006); vol. 203: 821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PML-RARA </a:t>
            </a:r>
            <a:r>
              <a:rPr lang="en-US" dirty="0" err="1" smtClean="0"/>
              <a:t>interage</a:t>
            </a:r>
            <a:r>
              <a:rPr lang="en-US" dirty="0" smtClean="0"/>
              <a:t> </a:t>
            </a:r>
            <a:r>
              <a:rPr lang="en-US" dirty="0" err="1" smtClean="0"/>
              <a:t>fisicamente</a:t>
            </a:r>
            <a:r>
              <a:rPr lang="en-US" dirty="0" smtClean="0"/>
              <a:t> com a PML </a:t>
            </a:r>
            <a:r>
              <a:rPr lang="en-US" dirty="0" err="1" smtClean="0"/>
              <a:t>nativa</a:t>
            </a:r>
            <a:r>
              <a:rPr lang="en-US" dirty="0" smtClean="0"/>
              <a:t> via RBCC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1594048"/>
            <a:ext cx="71755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haploinsuficiência</a:t>
            </a:r>
            <a:r>
              <a:rPr lang="en-US" dirty="0" smtClean="0"/>
              <a:t> do PML </a:t>
            </a:r>
            <a:r>
              <a:rPr lang="en-US" dirty="0" err="1" smtClean="0"/>
              <a:t>confere</a:t>
            </a:r>
            <a:r>
              <a:rPr lang="en-US" dirty="0" smtClean="0"/>
              <a:t> </a:t>
            </a:r>
            <a:r>
              <a:rPr lang="en-US" dirty="0" err="1" smtClean="0"/>
              <a:t>resistência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apoptose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75" y="1746842"/>
            <a:ext cx="9158575" cy="3630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7832" y="5556010"/>
            <a:ext cx="6055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O PML </a:t>
            </a:r>
            <a:r>
              <a:rPr lang="en-US" sz="3600" i="1" dirty="0" err="1" smtClean="0">
                <a:solidFill>
                  <a:srgbClr val="FF0000"/>
                </a:solidFill>
              </a:rPr>
              <a:t>é</a:t>
            </a:r>
            <a:r>
              <a:rPr lang="en-US" sz="3600" i="1" dirty="0" smtClean="0">
                <a:solidFill>
                  <a:srgbClr val="FF0000"/>
                </a:solidFill>
              </a:rPr>
              <a:t> um </a:t>
            </a:r>
            <a:r>
              <a:rPr lang="en-US" sz="3600" i="1" dirty="0" err="1" smtClean="0">
                <a:solidFill>
                  <a:srgbClr val="FF0000"/>
                </a:solidFill>
              </a:rPr>
              <a:t>supressor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tumoral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2350" y="6488668"/>
            <a:ext cx="414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Rego et al. J Exp Med (2001); vol. 193: 521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221101" y="2843756"/>
            <a:ext cx="298727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Percentagem</a:t>
            </a:r>
            <a:r>
              <a:rPr lang="en-US" sz="1600" dirty="0" smtClean="0"/>
              <a:t> </a:t>
            </a:r>
            <a:r>
              <a:rPr lang="en-US" sz="1600" dirty="0" err="1" smtClean="0"/>
              <a:t>cels</a:t>
            </a:r>
            <a:r>
              <a:rPr lang="en-US" sz="1600" dirty="0" smtClean="0"/>
              <a:t> </a:t>
            </a:r>
            <a:r>
              <a:rPr lang="en-US" sz="1600" dirty="0" err="1" smtClean="0"/>
              <a:t>apoptóticas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214980" y="2899437"/>
            <a:ext cx="260139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Número</a:t>
            </a:r>
            <a:r>
              <a:rPr lang="en-US" sz="1600" dirty="0" smtClean="0"/>
              <a:t> de </a:t>
            </a:r>
            <a:r>
              <a:rPr lang="en-US" sz="1600" dirty="0" err="1" smtClean="0"/>
              <a:t>colonias</a:t>
            </a:r>
            <a:r>
              <a:rPr lang="en-US" sz="1600" dirty="0" smtClean="0"/>
              <a:t> CFU-GM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45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74"/>
          <a:stretch>
            <a:fillRect/>
          </a:stretch>
        </p:blipFill>
        <p:spPr>
          <a:xfrm>
            <a:off x="0" y="1417638"/>
            <a:ext cx="9150585" cy="544036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0587"/>
            <a:ext cx="8229600" cy="1436554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smtClean="0"/>
              <a:t>PML-RARA </a:t>
            </a:r>
            <a:r>
              <a:rPr lang="en-US" dirty="0" err="1" smtClean="0"/>
              <a:t>causa</a:t>
            </a:r>
            <a:r>
              <a:rPr lang="en-US" dirty="0" smtClean="0"/>
              <a:t> a </a:t>
            </a:r>
            <a:r>
              <a:rPr lang="en-US" dirty="0" err="1" smtClean="0"/>
              <a:t>desorganização</a:t>
            </a:r>
            <a:r>
              <a:rPr lang="en-US" dirty="0" smtClean="0"/>
              <a:t> dos </a:t>
            </a:r>
            <a:r>
              <a:rPr lang="en-US" dirty="0" err="1" smtClean="0"/>
              <a:t>corpúsculos</a:t>
            </a:r>
            <a:r>
              <a:rPr lang="en-US" dirty="0" smtClean="0"/>
              <a:t> </a:t>
            </a:r>
            <a:r>
              <a:rPr lang="en-US" dirty="0" err="1" smtClean="0"/>
              <a:t>nucleares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onal Stripe 1"/>
          <p:cNvSpPr/>
          <p:nvPr/>
        </p:nvSpPr>
        <p:spPr>
          <a:xfrm>
            <a:off x="2365375" y="1746250"/>
            <a:ext cx="1143000" cy="1555750"/>
          </a:xfrm>
          <a:prstGeom prst="diagStri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Diagonal Stripe 2"/>
          <p:cNvSpPr/>
          <p:nvPr/>
        </p:nvSpPr>
        <p:spPr>
          <a:xfrm flipH="1" flipV="1">
            <a:off x="1222375" y="2524125"/>
            <a:ext cx="1143000" cy="1555750"/>
          </a:xfrm>
          <a:prstGeom prst="diagStri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8331828">
            <a:off x="1560692" y="3281908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RARA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8331272">
            <a:off x="2440956" y="216849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PML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3151145" y="2030248"/>
            <a:ext cx="246105" cy="23987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65500" y="2032154"/>
            <a:ext cx="111125" cy="4571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0588" y="2154793"/>
            <a:ext cx="550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K190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508375" y="1800874"/>
            <a:ext cx="587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SUMO</a:t>
            </a:r>
            <a:endParaRPr lang="en-US" sz="1200" dirty="0"/>
          </a:p>
        </p:txBody>
      </p:sp>
      <p:sp>
        <p:nvSpPr>
          <p:cNvPr id="10" name="Hexagon 9"/>
          <p:cNvSpPr/>
          <p:nvPr/>
        </p:nvSpPr>
        <p:spPr>
          <a:xfrm>
            <a:off x="4667642" y="1902237"/>
            <a:ext cx="1031679" cy="464072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DAXX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492875" y="1875363"/>
            <a:ext cx="2230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Immortalization 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2641545" y="3471747"/>
            <a:ext cx="1447910" cy="412750"/>
          </a:xfrm>
          <a:prstGeom prst="diamo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N-COR</a:t>
            </a:r>
            <a:endParaRPr lang="en-US" sz="1400" b="1" dirty="0"/>
          </a:p>
        </p:txBody>
      </p:sp>
      <p:sp>
        <p:nvSpPr>
          <p:cNvPr id="13" name="Regular Pentagon 12"/>
          <p:cNvSpPr/>
          <p:nvPr/>
        </p:nvSpPr>
        <p:spPr>
          <a:xfrm>
            <a:off x="4667642" y="3392372"/>
            <a:ext cx="1284985" cy="608128"/>
          </a:xfrm>
          <a:prstGeom prst="pen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HDAC3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508750" y="3249497"/>
            <a:ext cx="1853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Transcription</a:t>
            </a:r>
          </a:p>
          <a:p>
            <a:r>
              <a:rPr lang="en-US" sz="2400" b="1" dirty="0" smtClean="0">
                <a:solidFill>
                  <a:srgbClr val="1F497D"/>
                </a:solidFill>
              </a:rPr>
              <a:t>repression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08097" y="4397375"/>
            <a:ext cx="1080389" cy="317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DNMT</a:t>
            </a:r>
            <a:endParaRPr lang="en-US" dirty="0"/>
          </a:p>
        </p:txBody>
      </p:sp>
      <p:sp>
        <p:nvSpPr>
          <p:cNvPr id="16" name="Plus 15"/>
          <p:cNvSpPr/>
          <p:nvPr/>
        </p:nvSpPr>
        <p:spPr>
          <a:xfrm>
            <a:off x="4095946" y="1998498"/>
            <a:ext cx="317304" cy="307777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lus 16"/>
          <p:cNvSpPr/>
          <p:nvPr/>
        </p:nvSpPr>
        <p:spPr>
          <a:xfrm>
            <a:off x="2206723" y="3560845"/>
            <a:ext cx="317304" cy="307777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3206848" y="3946369"/>
            <a:ext cx="317304" cy="307777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4175713" y="3560845"/>
            <a:ext cx="317304" cy="307777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qual 19"/>
          <p:cNvSpPr/>
          <p:nvPr/>
        </p:nvSpPr>
        <p:spPr>
          <a:xfrm>
            <a:off x="6001512" y="3471747"/>
            <a:ext cx="284226" cy="369649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Equal 20"/>
          <p:cNvSpPr/>
          <p:nvPr/>
        </p:nvSpPr>
        <p:spPr>
          <a:xfrm>
            <a:off x="5952627" y="1936626"/>
            <a:ext cx="284226" cy="369649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49751" y="5291022"/>
            <a:ext cx="1853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Transcription</a:t>
            </a:r>
          </a:p>
          <a:p>
            <a:r>
              <a:rPr lang="en-US" sz="2400" b="1" dirty="0" smtClean="0">
                <a:solidFill>
                  <a:srgbClr val="1F497D"/>
                </a:solidFill>
              </a:rPr>
              <a:t>repression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23" name="Equal 22"/>
          <p:cNvSpPr/>
          <p:nvPr/>
        </p:nvSpPr>
        <p:spPr>
          <a:xfrm rot="16200000" flipH="1" flipV="1">
            <a:off x="3180588" y="4921373"/>
            <a:ext cx="284226" cy="369649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91125" y="5456208"/>
            <a:ext cx="556387" cy="822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53544" y="5456209"/>
            <a:ext cx="556387" cy="8229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09930" y="5456208"/>
            <a:ext cx="1097280" cy="82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49053" y="5643189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Promoter wt region</a:t>
            </a:r>
          </a:p>
          <a:p>
            <a:pPr algn="ctr"/>
            <a:r>
              <a:rPr lang="en-US" dirty="0" smtClean="0"/>
              <a:t>RA responsive elements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476000" y="4542259"/>
            <a:ext cx="1891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Genes</a:t>
            </a:r>
          </a:p>
          <a:p>
            <a:r>
              <a:rPr lang="en-US" dirty="0" smtClean="0"/>
              <a:t>associated </a:t>
            </a:r>
          </a:p>
          <a:p>
            <a:r>
              <a:rPr lang="en-US" dirty="0" smtClean="0"/>
              <a:t>with</a:t>
            </a:r>
          </a:p>
          <a:p>
            <a:r>
              <a:rPr lang="en-US" dirty="0" smtClean="0"/>
              <a:t>myeloid differentiation</a:t>
            </a:r>
            <a:endParaRPr lang="en-US" dirty="0"/>
          </a:p>
        </p:txBody>
      </p:sp>
      <p:sp>
        <p:nvSpPr>
          <p:cNvPr id="31" name="Bent Arrow 30"/>
          <p:cNvSpPr/>
          <p:nvPr/>
        </p:nvSpPr>
        <p:spPr>
          <a:xfrm>
            <a:off x="6146326" y="4794926"/>
            <a:ext cx="278824" cy="49609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0800000" flipV="1">
            <a:off x="6600192" y="4080493"/>
            <a:ext cx="645982" cy="6343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>
            <a:off x="6461126" y="4619108"/>
            <a:ext cx="266068" cy="2075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4" name="Group 43"/>
          <p:cNvGrpSpPr/>
          <p:nvPr/>
        </p:nvGrpSpPr>
        <p:grpSpPr>
          <a:xfrm rot="12854133">
            <a:off x="4610462" y="4279200"/>
            <a:ext cx="1101116" cy="1884628"/>
            <a:chOff x="3909451" y="4821827"/>
            <a:chExt cx="785048" cy="746183"/>
          </a:xfrm>
        </p:grpSpPr>
        <p:cxnSp>
          <p:nvCxnSpPr>
            <p:cNvPr id="42" name="Straight Connector 41"/>
            <p:cNvCxnSpPr/>
            <p:nvPr/>
          </p:nvCxnSpPr>
          <p:spPr>
            <a:xfrm rot="10800000" flipV="1">
              <a:off x="4048517" y="4821827"/>
              <a:ext cx="645982" cy="63438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>
              <a:off x="3909451" y="5360442"/>
              <a:ext cx="266068" cy="20756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688096" y="1"/>
            <a:ext cx="8229600" cy="10978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leucemogênese</a:t>
            </a:r>
            <a:r>
              <a:rPr lang="en-US" dirty="0" smtClean="0"/>
              <a:t> </a:t>
            </a:r>
            <a:r>
              <a:rPr lang="en-US" dirty="0" err="1" smtClean="0"/>
              <a:t>induzida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PML/</a:t>
            </a:r>
            <a:r>
              <a:rPr lang="en-US" dirty="0" err="1" smtClean="0"/>
              <a:t>RARa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5" name="Group 53"/>
          <p:cNvGrpSpPr>
            <a:grpSpLocks noChangeAspect="1"/>
          </p:cNvGrpSpPr>
          <p:nvPr/>
        </p:nvGrpSpPr>
        <p:grpSpPr>
          <a:xfrm>
            <a:off x="152400" y="1416128"/>
            <a:ext cx="1124712" cy="1150329"/>
            <a:chOff x="-129297" y="4280519"/>
            <a:chExt cx="2286000" cy="2338066"/>
          </a:xfrm>
        </p:grpSpPr>
        <p:sp>
          <p:nvSpPr>
            <p:cNvPr id="46" name="Diagonal Stripe 45"/>
            <p:cNvSpPr/>
            <p:nvPr/>
          </p:nvSpPr>
          <p:spPr>
            <a:xfrm>
              <a:off x="1013703" y="4280519"/>
              <a:ext cx="1143000" cy="1555750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47" name="Diagonal Stripe 46"/>
            <p:cNvSpPr/>
            <p:nvPr/>
          </p:nvSpPr>
          <p:spPr>
            <a:xfrm flipH="1" flipV="1">
              <a:off x="-129297" y="5058394"/>
              <a:ext cx="1143000" cy="1555750"/>
            </a:xfrm>
            <a:prstGeom prst="diagStrip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8331828">
              <a:off x="-46559" y="5688061"/>
              <a:ext cx="1235485" cy="625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RARA</a:t>
              </a:r>
              <a:endParaRPr lang="en-US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 rot="18331272">
              <a:off x="866699" y="4574647"/>
              <a:ext cx="1053030" cy="625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PML</a:t>
              </a:r>
              <a:endParaRPr lang="en-US" sz="1400" b="1" dirty="0"/>
            </a:p>
          </p:txBody>
        </p:sp>
      </p:grpSp>
      <p:grpSp>
        <p:nvGrpSpPr>
          <p:cNvPr id="32" name="Group 54"/>
          <p:cNvGrpSpPr>
            <a:grpSpLocks noChangeAspect="1"/>
          </p:cNvGrpSpPr>
          <p:nvPr/>
        </p:nvGrpSpPr>
        <p:grpSpPr>
          <a:xfrm>
            <a:off x="304800" y="1568528"/>
            <a:ext cx="1124712" cy="1150329"/>
            <a:chOff x="-129297" y="4280519"/>
            <a:chExt cx="2286000" cy="2338066"/>
          </a:xfrm>
        </p:grpSpPr>
        <p:sp>
          <p:nvSpPr>
            <p:cNvPr id="56" name="Diagonal Stripe 55"/>
            <p:cNvSpPr/>
            <p:nvPr/>
          </p:nvSpPr>
          <p:spPr>
            <a:xfrm>
              <a:off x="1013703" y="4280519"/>
              <a:ext cx="1143000" cy="1555750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/>
            <p:cNvSpPr/>
            <p:nvPr/>
          </p:nvSpPr>
          <p:spPr>
            <a:xfrm flipH="1" flipV="1">
              <a:off x="-129297" y="5058394"/>
              <a:ext cx="1143000" cy="1555750"/>
            </a:xfrm>
            <a:prstGeom prst="diagStrip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8331828">
              <a:off x="-46559" y="5688061"/>
              <a:ext cx="1235485" cy="625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RARA</a:t>
              </a:r>
              <a:endParaRPr lang="en-US" sz="1400" b="1" dirty="0"/>
            </a:p>
          </p:txBody>
        </p:sp>
        <p:sp>
          <p:nvSpPr>
            <p:cNvPr id="59" name="TextBox 58"/>
            <p:cNvSpPr txBox="1"/>
            <p:nvPr/>
          </p:nvSpPr>
          <p:spPr>
            <a:xfrm rot="18331272">
              <a:off x="866699" y="4574647"/>
              <a:ext cx="1053030" cy="625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PML</a:t>
              </a:r>
              <a:endParaRPr lang="en-US" sz="1400" b="1" dirty="0"/>
            </a:p>
          </p:txBody>
        </p:sp>
      </p:grpSp>
      <p:grpSp>
        <p:nvGrpSpPr>
          <p:cNvPr id="35" name="Group 59"/>
          <p:cNvGrpSpPr>
            <a:grpSpLocks noChangeAspect="1"/>
          </p:cNvGrpSpPr>
          <p:nvPr/>
        </p:nvGrpSpPr>
        <p:grpSpPr>
          <a:xfrm>
            <a:off x="457200" y="1720928"/>
            <a:ext cx="1124712" cy="1150329"/>
            <a:chOff x="-129297" y="4280519"/>
            <a:chExt cx="2286000" cy="2338066"/>
          </a:xfrm>
        </p:grpSpPr>
        <p:sp>
          <p:nvSpPr>
            <p:cNvPr id="61" name="Diagonal Stripe 60"/>
            <p:cNvSpPr/>
            <p:nvPr/>
          </p:nvSpPr>
          <p:spPr>
            <a:xfrm>
              <a:off x="1013703" y="4280519"/>
              <a:ext cx="1143000" cy="1555750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2" name="Diagonal Stripe 61"/>
            <p:cNvSpPr/>
            <p:nvPr/>
          </p:nvSpPr>
          <p:spPr>
            <a:xfrm flipH="1" flipV="1">
              <a:off x="-129297" y="5058394"/>
              <a:ext cx="1143000" cy="1555750"/>
            </a:xfrm>
            <a:prstGeom prst="diagStrip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8331828">
              <a:off x="-46559" y="5688061"/>
              <a:ext cx="1235485" cy="625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RARA</a:t>
              </a:r>
              <a:endParaRPr lang="en-US" sz="14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 rot="18331272">
              <a:off x="866699" y="4574647"/>
              <a:ext cx="1053030" cy="625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PML</a:t>
              </a:r>
              <a:endParaRPr lang="en-US" sz="1400" b="1" dirty="0"/>
            </a:p>
          </p:txBody>
        </p:sp>
      </p:grpSp>
      <p:sp>
        <p:nvSpPr>
          <p:cNvPr id="65" name="Parallelogram 64"/>
          <p:cNvSpPr/>
          <p:nvPr/>
        </p:nvSpPr>
        <p:spPr>
          <a:xfrm>
            <a:off x="1130681" y="2103643"/>
            <a:ext cx="818486" cy="604177"/>
          </a:xfrm>
          <a:prstGeom prst="parallelogram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RXR</a:t>
            </a:r>
            <a:endParaRPr lang="en-US" sz="1600" dirty="0"/>
          </a:p>
        </p:txBody>
      </p:sp>
      <p:sp>
        <p:nvSpPr>
          <p:cNvPr id="66" name="Down Arrow 65"/>
          <p:cNvSpPr/>
          <p:nvPr/>
        </p:nvSpPr>
        <p:spPr>
          <a:xfrm>
            <a:off x="499976" y="3064526"/>
            <a:ext cx="214780" cy="1650349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52400" y="4832812"/>
            <a:ext cx="1853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Transcription</a:t>
            </a:r>
          </a:p>
          <a:p>
            <a:r>
              <a:rPr lang="en-US" sz="2400" b="1" dirty="0" smtClean="0">
                <a:solidFill>
                  <a:srgbClr val="1F497D"/>
                </a:solidFill>
              </a:rPr>
              <a:t>activation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9290" y="6379538"/>
            <a:ext cx="556387" cy="822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11709" y="6379539"/>
            <a:ext cx="556387" cy="822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268095" y="6379538"/>
            <a:ext cx="1097280" cy="822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-286941" y="6471269"/>
            <a:ext cx="532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Promoter </a:t>
            </a:r>
            <a:r>
              <a:rPr lang="en-US" b="1" dirty="0" smtClean="0"/>
              <a:t>without</a:t>
            </a:r>
            <a:r>
              <a:rPr lang="en-US" dirty="0" smtClean="0"/>
              <a:t> region</a:t>
            </a:r>
            <a:r>
              <a:rPr lang="en-US" dirty="0"/>
              <a:t> </a:t>
            </a:r>
            <a:r>
              <a:rPr lang="en-US" dirty="0" smtClean="0"/>
              <a:t>RA responsive elements</a:t>
            </a:r>
            <a:endParaRPr lang="en-US" dirty="0"/>
          </a:p>
        </p:txBody>
      </p:sp>
      <p:sp>
        <p:nvSpPr>
          <p:cNvPr id="72" name="Bent Arrow 71"/>
          <p:cNvSpPr/>
          <p:nvPr/>
        </p:nvSpPr>
        <p:spPr>
          <a:xfrm>
            <a:off x="1103697" y="5793424"/>
            <a:ext cx="278824" cy="49609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Plus 73"/>
          <p:cNvSpPr/>
          <p:nvPr/>
        </p:nvSpPr>
        <p:spPr>
          <a:xfrm>
            <a:off x="1403454" y="2869072"/>
            <a:ext cx="317304" cy="307777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Contribuição dos Modelos Animais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Determinar a patogênese</a:t>
            </a:r>
          </a:p>
          <a:p>
            <a:pPr lvl="1"/>
            <a:r>
              <a:rPr lang="pt-BR" dirty="0" smtClean="0"/>
              <a:t>Identificar qual lesão genética é necessária para a </a:t>
            </a:r>
            <a:r>
              <a:rPr lang="pt-BR" dirty="0" err="1" smtClean="0"/>
              <a:t>leucemogênese</a:t>
            </a:r>
            <a:endParaRPr lang="pt-BR" dirty="0" smtClean="0"/>
          </a:p>
          <a:p>
            <a:pPr lvl="1"/>
            <a:r>
              <a:rPr lang="pt-BR" dirty="0" smtClean="0"/>
              <a:t>Determinar a sequência de alterações (modelo de </a:t>
            </a:r>
            <a:r>
              <a:rPr lang="pt-BR" dirty="0" err="1"/>
              <a:t>K</a:t>
            </a:r>
            <a:r>
              <a:rPr lang="pt-BR" dirty="0" err="1" smtClean="0"/>
              <a:t>nudson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Esclarecer quais os processos biológicos alterados</a:t>
            </a:r>
          </a:p>
          <a:p>
            <a:pPr lvl="1"/>
            <a:r>
              <a:rPr lang="pt-BR" dirty="0" smtClean="0"/>
              <a:t>Correlacionar a alteração genética com o fenótipo – celular, clínico ou de resposta ao tratamento</a:t>
            </a:r>
          </a:p>
          <a:p>
            <a:r>
              <a:rPr lang="pt-BR" dirty="0" smtClean="0"/>
              <a:t>Desenvolver terapias específicas</a:t>
            </a:r>
          </a:p>
          <a:p>
            <a:r>
              <a:rPr lang="pt-BR" dirty="0" smtClean="0"/>
              <a:t>Esclarecer o mecanismo de resistência ao tratamento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1847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68" y="533400"/>
            <a:ext cx="8686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1988 – </a:t>
            </a:r>
            <a:r>
              <a:rPr lang="en-US" dirty="0" err="1" smtClean="0"/>
              <a:t>Tratamento</a:t>
            </a:r>
            <a:r>
              <a:rPr lang="en-US" dirty="0" smtClean="0"/>
              <a:t> com ATRA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pacientes</a:t>
            </a:r>
            <a:r>
              <a:rPr lang="en-US" dirty="0" smtClean="0"/>
              <a:t> com </a:t>
            </a:r>
            <a:r>
              <a:rPr lang="en-US" dirty="0" err="1" smtClean="0"/>
              <a:t>leucemia</a:t>
            </a:r>
            <a:r>
              <a:rPr lang="en-US" dirty="0" smtClean="0"/>
              <a:t> </a:t>
            </a:r>
            <a:r>
              <a:rPr lang="en-US" dirty="0" err="1" smtClean="0"/>
              <a:t>promielocítica</a:t>
            </a:r>
            <a:r>
              <a:rPr lang="en-US" dirty="0" smtClean="0"/>
              <a:t> </a:t>
            </a:r>
            <a:r>
              <a:rPr lang="en-US" dirty="0" err="1" smtClean="0"/>
              <a:t>aguda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9144000" cy="36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10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Diferenciação</a:t>
            </a:r>
            <a:r>
              <a:rPr lang="en-US" dirty="0" smtClean="0"/>
              <a:t> de </a:t>
            </a: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leucêmicas</a:t>
            </a:r>
            <a:r>
              <a:rPr lang="en-US" dirty="0" smtClean="0"/>
              <a:t> e </a:t>
            </a:r>
            <a:r>
              <a:rPr lang="en-US" dirty="0" err="1" smtClean="0"/>
              <a:t>remissão</a:t>
            </a:r>
            <a:r>
              <a:rPr lang="en-US" dirty="0" smtClean="0"/>
              <a:t> da </a:t>
            </a:r>
            <a:r>
              <a:rPr lang="en-US" dirty="0" err="1" smtClean="0"/>
              <a:t>doença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85" y="3102514"/>
            <a:ext cx="7550207" cy="25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6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8"/>
          <p:cNvGrpSpPr>
            <a:grpSpLocks/>
          </p:cNvGrpSpPr>
          <p:nvPr/>
        </p:nvGrpSpPr>
        <p:grpSpPr bwMode="auto">
          <a:xfrm>
            <a:off x="755576" y="2533651"/>
            <a:ext cx="7848606" cy="3390900"/>
            <a:chOff x="756" y="-334"/>
            <a:chExt cx="4944" cy="2136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756" y="-334"/>
              <a:ext cx="2202" cy="2136"/>
              <a:chOff x="144" y="960"/>
              <a:chExt cx="2202" cy="2136"/>
            </a:xfrm>
          </p:grpSpPr>
          <p:sp>
            <p:nvSpPr>
              <p:cNvPr id="52302" name="AutoShape 9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768" cy="768"/>
              </a:xfrm>
              <a:prstGeom prst="diamond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sz="1600" b="1"/>
                  <a:t>PML-RAR</a:t>
                </a:r>
                <a:r>
                  <a:rPr lang="pt-BR" sz="1600" b="1">
                    <a:sym typeface="Symbol" charset="2"/>
                  </a:rPr>
                  <a:t></a:t>
                </a:r>
                <a:endParaRPr lang="pt-BR" b="1"/>
              </a:p>
            </p:txBody>
          </p:sp>
          <p:sp>
            <p:nvSpPr>
              <p:cNvPr id="52303" name="AutoShape 12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768" cy="768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sz="1600" b="1"/>
                  <a:t>RXR</a:t>
                </a:r>
                <a:endParaRPr lang="pt-BR" b="1"/>
              </a:p>
            </p:txBody>
          </p:sp>
          <p:sp>
            <p:nvSpPr>
              <p:cNvPr id="52304" name="Freeform 13"/>
              <p:cNvSpPr>
                <a:spLocks/>
              </p:cNvSpPr>
              <p:nvPr/>
            </p:nvSpPr>
            <p:spPr bwMode="auto">
              <a:xfrm>
                <a:off x="192" y="1440"/>
                <a:ext cx="912" cy="912"/>
              </a:xfrm>
              <a:custGeom>
                <a:avLst/>
                <a:gdLst>
                  <a:gd name="T0" fmla="*/ 0 w 912"/>
                  <a:gd name="T1" fmla="*/ 0 h 912"/>
                  <a:gd name="T2" fmla="*/ 288 w 912"/>
                  <a:gd name="T3" fmla="*/ 288 h 912"/>
                  <a:gd name="T4" fmla="*/ 912 w 912"/>
                  <a:gd name="T5" fmla="*/ 912 h 912"/>
                  <a:gd name="T6" fmla="*/ 0 60000 65536"/>
                  <a:gd name="T7" fmla="*/ 0 60000 65536"/>
                  <a:gd name="T8" fmla="*/ 0 60000 65536"/>
                  <a:gd name="T9" fmla="*/ 0 w 912"/>
                  <a:gd name="T10" fmla="*/ 0 h 912"/>
                  <a:gd name="T11" fmla="*/ 912 w 912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2" h="912">
                    <a:moveTo>
                      <a:pt x="0" y="0"/>
                    </a:moveTo>
                    <a:cubicBezTo>
                      <a:pt x="68" y="68"/>
                      <a:pt x="136" y="136"/>
                      <a:pt x="288" y="288"/>
                    </a:cubicBezTo>
                    <a:cubicBezTo>
                      <a:pt x="440" y="440"/>
                      <a:pt x="676" y="676"/>
                      <a:pt x="912" y="912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05" name="Text Box 14"/>
              <p:cNvSpPr txBox="1">
                <a:spLocks noChangeArrowheads="1"/>
              </p:cNvSpPr>
              <p:nvPr/>
            </p:nvSpPr>
            <p:spPr bwMode="auto">
              <a:xfrm>
                <a:off x="144" y="2016"/>
                <a:ext cx="6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pt-BR" b="1"/>
                  <a:t>RARE</a:t>
                </a:r>
              </a:p>
            </p:txBody>
          </p:sp>
          <p:grpSp>
            <p:nvGrpSpPr>
              <p:cNvPr id="4" name="Group 20"/>
              <p:cNvGrpSpPr>
                <a:grpSpLocks/>
              </p:cNvGrpSpPr>
              <p:nvPr/>
            </p:nvGrpSpPr>
            <p:grpSpPr bwMode="auto">
              <a:xfrm rot="2570502">
                <a:off x="960" y="2664"/>
                <a:ext cx="1152" cy="144"/>
                <a:chOff x="1008" y="2496"/>
                <a:chExt cx="1152" cy="144"/>
              </a:xfrm>
            </p:grpSpPr>
            <p:sp>
              <p:nvSpPr>
                <p:cNvPr id="52310" name="Line 19"/>
                <p:cNvSpPr>
                  <a:spLocks noChangeShapeType="1"/>
                </p:cNvSpPr>
                <p:nvPr/>
              </p:nvSpPr>
              <p:spPr bwMode="auto">
                <a:xfrm>
                  <a:off x="1008" y="2580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11" name="Rectangle 16"/>
                <p:cNvSpPr>
                  <a:spLocks noChangeArrowheads="1"/>
                </p:cNvSpPr>
                <p:nvPr/>
              </p:nvSpPr>
              <p:spPr bwMode="auto">
                <a:xfrm>
                  <a:off x="1104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12" name="Rectangle 17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13" name="Rectangle 18"/>
                <p:cNvSpPr>
                  <a:spLocks noChangeArrowheads="1"/>
                </p:cNvSpPr>
                <p:nvPr/>
              </p:nvSpPr>
              <p:spPr bwMode="auto">
                <a:xfrm>
                  <a:off x="1776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2307" name="Oval 21"/>
              <p:cNvSpPr>
                <a:spLocks noChangeArrowheads="1"/>
              </p:cNvSpPr>
              <p:nvPr/>
            </p:nvSpPr>
            <p:spPr bwMode="auto">
              <a:xfrm>
                <a:off x="951" y="1056"/>
                <a:ext cx="720" cy="3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b="1"/>
                  <a:t>N-Cor</a:t>
                </a:r>
              </a:p>
            </p:txBody>
          </p:sp>
          <p:sp>
            <p:nvSpPr>
              <p:cNvPr id="52308" name="AutoShape 23"/>
              <p:cNvSpPr>
                <a:spLocks noChangeArrowheads="1"/>
              </p:cNvSpPr>
              <p:nvPr/>
            </p:nvSpPr>
            <p:spPr bwMode="auto">
              <a:xfrm>
                <a:off x="1638" y="960"/>
                <a:ext cx="708" cy="528"/>
              </a:xfrm>
              <a:prstGeom prst="hexagon">
                <a:avLst>
                  <a:gd name="adj" fmla="val 33523"/>
                  <a:gd name="vf" fmla="val 115470"/>
                </a:avLst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style>
              <a:lnRef idx="0">
                <a:scrgbClr r="0" g="0" b="0"/>
              </a:lnRef>
              <a:fillRef idx="1002">
                <a:schemeClr val="lt2"/>
              </a:fillRef>
              <a:effectRef idx="0">
                <a:scrgbClr r="0" g="0" b="0"/>
              </a:effectRef>
              <a:fontRef idx="major"/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b="1"/>
                  <a:t>HDAC</a:t>
                </a:r>
              </a:p>
            </p:txBody>
          </p:sp>
          <p:sp>
            <p:nvSpPr>
              <p:cNvPr id="52309" name="Text Box 25"/>
              <p:cNvSpPr txBox="1">
                <a:spLocks noChangeArrowheads="1"/>
              </p:cNvSpPr>
              <p:nvPr/>
            </p:nvSpPr>
            <p:spPr bwMode="auto">
              <a:xfrm>
                <a:off x="704" y="2808"/>
                <a:ext cx="72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pt-BR" b="1"/>
                  <a:t>Gene X</a:t>
                </a:r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>
              <a:off x="2958" y="38"/>
              <a:ext cx="2742" cy="1325"/>
              <a:chOff x="2346" y="1224"/>
              <a:chExt cx="2742" cy="1325"/>
            </a:xfrm>
          </p:grpSpPr>
          <p:grpSp>
            <p:nvGrpSpPr>
              <p:cNvPr id="6" name="Group 30"/>
              <p:cNvGrpSpPr>
                <a:grpSpLocks/>
              </p:cNvGrpSpPr>
              <p:nvPr/>
            </p:nvGrpSpPr>
            <p:grpSpPr bwMode="auto">
              <a:xfrm>
                <a:off x="2832" y="1310"/>
                <a:ext cx="2256" cy="1239"/>
                <a:chOff x="2592" y="2640"/>
                <a:chExt cx="2256" cy="1239"/>
              </a:xfrm>
            </p:grpSpPr>
            <p:grpSp>
              <p:nvGrpSpPr>
                <p:cNvPr id="7" name="Group 31"/>
                <p:cNvGrpSpPr>
                  <a:grpSpLocks/>
                </p:cNvGrpSpPr>
                <p:nvPr/>
              </p:nvGrpSpPr>
              <p:grpSpPr bwMode="auto">
                <a:xfrm>
                  <a:off x="2592" y="2640"/>
                  <a:ext cx="437" cy="1008"/>
                  <a:chOff x="2556" y="3312"/>
                  <a:chExt cx="437" cy="1008"/>
                </a:xfrm>
              </p:grpSpPr>
              <p:sp>
                <p:nvSpPr>
                  <p:cNvPr id="5228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3408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8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3408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9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3504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9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3504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9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3840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9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3840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9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3936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9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3936"/>
                    <a:ext cx="144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b="1">
                      <a:solidFill>
                        <a:schemeClr val="bg2"/>
                      </a:solidFill>
                      <a:latin typeface="Tahoma" charset="0"/>
                    </a:endParaRPr>
                  </a:p>
                </p:txBody>
              </p:sp>
              <p:sp>
                <p:nvSpPr>
                  <p:cNvPr id="52296" name="Freeform 40"/>
                  <p:cNvSpPr>
                    <a:spLocks/>
                  </p:cNvSpPr>
                  <p:nvPr/>
                </p:nvSpPr>
                <p:spPr bwMode="auto">
                  <a:xfrm>
                    <a:off x="2556" y="3312"/>
                    <a:ext cx="367" cy="289"/>
                  </a:xfrm>
                  <a:custGeom>
                    <a:avLst/>
                    <a:gdLst>
                      <a:gd name="T0" fmla="*/ 11 w 367"/>
                      <a:gd name="T1" fmla="*/ 0 h 289"/>
                      <a:gd name="T2" fmla="*/ 33 w 367"/>
                      <a:gd name="T3" fmla="*/ 167 h 289"/>
                      <a:gd name="T4" fmla="*/ 200 w 367"/>
                      <a:gd name="T5" fmla="*/ 289 h 289"/>
                      <a:gd name="T6" fmla="*/ 367 w 367"/>
                      <a:gd name="T7" fmla="*/ 278 h 28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67"/>
                      <a:gd name="T13" fmla="*/ 0 h 289"/>
                      <a:gd name="T14" fmla="*/ 367 w 367"/>
                      <a:gd name="T15" fmla="*/ 289 h 28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67" h="289">
                        <a:moveTo>
                          <a:pt x="11" y="0"/>
                        </a:moveTo>
                        <a:cubicBezTo>
                          <a:pt x="16" y="56"/>
                          <a:pt x="0" y="121"/>
                          <a:pt x="33" y="167"/>
                        </a:cubicBezTo>
                        <a:cubicBezTo>
                          <a:pt x="68" y="216"/>
                          <a:pt x="143" y="270"/>
                          <a:pt x="200" y="289"/>
                        </a:cubicBezTo>
                        <a:cubicBezTo>
                          <a:pt x="275" y="264"/>
                          <a:pt x="221" y="278"/>
                          <a:pt x="367" y="278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297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3648"/>
                    <a:ext cx="24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298" name="Freeform 42"/>
                  <p:cNvSpPr>
                    <a:spLocks/>
                  </p:cNvSpPr>
                  <p:nvPr/>
                </p:nvSpPr>
                <p:spPr bwMode="auto">
                  <a:xfrm>
                    <a:off x="2768" y="3655"/>
                    <a:ext cx="175" cy="278"/>
                  </a:xfrm>
                  <a:custGeom>
                    <a:avLst/>
                    <a:gdLst>
                      <a:gd name="T0" fmla="*/ 110 w 175"/>
                      <a:gd name="T1" fmla="*/ 0 h 278"/>
                      <a:gd name="T2" fmla="*/ 143 w 175"/>
                      <a:gd name="T3" fmla="*/ 100 h 278"/>
                      <a:gd name="T4" fmla="*/ 10 w 175"/>
                      <a:gd name="T5" fmla="*/ 234 h 278"/>
                      <a:gd name="T6" fmla="*/ 10 w 175"/>
                      <a:gd name="T7" fmla="*/ 278 h 27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5"/>
                      <a:gd name="T13" fmla="*/ 0 h 278"/>
                      <a:gd name="T14" fmla="*/ 175 w 175"/>
                      <a:gd name="T15" fmla="*/ 278 h 27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5" h="278">
                        <a:moveTo>
                          <a:pt x="110" y="0"/>
                        </a:moveTo>
                        <a:cubicBezTo>
                          <a:pt x="155" y="15"/>
                          <a:pt x="175" y="50"/>
                          <a:pt x="143" y="100"/>
                        </a:cubicBezTo>
                        <a:cubicBezTo>
                          <a:pt x="114" y="146"/>
                          <a:pt x="50" y="193"/>
                          <a:pt x="10" y="234"/>
                        </a:cubicBezTo>
                        <a:cubicBezTo>
                          <a:pt x="0" y="245"/>
                          <a:pt x="10" y="263"/>
                          <a:pt x="10" y="278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29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4032"/>
                    <a:ext cx="24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300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4128"/>
                    <a:ext cx="24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301" name="Freeform 45"/>
                  <p:cNvSpPr>
                    <a:spLocks/>
                  </p:cNvSpPr>
                  <p:nvPr/>
                </p:nvSpPr>
                <p:spPr bwMode="auto">
                  <a:xfrm>
                    <a:off x="2845" y="4120"/>
                    <a:ext cx="148" cy="200"/>
                  </a:xfrm>
                  <a:custGeom>
                    <a:avLst/>
                    <a:gdLst>
                      <a:gd name="T0" fmla="*/ 0 w 148"/>
                      <a:gd name="T1" fmla="*/ 0 h 200"/>
                      <a:gd name="T2" fmla="*/ 33 w 148"/>
                      <a:gd name="T3" fmla="*/ 22 h 200"/>
                      <a:gd name="T4" fmla="*/ 122 w 148"/>
                      <a:gd name="T5" fmla="*/ 33 h 200"/>
                      <a:gd name="T6" fmla="*/ 111 w 148"/>
                      <a:gd name="T7" fmla="*/ 200 h 2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00"/>
                      <a:gd name="T14" fmla="*/ 148 w 148"/>
                      <a:gd name="T15" fmla="*/ 200 h 2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00">
                        <a:moveTo>
                          <a:pt x="0" y="0"/>
                        </a:moveTo>
                        <a:cubicBezTo>
                          <a:pt x="11" y="7"/>
                          <a:pt x="20" y="19"/>
                          <a:pt x="33" y="22"/>
                        </a:cubicBezTo>
                        <a:cubicBezTo>
                          <a:pt x="62" y="30"/>
                          <a:pt x="108" y="7"/>
                          <a:pt x="122" y="33"/>
                        </a:cubicBezTo>
                        <a:cubicBezTo>
                          <a:pt x="148" y="82"/>
                          <a:pt x="111" y="144"/>
                          <a:pt x="111" y="200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286" name="Line 46"/>
                <p:cNvSpPr>
                  <a:spLocks noChangeShapeType="1"/>
                </p:cNvSpPr>
                <p:nvPr/>
              </p:nvSpPr>
              <p:spPr bwMode="auto">
                <a:xfrm>
                  <a:off x="2592" y="2928"/>
                  <a:ext cx="0" cy="384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87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408" y="2788"/>
                  <a:ext cx="1440" cy="10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ct val="30000"/>
                    </a:spcBef>
                  </a:pPr>
                  <a:r>
                    <a:rPr lang="en-US" b="1" dirty="0" smtClean="0">
                      <a:solidFill>
                        <a:srgbClr val="FF0000"/>
                      </a:solidFill>
                      <a:latin typeface="Tahoma" charset="0"/>
                    </a:rPr>
                    <a:t>Transcription repression = block of differentiation</a:t>
                  </a:r>
                  <a:endParaRPr lang="en-US" b="1" dirty="0">
                    <a:solidFill>
                      <a:srgbClr val="FF0000"/>
                    </a:solidFill>
                    <a:latin typeface="Tahoma" charset="0"/>
                  </a:endParaRPr>
                </a:p>
              </p:txBody>
            </p:sp>
          </p:grpSp>
          <p:cxnSp>
            <p:nvCxnSpPr>
              <p:cNvPr id="52284" name="AutoShape 52"/>
              <p:cNvCxnSpPr>
                <a:cxnSpLocks noChangeShapeType="1"/>
                <a:stCxn id="52308" idx="2"/>
              </p:cNvCxnSpPr>
              <p:nvPr/>
            </p:nvCxnSpPr>
            <p:spPr bwMode="auto">
              <a:xfrm>
                <a:off x="2346" y="1224"/>
                <a:ext cx="486" cy="27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2590800" y="1847850"/>
            <a:ext cx="3590925" cy="4157663"/>
            <a:chOff x="150" y="489"/>
            <a:chExt cx="2262" cy="2619"/>
          </a:xfrm>
        </p:grpSpPr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192" y="489"/>
              <a:ext cx="1015" cy="687"/>
              <a:chOff x="2986" y="837"/>
              <a:chExt cx="1015" cy="687"/>
            </a:xfrm>
          </p:grpSpPr>
          <p:sp>
            <p:nvSpPr>
              <p:cNvPr id="52279" name="Line 54"/>
              <p:cNvSpPr>
                <a:spLocks noChangeShapeType="1"/>
              </p:cNvSpPr>
              <p:nvPr/>
            </p:nvSpPr>
            <p:spPr bwMode="auto">
              <a:xfrm>
                <a:off x="3293" y="1078"/>
                <a:ext cx="0" cy="4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80" name="Text Box 55"/>
              <p:cNvSpPr txBox="1">
                <a:spLocks noChangeArrowheads="1"/>
              </p:cNvSpPr>
              <p:nvPr/>
            </p:nvSpPr>
            <p:spPr bwMode="auto">
              <a:xfrm>
                <a:off x="2986" y="837"/>
                <a:ext cx="101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pt-BR" b="1" dirty="0" smtClean="0">
                    <a:latin typeface="Tahoma" charset="0"/>
                  </a:rPr>
                  <a:t>ATRA 10</a:t>
                </a:r>
                <a:r>
                  <a:rPr lang="pt-BR" b="1" baseline="30000" dirty="0" smtClean="0">
                    <a:latin typeface="Tahoma" charset="0"/>
                  </a:rPr>
                  <a:t>-6</a:t>
                </a:r>
                <a:r>
                  <a:rPr lang="pt-BR" b="1" dirty="0" smtClean="0">
                    <a:latin typeface="Tahoma" charset="0"/>
                  </a:rPr>
                  <a:t> M</a:t>
                </a:r>
                <a:endParaRPr lang="pt-BR" b="1" dirty="0">
                  <a:latin typeface="Tahoma" charset="0"/>
                </a:endParaRPr>
              </a:p>
            </p:txBody>
          </p:sp>
        </p:grpSp>
        <p:grpSp>
          <p:nvGrpSpPr>
            <p:cNvPr id="10" name="Group 72"/>
            <p:cNvGrpSpPr>
              <a:grpSpLocks/>
            </p:cNvGrpSpPr>
            <p:nvPr/>
          </p:nvGrpSpPr>
          <p:grpSpPr bwMode="auto">
            <a:xfrm>
              <a:off x="150" y="803"/>
              <a:ext cx="2262" cy="2305"/>
              <a:chOff x="3498" y="623"/>
              <a:chExt cx="2262" cy="2305"/>
            </a:xfrm>
          </p:grpSpPr>
          <p:sp>
            <p:nvSpPr>
              <p:cNvPr id="52266" name="AutoShape 58"/>
              <p:cNvSpPr>
                <a:spLocks noChangeArrowheads="1"/>
              </p:cNvSpPr>
              <p:nvPr/>
            </p:nvSpPr>
            <p:spPr bwMode="auto">
              <a:xfrm>
                <a:off x="3738" y="936"/>
                <a:ext cx="768" cy="768"/>
              </a:xfrm>
              <a:prstGeom prst="diamond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sz="1600" b="1"/>
                  <a:t>PML-RAR</a:t>
                </a:r>
                <a:r>
                  <a:rPr lang="pt-BR" sz="1600" b="1">
                    <a:sym typeface="Symbol" charset="2"/>
                  </a:rPr>
                  <a:t></a:t>
                </a:r>
                <a:endParaRPr lang="pt-BR" b="1"/>
              </a:p>
            </p:txBody>
          </p:sp>
          <p:sp>
            <p:nvSpPr>
              <p:cNvPr id="52267" name="AutoShape 59"/>
              <p:cNvSpPr>
                <a:spLocks noChangeArrowheads="1"/>
              </p:cNvSpPr>
              <p:nvPr/>
            </p:nvSpPr>
            <p:spPr bwMode="auto">
              <a:xfrm>
                <a:off x="4122" y="1320"/>
                <a:ext cx="768" cy="768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sz="1600" b="1"/>
                  <a:t>RXR</a:t>
                </a:r>
                <a:endParaRPr lang="pt-BR" b="1"/>
              </a:p>
            </p:txBody>
          </p:sp>
          <p:sp>
            <p:nvSpPr>
              <p:cNvPr id="52268" name="Freeform 60"/>
              <p:cNvSpPr>
                <a:spLocks/>
              </p:cNvSpPr>
              <p:nvPr/>
            </p:nvSpPr>
            <p:spPr bwMode="auto">
              <a:xfrm>
                <a:off x="3546" y="1272"/>
                <a:ext cx="912" cy="912"/>
              </a:xfrm>
              <a:custGeom>
                <a:avLst/>
                <a:gdLst>
                  <a:gd name="T0" fmla="*/ 0 w 912"/>
                  <a:gd name="T1" fmla="*/ 0 h 912"/>
                  <a:gd name="T2" fmla="*/ 288 w 912"/>
                  <a:gd name="T3" fmla="*/ 288 h 912"/>
                  <a:gd name="T4" fmla="*/ 912 w 912"/>
                  <a:gd name="T5" fmla="*/ 912 h 912"/>
                  <a:gd name="T6" fmla="*/ 0 60000 65536"/>
                  <a:gd name="T7" fmla="*/ 0 60000 65536"/>
                  <a:gd name="T8" fmla="*/ 0 60000 65536"/>
                  <a:gd name="T9" fmla="*/ 0 w 912"/>
                  <a:gd name="T10" fmla="*/ 0 h 912"/>
                  <a:gd name="T11" fmla="*/ 912 w 912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2" h="912">
                    <a:moveTo>
                      <a:pt x="0" y="0"/>
                    </a:moveTo>
                    <a:cubicBezTo>
                      <a:pt x="68" y="68"/>
                      <a:pt x="136" y="136"/>
                      <a:pt x="288" y="288"/>
                    </a:cubicBezTo>
                    <a:cubicBezTo>
                      <a:pt x="440" y="440"/>
                      <a:pt x="676" y="676"/>
                      <a:pt x="912" y="912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9" name="Text Box 61"/>
              <p:cNvSpPr txBox="1">
                <a:spLocks noChangeArrowheads="1"/>
              </p:cNvSpPr>
              <p:nvPr/>
            </p:nvSpPr>
            <p:spPr bwMode="auto">
              <a:xfrm>
                <a:off x="3498" y="1848"/>
                <a:ext cx="6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pt-BR" b="1"/>
                  <a:t>RARE</a:t>
                </a:r>
              </a:p>
            </p:txBody>
          </p:sp>
          <p:grpSp>
            <p:nvGrpSpPr>
              <p:cNvPr id="11" name="Group 62"/>
              <p:cNvGrpSpPr>
                <a:grpSpLocks/>
              </p:cNvGrpSpPr>
              <p:nvPr/>
            </p:nvGrpSpPr>
            <p:grpSpPr bwMode="auto">
              <a:xfrm rot="2570502">
                <a:off x="4314" y="2496"/>
                <a:ext cx="1152" cy="144"/>
                <a:chOff x="1008" y="2496"/>
                <a:chExt cx="1152" cy="144"/>
              </a:xfrm>
            </p:grpSpPr>
            <p:sp>
              <p:nvSpPr>
                <p:cNvPr id="52275" name="Line 63"/>
                <p:cNvSpPr>
                  <a:spLocks noChangeShapeType="1"/>
                </p:cNvSpPr>
                <p:nvPr/>
              </p:nvSpPr>
              <p:spPr bwMode="auto">
                <a:xfrm>
                  <a:off x="1008" y="2580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76" name="Rectangle 64"/>
                <p:cNvSpPr>
                  <a:spLocks noChangeArrowheads="1"/>
                </p:cNvSpPr>
                <p:nvPr/>
              </p:nvSpPr>
              <p:spPr bwMode="auto">
                <a:xfrm>
                  <a:off x="1104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77" name="Rectangle 65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78" name="Rectangle 66"/>
                <p:cNvSpPr>
                  <a:spLocks noChangeArrowheads="1"/>
                </p:cNvSpPr>
                <p:nvPr/>
              </p:nvSpPr>
              <p:spPr bwMode="auto">
                <a:xfrm>
                  <a:off x="1776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2271" name="Oval 67"/>
              <p:cNvSpPr>
                <a:spLocks noChangeArrowheads="1"/>
              </p:cNvSpPr>
              <p:nvPr/>
            </p:nvSpPr>
            <p:spPr bwMode="auto">
              <a:xfrm>
                <a:off x="4314" y="623"/>
                <a:ext cx="720" cy="3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b="1"/>
                  <a:t>N-Cor</a:t>
                </a:r>
              </a:p>
            </p:txBody>
          </p:sp>
          <p:sp>
            <p:nvSpPr>
              <p:cNvPr id="52272" name="AutoShape 68"/>
              <p:cNvSpPr>
                <a:spLocks noChangeArrowheads="1"/>
              </p:cNvSpPr>
              <p:nvPr/>
            </p:nvSpPr>
            <p:spPr bwMode="auto">
              <a:xfrm>
                <a:off x="5052" y="1007"/>
                <a:ext cx="708" cy="528"/>
              </a:xfrm>
              <a:prstGeom prst="hexagon">
                <a:avLst>
                  <a:gd name="adj" fmla="val 33523"/>
                  <a:gd name="vf" fmla="val 115470"/>
                </a:avLst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style>
              <a:lnRef idx="0">
                <a:scrgbClr r="0" g="0" b="0"/>
              </a:lnRef>
              <a:fillRef idx="1002">
                <a:schemeClr val="lt2"/>
              </a:fillRef>
              <a:effectRef idx="0">
                <a:scrgbClr r="0" g="0" b="0"/>
              </a:effectRef>
              <a:fontRef idx="major"/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b="1"/>
                  <a:t>HDAC</a:t>
                </a:r>
              </a:p>
            </p:txBody>
          </p:sp>
          <p:sp>
            <p:nvSpPr>
              <p:cNvPr id="52273" name="Text Box 69"/>
              <p:cNvSpPr txBox="1">
                <a:spLocks noChangeArrowheads="1"/>
              </p:cNvSpPr>
              <p:nvPr/>
            </p:nvSpPr>
            <p:spPr bwMode="auto">
              <a:xfrm>
                <a:off x="4058" y="2640"/>
                <a:ext cx="72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pt-BR" b="1"/>
                  <a:t>Gene X</a:t>
                </a:r>
              </a:p>
            </p:txBody>
          </p:sp>
          <p:sp>
            <p:nvSpPr>
              <p:cNvPr id="52274" name="AutoShape 71"/>
              <p:cNvSpPr>
                <a:spLocks noChangeArrowheads="1"/>
              </p:cNvSpPr>
              <p:nvPr/>
            </p:nvSpPr>
            <p:spPr bwMode="auto">
              <a:xfrm>
                <a:off x="4458" y="1104"/>
                <a:ext cx="594" cy="206"/>
              </a:xfrm>
              <a:prstGeom prst="curvedUpArrow">
                <a:avLst>
                  <a:gd name="adj1" fmla="val 57670"/>
                  <a:gd name="adj2" fmla="val 115340"/>
                  <a:gd name="adj3" fmla="val 3333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120"/>
          <p:cNvGrpSpPr>
            <a:grpSpLocks/>
          </p:cNvGrpSpPr>
          <p:nvPr/>
        </p:nvGrpSpPr>
        <p:grpSpPr bwMode="auto">
          <a:xfrm>
            <a:off x="1475656" y="1828800"/>
            <a:ext cx="7200904" cy="4191000"/>
            <a:chOff x="-780" y="1512"/>
            <a:chExt cx="4536" cy="2640"/>
          </a:xfrm>
        </p:grpSpPr>
        <p:grpSp>
          <p:nvGrpSpPr>
            <p:cNvPr id="13" name="Group 94"/>
            <p:cNvGrpSpPr>
              <a:grpSpLocks/>
            </p:cNvGrpSpPr>
            <p:nvPr/>
          </p:nvGrpSpPr>
          <p:grpSpPr bwMode="auto">
            <a:xfrm>
              <a:off x="-780" y="1512"/>
              <a:ext cx="1968" cy="2640"/>
              <a:chOff x="3498" y="756"/>
              <a:chExt cx="1968" cy="2640"/>
            </a:xfrm>
          </p:grpSpPr>
          <p:sp>
            <p:nvSpPr>
              <p:cNvPr id="52251" name="AutoShape 79"/>
              <p:cNvSpPr>
                <a:spLocks noChangeArrowheads="1"/>
              </p:cNvSpPr>
              <p:nvPr/>
            </p:nvSpPr>
            <p:spPr bwMode="auto">
              <a:xfrm>
                <a:off x="3738" y="1404"/>
                <a:ext cx="768" cy="768"/>
              </a:xfrm>
              <a:prstGeom prst="diamond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sz="1600" b="1"/>
                  <a:t>PML-RAR</a:t>
                </a:r>
                <a:r>
                  <a:rPr lang="pt-BR" sz="1600" b="1">
                    <a:sym typeface="Symbol" charset="2"/>
                  </a:rPr>
                  <a:t></a:t>
                </a:r>
                <a:endParaRPr lang="pt-BR" b="1"/>
              </a:p>
            </p:txBody>
          </p:sp>
          <p:sp>
            <p:nvSpPr>
              <p:cNvPr id="52252" name="AutoShape 80"/>
              <p:cNvSpPr>
                <a:spLocks noChangeArrowheads="1"/>
              </p:cNvSpPr>
              <p:nvPr/>
            </p:nvSpPr>
            <p:spPr bwMode="auto">
              <a:xfrm>
                <a:off x="4122" y="1788"/>
                <a:ext cx="768" cy="768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sz="1600" b="1"/>
                  <a:t>RXR</a:t>
                </a:r>
                <a:endParaRPr lang="pt-BR" b="1"/>
              </a:p>
            </p:txBody>
          </p:sp>
          <p:sp>
            <p:nvSpPr>
              <p:cNvPr id="52253" name="Freeform 81"/>
              <p:cNvSpPr>
                <a:spLocks/>
              </p:cNvSpPr>
              <p:nvPr/>
            </p:nvSpPr>
            <p:spPr bwMode="auto">
              <a:xfrm>
                <a:off x="3546" y="1740"/>
                <a:ext cx="912" cy="912"/>
              </a:xfrm>
              <a:custGeom>
                <a:avLst/>
                <a:gdLst>
                  <a:gd name="T0" fmla="*/ 0 w 912"/>
                  <a:gd name="T1" fmla="*/ 0 h 912"/>
                  <a:gd name="T2" fmla="*/ 288 w 912"/>
                  <a:gd name="T3" fmla="*/ 288 h 912"/>
                  <a:gd name="T4" fmla="*/ 912 w 912"/>
                  <a:gd name="T5" fmla="*/ 912 h 912"/>
                  <a:gd name="T6" fmla="*/ 0 60000 65536"/>
                  <a:gd name="T7" fmla="*/ 0 60000 65536"/>
                  <a:gd name="T8" fmla="*/ 0 60000 65536"/>
                  <a:gd name="T9" fmla="*/ 0 w 912"/>
                  <a:gd name="T10" fmla="*/ 0 h 912"/>
                  <a:gd name="T11" fmla="*/ 912 w 912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2" h="912">
                    <a:moveTo>
                      <a:pt x="0" y="0"/>
                    </a:moveTo>
                    <a:cubicBezTo>
                      <a:pt x="68" y="68"/>
                      <a:pt x="136" y="136"/>
                      <a:pt x="288" y="288"/>
                    </a:cubicBezTo>
                    <a:cubicBezTo>
                      <a:pt x="440" y="440"/>
                      <a:pt x="676" y="676"/>
                      <a:pt x="912" y="912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4" name="Text Box 82"/>
              <p:cNvSpPr txBox="1">
                <a:spLocks noChangeArrowheads="1"/>
              </p:cNvSpPr>
              <p:nvPr/>
            </p:nvSpPr>
            <p:spPr bwMode="auto">
              <a:xfrm>
                <a:off x="3498" y="2316"/>
                <a:ext cx="6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pt-BR" b="1"/>
                  <a:t>RARE</a:t>
                </a:r>
              </a:p>
            </p:txBody>
          </p:sp>
          <p:grpSp>
            <p:nvGrpSpPr>
              <p:cNvPr id="14" name="Group 83"/>
              <p:cNvGrpSpPr>
                <a:grpSpLocks/>
              </p:cNvGrpSpPr>
              <p:nvPr/>
            </p:nvGrpSpPr>
            <p:grpSpPr bwMode="auto">
              <a:xfrm rot="2570502">
                <a:off x="4314" y="2964"/>
                <a:ext cx="1152" cy="144"/>
                <a:chOff x="1008" y="2496"/>
                <a:chExt cx="1152" cy="144"/>
              </a:xfrm>
            </p:grpSpPr>
            <p:sp>
              <p:nvSpPr>
                <p:cNvPr id="52260" name="Line 84"/>
                <p:cNvSpPr>
                  <a:spLocks noChangeShapeType="1"/>
                </p:cNvSpPr>
                <p:nvPr/>
              </p:nvSpPr>
              <p:spPr bwMode="auto">
                <a:xfrm>
                  <a:off x="1008" y="2580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61" name="Rectangle 85"/>
                <p:cNvSpPr>
                  <a:spLocks noChangeArrowheads="1"/>
                </p:cNvSpPr>
                <p:nvPr/>
              </p:nvSpPr>
              <p:spPr bwMode="auto">
                <a:xfrm>
                  <a:off x="1104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62" name="Rectangle 86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63" name="Rectangle 87"/>
                <p:cNvSpPr>
                  <a:spLocks noChangeArrowheads="1"/>
                </p:cNvSpPr>
                <p:nvPr/>
              </p:nvSpPr>
              <p:spPr bwMode="auto">
                <a:xfrm>
                  <a:off x="1776" y="2496"/>
                  <a:ext cx="288" cy="14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2256" name="Oval 88"/>
              <p:cNvSpPr>
                <a:spLocks noChangeArrowheads="1"/>
              </p:cNvSpPr>
              <p:nvPr/>
            </p:nvSpPr>
            <p:spPr bwMode="auto">
              <a:xfrm>
                <a:off x="3792" y="1068"/>
                <a:ext cx="720" cy="38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b="1"/>
                  <a:t>CoA</a:t>
                </a:r>
              </a:p>
            </p:txBody>
          </p:sp>
          <p:sp>
            <p:nvSpPr>
              <p:cNvPr id="52257" name="AutoShape 89"/>
              <p:cNvSpPr>
                <a:spLocks noChangeArrowheads="1"/>
              </p:cNvSpPr>
              <p:nvPr/>
            </p:nvSpPr>
            <p:spPr bwMode="auto">
              <a:xfrm>
                <a:off x="4182" y="756"/>
                <a:ext cx="708" cy="528"/>
              </a:xfrm>
              <a:prstGeom prst="hexagon">
                <a:avLst>
                  <a:gd name="adj" fmla="val 33523"/>
                  <a:gd name="vf" fmla="val 115470"/>
                </a:avLst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b="1"/>
                  <a:t>HAT</a:t>
                </a:r>
              </a:p>
            </p:txBody>
          </p:sp>
          <p:sp>
            <p:nvSpPr>
              <p:cNvPr id="52258" name="Text Box 90"/>
              <p:cNvSpPr txBox="1">
                <a:spLocks noChangeArrowheads="1"/>
              </p:cNvSpPr>
              <p:nvPr/>
            </p:nvSpPr>
            <p:spPr bwMode="auto">
              <a:xfrm>
                <a:off x="4058" y="3108"/>
                <a:ext cx="72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pt-BR" b="1"/>
                  <a:t>Gene X</a:t>
                </a:r>
              </a:p>
            </p:txBody>
          </p:sp>
          <p:sp>
            <p:nvSpPr>
              <p:cNvPr id="52259" name="AutoShape 92"/>
              <p:cNvSpPr>
                <a:spLocks noChangeArrowheads="1"/>
              </p:cNvSpPr>
              <p:nvPr/>
            </p:nvSpPr>
            <p:spPr bwMode="auto">
              <a:xfrm>
                <a:off x="3599" y="1310"/>
                <a:ext cx="560" cy="372"/>
              </a:xfrm>
              <a:prstGeom prst="pentagon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sz="1400" b="1" dirty="0"/>
                  <a:t>ATRA</a:t>
                </a:r>
              </a:p>
            </p:txBody>
          </p:sp>
        </p:grpSp>
        <p:grpSp>
          <p:nvGrpSpPr>
            <p:cNvPr id="15" name="Group 117"/>
            <p:cNvGrpSpPr>
              <a:grpSpLocks/>
            </p:cNvGrpSpPr>
            <p:nvPr/>
          </p:nvGrpSpPr>
          <p:grpSpPr bwMode="auto">
            <a:xfrm>
              <a:off x="1578" y="2052"/>
              <a:ext cx="2178" cy="1116"/>
              <a:chOff x="2292" y="2425"/>
              <a:chExt cx="2178" cy="1116"/>
            </a:xfrm>
          </p:grpSpPr>
          <p:grpSp>
            <p:nvGrpSpPr>
              <p:cNvPr id="16" name="Group 97"/>
              <p:cNvGrpSpPr>
                <a:grpSpLocks/>
              </p:cNvGrpSpPr>
              <p:nvPr/>
            </p:nvGrpSpPr>
            <p:grpSpPr bwMode="auto">
              <a:xfrm>
                <a:off x="2292" y="2533"/>
                <a:ext cx="437" cy="1008"/>
                <a:chOff x="2556" y="3312"/>
                <a:chExt cx="437" cy="1008"/>
              </a:xfrm>
            </p:grpSpPr>
            <p:sp>
              <p:nvSpPr>
                <p:cNvPr id="52237" name="Oval 98"/>
                <p:cNvSpPr>
                  <a:spLocks noChangeArrowheads="1"/>
                </p:cNvSpPr>
                <p:nvPr/>
              </p:nvSpPr>
              <p:spPr bwMode="auto">
                <a:xfrm>
                  <a:off x="2640" y="3408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38" name="Oval 99"/>
                <p:cNvSpPr>
                  <a:spLocks noChangeArrowheads="1"/>
                </p:cNvSpPr>
                <p:nvPr/>
              </p:nvSpPr>
              <p:spPr bwMode="auto">
                <a:xfrm>
                  <a:off x="2736" y="3408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39" name="Oval 100"/>
                <p:cNvSpPr>
                  <a:spLocks noChangeArrowheads="1"/>
                </p:cNvSpPr>
                <p:nvPr/>
              </p:nvSpPr>
              <p:spPr bwMode="auto">
                <a:xfrm>
                  <a:off x="2736" y="3504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40" name="Oval 101"/>
                <p:cNvSpPr>
                  <a:spLocks noChangeArrowheads="1"/>
                </p:cNvSpPr>
                <p:nvPr/>
              </p:nvSpPr>
              <p:spPr bwMode="auto">
                <a:xfrm>
                  <a:off x="2640" y="3504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41" name="Oval 102"/>
                <p:cNvSpPr>
                  <a:spLocks noChangeArrowheads="1"/>
                </p:cNvSpPr>
                <p:nvPr/>
              </p:nvSpPr>
              <p:spPr bwMode="auto">
                <a:xfrm>
                  <a:off x="2640" y="3840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42" name="Oval 103"/>
                <p:cNvSpPr>
                  <a:spLocks noChangeArrowheads="1"/>
                </p:cNvSpPr>
                <p:nvPr/>
              </p:nvSpPr>
              <p:spPr bwMode="auto">
                <a:xfrm>
                  <a:off x="2736" y="3840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43" name="Oval 104"/>
                <p:cNvSpPr>
                  <a:spLocks noChangeArrowheads="1"/>
                </p:cNvSpPr>
                <p:nvPr/>
              </p:nvSpPr>
              <p:spPr bwMode="auto">
                <a:xfrm>
                  <a:off x="2736" y="3936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44" name="Oval 105"/>
                <p:cNvSpPr>
                  <a:spLocks noChangeArrowheads="1"/>
                </p:cNvSpPr>
                <p:nvPr/>
              </p:nvSpPr>
              <p:spPr bwMode="auto">
                <a:xfrm>
                  <a:off x="2640" y="3936"/>
                  <a:ext cx="144" cy="24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="1">
                    <a:solidFill>
                      <a:schemeClr val="bg2"/>
                    </a:solidFill>
                    <a:latin typeface="Tahoma" charset="0"/>
                  </a:endParaRPr>
                </a:p>
              </p:txBody>
            </p:sp>
            <p:sp>
              <p:nvSpPr>
                <p:cNvPr id="52245" name="Freeform 106"/>
                <p:cNvSpPr>
                  <a:spLocks/>
                </p:cNvSpPr>
                <p:nvPr/>
              </p:nvSpPr>
              <p:spPr bwMode="auto">
                <a:xfrm>
                  <a:off x="2556" y="3312"/>
                  <a:ext cx="367" cy="289"/>
                </a:xfrm>
                <a:custGeom>
                  <a:avLst/>
                  <a:gdLst>
                    <a:gd name="T0" fmla="*/ 11 w 367"/>
                    <a:gd name="T1" fmla="*/ 0 h 289"/>
                    <a:gd name="T2" fmla="*/ 33 w 367"/>
                    <a:gd name="T3" fmla="*/ 167 h 289"/>
                    <a:gd name="T4" fmla="*/ 200 w 367"/>
                    <a:gd name="T5" fmla="*/ 289 h 289"/>
                    <a:gd name="T6" fmla="*/ 367 w 367"/>
                    <a:gd name="T7" fmla="*/ 278 h 28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7"/>
                    <a:gd name="T13" fmla="*/ 0 h 289"/>
                    <a:gd name="T14" fmla="*/ 367 w 367"/>
                    <a:gd name="T15" fmla="*/ 289 h 28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7" h="289">
                      <a:moveTo>
                        <a:pt x="11" y="0"/>
                      </a:moveTo>
                      <a:cubicBezTo>
                        <a:pt x="16" y="56"/>
                        <a:pt x="0" y="121"/>
                        <a:pt x="33" y="167"/>
                      </a:cubicBezTo>
                      <a:cubicBezTo>
                        <a:pt x="68" y="216"/>
                        <a:pt x="143" y="270"/>
                        <a:pt x="200" y="289"/>
                      </a:cubicBezTo>
                      <a:cubicBezTo>
                        <a:pt x="275" y="264"/>
                        <a:pt x="221" y="278"/>
                        <a:pt x="367" y="278"/>
                      </a:cubicBezTo>
                    </a:path>
                  </a:pathLst>
                </a:custGeom>
                <a:noFill/>
                <a:ln w="2857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46" name="Line 107"/>
                <p:cNvSpPr>
                  <a:spLocks noChangeShapeType="1"/>
                </p:cNvSpPr>
                <p:nvPr/>
              </p:nvSpPr>
              <p:spPr bwMode="auto">
                <a:xfrm>
                  <a:off x="2640" y="3648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47" name="Freeform 108"/>
                <p:cNvSpPr>
                  <a:spLocks/>
                </p:cNvSpPr>
                <p:nvPr/>
              </p:nvSpPr>
              <p:spPr bwMode="auto">
                <a:xfrm>
                  <a:off x="2768" y="3655"/>
                  <a:ext cx="175" cy="278"/>
                </a:xfrm>
                <a:custGeom>
                  <a:avLst/>
                  <a:gdLst>
                    <a:gd name="T0" fmla="*/ 110 w 175"/>
                    <a:gd name="T1" fmla="*/ 0 h 278"/>
                    <a:gd name="T2" fmla="*/ 143 w 175"/>
                    <a:gd name="T3" fmla="*/ 100 h 278"/>
                    <a:gd name="T4" fmla="*/ 10 w 175"/>
                    <a:gd name="T5" fmla="*/ 234 h 278"/>
                    <a:gd name="T6" fmla="*/ 10 w 175"/>
                    <a:gd name="T7" fmla="*/ 278 h 2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"/>
                    <a:gd name="T13" fmla="*/ 0 h 278"/>
                    <a:gd name="T14" fmla="*/ 175 w 175"/>
                    <a:gd name="T15" fmla="*/ 278 h 2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5" h="278">
                      <a:moveTo>
                        <a:pt x="110" y="0"/>
                      </a:moveTo>
                      <a:cubicBezTo>
                        <a:pt x="155" y="15"/>
                        <a:pt x="175" y="50"/>
                        <a:pt x="143" y="100"/>
                      </a:cubicBezTo>
                      <a:cubicBezTo>
                        <a:pt x="114" y="146"/>
                        <a:pt x="50" y="193"/>
                        <a:pt x="10" y="234"/>
                      </a:cubicBezTo>
                      <a:cubicBezTo>
                        <a:pt x="0" y="245"/>
                        <a:pt x="10" y="263"/>
                        <a:pt x="10" y="278"/>
                      </a:cubicBezTo>
                    </a:path>
                  </a:pathLst>
                </a:custGeom>
                <a:noFill/>
                <a:ln w="2857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48" name="Line 109"/>
                <p:cNvSpPr>
                  <a:spLocks noChangeShapeType="1"/>
                </p:cNvSpPr>
                <p:nvPr/>
              </p:nvSpPr>
              <p:spPr bwMode="auto">
                <a:xfrm>
                  <a:off x="2640" y="403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49" name="Line 110"/>
                <p:cNvSpPr>
                  <a:spLocks noChangeShapeType="1"/>
                </p:cNvSpPr>
                <p:nvPr/>
              </p:nvSpPr>
              <p:spPr bwMode="auto">
                <a:xfrm>
                  <a:off x="2640" y="4128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50" name="Freeform 111"/>
                <p:cNvSpPr>
                  <a:spLocks/>
                </p:cNvSpPr>
                <p:nvPr/>
              </p:nvSpPr>
              <p:spPr bwMode="auto">
                <a:xfrm>
                  <a:off x="2845" y="4120"/>
                  <a:ext cx="148" cy="200"/>
                </a:xfrm>
                <a:custGeom>
                  <a:avLst/>
                  <a:gdLst>
                    <a:gd name="T0" fmla="*/ 0 w 148"/>
                    <a:gd name="T1" fmla="*/ 0 h 200"/>
                    <a:gd name="T2" fmla="*/ 33 w 148"/>
                    <a:gd name="T3" fmla="*/ 22 h 200"/>
                    <a:gd name="T4" fmla="*/ 122 w 148"/>
                    <a:gd name="T5" fmla="*/ 33 h 200"/>
                    <a:gd name="T6" fmla="*/ 111 w 148"/>
                    <a:gd name="T7" fmla="*/ 200 h 2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8"/>
                    <a:gd name="T13" fmla="*/ 0 h 200"/>
                    <a:gd name="T14" fmla="*/ 148 w 148"/>
                    <a:gd name="T15" fmla="*/ 200 h 2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8" h="200">
                      <a:moveTo>
                        <a:pt x="0" y="0"/>
                      </a:moveTo>
                      <a:cubicBezTo>
                        <a:pt x="11" y="7"/>
                        <a:pt x="20" y="19"/>
                        <a:pt x="33" y="22"/>
                      </a:cubicBezTo>
                      <a:cubicBezTo>
                        <a:pt x="62" y="30"/>
                        <a:pt x="108" y="7"/>
                        <a:pt x="122" y="33"/>
                      </a:cubicBezTo>
                      <a:cubicBezTo>
                        <a:pt x="148" y="82"/>
                        <a:pt x="111" y="144"/>
                        <a:pt x="111" y="200"/>
                      </a:cubicBezTo>
                    </a:path>
                  </a:pathLst>
                </a:custGeom>
                <a:noFill/>
                <a:ln w="2857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2234" name="Text Box 113"/>
              <p:cNvSpPr txBox="1">
                <a:spLocks noChangeArrowheads="1"/>
              </p:cNvSpPr>
              <p:nvPr/>
            </p:nvSpPr>
            <p:spPr bwMode="auto">
              <a:xfrm>
                <a:off x="2469" y="2425"/>
                <a:ext cx="2001" cy="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30000"/>
                  </a:spcBef>
                </a:pPr>
                <a:r>
                  <a:rPr lang="en-US" b="1" dirty="0" smtClean="0">
                    <a:solidFill>
                      <a:srgbClr val="FF0000"/>
                    </a:solidFill>
                    <a:latin typeface="Tahoma" charset="0"/>
                  </a:rPr>
                  <a:t>Transcription = Differentiation</a:t>
                </a:r>
                <a:endParaRPr lang="en-US" b="1" dirty="0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sp>
            <p:nvSpPr>
              <p:cNvPr id="52235" name="Line 115"/>
              <p:cNvSpPr>
                <a:spLocks noChangeShapeType="1"/>
              </p:cNvSpPr>
              <p:nvPr/>
            </p:nvSpPr>
            <p:spPr bwMode="auto">
              <a:xfrm>
                <a:off x="2292" y="3192"/>
                <a:ext cx="0" cy="20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6" name="Line 116"/>
              <p:cNvSpPr>
                <a:spLocks noChangeShapeType="1"/>
              </p:cNvSpPr>
              <p:nvPr/>
            </p:nvSpPr>
            <p:spPr bwMode="auto">
              <a:xfrm rot="10800000">
                <a:off x="2292" y="2725"/>
                <a:ext cx="0" cy="20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232" name="Line 119"/>
            <p:cNvSpPr>
              <a:spLocks noChangeShapeType="1"/>
            </p:cNvSpPr>
            <p:nvPr/>
          </p:nvSpPr>
          <p:spPr bwMode="auto">
            <a:xfrm>
              <a:off x="612" y="1992"/>
              <a:ext cx="567" cy="5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457200" y="64884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Entendo como o ATRA induz diferenciação – métodos de biologia molecular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80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Definição e caracterização das doenças malignas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Apresentação clínica</a:t>
            </a:r>
          </a:p>
          <a:p>
            <a:r>
              <a:rPr lang="pt-BR" dirty="0" smtClean="0"/>
              <a:t>Caracterização </a:t>
            </a:r>
            <a:r>
              <a:rPr lang="pt-BR" dirty="0" err="1" smtClean="0"/>
              <a:t>citomorfológica</a:t>
            </a:r>
            <a:r>
              <a:rPr lang="pt-BR" dirty="0" smtClean="0"/>
              <a:t> e/ou histológica</a:t>
            </a:r>
          </a:p>
          <a:p>
            <a:r>
              <a:rPr lang="pt-BR" dirty="0" smtClean="0"/>
              <a:t>Agente etiológico</a:t>
            </a:r>
          </a:p>
          <a:p>
            <a:r>
              <a:rPr lang="pt-BR" dirty="0" smtClean="0"/>
              <a:t>Patogenia</a:t>
            </a:r>
          </a:p>
          <a:p>
            <a:r>
              <a:rPr lang="pt-BR" dirty="0" smtClean="0"/>
              <a:t>Resposta ao tratamento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1968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Experiência</a:t>
            </a:r>
            <a:r>
              <a:rPr lang="en-US" dirty="0" smtClean="0"/>
              <a:t> </a:t>
            </a:r>
            <a:r>
              <a:rPr lang="en-US" dirty="0" err="1" smtClean="0"/>
              <a:t>clínica</a:t>
            </a:r>
            <a:r>
              <a:rPr lang="en-US" dirty="0" smtClean="0"/>
              <a:t> com ATRA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3100"/>
            <a:ext cx="9144000" cy="29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novo, </a:t>
            </a:r>
            <a:r>
              <a:rPr lang="en-US" dirty="0" err="1" smtClean="0"/>
              <a:t>na</a:t>
            </a:r>
            <a:r>
              <a:rPr lang="en-US" dirty="0" smtClean="0"/>
              <a:t> China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397000"/>
            <a:ext cx="63627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86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ig3a"/>
          <p:cNvPicPr>
            <a:picLocks noChangeAspect="1" noChangeArrowheads="1"/>
          </p:cNvPicPr>
          <p:nvPr/>
        </p:nvPicPr>
        <p:blipFill>
          <a:blip r:embed="rId3"/>
          <a:srcRect l="49036" r="27370"/>
          <a:stretch>
            <a:fillRect/>
          </a:stretch>
        </p:blipFill>
        <p:spPr bwMode="auto">
          <a:xfrm>
            <a:off x="1889021" y="2065130"/>
            <a:ext cx="809625" cy="4140200"/>
          </a:xfrm>
          <a:prstGeom prst="rect">
            <a:avLst/>
          </a:prstGeom>
          <a:noFill/>
        </p:spPr>
      </p:pic>
      <p:sp>
        <p:nvSpPr>
          <p:cNvPr id="76803" name="Line 3"/>
          <p:cNvSpPr>
            <a:spLocks noChangeShapeType="1"/>
          </p:cNvSpPr>
          <p:nvPr/>
        </p:nvSpPr>
        <p:spPr bwMode="auto">
          <a:xfrm>
            <a:off x="2304946" y="2820780"/>
            <a:ext cx="81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257446" y="2568368"/>
            <a:ext cx="4079875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pt-BR" sz="2400" b="1" dirty="0">
                <a:latin typeface="Tahoma" pitchFamily="34" charset="0"/>
              </a:rPr>
              <a:t>K160- </a:t>
            </a:r>
            <a:r>
              <a:rPr lang="pt-BR" sz="2400" b="1" dirty="0" err="1">
                <a:latin typeface="Tahoma" pitchFamily="34" charset="0"/>
              </a:rPr>
              <a:t>SUMO-Degradação</a:t>
            </a:r>
            <a:endParaRPr lang="pt-BR" sz="2400" b="1" dirty="0">
              <a:latin typeface="Tahoma" pitchFamily="34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556021" y="2026618"/>
            <a:ext cx="1292225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F3300"/>
                </a:solidFill>
                <a:latin typeface="Tahoma" pitchFamily="34" charset="0"/>
              </a:rPr>
              <a:t>As</a:t>
            </a:r>
            <a:r>
              <a:rPr lang="pt-BR" sz="2400" b="1" baseline="-25000" dirty="0">
                <a:solidFill>
                  <a:srgbClr val="FF3300"/>
                </a:solidFill>
                <a:latin typeface="Tahoma" pitchFamily="34" charset="0"/>
              </a:rPr>
              <a:t>2</a:t>
            </a:r>
            <a:r>
              <a:rPr lang="pt-BR" sz="2400" b="1" dirty="0">
                <a:solidFill>
                  <a:srgbClr val="FF3300"/>
                </a:solidFill>
                <a:latin typeface="Tahoma" pitchFamily="34" charset="0"/>
              </a:rPr>
              <a:t>O</a:t>
            </a:r>
            <a:r>
              <a:rPr lang="pt-BR" sz="2400" b="1" baseline="-25000" dirty="0">
                <a:solidFill>
                  <a:srgbClr val="FF3300"/>
                </a:solidFill>
                <a:latin typeface="Tahoma" pitchFamily="34" charset="0"/>
              </a:rPr>
              <a:t>3</a:t>
            </a:r>
            <a:endParaRPr lang="pt-BR" sz="24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>
            <a:off x="2323996" y="4341605"/>
            <a:ext cx="81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3184421" y="3936793"/>
            <a:ext cx="2339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2400" b="1">
                <a:solidFill>
                  <a:schemeClr val="tx2"/>
                </a:solidFill>
                <a:latin typeface="Tahoma" pitchFamily="34" charset="0"/>
              </a:rPr>
              <a:t>K490 SUMO</a:t>
            </a:r>
          </a:p>
          <a:p>
            <a:pPr eaLnBrk="0" hangingPunct="0"/>
            <a:r>
              <a:rPr lang="pt-BR" sz="2400" b="1">
                <a:solidFill>
                  <a:schemeClr val="tx2"/>
                </a:solidFill>
                <a:latin typeface="Tahoma" pitchFamily="34" charset="0"/>
              </a:rPr>
              <a:t>D522 Caspase</a:t>
            </a:r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5524396" y="4341605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6060971" y="3936793"/>
            <a:ext cx="2549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 sz="2400" b="1">
                <a:solidFill>
                  <a:schemeClr val="tx2"/>
                </a:solidFill>
                <a:latin typeface="Tahoma" pitchFamily="34" charset="0"/>
              </a:rPr>
              <a:t>Ativação das Caspases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4556021" y="3475128"/>
            <a:ext cx="105204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pt-BR" sz="2400" b="1" dirty="0" smtClean="0">
                <a:solidFill>
                  <a:srgbClr val="FF3300"/>
                </a:solidFill>
                <a:latin typeface="Tahoma" pitchFamily="34" charset="0"/>
              </a:rPr>
              <a:t>As</a:t>
            </a:r>
            <a:r>
              <a:rPr lang="pt-BR" sz="2400" b="1" baseline="-25000" dirty="0" smtClean="0">
                <a:solidFill>
                  <a:srgbClr val="FF3300"/>
                </a:solidFill>
                <a:latin typeface="Tahoma" pitchFamily="34" charset="0"/>
              </a:rPr>
              <a:t>2</a:t>
            </a:r>
            <a:r>
              <a:rPr lang="pt-BR" sz="2400" b="1" dirty="0" smtClean="0">
                <a:solidFill>
                  <a:srgbClr val="FF3300"/>
                </a:solidFill>
                <a:latin typeface="Tahoma" pitchFamily="34" charset="0"/>
              </a:rPr>
              <a:t>O</a:t>
            </a:r>
            <a:r>
              <a:rPr lang="pt-BR" sz="2400" b="1" baseline="-25000" dirty="0" smtClean="0">
                <a:solidFill>
                  <a:srgbClr val="FF3300"/>
                </a:solidFill>
                <a:latin typeface="Tahoma" pitchFamily="34" charset="0"/>
              </a:rPr>
              <a:t>3</a:t>
            </a:r>
            <a:endParaRPr lang="pt-BR" sz="2400" b="1" dirty="0" smtClean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2249383" y="5737018"/>
            <a:ext cx="81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3128858" y="5451268"/>
            <a:ext cx="19558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pt-BR" sz="2400" b="1" dirty="0">
                <a:solidFill>
                  <a:schemeClr val="tx1"/>
                </a:solidFill>
                <a:latin typeface="Tahoma" pitchFamily="34" charset="0"/>
              </a:rPr>
              <a:t>AF2- SUG-1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5967308" y="5456030"/>
            <a:ext cx="2008188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pt-BR" sz="2400" b="1" dirty="0">
                <a:solidFill>
                  <a:srgbClr val="000000"/>
                </a:solidFill>
                <a:latin typeface="Tahoma" pitchFamily="34" charset="0"/>
              </a:rPr>
              <a:t>Degradação</a:t>
            </a:r>
          </a:p>
        </p:txBody>
      </p:sp>
      <p:sp>
        <p:nvSpPr>
          <p:cNvPr id="76814" name="Line 14"/>
          <p:cNvSpPr>
            <a:spLocks noChangeShapeType="1"/>
          </p:cNvSpPr>
          <p:nvPr/>
        </p:nvSpPr>
        <p:spPr bwMode="auto">
          <a:xfrm>
            <a:off x="5129108" y="5665580"/>
            <a:ext cx="663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017983" y="5013118"/>
            <a:ext cx="1008063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pt-BR" sz="2400" b="1" dirty="0">
                <a:solidFill>
                  <a:srgbClr val="33CC33"/>
                </a:solidFill>
                <a:latin typeface="Tahoma" pitchFamily="34" charset="0"/>
              </a:rPr>
              <a:t>ATRA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665058" y="4800393"/>
            <a:ext cx="1168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FF3300"/>
                </a:solidFill>
                <a:latin typeface="Tahoma" pitchFamily="34" charset="0"/>
              </a:rPr>
              <a:t>RAR</a:t>
            </a:r>
            <a:r>
              <a:rPr lang="pt-BR" sz="2800" b="1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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736496" y="2854118"/>
            <a:ext cx="938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FF3300"/>
                </a:solidFill>
                <a:latin typeface="Tahoma" pitchFamily="34" charset="0"/>
              </a:rPr>
              <a:t>PML</a:t>
            </a:r>
            <a:endParaRPr lang="pt-BR" sz="2800" b="1">
              <a:solidFill>
                <a:srgbClr val="FF33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latin typeface="Tahoma" pitchFamily="34" charset="0"/>
              </a:rPr>
              <a:t>Sítios de Ação do ATRA e do As</a:t>
            </a:r>
            <a:r>
              <a:rPr lang="pt-BR" sz="3600" baseline="-25000" dirty="0" smtClean="0">
                <a:latin typeface="Tahoma" pitchFamily="34" charset="0"/>
              </a:rPr>
              <a:t>2</a:t>
            </a:r>
            <a:r>
              <a:rPr lang="pt-BR" sz="3600" dirty="0" smtClean="0">
                <a:latin typeface="Tahoma" pitchFamily="34" charset="0"/>
              </a:rPr>
              <a:t>O</a:t>
            </a:r>
            <a:r>
              <a:rPr lang="pt-BR" sz="3600" baseline="-25000" dirty="0" smtClean="0">
                <a:latin typeface="Tahoma" pitchFamily="34" charset="0"/>
              </a:rPr>
              <a:t>3</a:t>
            </a:r>
            <a:endParaRPr lang="en-US" sz="3600" dirty="0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674414" y="3475128"/>
            <a:ext cx="1008063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pt-BR" sz="2400" b="1" dirty="0">
                <a:solidFill>
                  <a:srgbClr val="33CC33"/>
                </a:solidFill>
                <a:latin typeface="Tahoma" pitchFamily="34" charset="0"/>
              </a:rPr>
              <a:t>ATRA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Sinergismo</a:t>
            </a:r>
            <a:r>
              <a:rPr lang="en-US" dirty="0" smtClean="0"/>
              <a:t> ATRA + ATO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59" y="1505975"/>
            <a:ext cx="4991160" cy="352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183" y="1678490"/>
            <a:ext cx="3449278" cy="3369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8007" y="6124578"/>
            <a:ext cx="410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Rego et al., PNAS 2000;  97: 10173–10178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714500"/>
            <a:ext cx="8042276" cy="2000250"/>
          </a:xfrm>
        </p:spPr>
        <p:txBody>
          <a:bodyPr/>
          <a:lstStyle/>
          <a:p>
            <a:r>
              <a:rPr lang="en-US" dirty="0" smtClean="0"/>
              <a:t>Como as </a:t>
            </a:r>
            <a:r>
              <a:rPr lang="en-US" dirty="0" err="1" smtClean="0"/>
              <a:t>modelos</a:t>
            </a:r>
            <a:r>
              <a:rPr lang="en-US" dirty="0" smtClean="0"/>
              <a:t> </a:t>
            </a:r>
            <a:r>
              <a:rPr lang="en-US" dirty="0" err="1" smtClean="0"/>
              <a:t>animais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ajudar</a:t>
            </a:r>
            <a:r>
              <a:rPr lang="en-US" dirty="0" smtClean="0"/>
              <a:t> a </a:t>
            </a:r>
            <a:r>
              <a:rPr lang="en-US" dirty="0" err="1" smtClean="0"/>
              <a:t>compreender</a:t>
            </a:r>
            <a:r>
              <a:rPr lang="en-US" dirty="0" smtClean="0"/>
              <a:t> a </a:t>
            </a:r>
            <a:r>
              <a:rPr lang="en-US" dirty="0" err="1" smtClean="0"/>
              <a:t>entidade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célula</a:t>
            </a:r>
            <a:r>
              <a:rPr lang="en-US" dirty="0" smtClean="0"/>
              <a:t> </a:t>
            </a:r>
            <a:r>
              <a:rPr lang="en-US" dirty="0" err="1" smtClean="0"/>
              <a:t>tronco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leucemia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err="1" smtClean="0"/>
              <a:t>Conceito</a:t>
            </a:r>
            <a:r>
              <a:rPr lang="en-US" dirty="0" smtClean="0"/>
              <a:t> de </a:t>
            </a: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Tronco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Leucemia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956"/>
            <a:ext cx="8229600" cy="5121275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Lapidot</a:t>
            </a:r>
            <a:r>
              <a:rPr lang="en-US" dirty="0" smtClean="0">
                <a:solidFill>
                  <a:srgbClr val="000000"/>
                </a:solidFill>
              </a:rPr>
              <a:t> et al. (1994) </a:t>
            </a:r>
            <a:r>
              <a:rPr lang="en-US" dirty="0" err="1" smtClean="0">
                <a:solidFill>
                  <a:srgbClr val="000000"/>
                </a:solidFill>
              </a:rPr>
              <a:t>demonstrou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que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uma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subfração</a:t>
            </a:r>
            <a:r>
              <a:rPr lang="en-US" dirty="0" smtClean="0">
                <a:solidFill>
                  <a:srgbClr val="000000"/>
                </a:solidFill>
              </a:rPr>
              <a:t> dos </a:t>
            </a:r>
            <a:r>
              <a:rPr lang="en-US" dirty="0" err="1" smtClean="0">
                <a:solidFill>
                  <a:srgbClr val="000000"/>
                </a:solidFill>
              </a:rPr>
              <a:t>blastos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leucemia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mielóide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aguda</a:t>
            </a:r>
            <a:r>
              <a:rPr lang="en-US" dirty="0" smtClean="0">
                <a:solidFill>
                  <a:srgbClr val="000000"/>
                </a:solidFill>
              </a:rPr>
              <a:t> era </a:t>
            </a:r>
            <a:r>
              <a:rPr lang="en-US" dirty="0" err="1" smtClean="0">
                <a:solidFill>
                  <a:srgbClr val="000000"/>
                </a:solidFill>
              </a:rPr>
              <a:t>capaz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propogar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doença</a:t>
            </a:r>
            <a:r>
              <a:rPr lang="en-US" dirty="0" smtClean="0">
                <a:solidFill>
                  <a:srgbClr val="000000"/>
                </a:solidFill>
              </a:rPr>
              <a:t> num </a:t>
            </a:r>
            <a:r>
              <a:rPr lang="en-US" dirty="0" err="1" smtClean="0">
                <a:solidFill>
                  <a:srgbClr val="000000"/>
                </a:solidFill>
              </a:rPr>
              <a:t>modelo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xenotransplante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 </a:t>
            </a:r>
            <a:r>
              <a:rPr lang="en-US" dirty="0" err="1" smtClean="0">
                <a:solidFill>
                  <a:srgbClr val="000000"/>
                </a:solidFill>
              </a:rPr>
              <a:t>fenótipo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desta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subfração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subfração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controverso</a:t>
            </a:r>
            <a:r>
              <a:rPr lang="en-US" dirty="0" smtClean="0">
                <a:solidFill>
                  <a:srgbClr val="000000"/>
                </a:solidFill>
              </a:rPr>
              <a:t> (CD34+ CD38-)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LICs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capazes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divisão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assimétrica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LICs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quiescentes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portanto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protegidas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estímulos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genotóxicos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Seriam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responsáveis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pela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repopulação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massa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tumoral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após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tratamento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quimioterápico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8000" y="792710"/>
            <a:ext cx="8178800" cy="99665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Caracterização</a:t>
            </a:r>
            <a:r>
              <a:rPr lang="en-US" sz="3600" dirty="0" smtClean="0"/>
              <a:t> </a:t>
            </a:r>
            <a:r>
              <a:rPr lang="en-US" sz="3600" dirty="0" err="1" smtClean="0"/>
              <a:t>imunofenotípica</a:t>
            </a:r>
            <a:r>
              <a:rPr lang="en-US" sz="3600" dirty="0" smtClean="0"/>
              <a:t> </a:t>
            </a:r>
            <a:r>
              <a:rPr lang="en-US" sz="3600" dirty="0" err="1" smtClean="0"/>
              <a:t>da</a:t>
            </a:r>
            <a:r>
              <a:rPr lang="en-US" sz="3600" dirty="0" smtClean="0"/>
              <a:t> </a:t>
            </a:r>
            <a:r>
              <a:rPr lang="en-US" sz="3600" dirty="0" err="1" smtClean="0"/>
              <a:t>massa</a:t>
            </a:r>
            <a:r>
              <a:rPr lang="en-US" sz="3600" dirty="0" smtClean="0"/>
              <a:t> de </a:t>
            </a:r>
            <a:r>
              <a:rPr lang="en-US" sz="3600" dirty="0" err="1" smtClean="0"/>
              <a:t>células</a:t>
            </a:r>
            <a:r>
              <a:rPr lang="en-US" sz="3600" dirty="0" smtClean="0"/>
              <a:t> </a:t>
            </a:r>
            <a:r>
              <a:rPr lang="en-US" sz="3600" dirty="0" err="1" smtClean="0"/>
              <a:t>leucêmicas</a:t>
            </a:r>
            <a:r>
              <a:rPr lang="en-US" sz="3600" dirty="0" smtClean="0"/>
              <a:t> no </a:t>
            </a:r>
            <a:r>
              <a:rPr lang="en-US" sz="3600" dirty="0" err="1" smtClean="0"/>
              <a:t>modelo</a:t>
            </a:r>
            <a:r>
              <a:rPr lang="en-US" sz="3600" dirty="0" smtClean="0"/>
              <a:t> </a:t>
            </a:r>
            <a:r>
              <a:rPr lang="en-US" sz="3600" dirty="0" err="1" smtClean="0"/>
              <a:t>transgênico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4" y="2901949"/>
            <a:ext cx="8881256" cy="2638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1716" y="2249735"/>
            <a:ext cx="285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Camundongo</a:t>
            </a:r>
            <a:r>
              <a:rPr lang="en-US" dirty="0" smtClean="0"/>
              <a:t> </a:t>
            </a:r>
            <a:r>
              <a:rPr lang="en-US" dirty="0" err="1" smtClean="0"/>
              <a:t>selvagem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2033" y="6350000"/>
            <a:ext cx="3614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Guibal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et al. 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Blood. 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2009; 114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(27):5415-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25 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894681"/>
            <a:ext cx="8631946" cy="721053"/>
          </a:xfrm>
        </p:spPr>
        <p:txBody>
          <a:bodyPr/>
          <a:lstStyle/>
          <a:p>
            <a:r>
              <a:rPr lang="en-US" dirty="0" err="1" smtClean="0"/>
              <a:t>Selvagem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transgênico</a:t>
            </a:r>
            <a:r>
              <a:rPr lang="en-US" dirty="0" smtClean="0"/>
              <a:t> </a:t>
            </a:r>
            <a:r>
              <a:rPr lang="en-US" dirty="0" err="1" smtClean="0"/>
              <a:t>leucêmico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" y="2283318"/>
            <a:ext cx="8175625" cy="3311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2033" y="6350000"/>
            <a:ext cx="3614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Guibal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et al. 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Blood. 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2009; 114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(27):5415-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25 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 descr="m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844" y="2990231"/>
            <a:ext cx="1216312" cy="809120"/>
          </a:xfrm>
          <a:prstGeom prst="rect">
            <a:avLst/>
          </a:prstGeom>
          <a:noFill/>
        </p:spPr>
      </p:pic>
      <p:pic>
        <p:nvPicPr>
          <p:cNvPr id="4" name="Imagem 1" descr="m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611" y="3037856"/>
            <a:ext cx="1216312" cy="809120"/>
          </a:xfrm>
          <a:prstGeom prst="rect">
            <a:avLst/>
          </a:prstGeom>
          <a:noFill/>
        </p:spPr>
      </p:pic>
      <p:pic>
        <p:nvPicPr>
          <p:cNvPr id="5" name="Imagem 1" descr="m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7158" y="3126672"/>
            <a:ext cx="1216312" cy="8091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1547" y="4064000"/>
            <a:ext cx="1438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Camundongo</a:t>
            </a:r>
            <a:endParaRPr lang="en-US" dirty="0" smtClean="0"/>
          </a:p>
          <a:p>
            <a:pPr algn="ctr"/>
            <a:r>
              <a:rPr lang="en-US" dirty="0" err="1" smtClean="0"/>
              <a:t>transgênico</a:t>
            </a:r>
            <a:endParaRPr lang="en-US" dirty="0" smtClean="0"/>
          </a:p>
          <a:p>
            <a:pPr algn="ctr"/>
            <a:r>
              <a:rPr lang="en-US" dirty="0" err="1" smtClean="0"/>
              <a:t>leucêmico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73035" y="4229874"/>
            <a:ext cx="255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Recipiente</a:t>
            </a:r>
            <a:r>
              <a:rPr lang="en-US" dirty="0" smtClean="0"/>
              <a:t> </a:t>
            </a:r>
            <a:r>
              <a:rPr lang="en-US" dirty="0" err="1" smtClean="0"/>
              <a:t>selvagem</a:t>
            </a:r>
            <a:endParaRPr lang="en-US" dirty="0" smtClean="0"/>
          </a:p>
          <a:p>
            <a:pPr algn="ctr"/>
            <a:r>
              <a:rPr lang="en-US" dirty="0" smtClean="0"/>
              <a:t>HLA-</a:t>
            </a:r>
            <a:r>
              <a:rPr lang="en-US" dirty="0" err="1" smtClean="0"/>
              <a:t>compátivel</a:t>
            </a:r>
            <a:r>
              <a:rPr lang="en-US" dirty="0" smtClean="0"/>
              <a:t> </a:t>
            </a:r>
            <a:r>
              <a:rPr lang="en-US" dirty="0" err="1" smtClean="0"/>
              <a:t>irradiado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818404" y="2538104"/>
            <a:ext cx="593106" cy="406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76574" y="1798419"/>
            <a:ext cx="23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Isolamento</a:t>
            </a:r>
            <a:r>
              <a:rPr lang="en-US" dirty="0" smtClean="0"/>
              <a:t> das </a:t>
            </a:r>
            <a:r>
              <a:rPr lang="en-US" dirty="0" err="1" smtClean="0"/>
              <a:t>frações</a:t>
            </a:r>
            <a:endParaRPr lang="en-US" dirty="0"/>
          </a:p>
        </p:txBody>
      </p:sp>
      <p:sp>
        <p:nvSpPr>
          <p:cNvPr id="12" name="Curved Down Arrow 11"/>
          <p:cNvSpPr/>
          <p:nvPr/>
        </p:nvSpPr>
        <p:spPr>
          <a:xfrm>
            <a:off x="3771611" y="2167752"/>
            <a:ext cx="822977" cy="61037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5939" y="2260084"/>
            <a:ext cx="125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transplante</a:t>
            </a:r>
            <a:endParaRPr lang="en-US" dirty="0"/>
          </a:p>
        </p:txBody>
      </p:sp>
      <p:sp>
        <p:nvSpPr>
          <p:cNvPr id="14" name="Lightning Bolt 13"/>
          <p:cNvSpPr/>
          <p:nvPr/>
        </p:nvSpPr>
        <p:spPr>
          <a:xfrm>
            <a:off x="3168361" y="2990231"/>
            <a:ext cx="603250" cy="248269"/>
          </a:xfrm>
          <a:prstGeom prst="lightningBol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1361" y="264681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Rtx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75861" y="280556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dias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2730500" y="3349625"/>
            <a:ext cx="485486" cy="322726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722652" y="3340662"/>
            <a:ext cx="485486" cy="322726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12218" y="4229874"/>
            <a:ext cx="2336773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Análise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morfológica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imunofenotípica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607736" y="3126672"/>
            <a:ext cx="48232" cy="482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760136" y="3279072"/>
            <a:ext cx="48232" cy="482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607073" y="3270722"/>
            <a:ext cx="48232" cy="482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735689" y="3158197"/>
            <a:ext cx="48232" cy="482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92051" y="3279072"/>
            <a:ext cx="48232" cy="482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rved Down Arrow 26"/>
          <p:cNvSpPr/>
          <p:nvPr/>
        </p:nvSpPr>
        <p:spPr>
          <a:xfrm>
            <a:off x="7080562" y="2195191"/>
            <a:ext cx="822977" cy="61037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Down Arrow 27"/>
          <p:cNvSpPr/>
          <p:nvPr/>
        </p:nvSpPr>
        <p:spPr>
          <a:xfrm>
            <a:off x="7926014" y="2167752"/>
            <a:ext cx="822977" cy="61037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71638" y="1508462"/>
            <a:ext cx="258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Transplantes</a:t>
            </a:r>
            <a:r>
              <a:rPr lang="en-US" dirty="0" smtClean="0"/>
              <a:t> </a:t>
            </a:r>
            <a:r>
              <a:rPr lang="en-US" dirty="0" err="1" smtClean="0"/>
              <a:t>seriados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805" y="125402"/>
            <a:ext cx="8362070" cy="1017598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Somente</a:t>
            </a:r>
            <a:r>
              <a:rPr lang="en-US" sz="2800" dirty="0" smtClean="0"/>
              <a:t> </a:t>
            </a:r>
            <a:r>
              <a:rPr lang="en-US" sz="2800" dirty="0" err="1" smtClean="0"/>
              <a:t>células</a:t>
            </a:r>
            <a:r>
              <a:rPr lang="en-US" sz="2800" dirty="0" smtClean="0"/>
              <a:t> das </a:t>
            </a:r>
            <a:r>
              <a:rPr lang="en-US" sz="2800" dirty="0" err="1" smtClean="0"/>
              <a:t>frações</a:t>
            </a:r>
            <a:r>
              <a:rPr lang="en-US" sz="2800" dirty="0" smtClean="0"/>
              <a:t> 3 </a:t>
            </a:r>
            <a:r>
              <a:rPr lang="en-US" sz="2800" dirty="0" err="1" smtClean="0"/>
              <a:t>e</a:t>
            </a:r>
            <a:r>
              <a:rPr lang="en-US" sz="2800" dirty="0" smtClean="0"/>
              <a:t> 4 </a:t>
            </a:r>
            <a:r>
              <a:rPr lang="en-US" sz="2800" dirty="0" err="1" smtClean="0"/>
              <a:t>foram</a:t>
            </a:r>
            <a:r>
              <a:rPr lang="en-US" sz="2800" dirty="0" smtClean="0"/>
              <a:t> </a:t>
            </a:r>
            <a:r>
              <a:rPr lang="en-US" sz="2800" dirty="0" err="1" smtClean="0"/>
              <a:t>capazes</a:t>
            </a:r>
            <a:r>
              <a:rPr lang="en-US" sz="2800" dirty="0" smtClean="0"/>
              <a:t> de </a:t>
            </a:r>
            <a:r>
              <a:rPr lang="en-US" sz="2800" dirty="0" err="1" smtClean="0"/>
              <a:t>causar</a:t>
            </a:r>
            <a:r>
              <a:rPr lang="en-US" sz="2800" dirty="0" smtClean="0"/>
              <a:t> </a:t>
            </a:r>
            <a:r>
              <a:rPr lang="en-US" sz="2800" dirty="0" err="1" smtClean="0"/>
              <a:t>leucemia</a:t>
            </a:r>
            <a:r>
              <a:rPr lang="en-US" sz="2800" dirty="0" smtClean="0"/>
              <a:t> </a:t>
            </a:r>
            <a:r>
              <a:rPr lang="en-US" sz="2800" dirty="0" err="1" smtClean="0"/>
              <a:t>nos</a:t>
            </a:r>
            <a:r>
              <a:rPr lang="en-US" sz="2800" dirty="0" smtClean="0"/>
              <a:t> </a:t>
            </a:r>
            <a:r>
              <a:rPr lang="en-US" sz="2800" dirty="0" err="1" smtClean="0"/>
              <a:t>recipientes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758" y="2995043"/>
            <a:ext cx="5911850" cy="3631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63" y="1444625"/>
            <a:ext cx="888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F497D"/>
                </a:solidFill>
              </a:rPr>
              <a:t>- </a:t>
            </a:r>
            <a:r>
              <a:rPr lang="en-US" sz="2800" dirty="0" err="1" smtClean="0">
                <a:solidFill>
                  <a:srgbClr val="1F497D"/>
                </a:solidFill>
              </a:rPr>
              <a:t>Propriedade</a:t>
            </a:r>
            <a:r>
              <a:rPr lang="en-US" sz="2800" dirty="0" smtClean="0">
                <a:solidFill>
                  <a:srgbClr val="1F497D"/>
                </a:solidFill>
              </a:rPr>
              <a:t> </a:t>
            </a:r>
            <a:r>
              <a:rPr lang="en-US" sz="2800" dirty="0" err="1" smtClean="0">
                <a:solidFill>
                  <a:srgbClr val="1F497D"/>
                </a:solidFill>
              </a:rPr>
              <a:t>foi</a:t>
            </a:r>
            <a:r>
              <a:rPr lang="en-US" sz="2800" dirty="0" smtClean="0">
                <a:solidFill>
                  <a:srgbClr val="1F497D"/>
                </a:solidFill>
              </a:rPr>
              <a:t> </a:t>
            </a:r>
            <a:r>
              <a:rPr lang="en-US" sz="2800" dirty="0" err="1" smtClean="0">
                <a:solidFill>
                  <a:srgbClr val="1F497D"/>
                </a:solidFill>
              </a:rPr>
              <a:t>mantida</a:t>
            </a:r>
            <a:r>
              <a:rPr lang="en-US" sz="2800" dirty="0" smtClean="0">
                <a:solidFill>
                  <a:srgbClr val="1F497D"/>
                </a:solidFill>
              </a:rPr>
              <a:t> </a:t>
            </a:r>
            <a:r>
              <a:rPr lang="en-US" sz="2800" dirty="0" err="1" smtClean="0">
                <a:solidFill>
                  <a:srgbClr val="1F497D"/>
                </a:solidFill>
              </a:rPr>
              <a:t>em</a:t>
            </a:r>
            <a:r>
              <a:rPr lang="en-US" sz="2800" dirty="0" smtClean="0">
                <a:solidFill>
                  <a:srgbClr val="1F497D"/>
                </a:solidFill>
              </a:rPr>
              <a:t> </a:t>
            </a:r>
            <a:r>
              <a:rPr lang="en-US" sz="2800" dirty="0" err="1" smtClean="0">
                <a:solidFill>
                  <a:srgbClr val="1F497D"/>
                </a:solidFill>
              </a:rPr>
              <a:t>transplantes</a:t>
            </a:r>
            <a:r>
              <a:rPr lang="en-US" sz="2800" dirty="0" smtClean="0">
                <a:solidFill>
                  <a:srgbClr val="1F497D"/>
                </a:solidFill>
              </a:rPr>
              <a:t> </a:t>
            </a:r>
            <a:r>
              <a:rPr lang="en-US" sz="2800" dirty="0" err="1" smtClean="0">
                <a:solidFill>
                  <a:srgbClr val="1F497D"/>
                </a:solidFill>
              </a:rPr>
              <a:t>sequenciais</a:t>
            </a:r>
            <a:endParaRPr lang="en-US" sz="2800" dirty="0" smtClean="0">
              <a:solidFill>
                <a:srgbClr val="1F497D"/>
              </a:solidFill>
            </a:endParaRPr>
          </a:p>
          <a:p>
            <a:r>
              <a:rPr lang="en-US" sz="2800" dirty="0" smtClean="0">
                <a:solidFill>
                  <a:srgbClr val="1F497D"/>
                </a:solidFill>
              </a:rPr>
              <a:t>- </a:t>
            </a:r>
            <a:r>
              <a:rPr lang="en-US" sz="2800" dirty="0" err="1" smtClean="0">
                <a:solidFill>
                  <a:srgbClr val="1F497D"/>
                </a:solidFill>
              </a:rPr>
              <a:t>Efeito</a:t>
            </a:r>
            <a:r>
              <a:rPr lang="en-US" sz="2800" dirty="0" smtClean="0">
                <a:solidFill>
                  <a:srgbClr val="1F497D"/>
                </a:solidFill>
              </a:rPr>
              <a:t> “dose”-</a:t>
            </a:r>
            <a:r>
              <a:rPr lang="en-US" sz="2800" dirty="0" err="1" smtClean="0">
                <a:solidFill>
                  <a:srgbClr val="1F497D"/>
                </a:solidFill>
              </a:rPr>
              <a:t>dependente</a:t>
            </a:r>
            <a:r>
              <a:rPr lang="en-US" sz="2800" dirty="0" smtClean="0">
                <a:solidFill>
                  <a:srgbClr val="1F497D"/>
                </a:solidFill>
              </a:rPr>
              <a:t> 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2258" y="3079750"/>
            <a:ext cx="425451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7358" y="6261100"/>
            <a:ext cx="425451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Entidade</a:t>
            </a:r>
            <a:r>
              <a:rPr lang="en-US" dirty="0" smtClean="0"/>
              <a:t> </a:t>
            </a:r>
            <a:r>
              <a:rPr lang="en-US" dirty="0" err="1" smtClean="0"/>
              <a:t>clínica</a:t>
            </a:r>
            <a:r>
              <a:rPr lang="en-US" dirty="0" smtClean="0"/>
              <a:t> - </a:t>
            </a:r>
            <a:r>
              <a:rPr lang="en-US" dirty="0" err="1" smtClean="0"/>
              <a:t>morfológica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68" y="1731636"/>
            <a:ext cx="7120482" cy="47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 smtClean="0"/>
              <a:t>Conclusões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rgbClr val="000000"/>
                </a:solidFill>
              </a:rPr>
              <a:t>Os </a:t>
            </a:r>
            <a:r>
              <a:rPr lang="en-US" dirty="0" err="1" smtClean="0">
                <a:solidFill>
                  <a:srgbClr val="000000"/>
                </a:solidFill>
              </a:rPr>
              <a:t>modelos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baseados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camundongos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geneticamente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modificados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importantes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Na </a:t>
            </a:r>
            <a:r>
              <a:rPr lang="en-US" dirty="0" err="1" smtClean="0">
                <a:solidFill>
                  <a:srgbClr val="000000"/>
                </a:solidFill>
              </a:rPr>
              <a:t>identificação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eventos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mutagênicos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primários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secundários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Na </a:t>
            </a:r>
            <a:r>
              <a:rPr lang="en-US" dirty="0" err="1" smtClean="0">
                <a:solidFill>
                  <a:srgbClr val="000000"/>
                </a:solidFill>
              </a:rPr>
              <a:t>caracterização</a:t>
            </a:r>
            <a:r>
              <a:rPr lang="en-US" dirty="0" smtClean="0">
                <a:solidFill>
                  <a:srgbClr val="000000"/>
                </a:solidFill>
              </a:rPr>
              <a:t> dos </a:t>
            </a:r>
            <a:r>
              <a:rPr lang="en-US" dirty="0" err="1" smtClean="0">
                <a:solidFill>
                  <a:srgbClr val="000000"/>
                </a:solidFill>
              </a:rPr>
              <a:t>mecanismos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moleculares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pró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antileucemogênicos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Na </a:t>
            </a:r>
            <a:r>
              <a:rPr lang="en-US" dirty="0" err="1" smtClean="0">
                <a:solidFill>
                  <a:srgbClr val="000000"/>
                </a:solidFill>
              </a:rPr>
              <a:t>formulação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no </a:t>
            </a:r>
            <a:r>
              <a:rPr lang="en-US" dirty="0" err="1" smtClean="0">
                <a:solidFill>
                  <a:srgbClr val="000000"/>
                </a:solidFill>
              </a:rPr>
              <a:t>teste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terapias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alvo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moleculares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 </a:t>
            </a:r>
            <a:r>
              <a:rPr lang="en-US" dirty="0" err="1" smtClean="0">
                <a:solidFill>
                  <a:srgbClr val="000000"/>
                </a:solidFill>
              </a:rPr>
              <a:t>isolamento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frações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celulares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essenciais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progressão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recaída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 err="1" smtClean="0">
                <a:solidFill>
                  <a:srgbClr val="000000"/>
                </a:solidFill>
              </a:rPr>
              <a:t>da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leucemia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515858"/>
            <a:ext cx="5937250" cy="5091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6740" y="6012418"/>
            <a:ext cx="3403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Obrigado.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emrego@hcrp.frmp.usp.br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638800" y="60960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r"/>
            <a:endParaRPr lang="pt-BR" altLang="pt-BR" sz="1600" b="1">
              <a:solidFill>
                <a:srgbClr val="00FFFF"/>
              </a:solidFill>
              <a:latin typeface="Times New Roman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00050" y="4572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pt-BR" sz="3600" b="1" dirty="0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  <a:t>Cancer Arises From Gene Mutations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1806575"/>
            <a:ext cx="496570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pt-BR"/>
              <a:t>Germline mutations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105400" y="1806575"/>
            <a:ext cx="43719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pt-BR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Somatic mutations</a:t>
            </a:r>
          </a:p>
        </p:txBody>
      </p:sp>
      <p:pic>
        <p:nvPicPr>
          <p:cNvPr id="20486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2789238"/>
            <a:ext cx="544513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680200" y="3030538"/>
            <a:ext cx="19208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Somatic mutation (eg, breast)</a:t>
            </a:r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1971675" y="3341688"/>
            <a:ext cx="766763" cy="531812"/>
          </a:xfrm>
          <a:custGeom>
            <a:avLst/>
            <a:gdLst>
              <a:gd name="T0" fmla="*/ 254 w 483"/>
              <a:gd name="T1" fmla="*/ 0 h 335"/>
              <a:gd name="T2" fmla="*/ 254 w 483"/>
              <a:gd name="T3" fmla="*/ 94 h 335"/>
              <a:gd name="T4" fmla="*/ 0 w 483"/>
              <a:gd name="T5" fmla="*/ 94 h 335"/>
              <a:gd name="T6" fmla="*/ 0 w 483"/>
              <a:gd name="T7" fmla="*/ 240 h 335"/>
              <a:gd name="T8" fmla="*/ 254 w 483"/>
              <a:gd name="T9" fmla="*/ 240 h 335"/>
              <a:gd name="T10" fmla="*/ 254 w 483"/>
              <a:gd name="T11" fmla="*/ 334 h 335"/>
              <a:gd name="T12" fmla="*/ 482 w 483"/>
              <a:gd name="T13" fmla="*/ 167 h 335"/>
              <a:gd name="T14" fmla="*/ 254 w 483"/>
              <a:gd name="T15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3" h="335">
                <a:moveTo>
                  <a:pt x="254" y="0"/>
                </a:moveTo>
                <a:lnTo>
                  <a:pt x="254" y="94"/>
                </a:lnTo>
                <a:lnTo>
                  <a:pt x="0" y="94"/>
                </a:lnTo>
                <a:lnTo>
                  <a:pt x="0" y="240"/>
                </a:lnTo>
                <a:lnTo>
                  <a:pt x="254" y="240"/>
                </a:lnTo>
                <a:lnTo>
                  <a:pt x="254" y="334"/>
                </a:lnTo>
                <a:lnTo>
                  <a:pt x="482" y="167"/>
                </a:lnTo>
                <a:lnTo>
                  <a:pt x="254" y="0"/>
                </a:lnTo>
              </a:path>
            </a:pathLst>
          </a:custGeom>
          <a:gradFill rotWithShape="0">
            <a:gsLst>
              <a:gs pos="0">
                <a:srgbClr val="00FCBA">
                  <a:gamma/>
                  <a:shade val="49804"/>
                  <a:invGamma/>
                </a:srgbClr>
              </a:gs>
              <a:gs pos="100000">
                <a:srgbClr val="00FCB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2700" y="3133725"/>
            <a:ext cx="12731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Mutation in egg or sperm</a:t>
            </a:r>
          </a:p>
        </p:txBody>
      </p:sp>
      <p:pic>
        <p:nvPicPr>
          <p:cNvPr id="20490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813050"/>
            <a:ext cx="544512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378200" y="3017838"/>
            <a:ext cx="1573213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All cells affected in offspring</a:t>
            </a:r>
          </a:p>
        </p:txBody>
      </p:sp>
      <p:pic>
        <p:nvPicPr>
          <p:cNvPr id="20492" name="Picture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784475"/>
            <a:ext cx="5524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1090613" y="2389188"/>
            <a:ext cx="8286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Parent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2792413" y="2389188"/>
            <a:ext cx="7445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Child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1613" y="4764088"/>
            <a:ext cx="4562475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FCBA"/>
              </a:buClr>
              <a:buSzPct val="65000"/>
              <a:buFont typeface="Monotype Sorts" pitchFamily="2" charset="2"/>
              <a:buChar char="l"/>
            </a:pPr>
            <a:r>
              <a:rPr lang="en-US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Present in egg or sperm</a:t>
            </a:r>
          </a:p>
          <a:p>
            <a:pPr>
              <a:buClr>
                <a:srgbClr val="00FCBA"/>
              </a:buClr>
              <a:buSzPct val="65000"/>
              <a:buFont typeface="Monotype Sorts" pitchFamily="2" charset="2"/>
              <a:buChar char="l"/>
            </a:pPr>
            <a:r>
              <a:rPr lang="en-US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Are heritable </a:t>
            </a:r>
          </a:p>
          <a:p>
            <a:pPr>
              <a:buClr>
                <a:srgbClr val="00FCBA"/>
              </a:buClr>
              <a:buSzPct val="65000"/>
              <a:buFont typeface="Monotype Sorts" pitchFamily="2" charset="2"/>
              <a:buChar char="l"/>
            </a:pPr>
            <a:r>
              <a:rPr lang="en-US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Cause cancer family syndromes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5203825" y="4686300"/>
            <a:ext cx="417512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FCBA"/>
              </a:buClr>
              <a:buSzPct val="65000"/>
              <a:buFont typeface="Monotype Sorts" pitchFamily="2" charset="2"/>
              <a:buChar char="l"/>
            </a:pPr>
            <a:r>
              <a:rPr lang="en-US" alt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Occur in </a:t>
            </a:r>
            <a:r>
              <a:rPr lang="en-US" altLang="pt-BR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nongermline</a:t>
            </a:r>
            <a:r>
              <a:rPr lang="en-US" alt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tissues </a:t>
            </a:r>
          </a:p>
          <a:p>
            <a:pPr>
              <a:buClr>
                <a:srgbClr val="00FCBA"/>
              </a:buClr>
              <a:buSzPct val="65000"/>
              <a:buFont typeface="Monotype Sorts" pitchFamily="2" charset="2"/>
              <a:buChar char="l"/>
            </a:pPr>
            <a:r>
              <a:rPr lang="en-US" alt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Are </a:t>
            </a:r>
            <a:r>
              <a:rPr lang="en-US" altLang="pt-BR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nonheritable</a:t>
            </a:r>
            <a:endParaRPr lang="en-US" altLang="pt-BR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87313" y="2293938"/>
            <a:ext cx="4483100" cy="0"/>
          </a:xfrm>
          <a:prstGeom prst="line">
            <a:avLst/>
          </a:prstGeom>
          <a:noFill/>
          <a:ln w="12700">
            <a:solidFill>
              <a:srgbClr val="00FCB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5048250" y="2293938"/>
            <a:ext cx="4102100" cy="0"/>
          </a:xfrm>
          <a:prstGeom prst="line">
            <a:avLst/>
          </a:prstGeom>
          <a:noFill/>
          <a:ln w="12700">
            <a:solidFill>
              <a:srgbClr val="00FCB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20499" name="Object 19">
            <a:hlinkClick r:id="" action="ppaction://ole?verb=0"/>
          </p:cNvPr>
          <p:cNvGraphicFramePr>
            <a:graphicFrameLocks/>
          </p:cNvGraphicFramePr>
          <p:nvPr/>
        </p:nvGraphicFramePr>
        <p:xfrm>
          <a:off x="1258888" y="3432175"/>
          <a:ext cx="47625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orelDRAW" r:id="rId6" imgW="474480" imgH="406080" progId="CorelDraw.Graphic.7">
                  <p:embed/>
                </p:oleObj>
              </mc:Choice>
              <mc:Fallback>
                <p:oleObj name="CorelDRAW" r:id="rId6" imgW="474480" imgH="406080" progId="CorelDraw.Graphic.7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432175"/>
                        <a:ext cx="47625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0" name="Object 20">
            <a:hlinkClick r:id="" action="ppaction://ole?verb=0"/>
          </p:cNvPr>
          <p:cNvGraphicFramePr>
            <a:graphicFrameLocks/>
          </p:cNvGraphicFramePr>
          <p:nvPr/>
        </p:nvGraphicFramePr>
        <p:xfrm>
          <a:off x="5973763" y="3133725"/>
          <a:ext cx="47625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orelDRAW" r:id="rId8" imgW="474480" imgH="406080" progId="CorelDraw.Graphic.7">
                  <p:embed/>
                </p:oleObj>
              </mc:Choice>
              <mc:Fallback>
                <p:oleObj name="CorelDRAW" r:id="rId8" imgW="474480" imgH="406080" progId="CorelDraw.Graphic.7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3763" y="3133725"/>
                        <a:ext cx="47625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99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0" y="1524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pt-BR" sz="3600" b="1" dirty="0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  <a:t>When to Suspect </a:t>
            </a:r>
            <a:br>
              <a:rPr lang="en-US" altLang="pt-BR" sz="3600" b="1" dirty="0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</a:br>
            <a:r>
              <a:rPr lang="en-US" altLang="pt-BR" sz="3600" b="1" dirty="0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  <a:t>Hereditary Cancer Syndrome</a:t>
            </a: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381000" y="1371600"/>
            <a:ext cx="8520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  <a:buSzPct val="65000"/>
            </a:pPr>
            <a:r>
              <a:rPr lang="en-US" altLang="pt-BR" sz="2800"/>
              <a:t>Cancer in 2 or more close relatives 				(on same side of family)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SzPct val="65000"/>
            </a:pPr>
            <a:r>
              <a:rPr lang="en-US" altLang="pt-BR" sz="2800"/>
              <a:t>Early age at diagnosis (&lt; 45 yrs)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SzPct val="65000"/>
            </a:pPr>
            <a:r>
              <a:rPr lang="en-US" altLang="pt-BR" sz="2800"/>
              <a:t>Multiple primary tumors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SzPct val="65000"/>
            </a:pPr>
            <a:r>
              <a:rPr lang="en-US" altLang="pt-BR" sz="2800"/>
              <a:t>Bilateral or multiple rare cancers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SzPct val="65000"/>
            </a:pPr>
            <a:r>
              <a:rPr lang="en-US" altLang="pt-BR" sz="2800"/>
              <a:t>Constellation of tumors consistent with specific cancer syndrome (eg, breast and ovary, colon &amp; endometrium)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SzPct val="65000"/>
            </a:pPr>
            <a:r>
              <a:rPr lang="en-US" altLang="pt-BR" sz="2800"/>
              <a:t>Evidence of autosomal dominant transmission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SzPct val="65000"/>
            </a:pPr>
            <a:r>
              <a:rPr lang="en-US" altLang="pt-BR" sz="2800"/>
              <a:t>Triple negative breast cancer plus any one of the above</a:t>
            </a:r>
          </a:p>
        </p:txBody>
      </p:sp>
      <p:grpSp>
        <p:nvGrpSpPr>
          <p:cNvPr id="280580" name="Group 4"/>
          <p:cNvGrpSpPr>
            <a:grpSpLocks/>
          </p:cNvGrpSpPr>
          <p:nvPr/>
        </p:nvGrpSpPr>
        <p:grpSpPr bwMode="auto">
          <a:xfrm>
            <a:off x="7075488" y="1989138"/>
            <a:ext cx="1874837" cy="2536825"/>
            <a:chOff x="4689" y="1253"/>
            <a:chExt cx="1181" cy="1598"/>
          </a:xfrm>
        </p:grpSpPr>
        <p:graphicFrame>
          <p:nvGraphicFramePr>
            <p:cNvPr id="280581" name="Object 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689" y="1253"/>
            <a:ext cx="1181" cy="1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Clip" r:id="rId3" imgW="1873080" imgH="2535120" progId="MS_ClipArt_Gallery.5">
                    <p:embed/>
                  </p:oleObj>
                </mc:Choice>
                <mc:Fallback>
                  <p:oleObj name="Clip" r:id="rId3" imgW="1873080" imgH="2535120" progId="MS_ClipArt_Gallery.5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9" y="1253"/>
                          <a:ext cx="1181" cy="15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0582" name="Oval 6"/>
            <p:cNvSpPr>
              <a:spLocks noChangeArrowheads="1"/>
            </p:cNvSpPr>
            <p:nvPr/>
          </p:nvSpPr>
          <p:spPr bwMode="auto">
            <a:xfrm>
              <a:off x="4948" y="1482"/>
              <a:ext cx="132" cy="132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83" name="Rectangle 7"/>
            <p:cNvSpPr>
              <a:spLocks noChangeArrowheads="1"/>
            </p:cNvSpPr>
            <p:nvPr/>
          </p:nvSpPr>
          <p:spPr bwMode="auto">
            <a:xfrm>
              <a:off x="5253" y="1484"/>
              <a:ext cx="127" cy="12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84" name="Line 8"/>
            <p:cNvSpPr>
              <a:spLocks noChangeShapeType="1"/>
            </p:cNvSpPr>
            <p:nvPr/>
          </p:nvSpPr>
          <p:spPr bwMode="auto">
            <a:xfrm>
              <a:off x="5088" y="1545"/>
              <a:ext cx="15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85" name="Line 9"/>
            <p:cNvSpPr>
              <a:spLocks noChangeShapeType="1"/>
            </p:cNvSpPr>
            <p:nvPr/>
          </p:nvSpPr>
          <p:spPr bwMode="auto">
            <a:xfrm>
              <a:off x="5170" y="1554"/>
              <a:ext cx="0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86" name="Line 10"/>
            <p:cNvSpPr>
              <a:spLocks noChangeShapeType="1"/>
            </p:cNvSpPr>
            <p:nvPr/>
          </p:nvSpPr>
          <p:spPr bwMode="auto">
            <a:xfrm>
              <a:off x="4987" y="1734"/>
              <a:ext cx="3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87" name="Line 11"/>
            <p:cNvSpPr>
              <a:spLocks noChangeShapeType="1"/>
            </p:cNvSpPr>
            <p:nvPr/>
          </p:nvSpPr>
          <p:spPr bwMode="auto">
            <a:xfrm>
              <a:off x="4987" y="1746"/>
              <a:ext cx="0" cy="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88" name="Line 12"/>
            <p:cNvSpPr>
              <a:spLocks noChangeShapeType="1"/>
            </p:cNvSpPr>
            <p:nvPr/>
          </p:nvSpPr>
          <p:spPr bwMode="auto">
            <a:xfrm>
              <a:off x="5361" y="1749"/>
              <a:ext cx="0" cy="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89" name="Oval 13"/>
            <p:cNvSpPr>
              <a:spLocks noChangeArrowheads="1"/>
            </p:cNvSpPr>
            <p:nvPr/>
          </p:nvSpPr>
          <p:spPr bwMode="auto">
            <a:xfrm>
              <a:off x="4919" y="1827"/>
              <a:ext cx="131" cy="1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0590" name="Rectangle 14"/>
            <p:cNvSpPr>
              <a:spLocks noChangeArrowheads="1"/>
            </p:cNvSpPr>
            <p:nvPr/>
          </p:nvSpPr>
          <p:spPr bwMode="auto">
            <a:xfrm>
              <a:off x="5301" y="1828"/>
              <a:ext cx="128" cy="12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91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36" name="Group 28"/>
          <p:cNvGraphicFramePr>
            <a:graphicFrameLocks noGrp="1"/>
          </p:cNvGraphicFramePr>
          <p:nvPr>
            <p:ph type="tbl" idx="4294967295"/>
          </p:nvPr>
        </p:nvGraphicFramePr>
        <p:xfrm>
          <a:off x="914400" y="762000"/>
          <a:ext cx="7772400" cy="5239512"/>
        </p:xfrm>
        <a:graphic>
          <a:graphicData uri="http://schemas.openxmlformats.org/drawingml/2006/table">
            <a:tbl>
              <a:tblPr/>
              <a:tblGrid>
                <a:gridCol w="3429000"/>
                <a:gridCol w="1143000"/>
                <a:gridCol w="304800"/>
                <a:gridCol w="2895600"/>
              </a:tblGrid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Syndrome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Gene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Cancers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Hereditary Breast/Ovarian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BRCA1 BRCA2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Breast, Ovarian, Pancreas, Others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Lynch Syndrome/Hereditary Non-Polyposis Colorectal Cancer (HNPCC)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MLH1 MSH2 MSH6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PMS2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alt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Colorectal (CRC), Endometrial,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Gastric, Ovarian, Other GI, Urinary tract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Familial Adenomatous Polyposis (FAP)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Colorectal, Duodenal, Thyroid, Brain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33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84053" y="525318"/>
          <a:ext cx="8536419" cy="55633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2739"/>
                <a:gridCol w="1645920"/>
                <a:gridCol w="2032274"/>
                <a:gridCol w="1259566"/>
                <a:gridCol w="1645920"/>
              </a:tblGrid>
              <a:tr h="1226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Doença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 smtClean="0"/>
                        <a:t>Alterações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cromossômica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/>
                        <a:t>balanceadas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 smtClean="0"/>
                        <a:t>Alterações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cromossômicas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/>
                        <a:t>que</a:t>
                      </a:r>
                      <a:r>
                        <a:rPr lang="en-US" sz="1600" dirty="0"/>
                        <a:t> se </a:t>
                      </a:r>
                      <a:r>
                        <a:rPr lang="en-US" sz="1600" dirty="0" err="1"/>
                        <a:t>repetem</a:t>
                      </a:r>
                      <a:r>
                        <a:rPr lang="en-US" sz="1600" dirty="0"/>
                        <a:t> de forma </a:t>
                      </a:r>
                      <a:r>
                        <a:rPr lang="en-US" sz="1600" dirty="0" err="1"/>
                        <a:t>consistente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Genes de </a:t>
                      </a:r>
                      <a:r>
                        <a:rPr lang="en-US" sz="1600" dirty="0" err="1"/>
                        <a:t>fusão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Proporção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estimada</a:t>
                      </a:r>
                      <a:r>
                        <a:rPr lang="en-US" sz="1600" dirty="0"/>
                        <a:t> de genes de </a:t>
                      </a:r>
                      <a:r>
                        <a:rPr lang="en-US" sz="1600" dirty="0" err="1"/>
                        <a:t>fusão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5891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Doenças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hematológicas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malignas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Leucemia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mielóide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aguda</a:t>
                      </a:r>
                      <a:r>
                        <a:rPr lang="en-US" sz="1600" dirty="0"/>
                        <a:t> 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1,785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267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109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20%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Sindrome mielodisplásicas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498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54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28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&lt;1%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Leucemia mielóide crônica 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750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152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15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100%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Doenças mieloproliferaticas crônicas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194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17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19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&lt;1%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Leucemia linfóide aguda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1,139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155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82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30%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Neoplasias de células B maduras 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1,713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227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69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30%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Neoplasias de células T maduras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425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21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20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15%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Linfoma</a:t>
                      </a:r>
                      <a:r>
                        <a:rPr lang="en-US" sz="1600" dirty="0"/>
                        <a:t> de Hodgkin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63</a:t>
                      </a:r>
                      <a:endParaRPr lang="en-US" sz="16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2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5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&lt;1%</a:t>
                      </a:r>
                      <a:endParaRPr lang="en-US" sz="16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61210" y="6369173"/>
            <a:ext cx="578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Fonte</a:t>
            </a:r>
            <a:r>
              <a:rPr lang="en-US" sz="1600" dirty="0" smtClean="0"/>
              <a:t>: http://</a:t>
            </a:r>
            <a:r>
              <a:rPr lang="en-US" sz="1600" dirty="0" err="1" smtClean="0"/>
              <a:t>cgap.nci.nih.gov/Chromosomes/Mitelman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479</TotalTime>
  <Words>2299</Words>
  <Application>Microsoft Office PowerPoint</Application>
  <PresentationFormat>Apresentação na tela (4:3)</PresentationFormat>
  <Paragraphs>426</Paragraphs>
  <Slides>51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51</vt:i4>
      </vt:variant>
    </vt:vector>
  </HeadingPairs>
  <TitlesOfParts>
    <vt:vector size="54" baseType="lpstr">
      <vt:lpstr>Breeze</vt:lpstr>
      <vt:lpstr>CorelDRAW</vt:lpstr>
      <vt:lpstr>Clip</vt:lpstr>
      <vt:lpstr>O que aprendemos sobre a leucemia mielóide aguda a partir dos modelos animais ?</vt:lpstr>
      <vt:lpstr>Infiltração da M.O. e sangue por progenitores mielóides anormais</vt:lpstr>
      <vt:lpstr>Manifestações clínicas: falência da hematopoese, infiltração de tecidos, sintomas constitucionais e leucostase</vt:lpstr>
      <vt:lpstr>Definição e caracterização das doenças malignas</vt:lpstr>
      <vt:lpstr>Entidade clínica - morfológica</vt:lpstr>
      <vt:lpstr>Apresentação do PowerPoint</vt:lpstr>
      <vt:lpstr>Apresentação do PowerPoint</vt:lpstr>
      <vt:lpstr>Apresentação do PowerPoint</vt:lpstr>
      <vt:lpstr>Apresentação do PowerPoint</vt:lpstr>
      <vt:lpstr>Translocação cromossômica recíproca e balaceada – GENE DE FUSÃO</vt:lpstr>
      <vt:lpstr>Contribuição dos Modelos Animais</vt:lpstr>
      <vt:lpstr>Contribuição dos Modelos Animais</vt:lpstr>
      <vt:lpstr>LPA - Caracterização citogenética</vt:lpstr>
      <vt:lpstr>Apresentação do PowerPoint</vt:lpstr>
      <vt:lpstr>Apresentação do PowerPoint</vt:lpstr>
      <vt:lpstr>Apresentação do PowerPoint</vt:lpstr>
      <vt:lpstr>Conclusões</vt:lpstr>
      <vt:lpstr>Contribuição dos Modelos Animais</vt:lpstr>
      <vt:lpstr>Apresentação do PowerPoint</vt:lpstr>
      <vt:lpstr>Apresentação do PowerPoint</vt:lpstr>
      <vt:lpstr>Como identificar e caracterizar a cooperação entre mutações ?</vt:lpstr>
      <vt:lpstr>A coexpressão de FLT3-ITD eleva a penetrância do PML/RARa a 100% </vt:lpstr>
      <vt:lpstr>Como identificar e caracterizar a cooperação entre mutações ?</vt:lpstr>
      <vt:lpstr>Apresentação do PowerPoint</vt:lpstr>
      <vt:lpstr>A transfecção com o vírus 4070A acelerou a leucemogenese no modelo transgênico Cbfβ-MYH11</vt:lpstr>
      <vt:lpstr>Apresentação do PowerPoint</vt:lpstr>
      <vt:lpstr>Contribuição dos Modelos Animais</vt:lpstr>
      <vt:lpstr>A proteína híbrida PML-RARA retém a maior parte dos domínios funcionais das proteínas parentais</vt:lpstr>
      <vt:lpstr>Receptores retinoicos</vt:lpstr>
      <vt:lpstr>RARA é Essencial a Diferenciação Mielóide</vt:lpstr>
      <vt:lpstr>Modelos murinos de mutantes do RARA</vt:lpstr>
      <vt:lpstr>PML-RARA interage fisicamente com a PML nativa via RBCC</vt:lpstr>
      <vt:lpstr>A haploinsuficiência do PML confere resistência à apoptose </vt:lpstr>
      <vt:lpstr>PML-RARA causa a desorganização dos corpúsculos nucleares</vt:lpstr>
      <vt:lpstr>Modelo da leucemogênese induzida pela PML/RARa </vt:lpstr>
      <vt:lpstr>Contribuição dos Modelos Animais</vt:lpstr>
      <vt:lpstr>1988 – Tratamento com ATRA em pacientes com leucemia promielocítica aguda</vt:lpstr>
      <vt:lpstr>Diferenciação de células leucêmicas e remissão da doença</vt:lpstr>
      <vt:lpstr>Entendo como o ATRA induz diferenciação – métodos de biologia molecular</vt:lpstr>
      <vt:lpstr>Experiência clínica com ATRA</vt:lpstr>
      <vt:lpstr>De novo, na China</vt:lpstr>
      <vt:lpstr>Sítios de Ação do ATRA e do As2O3</vt:lpstr>
      <vt:lpstr>Sinergismo ATRA + ATO</vt:lpstr>
      <vt:lpstr>Como as modelos animais podem ajudar a compreender a entidade da célula tronco da leucemia </vt:lpstr>
      <vt:lpstr>Conceito de Células Tronco da Leucemia</vt:lpstr>
      <vt:lpstr>Caracterização imunofenotípica da massa de células leucêmicas no modelo transgênico</vt:lpstr>
      <vt:lpstr>Selvagem vs transgênico leucêmico</vt:lpstr>
      <vt:lpstr>Apresentação do PowerPoint</vt:lpstr>
      <vt:lpstr>Somente células das frações 3 e 4 foram capazes de causar leucemia nos recipientes </vt:lpstr>
      <vt:lpstr>Conclusões</vt:lpstr>
      <vt:lpstr>Apresentação do PowerPoint</vt:lpstr>
    </vt:vector>
  </TitlesOfParts>
  <Company>FUNDHERP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aprendemos sobre a leucemia mielóide aguda a partir dos modelos animais ?</dc:title>
  <dc:creator>Dr. Eduardo Rego</dc:creator>
  <cp:lastModifiedBy>Hemocentro</cp:lastModifiedBy>
  <cp:revision>11</cp:revision>
  <dcterms:created xsi:type="dcterms:W3CDTF">2012-11-23T11:41:38Z</dcterms:created>
  <dcterms:modified xsi:type="dcterms:W3CDTF">2016-08-25T15:02:18Z</dcterms:modified>
</cp:coreProperties>
</file>