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58" r:id="rId5"/>
    <p:sldId id="259" r:id="rId6"/>
    <p:sldId id="261" r:id="rId7"/>
    <p:sldId id="270" r:id="rId8"/>
    <p:sldId id="269" r:id="rId9"/>
    <p:sldId id="271" r:id="rId10"/>
    <p:sldId id="27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9"/>
    <p:restoredTop sz="94691"/>
  </p:normalViewPr>
  <p:slideViewPr>
    <p:cSldViewPr snapToGrid="0" snapToObjects="1">
      <p:cViewPr varScale="1">
        <p:scale>
          <a:sx n="88" d="100"/>
          <a:sy n="88" d="100"/>
        </p:scale>
        <p:origin x="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11/14/20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11/14/20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11/14/20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11/14/20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11/14/20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11/14/20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11/14/20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11/14/20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6.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454F-2E73-AC48-9274-815F8D00B80B}"/>
              </a:ext>
            </a:extLst>
          </p:cNvPr>
          <p:cNvSpPr>
            <a:spLocks noGrp="1"/>
          </p:cNvSpPr>
          <p:nvPr>
            <p:ph type="ctrTitle"/>
          </p:nvPr>
        </p:nvSpPr>
        <p:spPr/>
        <p:txBody>
          <a:bodyPr/>
          <a:lstStyle/>
          <a:p>
            <a:r>
              <a:rPr lang="pt-BR" dirty="0"/>
              <a:t>Regimes internacionais</a:t>
            </a:r>
          </a:p>
        </p:txBody>
      </p:sp>
      <p:sp>
        <p:nvSpPr>
          <p:cNvPr id="3" name="Subtitle 2">
            <a:extLst>
              <a:ext uri="{FF2B5EF4-FFF2-40B4-BE49-F238E27FC236}">
                <a16:creationId xmlns:a16="http://schemas.microsoft.com/office/drawing/2014/main" id="{F926CF50-A24D-634C-9173-B633F45EF59F}"/>
              </a:ext>
            </a:extLst>
          </p:cNvPr>
          <p:cNvSpPr>
            <a:spLocks noGrp="1"/>
          </p:cNvSpPr>
          <p:nvPr>
            <p:ph type="subTitle" idx="1"/>
          </p:nvPr>
        </p:nvSpPr>
        <p:spPr/>
        <p:txBody>
          <a:bodyPr/>
          <a:lstStyle/>
          <a:p>
            <a:endParaRPr lang="pt-BR" dirty="0"/>
          </a:p>
          <a:p>
            <a:r>
              <a:rPr lang="pt-BR" dirty="0"/>
              <a:t>Cristiane Lucena</a:t>
            </a:r>
          </a:p>
        </p:txBody>
      </p:sp>
    </p:spTree>
    <p:extLst>
      <p:ext uri="{BB962C8B-B14F-4D97-AF65-F5344CB8AC3E}">
        <p14:creationId xmlns:p14="http://schemas.microsoft.com/office/powerpoint/2010/main" val="3360176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F2095-40A1-0443-A446-5947D18E0726}"/>
              </a:ext>
            </a:extLst>
          </p:cNvPr>
          <p:cNvSpPr>
            <a:spLocks noGrp="1"/>
          </p:cNvSpPr>
          <p:nvPr>
            <p:ph type="title"/>
          </p:nvPr>
        </p:nvSpPr>
        <p:spPr/>
        <p:txBody>
          <a:bodyPr>
            <a:normAutofit/>
          </a:bodyPr>
          <a:lstStyle/>
          <a:p>
            <a:r>
              <a:rPr lang="pt-BR" sz="4000" dirty="0"/>
              <a:t>Possibilidades e Perigos do Populismo Global</a:t>
            </a:r>
          </a:p>
        </p:txBody>
      </p:sp>
      <p:sp>
        <p:nvSpPr>
          <p:cNvPr id="6" name="Content Placeholder 5">
            <a:extLst>
              <a:ext uri="{FF2B5EF4-FFF2-40B4-BE49-F238E27FC236}">
                <a16:creationId xmlns:a16="http://schemas.microsoft.com/office/drawing/2014/main" id="{99F2D7D3-8E1E-F041-ADAD-598DEF43033D}"/>
              </a:ext>
            </a:extLst>
          </p:cNvPr>
          <p:cNvSpPr>
            <a:spLocks noGrp="1"/>
          </p:cNvSpPr>
          <p:nvPr>
            <p:ph idx="1"/>
          </p:nvPr>
        </p:nvSpPr>
        <p:spPr/>
        <p:txBody>
          <a:bodyPr/>
          <a:lstStyle/>
          <a:p>
            <a:endParaRPr lang="pt-BR" dirty="0"/>
          </a:p>
          <a:p>
            <a:r>
              <a:rPr lang="en-US" dirty="0"/>
              <a:t>“Following </a:t>
            </a:r>
            <a:r>
              <a:rPr lang="en-US" dirty="0" err="1"/>
              <a:t>Laclau</a:t>
            </a:r>
            <a:r>
              <a:rPr lang="en-US" dirty="0"/>
              <a:t> here, “the people” clearly does not have to be a nation’s people in any case. It can be made up on any level, local, regional, global. As long as subjects connect via chains of equivalence and claim to be representative for the whole, under a common popular demand, we have the minimal requirements for a populist construction.”</a:t>
            </a:r>
          </a:p>
          <a:p>
            <a:pPr marL="530352" lvl="1" indent="0">
              <a:buNone/>
            </a:pPr>
            <a:r>
              <a:rPr lang="en-US" dirty="0"/>
              <a:t>(</a:t>
            </a:r>
            <a:r>
              <a:rPr lang="en-US" dirty="0" err="1"/>
              <a:t>Zeemann</a:t>
            </a:r>
            <a:r>
              <a:rPr lang="en-US" dirty="0"/>
              <a:t>, p. 44)</a:t>
            </a:r>
          </a:p>
          <a:p>
            <a:r>
              <a:rPr lang="en-US" dirty="0"/>
              <a:t>As </a:t>
            </a:r>
            <a:r>
              <a:rPr lang="en-US" dirty="0" err="1"/>
              <a:t>possibilidades</a:t>
            </a:r>
            <a:r>
              <a:rPr lang="en-US" dirty="0"/>
              <a:t>, </a:t>
            </a:r>
            <a:r>
              <a:rPr lang="en-US" dirty="0" err="1"/>
              <a:t>perigos</a:t>
            </a:r>
            <a:r>
              <a:rPr lang="en-US" dirty="0"/>
              <a:t> e </a:t>
            </a:r>
            <a:r>
              <a:rPr lang="en-US" dirty="0" err="1"/>
              <a:t>promessas</a:t>
            </a:r>
            <a:r>
              <a:rPr lang="en-US" dirty="0"/>
              <a:t> de um </a:t>
            </a:r>
            <a:r>
              <a:rPr lang="en-US" dirty="0" err="1"/>
              <a:t>movimento</a:t>
            </a:r>
            <a:r>
              <a:rPr lang="en-US" dirty="0"/>
              <a:t> </a:t>
            </a:r>
            <a:r>
              <a:rPr lang="en-US" dirty="0" err="1"/>
              <a:t>populista</a:t>
            </a:r>
            <a:r>
              <a:rPr lang="en-US" dirty="0"/>
              <a:t> global.</a:t>
            </a:r>
            <a:endParaRPr lang="pt-BR" dirty="0"/>
          </a:p>
        </p:txBody>
      </p:sp>
      <p:pic>
        <p:nvPicPr>
          <p:cNvPr id="7" name="Recorded Sound">
            <a:hlinkClick r:id="" action="ppaction://media"/>
            <a:extLst>
              <a:ext uri="{FF2B5EF4-FFF2-40B4-BE49-F238E27FC236}">
                <a16:creationId xmlns:a16="http://schemas.microsoft.com/office/drawing/2014/main" id="{A16736A4-14AD-8D4D-B7CC-6D978D7DAC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56800" y="1879600"/>
            <a:ext cx="812800" cy="812800"/>
          </a:xfrm>
          <a:prstGeom prst="rect">
            <a:avLst/>
          </a:prstGeom>
        </p:spPr>
      </p:pic>
    </p:spTree>
    <p:extLst>
      <p:ext uri="{BB962C8B-B14F-4D97-AF65-F5344CB8AC3E}">
        <p14:creationId xmlns:p14="http://schemas.microsoft.com/office/powerpoint/2010/main" val="359534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8251-BD64-CC40-9BF9-181DE1EACBBE}"/>
              </a:ext>
            </a:extLst>
          </p:cNvPr>
          <p:cNvSpPr>
            <a:spLocks noGrp="1"/>
          </p:cNvSpPr>
          <p:nvPr>
            <p:ph type="title"/>
          </p:nvPr>
        </p:nvSpPr>
        <p:spPr/>
        <p:txBody>
          <a:bodyPr>
            <a:normAutofit/>
          </a:bodyPr>
          <a:lstStyle/>
          <a:p>
            <a:r>
              <a:rPr lang="pt-BR" sz="4000" dirty="0"/>
              <a:t>Roteiro</a:t>
            </a:r>
          </a:p>
        </p:txBody>
      </p:sp>
      <p:sp>
        <p:nvSpPr>
          <p:cNvPr id="3" name="Content Placeholder 2">
            <a:extLst>
              <a:ext uri="{FF2B5EF4-FFF2-40B4-BE49-F238E27FC236}">
                <a16:creationId xmlns:a16="http://schemas.microsoft.com/office/drawing/2014/main" id="{9C9C844A-A9A8-ED41-AB8C-93F58E4B3005}"/>
              </a:ext>
            </a:extLst>
          </p:cNvPr>
          <p:cNvSpPr>
            <a:spLocks noGrp="1"/>
          </p:cNvSpPr>
          <p:nvPr>
            <p:ph idx="1"/>
          </p:nvPr>
        </p:nvSpPr>
        <p:spPr/>
        <p:txBody>
          <a:bodyPr/>
          <a:lstStyle/>
          <a:p>
            <a:endParaRPr lang="pt-BR" dirty="0"/>
          </a:p>
          <a:p>
            <a:r>
              <a:rPr lang="pt-BR" sz="2400" dirty="0"/>
              <a:t>Frank </a:t>
            </a:r>
            <a:r>
              <a:rPr lang="pt-BR" sz="2400" dirty="0" err="1"/>
              <a:t>Stengel</a:t>
            </a:r>
            <a:r>
              <a:rPr lang="pt-BR" sz="2400" dirty="0"/>
              <a:t>, David </a:t>
            </a:r>
            <a:r>
              <a:rPr lang="pt-BR" sz="2400" dirty="0" err="1"/>
              <a:t>MacDonald</a:t>
            </a:r>
            <a:r>
              <a:rPr lang="pt-BR" sz="2400" dirty="0"/>
              <a:t> &amp; </a:t>
            </a:r>
            <a:r>
              <a:rPr lang="pt-BR" sz="2400" dirty="0" err="1"/>
              <a:t>Dirk</a:t>
            </a:r>
            <a:r>
              <a:rPr lang="pt-BR" sz="2400" dirty="0"/>
              <a:t> </a:t>
            </a:r>
            <a:r>
              <a:rPr lang="pt-BR" sz="2400" dirty="0" err="1"/>
              <a:t>Nabers</a:t>
            </a:r>
            <a:r>
              <a:rPr lang="pt-BR" sz="2400" dirty="0"/>
              <a:t> (2019)</a:t>
            </a:r>
          </a:p>
          <a:p>
            <a:pPr lvl="1"/>
            <a:r>
              <a:rPr lang="pt-BR" sz="2400" dirty="0"/>
              <a:t>“</a:t>
            </a:r>
            <a:r>
              <a:rPr lang="pt-BR" sz="2400" dirty="0" err="1"/>
              <a:t>Populism</a:t>
            </a:r>
            <a:r>
              <a:rPr lang="pt-BR" sz="2400" dirty="0"/>
              <a:t> </a:t>
            </a:r>
            <a:r>
              <a:rPr lang="pt-BR" sz="2400" dirty="0" err="1"/>
              <a:t>and</a:t>
            </a:r>
            <a:r>
              <a:rPr lang="pt-BR" sz="2400" dirty="0"/>
              <a:t> World </a:t>
            </a:r>
            <a:r>
              <a:rPr lang="pt-BR" sz="2400" dirty="0" err="1"/>
              <a:t>Politics</a:t>
            </a:r>
            <a:r>
              <a:rPr lang="pt-BR" sz="2400" dirty="0"/>
              <a:t>.”</a:t>
            </a:r>
          </a:p>
          <a:p>
            <a:pPr marL="1444752" lvl="2" indent="-457200">
              <a:buFont typeface="+mj-lt"/>
              <a:buAutoNum type="arabicPeriod"/>
            </a:pPr>
            <a:r>
              <a:rPr lang="pt-BR" sz="2200" dirty="0" err="1"/>
              <a:t>Analizing</a:t>
            </a:r>
            <a:r>
              <a:rPr lang="pt-BR" sz="2200" dirty="0"/>
              <a:t> </a:t>
            </a:r>
            <a:r>
              <a:rPr lang="pt-BR" sz="2200" dirty="0" err="1"/>
              <a:t>the</a:t>
            </a:r>
            <a:r>
              <a:rPr lang="pt-BR" sz="2200" dirty="0"/>
              <a:t> </a:t>
            </a:r>
            <a:r>
              <a:rPr lang="pt-BR" sz="2200" dirty="0" err="1"/>
              <a:t>Nexus</a:t>
            </a:r>
            <a:r>
              <a:rPr lang="pt-BR" sz="2200" dirty="0"/>
              <a:t> </a:t>
            </a:r>
            <a:r>
              <a:rPr lang="pt-BR" sz="2200" dirty="0" err="1"/>
              <a:t>Between</a:t>
            </a:r>
            <a:r>
              <a:rPr lang="pt-BR" sz="2200" dirty="0"/>
              <a:t> </a:t>
            </a:r>
            <a:r>
              <a:rPr lang="pt-BR" sz="2200" dirty="0" err="1"/>
              <a:t>Populism</a:t>
            </a:r>
            <a:r>
              <a:rPr lang="pt-BR" sz="2200" dirty="0"/>
              <a:t> </a:t>
            </a:r>
            <a:r>
              <a:rPr lang="pt-BR" sz="2200" dirty="0" err="1"/>
              <a:t>and</a:t>
            </a:r>
            <a:r>
              <a:rPr lang="pt-BR" sz="2200" dirty="0"/>
              <a:t> </a:t>
            </a:r>
            <a:r>
              <a:rPr lang="pt-BR" sz="2200" dirty="0" err="1"/>
              <a:t>International</a:t>
            </a:r>
            <a:r>
              <a:rPr lang="pt-BR" sz="2200" dirty="0"/>
              <a:t> </a:t>
            </a:r>
            <a:r>
              <a:rPr lang="pt-BR" sz="2200" dirty="0" err="1"/>
              <a:t>Relations</a:t>
            </a:r>
            <a:endParaRPr lang="pt-BR" sz="2200" dirty="0"/>
          </a:p>
          <a:p>
            <a:pPr marL="1444752" lvl="2" indent="-457200">
              <a:buFont typeface="+mj-lt"/>
              <a:buAutoNum type="arabicPeriod"/>
            </a:pPr>
            <a:r>
              <a:rPr lang="pt-BR" sz="2200" dirty="0" err="1"/>
              <a:t>Populism</a:t>
            </a:r>
            <a:r>
              <a:rPr lang="pt-BR" sz="2200" dirty="0"/>
              <a:t> </a:t>
            </a:r>
            <a:r>
              <a:rPr lang="pt-BR" sz="2200" dirty="0" err="1"/>
              <a:t>Beyon</a:t>
            </a:r>
            <a:r>
              <a:rPr lang="pt-BR" sz="2200" dirty="0"/>
              <a:t> </a:t>
            </a:r>
            <a:r>
              <a:rPr lang="pt-BR" sz="2200" dirty="0" err="1"/>
              <a:t>the</a:t>
            </a:r>
            <a:r>
              <a:rPr lang="pt-BR" sz="2200" dirty="0"/>
              <a:t> </a:t>
            </a:r>
            <a:r>
              <a:rPr lang="pt-BR" sz="2200" dirty="0" err="1"/>
              <a:t>Nation</a:t>
            </a:r>
            <a:endParaRPr lang="pt-BR" sz="2200" dirty="0"/>
          </a:p>
          <a:p>
            <a:endParaRPr lang="pt-BR" dirty="0"/>
          </a:p>
        </p:txBody>
      </p:sp>
      <p:pic>
        <p:nvPicPr>
          <p:cNvPr id="5" name="Recorded Sound">
            <a:hlinkClick r:id="" action="ppaction://media"/>
            <a:extLst>
              <a:ext uri="{FF2B5EF4-FFF2-40B4-BE49-F238E27FC236}">
                <a16:creationId xmlns:a16="http://schemas.microsoft.com/office/drawing/2014/main" id="{1DE1CADD-74DA-AF44-876D-450278F83E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0629" y="1473200"/>
            <a:ext cx="812800" cy="812800"/>
          </a:xfrm>
          <a:prstGeom prst="rect">
            <a:avLst/>
          </a:prstGeom>
        </p:spPr>
      </p:pic>
    </p:spTree>
    <p:extLst>
      <p:ext uri="{BB962C8B-B14F-4D97-AF65-F5344CB8AC3E}">
        <p14:creationId xmlns:p14="http://schemas.microsoft.com/office/powerpoint/2010/main" val="11792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DE07-869D-F04A-8023-5B03D36A9E40}"/>
              </a:ext>
            </a:extLst>
          </p:cNvPr>
          <p:cNvSpPr>
            <a:spLocks noGrp="1"/>
          </p:cNvSpPr>
          <p:nvPr>
            <p:ph type="title"/>
          </p:nvPr>
        </p:nvSpPr>
        <p:spPr/>
        <p:txBody>
          <a:bodyPr>
            <a:normAutofit/>
          </a:bodyPr>
          <a:lstStyle/>
          <a:p>
            <a:r>
              <a:rPr lang="pt-BR" sz="4000" dirty="0" err="1"/>
              <a:t>Populism</a:t>
            </a:r>
            <a:r>
              <a:rPr lang="pt-BR" sz="4000" dirty="0"/>
              <a:t> </a:t>
            </a:r>
            <a:r>
              <a:rPr lang="pt-BR" sz="4000" dirty="0" err="1"/>
              <a:t>and</a:t>
            </a:r>
            <a:r>
              <a:rPr lang="pt-BR" sz="4000" dirty="0"/>
              <a:t> World </a:t>
            </a:r>
            <a:r>
              <a:rPr lang="pt-BR" sz="4000" dirty="0" err="1"/>
              <a:t>Politics</a:t>
            </a:r>
            <a:endParaRPr lang="pt-BR" sz="4000" dirty="0"/>
          </a:p>
        </p:txBody>
      </p:sp>
      <p:sp>
        <p:nvSpPr>
          <p:cNvPr id="3" name="Content Placeholder 2">
            <a:extLst>
              <a:ext uri="{FF2B5EF4-FFF2-40B4-BE49-F238E27FC236}">
                <a16:creationId xmlns:a16="http://schemas.microsoft.com/office/drawing/2014/main" id="{AE25FAE5-AC07-9A46-BE89-856CF4F5229C}"/>
              </a:ext>
            </a:extLst>
          </p:cNvPr>
          <p:cNvSpPr>
            <a:spLocks noGrp="1"/>
          </p:cNvSpPr>
          <p:nvPr>
            <p:ph idx="1"/>
          </p:nvPr>
        </p:nvSpPr>
        <p:spPr/>
        <p:txBody>
          <a:bodyPr>
            <a:normAutofit lnSpcReduction="10000"/>
          </a:bodyPr>
          <a:lstStyle/>
          <a:p>
            <a:endParaRPr lang="pt-BR" dirty="0"/>
          </a:p>
          <a:p>
            <a:r>
              <a:rPr lang="en-US" sz="2800" dirty="0" err="1"/>
              <a:t>Populismo</a:t>
            </a:r>
            <a:r>
              <a:rPr lang="en-US" sz="2800" dirty="0"/>
              <a:t> e </a:t>
            </a:r>
            <a:r>
              <a:rPr lang="en-US" sz="2800" dirty="0" err="1"/>
              <a:t>democracia</a:t>
            </a:r>
            <a:endParaRPr lang="en-US" sz="2800" dirty="0"/>
          </a:p>
          <a:p>
            <a:pPr lvl="1"/>
            <a:r>
              <a:rPr lang="en-US" sz="2400" dirty="0" err="1"/>
              <a:t>Exemplos</a:t>
            </a:r>
            <a:r>
              <a:rPr lang="en-US" sz="2400" dirty="0"/>
              <a:t> da </a:t>
            </a:r>
            <a:r>
              <a:rPr lang="en-US" sz="2400" dirty="0" err="1"/>
              <a:t>Turquia</a:t>
            </a:r>
            <a:r>
              <a:rPr lang="en-US" sz="2400" dirty="0"/>
              <a:t>, da </a:t>
            </a:r>
            <a:r>
              <a:rPr lang="en-US" sz="2400" dirty="0" err="1"/>
              <a:t>Rússia</a:t>
            </a:r>
            <a:r>
              <a:rPr lang="en-US" sz="2400" dirty="0"/>
              <a:t> e da Venezuela</a:t>
            </a:r>
          </a:p>
          <a:p>
            <a:pPr lvl="1"/>
            <a:r>
              <a:rPr lang="en-US" sz="2400" dirty="0" err="1"/>
              <a:t>Ascensão</a:t>
            </a:r>
            <a:r>
              <a:rPr lang="en-US" sz="2400" dirty="0"/>
              <a:t> de </a:t>
            </a:r>
            <a:r>
              <a:rPr lang="en-US" sz="2400" dirty="0" err="1"/>
              <a:t>líderes</a:t>
            </a:r>
            <a:r>
              <a:rPr lang="en-US" sz="2400" dirty="0"/>
              <a:t> </a:t>
            </a:r>
            <a:r>
              <a:rPr lang="en-US" sz="2400" dirty="0" err="1"/>
              <a:t>populistas</a:t>
            </a:r>
            <a:r>
              <a:rPr lang="en-US" sz="2400" dirty="0"/>
              <a:t>, </a:t>
            </a:r>
            <a:r>
              <a:rPr lang="en-US" sz="2400" dirty="0" err="1"/>
              <a:t>ataques</a:t>
            </a:r>
            <a:r>
              <a:rPr lang="en-US" sz="2400" dirty="0"/>
              <a:t> </a:t>
            </a:r>
            <a:r>
              <a:rPr lang="en-US" sz="2400" dirty="0" err="1"/>
              <a:t>à</a:t>
            </a:r>
            <a:r>
              <a:rPr lang="en-US" sz="2400" dirty="0"/>
              <a:t> </a:t>
            </a:r>
            <a:r>
              <a:rPr lang="en-US" sz="2400" dirty="0" err="1"/>
              <a:t>mídia</a:t>
            </a:r>
            <a:r>
              <a:rPr lang="en-US" sz="2400" dirty="0"/>
              <a:t> e </a:t>
            </a:r>
            <a:r>
              <a:rPr lang="en-US" sz="2400" dirty="0" err="1"/>
              <a:t>às</a:t>
            </a:r>
            <a:r>
              <a:rPr lang="en-US" sz="2400" dirty="0"/>
              <a:t> </a:t>
            </a:r>
            <a:r>
              <a:rPr lang="en-US" sz="2400" dirty="0" err="1"/>
              <a:t>instituições</a:t>
            </a:r>
            <a:r>
              <a:rPr lang="en-US" sz="2400" dirty="0"/>
              <a:t> </a:t>
            </a:r>
            <a:r>
              <a:rPr lang="en-US" sz="2400" dirty="0" err="1"/>
              <a:t>independentes</a:t>
            </a:r>
            <a:endParaRPr lang="en-US" sz="2400" dirty="0"/>
          </a:p>
          <a:p>
            <a:pPr lvl="1"/>
            <a:r>
              <a:rPr lang="en-US" sz="2400" dirty="0" err="1"/>
              <a:t>Transição</a:t>
            </a:r>
            <a:r>
              <a:rPr lang="en-US" sz="2400" dirty="0"/>
              <a:t> do </a:t>
            </a:r>
            <a:r>
              <a:rPr lang="en-US" sz="2400" dirty="0" err="1"/>
              <a:t>populismo</a:t>
            </a:r>
            <a:r>
              <a:rPr lang="en-US" sz="2400" dirty="0"/>
              <a:t> (</a:t>
            </a:r>
            <a:r>
              <a:rPr lang="en-US" sz="2400" dirty="0" err="1"/>
              <a:t>democracia</a:t>
            </a:r>
            <a:r>
              <a:rPr lang="en-US" sz="2400" dirty="0"/>
              <a:t> </a:t>
            </a:r>
            <a:r>
              <a:rPr lang="en-US" sz="2400" dirty="0" err="1"/>
              <a:t>iliberal</a:t>
            </a:r>
            <a:r>
              <a:rPr lang="en-US" sz="2400" dirty="0"/>
              <a:t>) para o </a:t>
            </a:r>
            <a:r>
              <a:rPr lang="en-US" sz="2400" dirty="0" err="1"/>
              <a:t>autoritarismo</a:t>
            </a:r>
            <a:endParaRPr lang="en-US" sz="2400" dirty="0"/>
          </a:p>
          <a:p>
            <a:r>
              <a:rPr lang="en-US" dirty="0"/>
              <a:t>“Popu­lism,” Ivan Krastev has put this point, channeling an emerging con­sensus, “is not just antiliberal, it is antidemocratic—the permanent shadow of representative politics.” </a:t>
            </a:r>
            <a:endParaRPr lang="en-US" sz="2800" dirty="0"/>
          </a:p>
          <a:p>
            <a:endParaRPr lang="en-US" sz="2800" dirty="0"/>
          </a:p>
        </p:txBody>
      </p:sp>
      <p:pic>
        <p:nvPicPr>
          <p:cNvPr id="5" name="Recorded Sound">
            <a:hlinkClick r:id="" action="ppaction://media"/>
            <a:extLst>
              <a:ext uri="{FF2B5EF4-FFF2-40B4-BE49-F238E27FC236}">
                <a16:creationId xmlns:a16="http://schemas.microsoft.com/office/drawing/2014/main" id="{5DE1B4FD-2B18-0148-AA78-A1140E35EA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7771" y="1822450"/>
            <a:ext cx="812800" cy="812800"/>
          </a:xfrm>
          <a:prstGeom prst="rect">
            <a:avLst/>
          </a:prstGeom>
        </p:spPr>
      </p:pic>
    </p:spTree>
    <p:extLst>
      <p:ext uri="{BB962C8B-B14F-4D97-AF65-F5344CB8AC3E}">
        <p14:creationId xmlns:p14="http://schemas.microsoft.com/office/powerpoint/2010/main" val="233795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5A31-2D50-5140-91F1-A27430F19A4B}"/>
              </a:ext>
            </a:extLst>
          </p:cNvPr>
          <p:cNvSpPr>
            <a:spLocks noGrp="1"/>
          </p:cNvSpPr>
          <p:nvPr>
            <p:ph type="title"/>
          </p:nvPr>
        </p:nvSpPr>
        <p:spPr/>
        <p:txBody>
          <a:bodyPr>
            <a:normAutofit/>
          </a:bodyPr>
          <a:lstStyle/>
          <a:p>
            <a:r>
              <a:rPr lang="pt-BR" sz="4000" dirty="0" err="1"/>
              <a:t>Populism</a:t>
            </a:r>
            <a:r>
              <a:rPr lang="pt-BR" sz="4000" dirty="0"/>
              <a:t> </a:t>
            </a:r>
            <a:r>
              <a:rPr lang="pt-BR" sz="4000" dirty="0" err="1"/>
              <a:t>and</a:t>
            </a:r>
            <a:r>
              <a:rPr lang="pt-BR" sz="4000" dirty="0"/>
              <a:t> World </a:t>
            </a:r>
            <a:r>
              <a:rPr lang="pt-BR" sz="4000" dirty="0" err="1"/>
              <a:t>Politics</a:t>
            </a:r>
            <a:endParaRPr lang="pt-BR" sz="4000" dirty="0"/>
          </a:p>
        </p:txBody>
      </p:sp>
      <p:sp>
        <p:nvSpPr>
          <p:cNvPr id="3" name="Content Placeholder 2">
            <a:extLst>
              <a:ext uri="{FF2B5EF4-FFF2-40B4-BE49-F238E27FC236}">
                <a16:creationId xmlns:a16="http://schemas.microsoft.com/office/drawing/2014/main" id="{C6618363-8950-6743-A954-EBDE18DB3F9F}"/>
              </a:ext>
            </a:extLst>
          </p:cNvPr>
          <p:cNvSpPr>
            <a:spLocks noGrp="1"/>
          </p:cNvSpPr>
          <p:nvPr>
            <p:ph sz="half" idx="1"/>
          </p:nvPr>
        </p:nvSpPr>
        <p:spPr/>
        <p:txBody>
          <a:bodyPr>
            <a:normAutofit/>
          </a:bodyPr>
          <a:lstStyle/>
          <a:p>
            <a:endParaRPr lang="pt-BR" dirty="0"/>
          </a:p>
          <a:p>
            <a:r>
              <a:rPr lang="pt-BR" sz="2400" dirty="0"/>
              <a:t>Vácuo na literatura</a:t>
            </a:r>
          </a:p>
          <a:p>
            <a:pPr marL="987552" lvl="1" indent="-457200">
              <a:buFont typeface="+mj-lt"/>
              <a:buAutoNum type="alphaLcPeriod"/>
            </a:pPr>
            <a:r>
              <a:rPr lang="pt-BR" dirty="0"/>
              <a:t>Aspectos internacionais</a:t>
            </a:r>
          </a:p>
          <a:p>
            <a:pPr marL="987552" lvl="1" indent="-457200">
              <a:buFont typeface="+mj-lt"/>
              <a:buAutoNum type="alphaLcPeriod"/>
            </a:pPr>
            <a:r>
              <a:rPr lang="pt-BR" dirty="0"/>
              <a:t>Aspectos transnacionais</a:t>
            </a:r>
          </a:p>
          <a:p>
            <a:pPr marL="987552" lvl="1" indent="-457200">
              <a:buFont typeface="+mj-lt"/>
              <a:buAutoNum type="alphaLcPeriod"/>
            </a:pPr>
            <a:r>
              <a:rPr lang="pt-BR" dirty="0"/>
              <a:t>Impacto sobre a política externa</a:t>
            </a:r>
          </a:p>
          <a:p>
            <a:pPr marL="987552" lvl="1" indent="-457200">
              <a:buFont typeface="+mj-lt"/>
              <a:buAutoNum type="alphaLcPeriod"/>
            </a:pPr>
            <a:r>
              <a:rPr lang="pt-BR" dirty="0"/>
              <a:t>Impacto sobre a política mundial</a:t>
            </a:r>
          </a:p>
        </p:txBody>
      </p:sp>
      <p:pic>
        <p:nvPicPr>
          <p:cNvPr id="9" name="Content Placeholder 8">
            <a:extLst>
              <a:ext uri="{FF2B5EF4-FFF2-40B4-BE49-F238E27FC236}">
                <a16:creationId xmlns:a16="http://schemas.microsoft.com/office/drawing/2014/main" id="{8EAFDA35-5B01-7047-825E-4E2D168AC7BA}"/>
              </a:ext>
            </a:extLst>
          </p:cNvPr>
          <p:cNvPicPr>
            <a:picLocks noGrp="1" noChangeAspect="1"/>
          </p:cNvPicPr>
          <p:nvPr>
            <p:ph sz="half" idx="2"/>
          </p:nvPr>
        </p:nvPicPr>
        <p:blipFill>
          <a:blip r:embed="rId4"/>
          <a:stretch>
            <a:fillRect/>
          </a:stretch>
        </p:blipFill>
        <p:spPr>
          <a:xfrm>
            <a:off x="6524625" y="2410101"/>
            <a:ext cx="4448175" cy="3333197"/>
          </a:xfrm>
        </p:spPr>
      </p:pic>
      <p:sp>
        <p:nvSpPr>
          <p:cNvPr id="10" name="TextBox 9">
            <a:extLst>
              <a:ext uri="{FF2B5EF4-FFF2-40B4-BE49-F238E27FC236}">
                <a16:creationId xmlns:a16="http://schemas.microsoft.com/office/drawing/2014/main" id="{EDFDEFF7-44FE-3245-AAF8-8B4425EE5A1E}"/>
              </a:ext>
            </a:extLst>
          </p:cNvPr>
          <p:cNvSpPr txBox="1"/>
          <p:nvPr/>
        </p:nvSpPr>
        <p:spPr>
          <a:xfrm>
            <a:off x="6502400" y="5867400"/>
            <a:ext cx="4470400" cy="338554"/>
          </a:xfrm>
          <a:prstGeom prst="rect">
            <a:avLst/>
          </a:prstGeom>
          <a:noFill/>
        </p:spPr>
        <p:txBody>
          <a:bodyPr wrap="square" rtlCol="0">
            <a:spAutoFit/>
          </a:bodyPr>
          <a:lstStyle/>
          <a:p>
            <a:r>
              <a:rPr lang="pt-BR" sz="1600" dirty="0"/>
              <a:t>Fonte: </a:t>
            </a:r>
            <a:r>
              <a:rPr lang="pt-BR" sz="1600" dirty="0" err="1"/>
              <a:t>Dagobah</a:t>
            </a:r>
            <a:r>
              <a:rPr lang="pt-BR" sz="1600" dirty="0"/>
              <a:t> - Inteligência Democrática (2018)</a:t>
            </a:r>
          </a:p>
        </p:txBody>
      </p:sp>
      <p:pic>
        <p:nvPicPr>
          <p:cNvPr id="11" name="Recorded Sound">
            <a:hlinkClick r:id="" action="ppaction://media"/>
            <a:extLst>
              <a:ext uri="{FF2B5EF4-FFF2-40B4-BE49-F238E27FC236}">
                <a16:creationId xmlns:a16="http://schemas.microsoft.com/office/drawing/2014/main" id="{E7BA6BB8-EAE2-B442-B9F9-3FB9633BB3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6400" y="1128850"/>
            <a:ext cx="812800" cy="812800"/>
          </a:xfrm>
          <a:prstGeom prst="rect">
            <a:avLst/>
          </a:prstGeom>
        </p:spPr>
      </p:pic>
    </p:spTree>
    <p:extLst>
      <p:ext uri="{BB962C8B-B14F-4D97-AF65-F5344CB8AC3E}">
        <p14:creationId xmlns:p14="http://schemas.microsoft.com/office/powerpoint/2010/main" val="212994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8138-978F-D244-AD41-F0BF82FDC7B0}"/>
              </a:ext>
            </a:extLst>
          </p:cNvPr>
          <p:cNvSpPr>
            <a:spLocks noGrp="1"/>
          </p:cNvSpPr>
          <p:nvPr>
            <p:ph type="title"/>
          </p:nvPr>
        </p:nvSpPr>
        <p:spPr/>
        <p:txBody>
          <a:bodyPr>
            <a:normAutofit/>
          </a:bodyPr>
          <a:lstStyle/>
          <a:p>
            <a:r>
              <a:rPr lang="pt-BR" sz="4000" dirty="0" err="1"/>
              <a:t>Populism</a:t>
            </a:r>
            <a:r>
              <a:rPr lang="pt-BR" sz="4000" dirty="0"/>
              <a:t> </a:t>
            </a:r>
            <a:r>
              <a:rPr lang="pt-BR" sz="4000" dirty="0" err="1"/>
              <a:t>and</a:t>
            </a:r>
            <a:r>
              <a:rPr lang="pt-BR" sz="4000" dirty="0"/>
              <a:t> World </a:t>
            </a:r>
            <a:r>
              <a:rPr lang="pt-BR" sz="4000" dirty="0" err="1"/>
              <a:t>Politics</a:t>
            </a:r>
            <a:endParaRPr lang="pt-BR" sz="4000" dirty="0"/>
          </a:p>
        </p:txBody>
      </p:sp>
      <p:sp>
        <p:nvSpPr>
          <p:cNvPr id="3" name="Content Placeholder 2">
            <a:extLst>
              <a:ext uri="{FF2B5EF4-FFF2-40B4-BE49-F238E27FC236}">
                <a16:creationId xmlns:a16="http://schemas.microsoft.com/office/drawing/2014/main" id="{9CCC4480-3DDB-C348-8B53-24123CEA835A}"/>
              </a:ext>
            </a:extLst>
          </p:cNvPr>
          <p:cNvSpPr>
            <a:spLocks noGrp="1"/>
          </p:cNvSpPr>
          <p:nvPr>
            <p:ph idx="1"/>
          </p:nvPr>
        </p:nvSpPr>
        <p:spPr/>
        <p:txBody>
          <a:bodyPr/>
          <a:lstStyle/>
          <a:p>
            <a:endParaRPr lang="pt-BR" dirty="0"/>
          </a:p>
          <a:p>
            <a:r>
              <a:rPr lang="pt-BR" dirty="0"/>
              <a:t>Os líderes populistas divergem dos demais líderes, no que diz respeito à política internacional?</a:t>
            </a:r>
          </a:p>
          <a:p>
            <a:r>
              <a:rPr lang="pt-BR" dirty="0"/>
              <a:t>Fenômenos que podem ser influenciados pela presença de uma liderança populista:</a:t>
            </a:r>
          </a:p>
          <a:p>
            <a:pPr lvl="1">
              <a:buFont typeface="Wingdings" pitchFamily="2" charset="2"/>
              <a:buChar char="v"/>
            </a:pPr>
            <a:r>
              <a:rPr lang="pt-BR" dirty="0"/>
              <a:t>Ordem e mudança internacional; normas internacionais; resistência</a:t>
            </a:r>
          </a:p>
          <a:p>
            <a:pPr lvl="1">
              <a:buFont typeface="Wingdings" pitchFamily="2" charset="2"/>
              <a:buChar char="v"/>
            </a:pPr>
            <a:r>
              <a:rPr lang="pt-BR" dirty="0"/>
              <a:t>Autoridade internacional e sua politização</a:t>
            </a:r>
          </a:p>
          <a:p>
            <a:pPr lvl="1">
              <a:buFont typeface="Wingdings" pitchFamily="2" charset="2"/>
              <a:buChar char="v"/>
            </a:pPr>
            <a:r>
              <a:rPr lang="pt-BR" dirty="0"/>
              <a:t>Legitimidade de organizações internacionais, lideranças, regimes</a:t>
            </a:r>
          </a:p>
          <a:p>
            <a:pPr lvl="1">
              <a:buFont typeface="Wingdings" pitchFamily="2" charset="2"/>
              <a:buChar char="v"/>
            </a:pPr>
            <a:r>
              <a:rPr lang="pt-BR" dirty="0"/>
              <a:t>Ordem mundial e ordens regionais</a:t>
            </a:r>
          </a:p>
        </p:txBody>
      </p:sp>
      <p:pic>
        <p:nvPicPr>
          <p:cNvPr id="5" name="Recorded Sound">
            <a:hlinkClick r:id="" action="ppaction://media"/>
            <a:extLst>
              <a:ext uri="{FF2B5EF4-FFF2-40B4-BE49-F238E27FC236}">
                <a16:creationId xmlns:a16="http://schemas.microsoft.com/office/drawing/2014/main" id="{E477F77C-6ED0-6D49-97AA-B70CC4B29E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3886" y="1428750"/>
            <a:ext cx="812800" cy="812800"/>
          </a:xfrm>
          <a:prstGeom prst="rect">
            <a:avLst/>
          </a:prstGeom>
        </p:spPr>
      </p:pic>
    </p:spTree>
    <p:extLst>
      <p:ext uri="{BB962C8B-B14F-4D97-AF65-F5344CB8AC3E}">
        <p14:creationId xmlns:p14="http://schemas.microsoft.com/office/powerpoint/2010/main" val="328034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4C0E-7BA7-2F42-855F-BAF96DA43157}"/>
              </a:ext>
            </a:extLst>
          </p:cNvPr>
          <p:cNvSpPr>
            <a:spLocks noGrp="1"/>
          </p:cNvSpPr>
          <p:nvPr>
            <p:ph type="title"/>
          </p:nvPr>
        </p:nvSpPr>
        <p:spPr/>
        <p:txBody>
          <a:bodyPr>
            <a:normAutofit/>
          </a:bodyPr>
          <a:lstStyle/>
          <a:p>
            <a:r>
              <a:rPr lang="pt-BR" sz="4000" dirty="0" err="1"/>
              <a:t>Populism</a:t>
            </a:r>
            <a:r>
              <a:rPr lang="pt-BR" sz="4000" dirty="0"/>
              <a:t> </a:t>
            </a:r>
            <a:r>
              <a:rPr lang="pt-BR" sz="4000" dirty="0" err="1"/>
              <a:t>and</a:t>
            </a:r>
            <a:r>
              <a:rPr lang="pt-BR" sz="4000" dirty="0"/>
              <a:t> World </a:t>
            </a:r>
            <a:r>
              <a:rPr lang="pt-BR" sz="4000" dirty="0" err="1"/>
              <a:t>Politics</a:t>
            </a:r>
            <a:endParaRPr lang="pt-BR" sz="4000" dirty="0"/>
          </a:p>
        </p:txBody>
      </p:sp>
      <p:sp>
        <p:nvSpPr>
          <p:cNvPr id="3" name="Content Placeholder 2">
            <a:extLst>
              <a:ext uri="{FF2B5EF4-FFF2-40B4-BE49-F238E27FC236}">
                <a16:creationId xmlns:a16="http://schemas.microsoft.com/office/drawing/2014/main" id="{C628FD57-31DC-B04B-AAFE-14F6F4AF8252}"/>
              </a:ext>
            </a:extLst>
          </p:cNvPr>
          <p:cNvSpPr>
            <a:spLocks noGrp="1"/>
          </p:cNvSpPr>
          <p:nvPr>
            <p:ph idx="1"/>
          </p:nvPr>
        </p:nvSpPr>
        <p:spPr/>
        <p:txBody>
          <a:bodyPr/>
          <a:lstStyle/>
          <a:p>
            <a:endParaRPr lang="pt-BR" dirty="0"/>
          </a:p>
          <a:p>
            <a:r>
              <a:rPr lang="pt-BR" sz="2400" dirty="0" err="1"/>
              <a:t>Kass</a:t>
            </a:r>
            <a:r>
              <a:rPr lang="pt-BR" sz="2400" dirty="0"/>
              <a:t> </a:t>
            </a:r>
            <a:r>
              <a:rPr lang="pt-BR" sz="2400" dirty="0" err="1"/>
              <a:t>Mudde</a:t>
            </a:r>
            <a:r>
              <a:rPr lang="pt-BR" sz="2400" dirty="0"/>
              <a:t> + </a:t>
            </a:r>
            <a:r>
              <a:rPr lang="pt-BR" sz="2400" dirty="0" err="1"/>
              <a:t>Rovira</a:t>
            </a:r>
            <a:r>
              <a:rPr lang="pt-BR" sz="2400" dirty="0"/>
              <a:t> </a:t>
            </a:r>
            <a:r>
              <a:rPr lang="pt-BR" sz="2400" dirty="0" err="1"/>
              <a:t>Kaltwasser</a:t>
            </a:r>
            <a:r>
              <a:rPr lang="pt-BR" sz="2400" dirty="0"/>
              <a:t> (2014)</a:t>
            </a:r>
          </a:p>
          <a:p>
            <a:pPr lvl="1"/>
            <a:r>
              <a:rPr lang="pt-BR" sz="2400" dirty="0"/>
              <a:t>Desenvolvimentos na arena internacional influenciam o sucesso (ou fracasso) de lideranças populistas no âmbito doméstico?</a:t>
            </a:r>
          </a:p>
          <a:p>
            <a:pPr marL="1444752" lvl="2" indent="-457200">
              <a:buFont typeface="+mj-lt"/>
              <a:buAutoNum type="arabicParenR"/>
            </a:pPr>
            <a:r>
              <a:rPr lang="pt-BR" sz="2200" dirty="0"/>
              <a:t>Populismo e a crescente autoridade e despolitização da governança global</a:t>
            </a:r>
          </a:p>
          <a:p>
            <a:pPr marL="1444752" lvl="2" indent="-457200">
              <a:buFont typeface="+mj-lt"/>
              <a:buAutoNum type="arabicParenR"/>
            </a:pPr>
            <a:r>
              <a:rPr lang="pt-BR" sz="2200" dirty="0"/>
              <a:t>Interação internacional</a:t>
            </a:r>
          </a:p>
          <a:p>
            <a:pPr marL="1444752" lvl="2" indent="-457200">
              <a:buFont typeface="+mj-lt"/>
              <a:buAutoNum type="arabicParenR"/>
            </a:pPr>
            <a:r>
              <a:rPr lang="pt-BR" sz="2200" dirty="0" err="1"/>
              <a:t>Ex</a:t>
            </a:r>
            <a:r>
              <a:rPr lang="pt-BR" sz="2200" dirty="0"/>
              <a:t>: Podemos e </a:t>
            </a:r>
            <a:r>
              <a:rPr lang="pt-BR" sz="2200" dirty="0" err="1"/>
              <a:t>Syriza</a:t>
            </a:r>
            <a:endParaRPr lang="en-US" sz="2200" dirty="0"/>
          </a:p>
          <a:p>
            <a:endParaRPr lang="pt-BR" sz="2400" dirty="0"/>
          </a:p>
        </p:txBody>
      </p:sp>
      <p:pic>
        <p:nvPicPr>
          <p:cNvPr id="5" name="Recorded Sound">
            <a:hlinkClick r:id="" action="ppaction://media"/>
            <a:extLst>
              <a:ext uri="{FF2B5EF4-FFF2-40B4-BE49-F238E27FC236}">
                <a16:creationId xmlns:a16="http://schemas.microsoft.com/office/drawing/2014/main" id="{F2911FB3-7F1F-3D47-8C96-FE2E97F956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06743" y="1473200"/>
            <a:ext cx="812800" cy="812800"/>
          </a:xfrm>
          <a:prstGeom prst="rect">
            <a:avLst/>
          </a:prstGeom>
        </p:spPr>
      </p:pic>
    </p:spTree>
    <p:extLst>
      <p:ext uri="{BB962C8B-B14F-4D97-AF65-F5344CB8AC3E}">
        <p14:creationId xmlns:p14="http://schemas.microsoft.com/office/powerpoint/2010/main" val="117979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701D-900C-1246-9AC0-F439445210CE}"/>
              </a:ext>
            </a:extLst>
          </p:cNvPr>
          <p:cNvSpPr>
            <a:spLocks noGrp="1"/>
          </p:cNvSpPr>
          <p:nvPr>
            <p:ph type="title"/>
          </p:nvPr>
        </p:nvSpPr>
        <p:spPr/>
        <p:txBody>
          <a:bodyPr>
            <a:normAutofit/>
          </a:bodyPr>
          <a:lstStyle/>
          <a:p>
            <a:r>
              <a:rPr lang="pt-BR" sz="4000" dirty="0"/>
              <a:t>Raízes Intelectuais Comuns</a:t>
            </a:r>
            <a:br>
              <a:rPr lang="pt-BR" sz="4000" dirty="0"/>
            </a:br>
            <a:r>
              <a:rPr lang="pt-BR" sz="2800" dirty="0" err="1"/>
              <a:t>Laclau</a:t>
            </a:r>
            <a:endParaRPr lang="pt-BR" sz="4000" dirty="0"/>
          </a:p>
        </p:txBody>
      </p:sp>
      <p:pic>
        <p:nvPicPr>
          <p:cNvPr id="7" name="Content Placeholder 6">
            <a:extLst>
              <a:ext uri="{FF2B5EF4-FFF2-40B4-BE49-F238E27FC236}">
                <a16:creationId xmlns:a16="http://schemas.microsoft.com/office/drawing/2014/main" id="{0AE888A1-C891-FC4E-A3CA-90A960DE87A4}"/>
              </a:ext>
            </a:extLst>
          </p:cNvPr>
          <p:cNvPicPr>
            <a:picLocks noGrp="1" noChangeAspect="1"/>
          </p:cNvPicPr>
          <p:nvPr>
            <p:ph sz="half" idx="1"/>
          </p:nvPr>
        </p:nvPicPr>
        <p:blipFill>
          <a:blip r:embed="rId4"/>
          <a:stretch>
            <a:fillRect/>
          </a:stretch>
        </p:blipFill>
        <p:spPr>
          <a:xfrm>
            <a:off x="1205367" y="2057400"/>
            <a:ext cx="3061834" cy="2413000"/>
          </a:xfrm>
        </p:spPr>
      </p:pic>
      <p:pic>
        <p:nvPicPr>
          <p:cNvPr id="9" name="Content Placeholder 8">
            <a:extLst>
              <a:ext uri="{FF2B5EF4-FFF2-40B4-BE49-F238E27FC236}">
                <a16:creationId xmlns:a16="http://schemas.microsoft.com/office/drawing/2014/main" id="{12A8849B-10D9-8D4C-BE65-8285D51838FB}"/>
              </a:ext>
            </a:extLst>
          </p:cNvPr>
          <p:cNvPicPr>
            <a:picLocks noGrp="1" noChangeAspect="1"/>
          </p:cNvPicPr>
          <p:nvPr>
            <p:ph sz="half" idx="2"/>
          </p:nvPr>
        </p:nvPicPr>
        <p:blipFill>
          <a:blip r:embed="rId5"/>
          <a:stretch>
            <a:fillRect/>
          </a:stretch>
        </p:blipFill>
        <p:spPr>
          <a:xfrm>
            <a:off x="7824447" y="4347028"/>
            <a:ext cx="3045505" cy="2413000"/>
          </a:xfrm>
        </p:spPr>
      </p:pic>
      <p:pic>
        <p:nvPicPr>
          <p:cNvPr id="11" name="Picture 10">
            <a:extLst>
              <a:ext uri="{FF2B5EF4-FFF2-40B4-BE49-F238E27FC236}">
                <a16:creationId xmlns:a16="http://schemas.microsoft.com/office/drawing/2014/main" id="{3EF4A7BF-67B5-734A-A1ED-B47BC12314B7}"/>
              </a:ext>
            </a:extLst>
          </p:cNvPr>
          <p:cNvPicPr>
            <a:picLocks noChangeAspect="1"/>
          </p:cNvPicPr>
          <p:nvPr/>
        </p:nvPicPr>
        <p:blipFill>
          <a:blip r:embed="rId6"/>
          <a:stretch>
            <a:fillRect/>
          </a:stretch>
        </p:blipFill>
        <p:spPr>
          <a:xfrm>
            <a:off x="2218872" y="4093028"/>
            <a:ext cx="4138385" cy="2667000"/>
          </a:xfrm>
          <a:prstGeom prst="rect">
            <a:avLst/>
          </a:prstGeom>
        </p:spPr>
      </p:pic>
      <p:pic>
        <p:nvPicPr>
          <p:cNvPr id="13" name="Picture 12">
            <a:extLst>
              <a:ext uri="{FF2B5EF4-FFF2-40B4-BE49-F238E27FC236}">
                <a16:creationId xmlns:a16="http://schemas.microsoft.com/office/drawing/2014/main" id="{3CDFE338-F017-884E-BDB1-0EB9D09485BA}"/>
              </a:ext>
            </a:extLst>
          </p:cNvPr>
          <p:cNvPicPr>
            <a:picLocks noChangeAspect="1"/>
          </p:cNvPicPr>
          <p:nvPr/>
        </p:nvPicPr>
        <p:blipFill>
          <a:blip r:embed="rId7"/>
          <a:stretch>
            <a:fillRect/>
          </a:stretch>
        </p:blipFill>
        <p:spPr>
          <a:xfrm>
            <a:off x="5965370" y="1428750"/>
            <a:ext cx="4093029" cy="2664278"/>
          </a:xfrm>
          <a:prstGeom prst="rect">
            <a:avLst/>
          </a:prstGeom>
        </p:spPr>
      </p:pic>
      <p:pic>
        <p:nvPicPr>
          <p:cNvPr id="14" name="Recorded Sound">
            <a:hlinkClick r:id="" action="ppaction://media"/>
            <a:extLst>
              <a:ext uri="{FF2B5EF4-FFF2-40B4-BE49-F238E27FC236}">
                <a16:creationId xmlns:a16="http://schemas.microsoft.com/office/drawing/2014/main" id="{10D78402-D17A-6E48-B7D5-AFF1CEECCA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66400" y="1358900"/>
            <a:ext cx="812800" cy="812800"/>
          </a:xfrm>
          <a:prstGeom prst="rect">
            <a:avLst/>
          </a:prstGeom>
        </p:spPr>
      </p:pic>
    </p:spTree>
    <p:extLst>
      <p:ext uri="{BB962C8B-B14F-4D97-AF65-F5344CB8AC3E}">
        <p14:creationId xmlns:p14="http://schemas.microsoft.com/office/powerpoint/2010/main" val="37367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2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Populism and World Politics</a:t>
            </a:r>
            <a:endParaRPr lang="en-US" sz="2800" dirty="0"/>
          </a:p>
        </p:txBody>
      </p:sp>
      <p:sp>
        <p:nvSpPr>
          <p:cNvPr id="3" name="Content Placeholder 2"/>
          <p:cNvSpPr>
            <a:spLocks noGrp="1"/>
          </p:cNvSpPr>
          <p:nvPr>
            <p:ph sz="quarter" idx="1"/>
          </p:nvPr>
        </p:nvSpPr>
        <p:spPr/>
        <p:txBody>
          <a:bodyPr>
            <a:normAutofit lnSpcReduction="10000"/>
          </a:bodyPr>
          <a:lstStyle/>
          <a:p>
            <a:endParaRPr lang="en-US" dirty="0"/>
          </a:p>
          <a:p>
            <a:r>
              <a:rPr lang="pt-BR" sz="2800" dirty="0"/>
              <a:t>“</a:t>
            </a:r>
            <a:r>
              <a:rPr lang="pt-BR" sz="2800" dirty="0" err="1"/>
              <a:t>Populism</a:t>
            </a:r>
            <a:r>
              <a:rPr lang="pt-BR" sz="2800" dirty="0"/>
              <a:t> </a:t>
            </a:r>
            <a:r>
              <a:rPr lang="pt-BR" sz="2800" dirty="0" err="1"/>
              <a:t>beyond</a:t>
            </a:r>
            <a:r>
              <a:rPr lang="pt-BR" sz="2800" dirty="0"/>
              <a:t> </a:t>
            </a:r>
            <a:r>
              <a:rPr lang="pt-BR" sz="2800" dirty="0" err="1"/>
              <a:t>the</a:t>
            </a:r>
            <a:r>
              <a:rPr lang="pt-BR" sz="2800" dirty="0"/>
              <a:t> </a:t>
            </a:r>
            <a:r>
              <a:rPr lang="pt-BR" sz="2800" dirty="0" err="1"/>
              <a:t>nation</a:t>
            </a:r>
            <a:r>
              <a:rPr lang="pt-BR" sz="2800" dirty="0"/>
              <a:t>”</a:t>
            </a:r>
          </a:p>
          <a:p>
            <a:r>
              <a:rPr lang="pt-BR" sz="2800" dirty="0"/>
              <a:t>Ernesto </a:t>
            </a:r>
            <a:r>
              <a:rPr lang="pt-BR" sz="2800" dirty="0" err="1"/>
              <a:t>Laclau</a:t>
            </a:r>
            <a:r>
              <a:rPr lang="pt-BR" sz="2800" dirty="0"/>
              <a:t>, “</a:t>
            </a:r>
            <a:r>
              <a:rPr lang="pt-BR" sz="2800" dirty="0" err="1"/>
              <a:t>On</a:t>
            </a:r>
            <a:r>
              <a:rPr lang="pt-BR" sz="2800" dirty="0"/>
              <a:t> </a:t>
            </a:r>
            <a:r>
              <a:rPr lang="pt-BR" sz="2800" dirty="0" err="1"/>
              <a:t>Populism</a:t>
            </a:r>
            <a:r>
              <a:rPr lang="pt-BR" sz="2800" dirty="0"/>
              <a:t> </a:t>
            </a:r>
            <a:r>
              <a:rPr lang="pt-BR" sz="2800" dirty="0" err="1"/>
              <a:t>Reason</a:t>
            </a:r>
            <a:r>
              <a:rPr lang="pt-BR" sz="2800" dirty="0"/>
              <a:t>”</a:t>
            </a:r>
          </a:p>
          <a:p>
            <a:r>
              <a:rPr lang="pt-BR" sz="2800" dirty="0"/>
              <a:t>Definições de populismo:</a:t>
            </a:r>
          </a:p>
          <a:p>
            <a:pPr marL="987552" lvl="1" indent="-457200">
              <a:buFont typeface="+mj-lt"/>
              <a:buAutoNum type="arabicParenR"/>
            </a:pPr>
            <a:r>
              <a:rPr lang="pt-BR" sz="2400" dirty="0"/>
              <a:t>Ideologia</a:t>
            </a:r>
          </a:p>
          <a:p>
            <a:pPr marL="987552" lvl="1" indent="-457200">
              <a:buFont typeface="+mj-lt"/>
              <a:buAutoNum type="arabicParenR"/>
            </a:pPr>
            <a:r>
              <a:rPr lang="pt-BR" sz="2400" dirty="0"/>
              <a:t>Estilo político</a:t>
            </a:r>
          </a:p>
          <a:p>
            <a:pPr marL="987552" lvl="1" indent="-457200">
              <a:buFont typeface="+mj-lt"/>
              <a:buAutoNum type="arabicParenR"/>
            </a:pPr>
            <a:r>
              <a:rPr lang="pt-BR" sz="2400" dirty="0"/>
              <a:t>Discurso</a:t>
            </a:r>
          </a:p>
          <a:p>
            <a:pPr marL="987552" lvl="1" indent="-457200">
              <a:buFont typeface="+mj-lt"/>
              <a:buAutoNum type="arabicParenR"/>
            </a:pPr>
            <a:r>
              <a:rPr lang="pt-BR" sz="2400" dirty="0"/>
              <a:t>Estratégia política (...) </a:t>
            </a:r>
          </a:p>
        </p:txBody>
      </p:sp>
      <p:pic>
        <p:nvPicPr>
          <p:cNvPr id="5" name="Recorded Sound">
            <a:hlinkClick r:id="" action="ppaction://media"/>
            <a:extLst>
              <a:ext uri="{FF2B5EF4-FFF2-40B4-BE49-F238E27FC236}">
                <a16:creationId xmlns:a16="http://schemas.microsoft.com/office/drawing/2014/main" id="{0C0E0632-191D-1A49-95A7-9551BCC796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0629" y="1879600"/>
            <a:ext cx="812800" cy="812800"/>
          </a:xfrm>
          <a:prstGeom prst="rect">
            <a:avLst/>
          </a:prstGeom>
        </p:spPr>
      </p:pic>
    </p:spTree>
    <p:extLst>
      <p:ext uri="{BB962C8B-B14F-4D97-AF65-F5344CB8AC3E}">
        <p14:creationId xmlns:p14="http://schemas.microsoft.com/office/powerpoint/2010/main" val="269145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51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8108A-F6F7-9C44-B082-50B7A85C8A6E}"/>
              </a:ext>
            </a:extLst>
          </p:cNvPr>
          <p:cNvSpPr>
            <a:spLocks noGrp="1"/>
          </p:cNvSpPr>
          <p:nvPr>
            <p:ph type="title"/>
          </p:nvPr>
        </p:nvSpPr>
        <p:spPr/>
        <p:txBody>
          <a:bodyPr>
            <a:normAutofit/>
          </a:bodyPr>
          <a:lstStyle/>
          <a:p>
            <a:r>
              <a:rPr lang="pt-BR" sz="4000" dirty="0" err="1"/>
              <a:t>Moffitt</a:t>
            </a:r>
            <a:r>
              <a:rPr lang="pt-BR" sz="4000" dirty="0"/>
              <a:t> v. </a:t>
            </a:r>
            <a:r>
              <a:rPr lang="pt-BR" sz="4000" dirty="0" err="1"/>
              <a:t>Laclau</a:t>
            </a:r>
            <a:endParaRPr lang="pt-BR" sz="4000" dirty="0"/>
          </a:p>
        </p:txBody>
      </p:sp>
      <p:sp>
        <p:nvSpPr>
          <p:cNvPr id="3" name="Content Placeholder 2">
            <a:extLst>
              <a:ext uri="{FF2B5EF4-FFF2-40B4-BE49-F238E27FC236}">
                <a16:creationId xmlns:a16="http://schemas.microsoft.com/office/drawing/2014/main" id="{76EC0159-A83A-FB48-987B-DA2A6154288B}"/>
              </a:ext>
            </a:extLst>
          </p:cNvPr>
          <p:cNvSpPr>
            <a:spLocks noGrp="1"/>
          </p:cNvSpPr>
          <p:nvPr>
            <p:ph sz="half" idx="1"/>
          </p:nvPr>
        </p:nvSpPr>
        <p:spPr/>
        <p:txBody>
          <a:bodyPr>
            <a:normAutofit fontScale="85000" lnSpcReduction="10000"/>
          </a:bodyPr>
          <a:lstStyle/>
          <a:p>
            <a:endParaRPr lang="pt-BR" dirty="0"/>
          </a:p>
          <a:p>
            <a:r>
              <a:rPr lang="pt-BR" sz="2800" dirty="0"/>
              <a:t>Em que medida o estudo do populismo pode prescindir do conceito de estado nação?</a:t>
            </a:r>
          </a:p>
          <a:p>
            <a:r>
              <a:rPr lang="pt-BR" sz="2800" dirty="0"/>
              <a:t>Papel de crises e da polarização (radicalização ?) política</a:t>
            </a:r>
          </a:p>
          <a:p>
            <a:r>
              <a:rPr lang="pt-BR" sz="2800" dirty="0"/>
              <a:t>Benjamin </a:t>
            </a:r>
            <a:r>
              <a:rPr lang="pt-BR" sz="2800" dirty="0" err="1"/>
              <a:t>Moffitt</a:t>
            </a:r>
            <a:endParaRPr lang="pt-BR" sz="2800" dirty="0"/>
          </a:p>
        </p:txBody>
      </p:sp>
      <p:sp>
        <p:nvSpPr>
          <p:cNvPr id="4" name="Content Placeholder 3">
            <a:extLst>
              <a:ext uri="{FF2B5EF4-FFF2-40B4-BE49-F238E27FC236}">
                <a16:creationId xmlns:a16="http://schemas.microsoft.com/office/drawing/2014/main" id="{CCB1D370-66F3-5248-B6DD-DC045711F211}"/>
              </a:ext>
            </a:extLst>
          </p:cNvPr>
          <p:cNvSpPr>
            <a:spLocks noGrp="1"/>
          </p:cNvSpPr>
          <p:nvPr>
            <p:ph sz="half" idx="2"/>
          </p:nvPr>
        </p:nvSpPr>
        <p:spPr/>
        <p:txBody>
          <a:bodyPr>
            <a:normAutofit fontScale="85000" lnSpcReduction="10000"/>
          </a:bodyPr>
          <a:lstStyle/>
          <a:p>
            <a:endParaRPr lang="pt-BR" dirty="0"/>
          </a:p>
          <a:p>
            <a:r>
              <a:rPr lang="pt-BR" sz="2800" dirty="0"/>
              <a:t>Populismo como discurso</a:t>
            </a:r>
            <a:r>
              <a:rPr lang="pt-BR" sz="3000" dirty="0"/>
              <a:t>, estilo político</a:t>
            </a:r>
          </a:p>
          <a:p>
            <a:r>
              <a:rPr lang="pt-BR" sz="3000" dirty="0"/>
              <a:t>Populismo como um das possíveis lógicas do político</a:t>
            </a:r>
          </a:p>
          <a:p>
            <a:r>
              <a:rPr lang="pt-BR" sz="3000" dirty="0"/>
              <a:t>Elementos:</a:t>
            </a:r>
          </a:p>
          <a:p>
            <a:pPr marL="1044702" lvl="1" indent="-514350">
              <a:buFont typeface="+mj-lt"/>
              <a:buAutoNum type="alphaLcPeriod"/>
            </a:pPr>
            <a:r>
              <a:rPr lang="pt-BR" sz="2800" dirty="0"/>
              <a:t>Fronteira interna, </a:t>
            </a:r>
            <a:r>
              <a:rPr lang="pt-BR" sz="2800" dirty="0" err="1"/>
              <a:t>antagonística</a:t>
            </a:r>
            <a:endParaRPr lang="pt-BR" sz="2800" dirty="0"/>
          </a:p>
          <a:p>
            <a:pPr marL="1044702" lvl="1" indent="-514350">
              <a:buFont typeface="+mj-lt"/>
              <a:buAutoNum type="alphaLcPeriod"/>
            </a:pPr>
            <a:r>
              <a:rPr lang="pt-BR" sz="2800" dirty="0"/>
              <a:t>Demandas articuladas</a:t>
            </a:r>
          </a:p>
        </p:txBody>
      </p:sp>
      <p:pic>
        <p:nvPicPr>
          <p:cNvPr id="5" name="Recorded Sound">
            <a:hlinkClick r:id="" action="ppaction://media"/>
            <a:extLst>
              <a:ext uri="{FF2B5EF4-FFF2-40B4-BE49-F238E27FC236}">
                <a16:creationId xmlns:a16="http://schemas.microsoft.com/office/drawing/2014/main" id="{44A3B5D6-2300-254B-A241-E5ADC0533F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6609" y="1765300"/>
            <a:ext cx="812800" cy="812800"/>
          </a:xfrm>
          <a:prstGeom prst="rect">
            <a:avLst/>
          </a:prstGeom>
        </p:spPr>
      </p:pic>
    </p:spTree>
    <p:extLst>
      <p:ext uri="{BB962C8B-B14F-4D97-AF65-F5344CB8AC3E}">
        <p14:creationId xmlns:p14="http://schemas.microsoft.com/office/powerpoint/2010/main" val="116273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rop">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
  <TotalTime>15224</TotalTime>
  <Words>427</Words>
  <Application>Microsoft Macintosh PowerPoint</Application>
  <PresentationFormat>Widescreen</PresentationFormat>
  <Paragraphs>65</Paragraphs>
  <Slides>10</Slides>
  <Notes>0</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Franklin Gothic Book</vt:lpstr>
      <vt:lpstr>Wingdings</vt:lpstr>
      <vt:lpstr>Crop</vt:lpstr>
      <vt:lpstr>Regimes internacionais</vt:lpstr>
      <vt:lpstr>Roteiro</vt:lpstr>
      <vt:lpstr>Populism and World Politics</vt:lpstr>
      <vt:lpstr>Populism and World Politics</vt:lpstr>
      <vt:lpstr>Populism and World Politics</vt:lpstr>
      <vt:lpstr>Populism and World Politics</vt:lpstr>
      <vt:lpstr>Raízes Intelectuais Comuns Laclau</vt:lpstr>
      <vt:lpstr>Populism and World Politics</vt:lpstr>
      <vt:lpstr>Moffitt v. Laclau</vt:lpstr>
      <vt:lpstr>Possibilidades e Perigos do Populismo Global</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Regimes internacionais</dc:title>
  <dc:creator>Cristiane</dc:creator>
  <cp:lastModifiedBy>Cristiane</cp:lastModifiedBy>
  <cp:revision>175</cp:revision>
  <dcterms:created xsi:type="dcterms:W3CDTF">2020-08-05T16:20:54Z</dcterms:created>
  <dcterms:modified xsi:type="dcterms:W3CDTF">2020-11-15T21:08:41Z</dcterms:modified>
</cp:coreProperties>
</file>