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78" d="100"/>
          <a:sy n="78" d="100"/>
        </p:scale>
        <p:origin x="158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79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80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89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70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98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43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30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32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5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75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A93E-4C6C-47EB-BABC-0470E99919D7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2BD9-95A8-46FC-8B9F-6411C1BAC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1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image" Target="../media/image21.wmf"/><Relationship Id="rId21" Type="http://schemas.openxmlformats.org/officeDocument/2006/relationships/oleObject" Target="../embeddings/oleObject44.bin"/><Relationship Id="rId7" Type="http://schemas.openxmlformats.org/officeDocument/2006/relationships/image" Target="../media/image27.wmf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oleObject" Target="../embeddings/oleObject34.bin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43.wmf"/><Relationship Id="rId5" Type="http://schemas.openxmlformats.org/officeDocument/2006/relationships/image" Target="../media/image26.wmf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0.wmf"/><Relationship Id="rId26" Type="http://schemas.openxmlformats.org/officeDocument/2006/relationships/image" Target="../media/image53.wmf"/><Relationship Id="rId3" Type="http://schemas.openxmlformats.org/officeDocument/2006/relationships/image" Target="../media/image21.wmf"/><Relationship Id="rId21" Type="http://schemas.openxmlformats.org/officeDocument/2006/relationships/oleObject" Target="../embeddings/oleObject60.bin"/><Relationship Id="rId7" Type="http://schemas.openxmlformats.org/officeDocument/2006/relationships/image" Target="../media/image27.wmf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2" Type="http://schemas.openxmlformats.org/officeDocument/2006/relationships/oleObject" Target="../embeddings/oleObject50.bin"/><Relationship Id="rId16" Type="http://schemas.openxmlformats.org/officeDocument/2006/relationships/image" Target="../media/image49.wmf"/><Relationship Id="rId20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52.wmf"/><Relationship Id="rId5" Type="http://schemas.openxmlformats.org/officeDocument/2006/relationships/image" Target="../media/image26.wmf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28" Type="http://schemas.openxmlformats.org/officeDocument/2006/relationships/image" Target="../media/image54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59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8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6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72.bin"/><Relationship Id="rId3" Type="http://schemas.openxmlformats.org/officeDocument/2006/relationships/image" Target="../media/image21.wmf"/><Relationship Id="rId21" Type="http://schemas.openxmlformats.org/officeDocument/2006/relationships/image" Target="../media/image51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50.wmf"/><Relationship Id="rId2" Type="http://schemas.openxmlformats.org/officeDocument/2006/relationships/oleObject" Target="../embeddings/oleObject64.bin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37.wmf"/><Relationship Id="rId5" Type="http://schemas.openxmlformats.org/officeDocument/2006/relationships/image" Target="../media/image26.wmf"/><Relationship Id="rId15" Type="http://schemas.openxmlformats.org/officeDocument/2006/relationships/image" Target="../media/image49.wmf"/><Relationship Id="rId23" Type="http://schemas.openxmlformats.org/officeDocument/2006/relationships/image" Target="../media/image56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51.wmf"/><Relationship Id="rId3" Type="http://schemas.openxmlformats.org/officeDocument/2006/relationships/image" Target="../media/image57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80.bin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59.wmf"/><Relationship Id="rId5" Type="http://schemas.openxmlformats.org/officeDocument/2006/relationships/image" Target="../media/image37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8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oleObject" Target="../embeddings/oleObject8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12" Type="http://schemas.openxmlformats.org/officeDocument/2006/relationships/image" Target="../media/image1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19.wmf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6.wmf"/><Relationship Id="rId2" Type="http://schemas.openxmlformats.org/officeDocument/2006/relationships/oleObject" Target="../embeddings/oleObject17.bin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SERVO-VÁLVULA: 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1600229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31086"/>
            <a:ext cx="151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OU SEJA,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484157"/>
              </p:ext>
            </p:extLst>
          </p:nvPr>
        </p:nvGraphicFramePr>
        <p:xfrm>
          <a:off x="1665288" y="1125538"/>
          <a:ext cx="25717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825480" imgH="190440" progId="Equation.3">
                  <p:embed/>
                </p:oleObj>
              </mc:Choice>
              <mc:Fallback>
                <p:oleObj name="Equação" r:id="rId2" imgW="825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65288" y="1125538"/>
                        <a:ext cx="2571750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95536" y="1844824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, ONDE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511257"/>
              </p:ext>
            </p:extLst>
          </p:nvPr>
        </p:nvGraphicFramePr>
        <p:xfrm>
          <a:off x="1552575" y="2509838"/>
          <a:ext cx="5005388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234880" imgH="1143000" progId="Equation.3">
                  <p:embed/>
                </p:oleObj>
              </mc:Choice>
              <mc:Fallback>
                <p:oleObj name="Equação" r:id="rId4" imgW="2234880" imgH="114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2575" y="2509838"/>
                        <a:ext cx="5005388" cy="256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5536" y="4797152"/>
            <a:ext cx="3918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ALÉM DISSO, DEFINIMOS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69359"/>
              </p:ext>
            </p:extLst>
          </p:nvPr>
        </p:nvGraphicFramePr>
        <p:xfrm>
          <a:off x="582613" y="5257800"/>
          <a:ext cx="8118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387520" imgH="241200" progId="Equation.3">
                  <p:embed/>
                </p:oleObj>
              </mc:Choice>
              <mc:Fallback>
                <p:oleObj name="Equação" r:id="rId6" imgW="2387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2613" y="5257800"/>
                        <a:ext cx="8118475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993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1"/>
          <p:cNvCxnSpPr/>
          <p:nvPr/>
        </p:nvCxnSpPr>
        <p:spPr>
          <a:xfrm>
            <a:off x="467544" y="2126669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1421294" y="166946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2335694" y="2132856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6914795" y="1700808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779912" y="2122714"/>
            <a:ext cx="8410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427260"/>
              </p:ext>
            </p:extLst>
          </p:nvPr>
        </p:nvGraphicFramePr>
        <p:xfrm>
          <a:off x="4804641" y="1638129"/>
          <a:ext cx="5651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53800" imgH="380880" progId="Equation.3">
                  <p:embed/>
                </p:oleObj>
              </mc:Choice>
              <mc:Fallback>
                <p:oleObj name="Equação" r:id="rId2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641" y="1638129"/>
                        <a:ext cx="5651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>
            <a:stCxn id="16" idx="3"/>
          </p:cNvCxnSpPr>
          <p:nvPr/>
        </p:nvCxnSpPr>
        <p:spPr>
          <a:xfrm>
            <a:off x="5512347" y="2095329"/>
            <a:ext cx="1402448" cy="313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300192" y="2103409"/>
            <a:ext cx="0" cy="13681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5880214" y="3494821"/>
            <a:ext cx="103458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861941" y="3719462"/>
            <a:ext cx="1086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CARGA</a:t>
            </a:r>
          </a:p>
        </p:txBody>
      </p:sp>
      <p:cxnSp>
        <p:nvCxnSpPr>
          <p:cNvPr id="12" name="Conector reto 11"/>
          <p:cNvCxnSpPr/>
          <p:nvPr/>
        </p:nvCxnSpPr>
        <p:spPr>
          <a:xfrm flipH="1">
            <a:off x="6372200" y="4409221"/>
            <a:ext cx="1" cy="891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5652120" y="5301208"/>
            <a:ext cx="714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563888" y="5301208"/>
            <a:ext cx="112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 flipV="1">
            <a:off x="3574014" y="3945578"/>
            <a:ext cx="202" cy="133681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4597947" y="163812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7829195" y="2158008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210048"/>
              </p:ext>
            </p:extLst>
          </p:nvPr>
        </p:nvGraphicFramePr>
        <p:xfrm>
          <a:off x="2991247" y="2348880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6720" imgH="75960" progId="Equation.3">
                  <p:embed/>
                </p:oleObj>
              </mc:Choice>
              <mc:Fallback>
                <p:oleObj name="Equação" r:id="rId4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47" y="2348880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059349"/>
              </p:ext>
            </p:extLst>
          </p:nvPr>
        </p:nvGraphicFramePr>
        <p:xfrm>
          <a:off x="2991247" y="1563390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720" imgH="126720" progId="Equation.3">
                  <p:embed/>
                </p:oleObj>
              </mc:Choice>
              <mc:Fallback>
                <p:oleObj name="Equação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47" y="1563390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10760"/>
              </p:ext>
            </p:extLst>
          </p:nvPr>
        </p:nvGraphicFramePr>
        <p:xfrm>
          <a:off x="4904333" y="4856533"/>
          <a:ext cx="5651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53800" imgH="380880" progId="Equation.3">
                  <p:embed/>
                </p:oleObj>
              </mc:Choice>
              <mc:Fallback>
                <p:oleObj name="Equação" r:id="rId8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333" y="4856533"/>
                        <a:ext cx="5651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tângulo 22"/>
          <p:cNvSpPr/>
          <p:nvPr/>
        </p:nvSpPr>
        <p:spPr>
          <a:xfrm>
            <a:off x="4729708" y="482519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3095734" y="3037621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3347864" y="1882399"/>
            <a:ext cx="432048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de seta reta 32"/>
          <p:cNvCxnSpPr>
            <a:stCxn id="25" idx="0"/>
          </p:cNvCxnSpPr>
          <p:nvPr/>
        </p:nvCxnSpPr>
        <p:spPr>
          <a:xfrm flipV="1">
            <a:off x="3552934" y="2369214"/>
            <a:ext cx="10194" cy="6684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933256"/>
              </p:ext>
            </p:extLst>
          </p:nvPr>
        </p:nvGraphicFramePr>
        <p:xfrm>
          <a:off x="3313113" y="3182241"/>
          <a:ext cx="466799" cy="53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9" imgW="164880" imgH="190440" progId="Equation.3">
                  <p:embed/>
                </p:oleObj>
              </mc:Choice>
              <mc:Fallback>
                <p:oleObj name="Equação" r:id="rId9" imgW="164880" imgH="19044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3182241"/>
                        <a:ext cx="466799" cy="537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859376"/>
              </p:ext>
            </p:extLst>
          </p:nvPr>
        </p:nvGraphicFramePr>
        <p:xfrm>
          <a:off x="1662113" y="1811338"/>
          <a:ext cx="431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1" imgW="152280" imgH="190440" progId="Equation.3">
                  <p:embed/>
                </p:oleObj>
              </mc:Choice>
              <mc:Fallback>
                <p:oleObj name="Equação" r:id="rId11" imgW="152280" imgH="190440" progId="Equation.3">
                  <p:embed/>
                  <p:pic>
                    <p:nvPicPr>
                      <p:cNvPr id="0" name="Obje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1811338"/>
                        <a:ext cx="431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191543"/>
              </p:ext>
            </p:extLst>
          </p:nvPr>
        </p:nvGraphicFramePr>
        <p:xfrm>
          <a:off x="736600" y="1663700"/>
          <a:ext cx="3603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3" imgW="126720" imgH="126720" progId="Equation.3">
                  <p:embed/>
                </p:oleObj>
              </mc:Choice>
              <mc:Fallback>
                <p:oleObj name="Equação" r:id="rId13" imgW="126720" imgH="126720" progId="Equation.3">
                  <p:embed/>
                  <p:pic>
                    <p:nvPicPr>
                      <p:cNvPr id="0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663700"/>
                        <a:ext cx="3603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73034"/>
              </p:ext>
            </p:extLst>
          </p:nvPr>
        </p:nvGraphicFramePr>
        <p:xfrm>
          <a:off x="4010025" y="1600200"/>
          <a:ext cx="3238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5" imgW="114120" imgH="152280" progId="Equation.3">
                  <p:embed/>
                </p:oleObj>
              </mc:Choice>
              <mc:Fallback>
                <p:oleObj name="Equação" r:id="rId15" imgW="114120" imgH="152280" progId="Equation.3">
                  <p:embed/>
                  <p:pic>
                    <p:nvPicPr>
                      <p:cNvPr id="0" name="Objeto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1600200"/>
                        <a:ext cx="3238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850280"/>
              </p:ext>
            </p:extLst>
          </p:nvPr>
        </p:nvGraphicFramePr>
        <p:xfrm>
          <a:off x="5991225" y="1557338"/>
          <a:ext cx="3587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7" imgW="126720" imgH="190440" progId="Equation.3">
                  <p:embed/>
                </p:oleObj>
              </mc:Choice>
              <mc:Fallback>
                <p:oleObj name="Equação" r:id="rId17" imgW="126720" imgH="190440" progId="Equation.3">
                  <p:embed/>
                  <p:pic>
                    <p:nvPicPr>
                      <p:cNvPr id="0" name="Objeto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1557338"/>
                        <a:ext cx="3587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991775"/>
              </p:ext>
            </p:extLst>
          </p:nvPr>
        </p:nvGraphicFramePr>
        <p:xfrm>
          <a:off x="7192963" y="1600200"/>
          <a:ext cx="3587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9" imgW="126720" imgH="355320" progId="Equation.3">
                  <p:embed/>
                </p:oleObj>
              </mc:Choice>
              <mc:Fallback>
                <p:oleObj name="Equação" r:id="rId19" imgW="126720" imgH="355320" progId="Equation.3">
                  <p:embed/>
                  <p:pic>
                    <p:nvPicPr>
                      <p:cNvPr id="0" name="Obje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1600200"/>
                        <a:ext cx="35877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638303"/>
              </p:ext>
            </p:extLst>
          </p:nvPr>
        </p:nvGraphicFramePr>
        <p:xfrm>
          <a:off x="8099425" y="1692275"/>
          <a:ext cx="3603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1" imgW="126720" imgH="152280" progId="Equation.3">
                  <p:embed/>
                </p:oleObj>
              </mc:Choice>
              <mc:Fallback>
                <p:oleObj name="Equação" r:id="rId21" imgW="126720" imgH="152280" progId="Equation.3">
                  <p:embed/>
                  <p:pic>
                    <p:nvPicPr>
                      <p:cNvPr id="0" name="Objeto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425" y="1692275"/>
                        <a:ext cx="3603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to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247710"/>
              </p:ext>
            </p:extLst>
          </p:nvPr>
        </p:nvGraphicFramePr>
        <p:xfrm>
          <a:off x="6127750" y="5246688"/>
          <a:ext cx="5397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3" imgW="190440" imgH="190440" progId="Equation.3">
                  <p:embed/>
                </p:oleObj>
              </mc:Choice>
              <mc:Fallback>
                <p:oleObj name="Equação" r:id="rId23" imgW="190440" imgH="190440" progId="Equation.3">
                  <p:embed/>
                  <p:pic>
                    <p:nvPicPr>
                      <p:cNvPr id="0" name="Objeto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5246688"/>
                        <a:ext cx="5397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to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671695"/>
              </p:ext>
            </p:extLst>
          </p:nvPr>
        </p:nvGraphicFramePr>
        <p:xfrm>
          <a:off x="3059732" y="4450143"/>
          <a:ext cx="5762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5" imgW="203040" imgH="190440" progId="Equation.3">
                  <p:embed/>
                </p:oleObj>
              </mc:Choice>
              <mc:Fallback>
                <p:oleObj name="Equação" r:id="rId25" imgW="203040" imgH="190440" progId="Equation.3">
                  <p:embed/>
                  <p:pic>
                    <p:nvPicPr>
                      <p:cNvPr id="0" name="Objeto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732" y="4450143"/>
                        <a:ext cx="57626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ixaDeTexto 44"/>
          <p:cNvSpPr txBox="1"/>
          <p:nvPr/>
        </p:nvSpPr>
        <p:spPr>
          <a:xfrm>
            <a:off x="323528" y="476672"/>
            <a:ext cx="8402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DIAGRAMA DE BLOCOS PARA O MODELO LINEARIZADO</a:t>
            </a:r>
          </a:p>
        </p:txBody>
      </p:sp>
    </p:spTree>
    <p:extLst>
      <p:ext uri="{BB962C8B-B14F-4D97-AF65-F5344CB8AC3E}">
        <p14:creationId xmlns:p14="http://schemas.microsoft.com/office/powerpoint/2010/main" val="84871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1905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EXEMPLO: RESPOSTA DE UMA CARGA REPRESENTADA</a:t>
            </a:r>
          </a:p>
          <a:p>
            <a:r>
              <a:rPr lang="pt-BR" sz="2800" b="1" u="sng" dirty="0"/>
              <a:t>PELO SISTEMA MASSA-AMORTECEDOR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171897"/>
              </p:ext>
            </p:extLst>
          </p:nvPr>
        </p:nvGraphicFramePr>
        <p:xfrm>
          <a:off x="395536" y="1556792"/>
          <a:ext cx="526795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765080" imgH="241200" progId="Equation.3">
                  <p:embed/>
                </p:oleObj>
              </mc:Choice>
              <mc:Fallback>
                <p:oleObj name="Equação" r:id="rId2" imgW="1765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5536" y="1556792"/>
                        <a:ext cx="526795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reto 4"/>
          <p:cNvCxnSpPr/>
          <p:nvPr/>
        </p:nvCxnSpPr>
        <p:spPr>
          <a:xfrm flipV="1">
            <a:off x="2195736" y="1608414"/>
            <a:ext cx="86409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395536" y="1556792"/>
            <a:ext cx="1008112" cy="77170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4716016" y="1648272"/>
            <a:ext cx="86409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212371"/>
              </p:ext>
            </p:extLst>
          </p:nvPr>
        </p:nvGraphicFramePr>
        <p:xfrm>
          <a:off x="465856" y="2368352"/>
          <a:ext cx="259397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965160" imgH="241200" progId="Equation.3">
                  <p:embed/>
                </p:oleObj>
              </mc:Choice>
              <mc:Fallback>
                <p:oleObj name="Equação" r:id="rId4" imgW="965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5856" y="2368352"/>
                        <a:ext cx="2593976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72009" y="3270012"/>
            <a:ext cx="84375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/>
              <a:t>PORTANTO, A DINÂMICA DA VARIAÇÃO EM TORNO DO </a:t>
            </a:r>
          </a:p>
          <a:p>
            <a:pPr algn="just"/>
            <a:r>
              <a:rPr lang="pt-BR" sz="2800" b="1" dirty="0"/>
              <a:t>VALOR DE EQUILÍBRIO FICA:</a:t>
            </a: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71047"/>
              </p:ext>
            </p:extLst>
          </p:nvPr>
        </p:nvGraphicFramePr>
        <p:xfrm>
          <a:off x="1183407" y="4509120"/>
          <a:ext cx="375285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57120" imgH="419040" progId="Equation.3">
                  <p:embed/>
                </p:oleObj>
              </mc:Choice>
              <mc:Fallback>
                <p:oleObj name="Equação" r:id="rId6" imgW="1257120" imgH="4190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407" y="4509120"/>
                        <a:ext cx="3752850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51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1"/>
          <p:cNvCxnSpPr/>
          <p:nvPr/>
        </p:nvCxnSpPr>
        <p:spPr>
          <a:xfrm>
            <a:off x="467544" y="2126669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1421294" y="166946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2335694" y="2132856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6914795" y="1700808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779912" y="2122714"/>
            <a:ext cx="8410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501706"/>
              </p:ext>
            </p:extLst>
          </p:nvPr>
        </p:nvGraphicFramePr>
        <p:xfrm>
          <a:off x="4804641" y="1638129"/>
          <a:ext cx="5651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53800" imgH="380880" progId="Equation.3">
                  <p:embed/>
                </p:oleObj>
              </mc:Choice>
              <mc:Fallback>
                <p:oleObj name="Equação" r:id="rId2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641" y="1638129"/>
                        <a:ext cx="5651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>
            <a:stCxn id="16" idx="3"/>
          </p:cNvCxnSpPr>
          <p:nvPr/>
        </p:nvCxnSpPr>
        <p:spPr>
          <a:xfrm>
            <a:off x="5512347" y="2095329"/>
            <a:ext cx="1402448" cy="313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300192" y="2103409"/>
            <a:ext cx="0" cy="13681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5880214" y="3494821"/>
            <a:ext cx="103458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 flipH="1">
            <a:off x="6372200" y="4409221"/>
            <a:ext cx="1" cy="891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5652120" y="5301208"/>
            <a:ext cx="714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563888" y="5301208"/>
            <a:ext cx="112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 flipV="1">
            <a:off x="3574014" y="3945578"/>
            <a:ext cx="202" cy="133681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4597947" y="163812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7829195" y="2158008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874814"/>
              </p:ext>
            </p:extLst>
          </p:nvPr>
        </p:nvGraphicFramePr>
        <p:xfrm>
          <a:off x="2991247" y="2348880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6720" imgH="75960" progId="Equation.3">
                  <p:embed/>
                </p:oleObj>
              </mc:Choice>
              <mc:Fallback>
                <p:oleObj name="Equação" r:id="rId4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47" y="2348880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975640"/>
              </p:ext>
            </p:extLst>
          </p:nvPr>
        </p:nvGraphicFramePr>
        <p:xfrm>
          <a:off x="2991247" y="1563390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720" imgH="126720" progId="Equation.3">
                  <p:embed/>
                </p:oleObj>
              </mc:Choice>
              <mc:Fallback>
                <p:oleObj name="Equação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47" y="1563390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130576"/>
              </p:ext>
            </p:extLst>
          </p:nvPr>
        </p:nvGraphicFramePr>
        <p:xfrm>
          <a:off x="4904333" y="4856533"/>
          <a:ext cx="5651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53800" imgH="380880" progId="Equation.3">
                  <p:embed/>
                </p:oleObj>
              </mc:Choice>
              <mc:Fallback>
                <p:oleObj name="Equação" r:id="rId8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333" y="4856533"/>
                        <a:ext cx="5651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tângulo 22"/>
          <p:cNvSpPr/>
          <p:nvPr/>
        </p:nvSpPr>
        <p:spPr>
          <a:xfrm>
            <a:off x="4729708" y="482519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3095734" y="3037621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3347864" y="1882399"/>
            <a:ext cx="432048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de seta reta 32"/>
          <p:cNvCxnSpPr>
            <a:stCxn id="25" idx="0"/>
          </p:cNvCxnSpPr>
          <p:nvPr/>
        </p:nvCxnSpPr>
        <p:spPr>
          <a:xfrm flipV="1">
            <a:off x="3552934" y="2369214"/>
            <a:ext cx="10194" cy="6684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09810"/>
              </p:ext>
            </p:extLst>
          </p:nvPr>
        </p:nvGraphicFramePr>
        <p:xfrm>
          <a:off x="3313113" y="3182241"/>
          <a:ext cx="466799" cy="53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9" imgW="164880" imgH="190440" progId="Equation.3">
                  <p:embed/>
                </p:oleObj>
              </mc:Choice>
              <mc:Fallback>
                <p:oleObj name="Equação" r:id="rId9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3182241"/>
                        <a:ext cx="466799" cy="537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70786"/>
              </p:ext>
            </p:extLst>
          </p:nvPr>
        </p:nvGraphicFramePr>
        <p:xfrm>
          <a:off x="1662113" y="1811338"/>
          <a:ext cx="431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1" imgW="152280" imgH="190440" progId="Equation.3">
                  <p:embed/>
                </p:oleObj>
              </mc:Choice>
              <mc:Fallback>
                <p:oleObj name="Equação" r:id="rId11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1811338"/>
                        <a:ext cx="431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744770"/>
              </p:ext>
            </p:extLst>
          </p:nvPr>
        </p:nvGraphicFramePr>
        <p:xfrm>
          <a:off x="520700" y="1592263"/>
          <a:ext cx="7921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3" imgW="279360" imgH="177480" progId="Equation.3">
                  <p:embed/>
                </p:oleObj>
              </mc:Choice>
              <mc:Fallback>
                <p:oleObj name="Equação" r:id="rId13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1592263"/>
                        <a:ext cx="7921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920712"/>
              </p:ext>
            </p:extLst>
          </p:nvPr>
        </p:nvGraphicFramePr>
        <p:xfrm>
          <a:off x="3794125" y="1565275"/>
          <a:ext cx="7556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5" imgW="266400" imgH="177480" progId="Equation.3">
                  <p:embed/>
                </p:oleObj>
              </mc:Choice>
              <mc:Fallback>
                <p:oleObj name="Equação" r:id="rId15" imgW="266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1565275"/>
                        <a:ext cx="7556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579385"/>
              </p:ext>
            </p:extLst>
          </p:nvPr>
        </p:nvGraphicFramePr>
        <p:xfrm>
          <a:off x="5740400" y="1574800"/>
          <a:ext cx="8604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7" imgW="304560" imgH="177480" progId="Equation.3">
                  <p:embed/>
                </p:oleObj>
              </mc:Choice>
              <mc:Fallback>
                <p:oleObj name="Equação" r:id="rId17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1574800"/>
                        <a:ext cx="8604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770734"/>
              </p:ext>
            </p:extLst>
          </p:nvPr>
        </p:nvGraphicFramePr>
        <p:xfrm>
          <a:off x="7192963" y="1600200"/>
          <a:ext cx="3587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9" imgW="126720" imgH="355320" progId="Equation.3">
                  <p:embed/>
                </p:oleObj>
              </mc:Choice>
              <mc:Fallback>
                <p:oleObj name="Equação" r:id="rId19" imgW="1267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1600200"/>
                        <a:ext cx="35877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187465"/>
              </p:ext>
            </p:extLst>
          </p:nvPr>
        </p:nvGraphicFramePr>
        <p:xfrm>
          <a:off x="7883525" y="1657350"/>
          <a:ext cx="793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1" imgW="279360" imgH="177480" progId="Equation.3">
                  <p:embed/>
                </p:oleObj>
              </mc:Choice>
              <mc:Fallback>
                <p:oleObj name="Equação" r:id="rId21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525" y="1657350"/>
                        <a:ext cx="793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to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74422"/>
              </p:ext>
            </p:extLst>
          </p:nvPr>
        </p:nvGraphicFramePr>
        <p:xfrm>
          <a:off x="5894388" y="5246688"/>
          <a:ext cx="100806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3" imgW="355320" imgH="190440" progId="Equation.3">
                  <p:embed/>
                </p:oleObj>
              </mc:Choice>
              <mc:Fallback>
                <p:oleObj name="Equação" r:id="rId23" imgW="355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5246688"/>
                        <a:ext cx="100806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to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67194"/>
              </p:ext>
            </p:extLst>
          </p:nvPr>
        </p:nvGraphicFramePr>
        <p:xfrm>
          <a:off x="2543284" y="4287030"/>
          <a:ext cx="10096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5" imgW="355320" imgH="190440" progId="Equation.3">
                  <p:embed/>
                </p:oleObj>
              </mc:Choice>
              <mc:Fallback>
                <p:oleObj name="Equação" r:id="rId25" imgW="355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284" y="4287030"/>
                        <a:ext cx="10096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ixaDeTexto 44"/>
          <p:cNvSpPr txBox="1"/>
          <p:nvPr/>
        </p:nvSpPr>
        <p:spPr>
          <a:xfrm>
            <a:off x="323528" y="476672"/>
            <a:ext cx="8402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DIAGRAMA DE BLOCOS PARA O MODELO LINEARIZADO</a:t>
            </a:r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369743"/>
              </p:ext>
            </p:extLst>
          </p:nvPr>
        </p:nvGraphicFramePr>
        <p:xfrm>
          <a:off x="5852856" y="3740247"/>
          <a:ext cx="1026655" cy="41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7" imgW="380880" imgH="152280" progId="Equation.3">
                  <p:embed/>
                </p:oleObj>
              </mc:Choice>
              <mc:Fallback>
                <p:oleObj name="Equação" r:id="rId27" imgW="380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852856" y="3740247"/>
                        <a:ext cx="1026655" cy="410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11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1"/>
          <p:cNvCxnSpPr/>
          <p:nvPr/>
        </p:nvCxnSpPr>
        <p:spPr>
          <a:xfrm>
            <a:off x="467544" y="2126669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1421294" y="166946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2335694" y="2132856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6914795" y="1700808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3779912" y="2122714"/>
            <a:ext cx="8410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7146"/>
              </p:ext>
            </p:extLst>
          </p:nvPr>
        </p:nvGraphicFramePr>
        <p:xfrm>
          <a:off x="4804641" y="1638129"/>
          <a:ext cx="5651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53800" imgH="380880" progId="Equation.3">
                  <p:embed/>
                </p:oleObj>
              </mc:Choice>
              <mc:Fallback>
                <p:oleObj name="Equação" r:id="rId2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641" y="1638129"/>
                        <a:ext cx="5651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>
            <a:stCxn id="16" idx="3"/>
          </p:cNvCxnSpPr>
          <p:nvPr/>
        </p:nvCxnSpPr>
        <p:spPr>
          <a:xfrm>
            <a:off x="5512347" y="2095329"/>
            <a:ext cx="1402448" cy="313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6366184" y="2126669"/>
            <a:ext cx="6017" cy="15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5652120" y="3660034"/>
            <a:ext cx="714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499386" y="3698269"/>
            <a:ext cx="112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3491880" y="2339600"/>
            <a:ext cx="0" cy="1358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4597947" y="163812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7829195" y="2158008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583412"/>
              </p:ext>
            </p:extLst>
          </p:nvPr>
        </p:nvGraphicFramePr>
        <p:xfrm>
          <a:off x="2991247" y="2348880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6720" imgH="75960" progId="Equation.3">
                  <p:embed/>
                </p:oleObj>
              </mc:Choice>
              <mc:Fallback>
                <p:oleObj name="Equação" r:id="rId4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47" y="2348880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878439"/>
              </p:ext>
            </p:extLst>
          </p:nvPr>
        </p:nvGraphicFramePr>
        <p:xfrm>
          <a:off x="2991247" y="1563390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720" imgH="126720" progId="Equation.3">
                  <p:embed/>
                </p:oleObj>
              </mc:Choice>
              <mc:Fallback>
                <p:oleObj name="Equação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47" y="1563390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815407"/>
              </p:ext>
            </p:extLst>
          </p:nvPr>
        </p:nvGraphicFramePr>
        <p:xfrm>
          <a:off x="4801667" y="3501419"/>
          <a:ext cx="7064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17160" imgH="177480" progId="Equation.3">
                  <p:embed/>
                </p:oleObj>
              </mc:Choice>
              <mc:Fallback>
                <p:oleObj name="Equação" r:id="rId8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1667" y="3501419"/>
                        <a:ext cx="7064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tângulo 22"/>
          <p:cNvSpPr/>
          <p:nvPr/>
        </p:nvSpPr>
        <p:spPr>
          <a:xfrm>
            <a:off x="4737720" y="324106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3347864" y="1882399"/>
            <a:ext cx="432048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28718"/>
              </p:ext>
            </p:extLst>
          </p:nvPr>
        </p:nvGraphicFramePr>
        <p:xfrm>
          <a:off x="1662113" y="1811338"/>
          <a:ext cx="431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52280" imgH="190440" progId="Equation.3">
                  <p:embed/>
                </p:oleObj>
              </mc:Choice>
              <mc:Fallback>
                <p:oleObj name="Equação" r:id="rId10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1811338"/>
                        <a:ext cx="431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118983"/>
              </p:ext>
            </p:extLst>
          </p:nvPr>
        </p:nvGraphicFramePr>
        <p:xfrm>
          <a:off x="520700" y="1592263"/>
          <a:ext cx="7921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79360" imgH="177480" progId="Equation.3">
                  <p:embed/>
                </p:oleObj>
              </mc:Choice>
              <mc:Fallback>
                <p:oleObj name="Equação" r:id="rId12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1592263"/>
                        <a:ext cx="7921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979525"/>
              </p:ext>
            </p:extLst>
          </p:nvPr>
        </p:nvGraphicFramePr>
        <p:xfrm>
          <a:off x="3794125" y="1565275"/>
          <a:ext cx="7556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266400" imgH="177480" progId="Equation.3">
                  <p:embed/>
                </p:oleObj>
              </mc:Choice>
              <mc:Fallback>
                <p:oleObj name="Equação" r:id="rId14" imgW="266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1565275"/>
                        <a:ext cx="7556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690797"/>
              </p:ext>
            </p:extLst>
          </p:nvPr>
        </p:nvGraphicFramePr>
        <p:xfrm>
          <a:off x="5740400" y="1574800"/>
          <a:ext cx="8604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304560" imgH="177480" progId="Equation.3">
                  <p:embed/>
                </p:oleObj>
              </mc:Choice>
              <mc:Fallback>
                <p:oleObj name="Equação" r:id="rId16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1574800"/>
                        <a:ext cx="8604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383565"/>
              </p:ext>
            </p:extLst>
          </p:nvPr>
        </p:nvGraphicFramePr>
        <p:xfrm>
          <a:off x="7192963" y="1600200"/>
          <a:ext cx="3587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126720" imgH="355320" progId="Equation.3">
                  <p:embed/>
                </p:oleObj>
              </mc:Choice>
              <mc:Fallback>
                <p:oleObj name="Equação" r:id="rId18" imgW="1267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1600200"/>
                        <a:ext cx="35877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707719"/>
              </p:ext>
            </p:extLst>
          </p:nvPr>
        </p:nvGraphicFramePr>
        <p:xfrm>
          <a:off x="7883525" y="1657350"/>
          <a:ext cx="793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0" imgW="279360" imgH="177480" progId="Equation.3">
                  <p:embed/>
                </p:oleObj>
              </mc:Choice>
              <mc:Fallback>
                <p:oleObj name="Equação" r:id="rId20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525" y="1657350"/>
                        <a:ext cx="793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ixaDeTexto 44"/>
          <p:cNvSpPr txBox="1"/>
          <p:nvPr/>
        </p:nvSpPr>
        <p:spPr>
          <a:xfrm>
            <a:off x="323528" y="476672"/>
            <a:ext cx="8402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DIAGRAMA DE BLOCOS PARA O MODELO LINEARIZADO</a:t>
            </a:r>
          </a:p>
        </p:txBody>
      </p:sp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300548"/>
              </p:ext>
            </p:extLst>
          </p:nvPr>
        </p:nvGraphicFramePr>
        <p:xfrm>
          <a:off x="885043" y="4725144"/>
          <a:ext cx="218904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2" imgW="965160" imgH="380880" progId="Equation.3">
                  <p:embed/>
                </p:oleObj>
              </mc:Choice>
              <mc:Fallback>
                <p:oleObj name="Equação" r:id="rId22" imgW="9651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85043" y="4725144"/>
                        <a:ext cx="2189043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07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1"/>
          <p:cNvCxnSpPr/>
          <p:nvPr/>
        </p:nvCxnSpPr>
        <p:spPr>
          <a:xfrm>
            <a:off x="611560" y="2023828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1511660" y="1566628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2426060" y="2067285"/>
            <a:ext cx="101217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6409827" y="167565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262547"/>
              </p:ext>
            </p:extLst>
          </p:nvPr>
        </p:nvGraphicFramePr>
        <p:xfrm>
          <a:off x="812797" y="2996952"/>
          <a:ext cx="7172878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654280" imgH="774360" progId="Equation.3">
                  <p:embed/>
                </p:oleObj>
              </mc:Choice>
              <mc:Fallback>
                <p:oleObj name="Equação" r:id="rId2" imgW="265428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797" y="2996952"/>
                        <a:ext cx="7172878" cy="2088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>
            <a:endCxn id="5" idx="1"/>
          </p:cNvCxnSpPr>
          <p:nvPr/>
        </p:nvCxnSpPr>
        <p:spPr>
          <a:xfrm>
            <a:off x="5362372" y="2132856"/>
            <a:ext cx="104745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3436100" y="1638129"/>
            <a:ext cx="1926272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7343800" y="2132856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470916"/>
              </p:ext>
            </p:extLst>
          </p:nvPr>
        </p:nvGraphicFramePr>
        <p:xfrm>
          <a:off x="1752960" y="1755540"/>
          <a:ext cx="431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52280" imgH="190440" progId="Equation.3">
                  <p:embed/>
                </p:oleObj>
              </mc:Choice>
              <mc:Fallback>
                <p:oleObj name="Equação" r:id="rId4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960" y="1755540"/>
                        <a:ext cx="431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52097"/>
              </p:ext>
            </p:extLst>
          </p:nvPr>
        </p:nvGraphicFramePr>
        <p:xfrm>
          <a:off x="611560" y="1402180"/>
          <a:ext cx="7921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79360" imgH="177480" progId="Equation.3">
                  <p:embed/>
                </p:oleObj>
              </mc:Choice>
              <mc:Fallback>
                <p:oleObj name="Equação" r:id="rId6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02180"/>
                        <a:ext cx="7921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727979"/>
              </p:ext>
            </p:extLst>
          </p:nvPr>
        </p:nvGraphicFramePr>
        <p:xfrm>
          <a:off x="5508104" y="1566628"/>
          <a:ext cx="8604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04560" imgH="177480" progId="Equation.3">
                  <p:embed/>
                </p:oleObj>
              </mc:Choice>
              <mc:Fallback>
                <p:oleObj name="Equação" r:id="rId8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566628"/>
                        <a:ext cx="8604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395088"/>
              </p:ext>
            </p:extLst>
          </p:nvPr>
        </p:nvGraphicFramePr>
        <p:xfrm>
          <a:off x="6687639" y="1721548"/>
          <a:ext cx="358775" cy="82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26720" imgH="355320" progId="Equation.3">
                  <p:embed/>
                </p:oleObj>
              </mc:Choice>
              <mc:Fallback>
                <p:oleObj name="Equação" r:id="rId10" imgW="1267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7639" y="1721548"/>
                        <a:ext cx="358775" cy="82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to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31168"/>
              </p:ext>
            </p:extLst>
          </p:nvPr>
        </p:nvGraphicFramePr>
        <p:xfrm>
          <a:off x="7333153" y="1675656"/>
          <a:ext cx="793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279360" imgH="177480" progId="Equation.3">
                  <p:embed/>
                </p:oleObj>
              </mc:Choice>
              <mc:Fallback>
                <p:oleObj name="Equação" r:id="rId12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3153" y="1675656"/>
                        <a:ext cx="793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ixaDeTexto 44"/>
          <p:cNvSpPr txBox="1"/>
          <p:nvPr/>
        </p:nvSpPr>
        <p:spPr>
          <a:xfrm>
            <a:off x="323528" y="476672"/>
            <a:ext cx="8402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DIAGRAMA DE BLOCOS PARA O MODELO LINEARIZADO</a:t>
            </a:r>
          </a:p>
        </p:txBody>
      </p:sp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56525"/>
              </p:ext>
            </p:extLst>
          </p:nvPr>
        </p:nvGraphicFramePr>
        <p:xfrm>
          <a:off x="3441194" y="1675656"/>
          <a:ext cx="1837255" cy="805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927000" imgH="406080" progId="Equation.3">
                  <p:embed/>
                </p:oleObj>
              </mc:Choice>
              <mc:Fallback>
                <p:oleObj name="Equação" r:id="rId14" imgW="9270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41194" y="1675656"/>
                        <a:ext cx="1837255" cy="805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120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180340"/>
              </p:ext>
            </p:extLst>
          </p:nvPr>
        </p:nvGraphicFramePr>
        <p:xfrm>
          <a:off x="1403648" y="741271"/>
          <a:ext cx="5181600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917360" imgH="774360" progId="Equation.3">
                  <p:embed/>
                </p:oleObj>
              </mc:Choice>
              <mc:Fallback>
                <p:oleObj name="Equação" r:id="rId2" imgW="1917360" imgH="77436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741271"/>
                        <a:ext cx="5181600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188640"/>
            <a:ext cx="749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APROXIMAÇÃO DA FUNÇÃO DE TRANSFERÊNCIA: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3068960"/>
            <a:ext cx="9345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SE FIZERMOS A CONSTANTE DE TEMPO DESPREZÍVEL, TEMOS 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745554"/>
              </p:ext>
            </p:extLst>
          </p:nvPr>
        </p:nvGraphicFramePr>
        <p:xfrm>
          <a:off x="3151453" y="3594614"/>
          <a:ext cx="1852595" cy="1231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571320" imgH="380880" progId="Equation.3">
                  <p:embed/>
                </p:oleObj>
              </mc:Choice>
              <mc:Fallback>
                <p:oleObj name="Equação" r:id="rId4" imgW="571320" imgH="38088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453" y="3594614"/>
                        <a:ext cx="1852595" cy="12318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9535" y="4797152"/>
            <a:ext cx="92260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ISSO PODE SER OBTIDO PARA UMA CARGA MUITO PEQUENA</a:t>
            </a:r>
          </a:p>
          <a:p>
            <a:r>
              <a:rPr lang="pt-BR" sz="2800" b="1" dirty="0"/>
              <a:t>IMPLICANDO EM X</a:t>
            </a:r>
            <a:r>
              <a:rPr lang="pt-BR" sz="1600" b="1" dirty="0"/>
              <a:t>0 </a:t>
            </a:r>
            <a:r>
              <a:rPr lang="pt-BR" sz="2800" b="1" dirty="0"/>
              <a:t> DESPREZÍVEL, E, PORTANTO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832380"/>
              </p:ext>
            </p:extLst>
          </p:nvPr>
        </p:nvGraphicFramePr>
        <p:xfrm>
          <a:off x="2195737" y="5678488"/>
          <a:ext cx="344941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422360" imgH="558720" progId="Equation.3">
                  <p:embed/>
                </p:oleObj>
              </mc:Choice>
              <mc:Fallback>
                <p:oleObj name="Equação" r:id="rId6" imgW="142236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95737" y="5678488"/>
                        <a:ext cx="344941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22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928" y="160916"/>
            <a:ext cx="4881416" cy="3484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40910" y="3645502"/>
            <a:ext cx="3118335" cy="330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800078" y="2452246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LINHA 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213387" y="2247625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LINHA 2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39840" y="4680972"/>
            <a:ext cx="1535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VÁLVULA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0074" y="1281761"/>
            <a:ext cx="19788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VÁLVULA E </a:t>
            </a:r>
          </a:p>
          <a:p>
            <a:r>
              <a:rPr lang="pt-BR" sz="2800" b="1" dirty="0"/>
              <a:t>CONEXÃO À</a:t>
            </a:r>
          </a:p>
          <a:p>
            <a:r>
              <a:rPr lang="pt-BR" sz="2800" b="1" dirty="0"/>
              <a:t>CARGA</a:t>
            </a:r>
          </a:p>
        </p:txBody>
      </p:sp>
      <p:sp>
        <p:nvSpPr>
          <p:cNvPr id="4" name="Retângulo 3"/>
          <p:cNvSpPr/>
          <p:nvPr/>
        </p:nvSpPr>
        <p:spPr>
          <a:xfrm>
            <a:off x="7164288" y="2564904"/>
            <a:ext cx="1080120" cy="978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161186" y="2852936"/>
            <a:ext cx="1086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CARGA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2627784" y="3471164"/>
            <a:ext cx="6408712" cy="1018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771800" y="188640"/>
            <a:ext cx="1489176" cy="325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X</a:t>
            </a:r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3307180" y="1844824"/>
            <a:ext cx="8327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3574152" y="128176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X</a:t>
            </a:r>
          </a:p>
        </p:txBody>
      </p:sp>
      <p:cxnSp>
        <p:nvCxnSpPr>
          <p:cNvPr id="21" name="Conector de seta reta 20"/>
          <p:cNvCxnSpPr/>
          <p:nvPr/>
        </p:nvCxnSpPr>
        <p:spPr>
          <a:xfrm>
            <a:off x="3471117" y="3212976"/>
            <a:ext cx="6803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636415" y="259132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Y</a:t>
            </a:r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4800077" y="393305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4800077" y="3933056"/>
            <a:ext cx="95090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4007029" y="3975331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 flipV="1">
            <a:off x="3070925" y="3955689"/>
            <a:ext cx="936104" cy="196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826055" y="3761369"/>
            <a:ext cx="2681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FONTE DE PRESSÃO</a:t>
            </a:r>
          </a:p>
          <a:p>
            <a:r>
              <a:rPr lang="pt-BR" sz="2400" b="1" dirty="0"/>
              <a:t>(P</a:t>
            </a:r>
            <a:r>
              <a:rPr lang="pt-BR" b="1" dirty="0"/>
              <a:t>S</a:t>
            </a:r>
            <a:r>
              <a:rPr lang="pt-BR" sz="2400" b="1" dirty="0"/>
              <a:t>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926563" y="3573016"/>
            <a:ext cx="1112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DRENO</a:t>
            </a:r>
          </a:p>
          <a:p>
            <a:r>
              <a:rPr lang="pt-BR" sz="2400" b="1" dirty="0"/>
              <a:t>(</a:t>
            </a:r>
            <a:r>
              <a:rPr lang="pt-BR" sz="2400" b="1" dirty="0" err="1"/>
              <a:t>P</a:t>
            </a:r>
            <a:r>
              <a:rPr lang="pt-BR" b="1" dirty="0" err="1"/>
              <a:t>d</a:t>
            </a:r>
            <a:r>
              <a:rPr lang="pt-BR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563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5938" y="2607295"/>
            <a:ext cx="471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VÁLVULA: NA ENTRADA DA LINHA 1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79096"/>
              </p:ext>
            </p:extLst>
          </p:nvPr>
        </p:nvGraphicFramePr>
        <p:xfrm>
          <a:off x="996743" y="3140968"/>
          <a:ext cx="290432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57120" imgH="342720" progId="Equation.3">
                  <p:embed/>
                </p:oleObj>
              </mc:Choice>
              <mc:Fallback>
                <p:oleObj name="Equação" r:id="rId2" imgW="125712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6743" y="3140968"/>
                        <a:ext cx="2904323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268303"/>
              </p:ext>
            </p:extLst>
          </p:nvPr>
        </p:nvGraphicFramePr>
        <p:xfrm>
          <a:off x="4629150" y="3068638"/>
          <a:ext cx="421957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587240" imgH="406080" progId="Equation.3">
                  <p:embed/>
                </p:oleObj>
              </mc:Choice>
              <mc:Fallback>
                <p:oleObj name="Equação" r:id="rId4" imgW="158724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29150" y="3068638"/>
                        <a:ext cx="4219575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3923928" y="350100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91952" y="4437112"/>
            <a:ext cx="506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VÁLVULA: NA SAÍDA DA LINHA 2</a:t>
            </a:r>
            <a:r>
              <a:rPr lang="pt-BR" sz="2800" b="1" dirty="0"/>
              <a:t>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327012"/>
              </p:ext>
            </p:extLst>
          </p:nvPr>
        </p:nvGraphicFramePr>
        <p:xfrm>
          <a:off x="1101725" y="5157788"/>
          <a:ext cx="29337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9720" imgH="342720" progId="Equation.3">
                  <p:embed/>
                </p:oleObj>
              </mc:Choice>
              <mc:Fallback>
                <p:oleObj name="Equação" r:id="rId6" imgW="1269720" imgH="34272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5157788"/>
                        <a:ext cx="29337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84563"/>
              </p:ext>
            </p:extLst>
          </p:nvPr>
        </p:nvGraphicFramePr>
        <p:xfrm>
          <a:off x="5334000" y="5157788"/>
          <a:ext cx="32400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218960" imgH="406080" progId="Equation.3">
                  <p:embed/>
                </p:oleObj>
              </mc:Choice>
              <mc:Fallback>
                <p:oleObj name="Equação" r:id="rId8" imgW="1218960" imgH="4060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57788"/>
                        <a:ext cx="3240088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eta para a direita 8"/>
          <p:cNvSpPr/>
          <p:nvPr/>
        </p:nvSpPr>
        <p:spPr>
          <a:xfrm>
            <a:off x="4391135" y="5517232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15480"/>
              </p:ext>
            </p:extLst>
          </p:nvPr>
        </p:nvGraphicFramePr>
        <p:xfrm>
          <a:off x="2771800" y="6093296"/>
          <a:ext cx="943840" cy="45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393480" imgH="190440" progId="Equation.3">
                  <p:embed/>
                </p:oleObj>
              </mc:Choice>
              <mc:Fallback>
                <p:oleObj name="Equação" r:id="rId10" imgW="393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71800" y="6093296"/>
                        <a:ext cx="943840" cy="456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m 10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217" y="164029"/>
            <a:ext cx="4856523" cy="242088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tângulo 11"/>
          <p:cNvSpPr/>
          <p:nvPr/>
        </p:nvSpPr>
        <p:spPr>
          <a:xfrm>
            <a:off x="4108546" y="387057"/>
            <a:ext cx="1489176" cy="2318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X</a:t>
            </a: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4819348" y="1340768"/>
            <a:ext cx="8327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126268" y="89288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X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4860032" y="2308230"/>
            <a:ext cx="6803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107577" y="1848151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Y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161882" y="1548200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LINHA 1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442458" y="1548571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LINHA 2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923435" y="2838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to 2">
                <a:extLst>
                  <a:ext uri="{FF2B5EF4-FFF2-40B4-BE49-F238E27FC236}">
                    <a16:creationId xmlns:a16="http://schemas.microsoft.com/office/drawing/2014/main" id="{BD3921DE-0BDF-4B2E-2D01-269FDB78BB50}"/>
                  </a:ext>
                </a:extLst>
              </p:cNvPr>
              <p:cNvSpPr txBox="1"/>
              <p:nvPr/>
            </p:nvSpPr>
            <p:spPr>
              <a:xfrm>
                <a:off x="0" y="133739"/>
                <a:ext cx="4018928" cy="204150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pt-BR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sSub>
                        <m:sSubPr>
                          <m:ctrlP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pt-BR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𝑶𝑹𝑰𝑭</m:t>
                          </m:r>
                          <m:r>
                            <a:rPr lang="pt-BR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pt-BR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𝑪𝑰𝑶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den>
                          </m:f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𝑬𝑵𝑻𝑹𝑨𝑫𝑨</m:t>
                              </m:r>
                            </m:sub>
                          </m:sSub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𝑺𝑨</m:t>
                              </m:r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𝑫𝑨</m:t>
                              </m:r>
                            </m:sub>
                          </m:sSub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pt-BR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pt-BR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pt-BR" sz="1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sz="1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pt-BR" sz="1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sub>
                                <m:sup>
                                  <m:r>
                                    <a:rPr lang="pt-BR" sz="1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pt-BR" sz="1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600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BR" sz="1600" b="1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pt-BR" sz="16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16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𝑨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1600" b="1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𝑶𝑹𝑰𝑭</m:t>
                                              </m:r>
                                              <m:r>
                                                <a:rPr lang="pt-BR" sz="1600" b="1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Í</m:t>
                                              </m:r>
                                              <m:r>
                                                <a:rPr lang="pt-BR" sz="1600" b="1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𝑪𝑰𝑶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pt-BR" sz="16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16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𝑨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1600" b="1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𝑬𝑵𝑻𝑹𝑨𝑫𝑨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pt-BR" sz="1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pt-BR" sz="1600" b="1" dirty="0"/>
              </a:p>
            </p:txBody>
          </p:sp>
        </mc:Choice>
        <mc:Fallback xmlns="">
          <p:sp>
            <p:nvSpPr>
              <p:cNvPr id="24" name="Objeto 2">
                <a:extLst>
                  <a:ext uri="{FF2B5EF4-FFF2-40B4-BE49-F238E27FC236}">
                    <a16:creationId xmlns:a16="http://schemas.microsoft.com/office/drawing/2014/main" id="{BD3921DE-0BDF-4B2E-2D01-269FDB78B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739"/>
                <a:ext cx="4018928" cy="20415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58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7686"/>
            <a:ext cx="5795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NOS ORIFÍCIOS “I” E “II” DA VÁLVULA: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55384"/>
              </p:ext>
            </p:extLst>
          </p:nvPr>
        </p:nvGraphicFramePr>
        <p:xfrm>
          <a:off x="525463" y="1816100"/>
          <a:ext cx="609123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654280" imgH="558720" progId="Equation.3">
                  <p:embed/>
                </p:oleObj>
              </mc:Choice>
              <mc:Fallback>
                <p:oleObj name="Equação" r:id="rId2" imgW="265428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5463" y="1816100"/>
                        <a:ext cx="6091237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1313078"/>
            <a:ext cx="200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DEFINIMOS: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1619347" y="4437112"/>
            <a:ext cx="129614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381321"/>
              </p:ext>
            </p:extLst>
          </p:nvPr>
        </p:nvGraphicFramePr>
        <p:xfrm>
          <a:off x="3055358" y="4051815"/>
          <a:ext cx="43942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422360" imgH="419040" progId="Equation.3">
                  <p:embed/>
                </p:oleObj>
              </mc:Choice>
              <mc:Fallback>
                <p:oleObj name="Equação" r:id="rId4" imgW="1422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5358" y="4051815"/>
                        <a:ext cx="4394200" cy="1293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684181" y="4417948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3)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6588224" y="1412776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7092280" y="1484784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6300192" y="404664"/>
            <a:ext cx="396044" cy="9889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reto 12"/>
          <p:cNvCxnSpPr/>
          <p:nvPr/>
        </p:nvCxnSpPr>
        <p:spPr>
          <a:xfrm flipH="1">
            <a:off x="5252458" y="908720"/>
            <a:ext cx="1227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6696236" y="908720"/>
            <a:ext cx="1227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 flipV="1">
            <a:off x="6748010" y="1412776"/>
            <a:ext cx="344270" cy="305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6804248" y="102656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9262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311525"/>
              </p:ext>
            </p:extLst>
          </p:nvPr>
        </p:nvGraphicFramePr>
        <p:xfrm>
          <a:off x="303213" y="1004888"/>
          <a:ext cx="28797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761760" imgH="190440" progId="Equation.3">
                  <p:embed/>
                </p:oleObj>
              </mc:Choice>
              <mc:Fallback>
                <p:oleObj name="Equação" r:id="rId2" imgW="761760" imgH="19044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004888"/>
                        <a:ext cx="28797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179512" y="197989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876280"/>
              </p:ext>
            </p:extLst>
          </p:nvPr>
        </p:nvGraphicFramePr>
        <p:xfrm>
          <a:off x="1097888" y="1718709"/>
          <a:ext cx="79708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336760" imgH="241200" progId="Equation.3">
                  <p:embed/>
                </p:oleObj>
              </mc:Choice>
              <mc:Fallback>
                <p:oleObj name="Equação" r:id="rId4" imgW="2336760" imgH="241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888" y="1718709"/>
                        <a:ext cx="79708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929430"/>
              </p:ext>
            </p:extLst>
          </p:nvPr>
        </p:nvGraphicFramePr>
        <p:xfrm>
          <a:off x="1042588" y="3446265"/>
          <a:ext cx="253523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812520" imgH="406080" progId="Equation.3">
                  <p:embed/>
                </p:oleObj>
              </mc:Choice>
              <mc:Fallback>
                <p:oleObj name="Equação" r:id="rId6" imgW="81252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2588" y="3446265"/>
                        <a:ext cx="2535237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5536" y="476672"/>
            <a:ext cx="6900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PELA CONDIÇÃO DE CONTINUIDADE, TEMOS: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82949" y="3140968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ONDE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95536" y="4768199"/>
            <a:ext cx="714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DEFINIMOS, A SEGUIR , A PRESSÃO DA CARGA: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325387"/>
              </p:ext>
            </p:extLst>
          </p:nvPr>
        </p:nvGraphicFramePr>
        <p:xfrm>
          <a:off x="487208" y="5445224"/>
          <a:ext cx="35496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091880" imgH="304560" progId="Equation.3">
                  <p:embed/>
                </p:oleObj>
              </mc:Choice>
              <mc:Fallback>
                <p:oleObj name="Equação" r:id="rId8" imgW="10918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7208" y="5445224"/>
                        <a:ext cx="3549650" cy="992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eta para a direita 9"/>
          <p:cNvSpPr/>
          <p:nvPr/>
        </p:nvSpPr>
        <p:spPr>
          <a:xfrm>
            <a:off x="4355976" y="5805264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08226"/>
              </p:ext>
            </p:extLst>
          </p:nvPr>
        </p:nvGraphicFramePr>
        <p:xfrm>
          <a:off x="5104829" y="5494338"/>
          <a:ext cx="40036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231560" imgH="190440" progId="Equation.3">
                  <p:embed/>
                </p:oleObj>
              </mc:Choice>
              <mc:Fallback>
                <p:oleObj name="Equação" r:id="rId10" imgW="1231560" imgH="19044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829" y="5494338"/>
                        <a:ext cx="4003675" cy="6207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364088" y="6107911"/>
            <a:ext cx="273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FORÇA NA SAÍDA</a:t>
            </a:r>
          </a:p>
        </p:txBody>
      </p:sp>
      <p:pic>
        <p:nvPicPr>
          <p:cNvPr id="13" name="Imagem 12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717" y="2388789"/>
            <a:ext cx="4856523" cy="242088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tângulo 13"/>
          <p:cNvSpPr/>
          <p:nvPr/>
        </p:nvSpPr>
        <p:spPr>
          <a:xfrm>
            <a:off x="4243710" y="2411938"/>
            <a:ext cx="1489176" cy="2318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X</a:t>
            </a:r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4871845" y="3520682"/>
            <a:ext cx="8327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030159" y="305793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X</a:t>
            </a: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5024245" y="4499828"/>
            <a:ext cx="6803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041381" y="392456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Y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451797" y="443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685979" y="43151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2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092280" y="443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216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620688"/>
            <a:ext cx="2323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4),5)  EM   1)  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913403"/>
              </p:ext>
            </p:extLst>
          </p:nvPr>
        </p:nvGraphicFramePr>
        <p:xfrm>
          <a:off x="935020" y="1556792"/>
          <a:ext cx="2412844" cy="212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054080" imgH="927000" progId="Equation.3">
                  <p:embed/>
                </p:oleObj>
              </mc:Choice>
              <mc:Fallback>
                <p:oleObj name="Equação" r:id="rId2" imgW="105408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35020" y="1556792"/>
                        <a:ext cx="2412844" cy="2122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eta para a direita 3"/>
          <p:cNvSpPr/>
          <p:nvPr/>
        </p:nvSpPr>
        <p:spPr>
          <a:xfrm>
            <a:off x="3150656" y="2422206"/>
            <a:ext cx="158417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430714"/>
              </p:ext>
            </p:extLst>
          </p:nvPr>
        </p:nvGraphicFramePr>
        <p:xfrm>
          <a:off x="4729038" y="2200275"/>
          <a:ext cx="423545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663560" imgH="457200" progId="Equation.3">
                  <p:embed/>
                </p:oleObj>
              </mc:Choice>
              <mc:Fallback>
                <p:oleObj name="Equação" r:id="rId4" imgW="1663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9038" y="2200275"/>
                        <a:ext cx="4235450" cy="116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73484" y="4030168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PORTANTO,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645133"/>
              </p:ext>
            </p:extLst>
          </p:nvPr>
        </p:nvGraphicFramePr>
        <p:xfrm>
          <a:off x="2120900" y="4830763"/>
          <a:ext cx="536575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019240" imgH="380880" progId="Equation.3">
                  <p:embed/>
                </p:oleObj>
              </mc:Choice>
              <mc:Fallback>
                <p:oleObj name="Equação" r:id="rId6" imgW="2019240" imgH="3808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4830763"/>
                        <a:ext cx="5365750" cy="1014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89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620688"/>
            <a:ext cx="71654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COM RELAÇÃO AO PISTÃO, DE ACORDO COM A</a:t>
            </a:r>
          </a:p>
          <a:p>
            <a:r>
              <a:rPr lang="pt-BR" sz="2800" b="1" dirty="0"/>
              <a:t>CONDIÇÃO DE CONTINUIDADE, TEMOS: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43710"/>
              </p:ext>
            </p:extLst>
          </p:nvPr>
        </p:nvGraphicFramePr>
        <p:xfrm>
          <a:off x="3419872" y="2060848"/>
          <a:ext cx="3708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93760" imgH="215640" progId="Equation.3">
                  <p:embed/>
                </p:oleObj>
              </mc:Choice>
              <mc:Fallback>
                <p:oleObj name="Equação" r:id="rId2" imgW="1193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19872" y="2060848"/>
                        <a:ext cx="3708400" cy="669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m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73" y="3501008"/>
            <a:ext cx="4856523" cy="2420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468737" y="3501008"/>
            <a:ext cx="1489176" cy="2318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X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H="1">
            <a:off x="909481" y="4669010"/>
            <a:ext cx="8327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185529" y="418823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X</a:t>
            </a:r>
          </a:p>
        </p:txBody>
      </p:sp>
      <p:cxnSp>
        <p:nvCxnSpPr>
          <p:cNvPr id="9" name="Conector de seta reta 8"/>
          <p:cNvCxnSpPr/>
          <p:nvPr/>
        </p:nvCxnSpPr>
        <p:spPr>
          <a:xfrm>
            <a:off x="1020020" y="5601617"/>
            <a:ext cx="6803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213325" y="504066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Y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84348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419872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5567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467544" y="2126669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506108"/>
              </p:ext>
            </p:extLst>
          </p:nvPr>
        </p:nvGraphicFramePr>
        <p:xfrm>
          <a:off x="1421294" y="1717420"/>
          <a:ext cx="931393" cy="818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19040" imgH="368280" progId="Equation.3">
                  <p:embed/>
                </p:oleObj>
              </mc:Choice>
              <mc:Fallback>
                <p:oleObj name="Equação" r:id="rId2" imgW="41904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21294" y="1717420"/>
                        <a:ext cx="931393" cy="818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1421294" y="1669469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2335694" y="2126669"/>
            <a:ext cx="65213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6914795" y="1700808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292070"/>
              </p:ext>
            </p:extLst>
          </p:nvPr>
        </p:nvGraphicFramePr>
        <p:xfrm>
          <a:off x="3203848" y="1700808"/>
          <a:ext cx="683419" cy="808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03040" imgH="241200" progId="Equation.3">
                  <p:embed/>
                </p:oleObj>
              </mc:Choice>
              <mc:Fallback>
                <p:oleObj name="Equação" r:id="rId4" imgW="203040" imgH="24120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700808"/>
                        <a:ext cx="683419" cy="808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ector de seta reta 13"/>
          <p:cNvCxnSpPr>
            <a:endCxn id="15" idx="1"/>
          </p:cNvCxnSpPr>
          <p:nvPr/>
        </p:nvCxnSpPr>
        <p:spPr>
          <a:xfrm>
            <a:off x="3902224" y="2103409"/>
            <a:ext cx="1023106" cy="42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4925330" y="165050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839008"/>
              </p:ext>
            </p:extLst>
          </p:nvPr>
        </p:nvGraphicFramePr>
        <p:xfrm>
          <a:off x="5081071" y="1684986"/>
          <a:ext cx="5651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53800" imgH="380880" progId="Equation.3">
                  <p:embed/>
                </p:oleObj>
              </mc:Choice>
              <mc:Fallback>
                <p:oleObj name="Equação" r:id="rId6" imgW="253800" imgH="38088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071" y="1684986"/>
                        <a:ext cx="5651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ector de seta reta 16"/>
          <p:cNvCxnSpPr/>
          <p:nvPr/>
        </p:nvCxnSpPr>
        <p:spPr>
          <a:xfrm>
            <a:off x="5861941" y="2126669"/>
            <a:ext cx="105285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6300192" y="2103409"/>
            <a:ext cx="0" cy="13681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5880214" y="3494821"/>
            <a:ext cx="1034581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861941" y="3719462"/>
            <a:ext cx="1086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CARGA</a:t>
            </a:r>
          </a:p>
        </p:txBody>
      </p:sp>
      <p:cxnSp>
        <p:nvCxnSpPr>
          <p:cNvPr id="24" name="Conector reto 23"/>
          <p:cNvCxnSpPr/>
          <p:nvPr/>
        </p:nvCxnSpPr>
        <p:spPr>
          <a:xfrm flipH="1">
            <a:off x="6372200" y="4409221"/>
            <a:ext cx="1" cy="891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H="1">
            <a:off x="5652120" y="5301208"/>
            <a:ext cx="714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4737720" y="4844008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704653"/>
              </p:ext>
            </p:extLst>
          </p:nvPr>
        </p:nvGraphicFramePr>
        <p:xfrm>
          <a:off x="4912345" y="4855214"/>
          <a:ext cx="5651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53800" imgH="380880" progId="Equation.3">
                  <p:embed/>
                </p:oleObj>
              </mc:Choice>
              <mc:Fallback>
                <p:oleObj name="Equação" r:id="rId8" imgW="253800" imgH="38088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345" y="4855214"/>
                        <a:ext cx="5651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Conector reto 30"/>
          <p:cNvCxnSpPr/>
          <p:nvPr/>
        </p:nvCxnSpPr>
        <p:spPr>
          <a:xfrm>
            <a:off x="3445024" y="5301208"/>
            <a:ext cx="12404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38" idx="2"/>
          </p:cNvCxnSpPr>
          <p:nvPr/>
        </p:nvCxnSpPr>
        <p:spPr>
          <a:xfrm flipH="1" flipV="1">
            <a:off x="3445024" y="2564904"/>
            <a:ext cx="202" cy="27363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2987824" y="165050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219482"/>
              </p:ext>
            </p:extLst>
          </p:nvPr>
        </p:nvGraphicFramePr>
        <p:xfrm>
          <a:off x="7092280" y="1762720"/>
          <a:ext cx="4376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26720" imgH="355320" progId="Equation.3">
                  <p:embed/>
                </p:oleObj>
              </mc:Choice>
              <mc:Fallback>
                <p:oleObj name="Equação" r:id="rId10" imgW="126720" imgH="35532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1762720"/>
                        <a:ext cx="43763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Conector de seta reta 41"/>
          <p:cNvCxnSpPr/>
          <p:nvPr/>
        </p:nvCxnSpPr>
        <p:spPr>
          <a:xfrm>
            <a:off x="7829195" y="2158008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467544" y="1700808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X</a:t>
            </a:r>
          </a:p>
        </p:txBody>
      </p:sp>
      <p:graphicFrame>
        <p:nvGraphicFramePr>
          <p:cNvPr id="44" name="Objeto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649415"/>
              </p:ext>
            </p:extLst>
          </p:nvPr>
        </p:nvGraphicFramePr>
        <p:xfrm>
          <a:off x="3602571" y="2751376"/>
          <a:ext cx="462685" cy="46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90440" imgH="190440" progId="Equation.3">
                  <p:embed/>
                </p:oleObj>
              </mc:Choice>
              <mc:Fallback>
                <p:oleObj name="Equação" r:id="rId12" imgW="1904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02571" y="2751376"/>
                        <a:ext cx="462685" cy="462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>
            <a:off x="3347864" y="930424"/>
            <a:ext cx="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to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931714"/>
              </p:ext>
            </p:extLst>
          </p:nvPr>
        </p:nvGraphicFramePr>
        <p:xfrm>
          <a:off x="3438674" y="698649"/>
          <a:ext cx="4635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190440" imgH="190440" progId="Equation.3">
                  <p:embed/>
                </p:oleObj>
              </mc:Choice>
              <mc:Fallback>
                <p:oleObj name="Equação" r:id="rId14" imgW="190440" imgH="190440" progId="Equation.3">
                  <p:embed/>
                  <p:pic>
                    <p:nvPicPr>
                      <p:cNvPr id="0" name="Objeto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674" y="698649"/>
                        <a:ext cx="4635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086422"/>
              </p:ext>
            </p:extLst>
          </p:nvPr>
        </p:nvGraphicFramePr>
        <p:xfrm>
          <a:off x="2887596" y="2659691"/>
          <a:ext cx="4286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6" imgW="126720" imgH="75960" progId="Equation.3">
                  <p:embed/>
                </p:oleObj>
              </mc:Choice>
              <mc:Fallback>
                <p:oleObj name="Equação" r:id="rId16" imgW="126720" imgH="7596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596" y="2659691"/>
                        <a:ext cx="4286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to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20732"/>
              </p:ext>
            </p:extLst>
          </p:nvPr>
        </p:nvGraphicFramePr>
        <p:xfrm>
          <a:off x="3436938" y="1182688"/>
          <a:ext cx="428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8" imgW="126720" imgH="126720" progId="Equation.3">
                  <p:embed/>
                </p:oleObj>
              </mc:Choice>
              <mc:Fallback>
                <p:oleObj name="Equação" r:id="rId18" imgW="126720" imgH="126720" progId="Equation.3">
                  <p:embed/>
                  <p:pic>
                    <p:nvPicPr>
                      <p:cNvPr id="0" name="Obje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1182688"/>
                        <a:ext cx="4286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CaixaDeTexto 51"/>
          <p:cNvSpPr txBox="1"/>
          <p:nvPr/>
        </p:nvSpPr>
        <p:spPr>
          <a:xfrm>
            <a:off x="4222859" y="153762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Q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8088327" y="158018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Y</a:t>
            </a:r>
          </a:p>
        </p:txBody>
      </p:sp>
      <p:graphicFrame>
        <p:nvGraphicFramePr>
          <p:cNvPr id="54" name="Obje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843715"/>
              </p:ext>
            </p:extLst>
          </p:nvPr>
        </p:nvGraphicFramePr>
        <p:xfrm>
          <a:off x="6065242" y="1465535"/>
          <a:ext cx="4699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0" imgW="139680" imgH="177480" progId="Equation.3">
                  <p:embed/>
                </p:oleObj>
              </mc:Choice>
              <mc:Fallback>
                <p:oleObj name="Equação" r:id="rId20" imgW="139680" imgH="17748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242" y="1465535"/>
                        <a:ext cx="4699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to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86025"/>
              </p:ext>
            </p:extLst>
          </p:nvPr>
        </p:nvGraphicFramePr>
        <p:xfrm>
          <a:off x="5799138" y="5300663"/>
          <a:ext cx="4953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2" imgW="203040" imgH="190440" progId="Equation.3">
                  <p:embed/>
                </p:oleObj>
              </mc:Choice>
              <mc:Fallback>
                <p:oleObj name="Equação" r:id="rId22" imgW="203040" imgH="190440" progId="Equation.3">
                  <p:embed/>
                  <p:pic>
                    <p:nvPicPr>
                      <p:cNvPr id="0" name="Objeto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138" y="5300663"/>
                        <a:ext cx="4953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94015" y="287070"/>
            <a:ext cx="8253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DIAGRAMA DE BLOCOS PARA O MODELO NÃO-LINEAR</a:t>
            </a:r>
          </a:p>
        </p:txBody>
      </p:sp>
    </p:spTree>
    <p:extLst>
      <p:ext uri="{BB962C8B-B14F-4D97-AF65-F5344CB8AC3E}">
        <p14:creationId xmlns:p14="http://schemas.microsoft.com/office/powerpoint/2010/main" val="127629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71600" y="692696"/>
            <a:ext cx="2485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LINEARIZAÇÃO: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85392"/>
              </p:ext>
            </p:extLst>
          </p:nvPr>
        </p:nvGraphicFramePr>
        <p:xfrm>
          <a:off x="3707904" y="447099"/>
          <a:ext cx="4896544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892160" imgH="380880" progId="Equation.3">
                  <p:embed/>
                </p:oleObj>
              </mc:Choice>
              <mc:Fallback>
                <p:oleObj name="Equação" r:id="rId2" imgW="1892160" imgH="38088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47099"/>
                        <a:ext cx="4896544" cy="1014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64596"/>
              </p:ext>
            </p:extLst>
          </p:nvPr>
        </p:nvGraphicFramePr>
        <p:xfrm>
          <a:off x="176845" y="4024228"/>
          <a:ext cx="5737225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158920" imgH="952200" progId="Equation.3">
                  <p:embed/>
                </p:oleObj>
              </mc:Choice>
              <mc:Fallback>
                <p:oleObj name="Equação" r:id="rId4" imgW="2158920" imgH="952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5" y="4024228"/>
                        <a:ext cx="5737225" cy="2535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1556792"/>
            <a:ext cx="873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CONSIDERA-SE QUE, PARA O MOVIMENTO DA CARGA EM</a:t>
            </a:r>
          </a:p>
          <a:p>
            <a:r>
              <a:rPr lang="pt-BR" sz="2800" b="1" dirty="0"/>
              <a:t>REGIME PERMANENTE, NECESSITA-SE DA FORÇA 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364652"/>
              </p:ext>
            </p:extLst>
          </p:nvPr>
        </p:nvGraphicFramePr>
        <p:xfrm>
          <a:off x="2020972" y="2510899"/>
          <a:ext cx="2346826" cy="73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812520" imgH="241200" progId="Equation.3">
                  <p:embed/>
                </p:oleObj>
              </mc:Choice>
              <mc:Fallback>
                <p:oleObj name="Equação" r:id="rId6" imgW="812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20972" y="2510899"/>
                        <a:ext cx="2346826" cy="73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79512" y="3501008"/>
            <a:ext cx="8151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 LINEARIZAÇÃO DA EXPRESSÃO ACIMA É DADA POR: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to 1">
                <a:extLst>
                  <a:ext uri="{FF2B5EF4-FFF2-40B4-BE49-F238E27FC236}">
                    <a16:creationId xmlns:a16="http://schemas.microsoft.com/office/drawing/2014/main" id="{330512CC-2373-94B8-F8AE-D03E058E3FAF}"/>
                  </a:ext>
                </a:extLst>
              </p:cNvPr>
              <p:cNvSpPr txBox="1"/>
              <p:nvPr/>
            </p:nvSpPr>
            <p:spPr bwMode="auto">
              <a:xfrm>
                <a:off x="5436096" y="5014337"/>
                <a:ext cx="3677854" cy="169030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acc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𝜵</m:t>
                          </m:r>
                        </m:sub>
                      </m:sSub>
                      <m:sSub>
                        <m:sSubPr>
                          <m:ctrlP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pt-B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sz="24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pt-BR" sz="24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sub>
                          </m:s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  <m:r>
                        <m:rPr>
                          <m:nor/>
                        </m:rPr>
                        <a:rPr lang="pt-BR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2" name="Objeto 1">
                <a:extLst>
                  <a:ext uri="{FF2B5EF4-FFF2-40B4-BE49-F238E27FC236}">
                    <a16:creationId xmlns:a16="http://schemas.microsoft.com/office/drawing/2014/main" id="{330512CC-2373-94B8-F8AE-D03E058E3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6096" y="5014337"/>
                <a:ext cx="3677854" cy="16903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413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273</Words>
  <Application>Microsoft Office PowerPoint</Application>
  <PresentationFormat>Apresentação na tela (4:3)</PresentationFormat>
  <Paragraphs>73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Tema do Office</vt:lpstr>
      <vt:lpstr>Equação</vt:lpstr>
      <vt:lpstr>SERVO-VÁLVULA: 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SERVO-VÁLVULA E APLICAÇÕES</dc:title>
  <dc:creator>DELL</dc:creator>
  <cp:lastModifiedBy>Ettore MAC</cp:lastModifiedBy>
  <cp:revision>53</cp:revision>
  <dcterms:created xsi:type="dcterms:W3CDTF">2020-11-15T19:41:04Z</dcterms:created>
  <dcterms:modified xsi:type="dcterms:W3CDTF">2023-11-22T01:50:38Z</dcterms:modified>
</cp:coreProperties>
</file>