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9" r:id="rId2"/>
    <p:sldId id="266" r:id="rId3"/>
    <p:sldId id="267" r:id="rId4"/>
    <p:sldId id="274" r:id="rId5"/>
    <p:sldId id="275" r:id="rId6"/>
    <p:sldId id="276" r:id="rId7"/>
    <p:sldId id="277" r:id="rId8"/>
    <p:sldId id="269" r:id="rId9"/>
    <p:sldId id="270" r:id="rId10"/>
    <p:sldId id="271" r:id="rId11"/>
    <p:sldId id="272" r:id="rId12"/>
    <p:sldId id="273" r:id="rId13"/>
    <p:sldId id="278" r:id="rId14"/>
    <p:sldId id="279" r:id="rId15"/>
  </p:sldIdLst>
  <p:sldSz cx="9144000" cy="6858000" type="screen4x3"/>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4"/>
    <p:restoredTop sz="94671"/>
  </p:normalViewPr>
  <p:slideViewPr>
    <p:cSldViewPr>
      <p:cViewPr varScale="1">
        <p:scale>
          <a:sx n="91" d="100"/>
          <a:sy n="91" d="100"/>
        </p:scale>
        <p:origin x="84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97364"/>
          </a:xfrm>
          <a:prstGeom prst="rect">
            <a:avLst/>
          </a:prstGeom>
        </p:spPr>
        <p:txBody>
          <a:bodyPr vert="horz" lIns="91440" tIns="45720" rIns="91440" bIns="45720" rtlCol="0"/>
          <a:lstStyle>
            <a:lvl1pPr algn="r">
              <a:defRPr sz="1200"/>
            </a:lvl1pPr>
          </a:lstStyle>
          <a:p>
            <a:fld id="{6D6E7221-97D3-4929-ABD2-CCD1F516A8A4}" type="datetimeFigureOut">
              <a:rPr lang="en-GB" smtClean="0"/>
              <a:pPr/>
              <a:t>07/06/2018</a:t>
            </a:fld>
            <a:endParaRPr lang="en-GB"/>
          </a:p>
        </p:txBody>
      </p:sp>
      <p:sp>
        <p:nvSpPr>
          <p:cNvPr id="4" name="Footer Placeholder 3"/>
          <p:cNvSpPr>
            <a:spLocks noGrp="1"/>
          </p:cNvSpPr>
          <p:nvPr>
            <p:ph type="ftr" sz="quarter" idx="2"/>
          </p:nvPr>
        </p:nvSpPr>
        <p:spPr>
          <a:xfrm>
            <a:off x="0" y="9448185"/>
            <a:ext cx="2971800" cy="497364"/>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9448185"/>
            <a:ext cx="2971800" cy="497364"/>
          </a:xfrm>
          <a:prstGeom prst="rect">
            <a:avLst/>
          </a:prstGeom>
        </p:spPr>
        <p:txBody>
          <a:bodyPr vert="horz" lIns="91440" tIns="45720" rIns="91440" bIns="45720" rtlCol="0" anchor="b"/>
          <a:lstStyle>
            <a:lvl1pPr algn="r">
              <a:defRPr sz="1200"/>
            </a:lvl1pPr>
          </a:lstStyle>
          <a:p>
            <a:fld id="{148DB26C-6A99-4FDC-A31E-B71C189F9BC1}" type="slidenum">
              <a:rPr lang="en-GB" smtClean="0"/>
              <a:pPr/>
              <a:t>‹#›</a:t>
            </a:fld>
            <a:endParaRPr lang="en-GB"/>
          </a:p>
        </p:txBody>
      </p:sp>
    </p:spTree>
    <p:extLst>
      <p:ext uri="{BB962C8B-B14F-4D97-AF65-F5344CB8AC3E}">
        <p14:creationId xmlns:p14="http://schemas.microsoft.com/office/powerpoint/2010/main" val="28445980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913BB5C2-78D0-4ADE-8D35-A77084AA8A6E}" type="datetimeFigureOut">
              <a:rPr lang="en-US" smtClean="0"/>
              <a:pPr/>
              <a:t>6/7/18</a:t>
            </a:fld>
            <a:endParaRPr lang="en-US"/>
          </a:p>
        </p:txBody>
      </p:sp>
      <p:sp>
        <p:nvSpPr>
          <p:cNvPr id="4" name="Slide Image Placeholder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724956"/>
            <a:ext cx="5486400" cy="447627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4508FEE9-88A6-4D9B-80BC-701A24DEB70D}" type="slidenum">
              <a:rPr lang="en-US" smtClean="0"/>
              <a:pPr/>
              <a:t>‹#›</a:t>
            </a:fld>
            <a:endParaRPr lang="en-US"/>
          </a:p>
        </p:txBody>
      </p:sp>
    </p:spTree>
    <p:extLst>
      <p:ext uri="{BB962C8B-B14F-4D97-AF65-F5344CB8AC3E}">
        <p14:creationId xmlns:p14="http://schemas.microsoft.com/office/powerpoint/2010/main" val="3218739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508FEE9-88A6-4D9B-80BC-701A24DEB70D}"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6/7/18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6/7/18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6/7/18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6/7/18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6/7/18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6/7/18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6/7/18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6/7/18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6/7/18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The 1973 Coup in Chile</a:t>
            </a:r>
          </a:p>
        </p:txBody>
      </p:sp>
      <p:sp>
        <p:nvSpPr>
          <p:cNvPr id="5" name="Content Placeholder 4"/>
          <p:cNvSpPr>
            <a:spLocks noGrp="1"/>
          </p:cNvSpPr>
          <p:nvPr>
            <p:ph sz="half" idx="1"/>
          </p:nvPr>
        </p:nvSpPr>
        <p:spPr/>
        <p:txBody>
          <a:bodyPr/>
          <a:lstStyle/>
          <a:p>
            <a:pPr>
              <a:buNone/>
            </a:pPr>
            <a:r>
              <a:rPr lang="en-US" dirty="0"/>
              <a:t>   </a:t>
            </a:r>
          </a:p>
          <a:p>
            <a:pPr>
              <a:buNone/>
            </a:pPr>
            <a:endParaRPr lang="en-US" dirty="0"/>
          </a:p>
          <a:p>
            <a:pPr>
              <a:buNone/>
            </a:pPr>
            <a:endParaRPr lang="en-US" dirty="0"/>
          </a:p>
          <a:p>
            <a:pPr>
              <a:buNone/>
            </a:pPr>
            <a:endParaRPr lang="en-US" dirty="0"/>
          </a:p>
          <a:p>
            <a:pPr>
              <a:buNone/>
            </a:pPr>
            <a:endParaRPr lang="en-US" dirty="0"/>
          </a:p>
          <a:p>
            <a:pPr>
              <a:buNone/>
            </a:pPr>
            <a:r>
              <a:rPr lang="en-US" dirty="0"/>
              <a:t>            A.W. Pereira</a:t>
            </a:r>
          </a:p>
          <a:p>
            <a:pPr algn="ctr">
              <a:buNone/>
            </a:pPr>
            <a:r>
              <a:rPr lang="en-US" dirty="0"/>
              <a:t>8/6/18</a:t>
            </a:r>
          </a:p>
          <a:p>
            <a:pPr>
              <a:buNone/>
            </a:pPr>
            <a:r>
              <a:rPr lang="en-US" dirty="0"/>
              <a:t>  </a:t>
            </a:r>
          </a:p>
        </p:txBody>
      </p:sp>
      <p:pic>
        <p:nvPicPr>
          <p:cNvPr id="7" name="Picture 5" descr="I:\NavyJob\ItamaratyPalace.jpg"/>
          <p:cNvPicPr>
            <a:picLocks noGrp="1" noChangeAspect="1" noChangeArrowheads="1"/>
          </p:cNvPicPr>
          <p:nvPr>
            <p:ph sz="half" idx="2"/>
          </p:nvPr>
        </p:nvPicPr>
        <p:blipFill>
          <a:blip r:embed="rId2" cstate="print"/>
          <a:srcRect/>
          <a:stretch>
            <a:fillRect/>
          </a:stretch>
        </p:blipFill>
        <p:spPr bwMode="auto">
          <a:xfrm>
            <a:off x="4419600" y="2743200"/>
            <a:ext cx="5242560" cy="393192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impacts of the coup</a:t>
            </a:r>
          </a:p>
        </p:txBody>
      </p:sp>
      <p:sp>
        <p:nvSpPr>
          <p:cNvPr id="3" name="Content Placeholder 2"/>
          <p:cNvSpPr>
            <a:spLocks noGrp="1"/>
          </p:cNvSpPr>
          <p:nvPr>
            <p:ph idx="1"/>
          </p:nvPr>
        </p:nvSpPr>
        <p:spPr/>
        <p:txBody>
          <a:bodyPr>
            <a:normAutofit fontScale="92500"/>
          </a:bodyPr>
          <a:lstStyle/>
          <a:p>
            <a:r>
              <a:rPr lang="en-US" dirty="0"/>
              <a:t>The beginning of neoliberalism in Latin America?</a:t>
            </a:r>
          </a:p>
          <a:p>
            <a:r>
              <a:rPr lang="en-US" dirty="0"/>
              <a:t>The beginning of Operation Condor. </a:t>
            </a:r>
          </a:p>
          <a:p>
            <a:r>
              <a:rPr lang="en-US" dirty="0"/>
              <a:t>The large number of Chilean exiles abroad kept the international community aware of the human rights abuses in the country. </a:t>
            </a:r>
          </a:p>
          <a:p>
            <a:r>
              <a:rPr lang="en-US" dirty="0"/>
              <a:t>The Chilean left (and other lefts) began to re-examine the </a:t>
            </a:r>
            <a:r>
              <a:rPr lang="en-US" dirty="0" err="1"/>
              <a:t>Unidade</a:t>
            </a:r>
            <a:r>
              <a:rPr lang="en-US" dirty="0"/>
              <a:t> Popular experiment and to question some of its assumptions and tactics.  </a:t>
            </a:r>
          </a:p>
        </p:txBody>
      </p:sp>
    </p:spTree>
    <p:extLst>
      <p:ext uri="{BB962C8B-B14F-4D97-AF65-F5344CB8AC3E}">
        <p14:creationId xmlns:p14="http://schemas.microsoft.com/office/powerpoint/2010/main" val="16912844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Klein, </a:t>
            </a:r>
            <a:r>
              <a:rPr lang="en-US" dirty="0" err="1"/>
              <a:t>Kornbluh</a:t>
            </a:r>
            <a:r>
              <a:rPr lang="en-US" dirty="0"/>
              <a:t>, and Sigmund</a:t>
            </a:r>
          </a:p>
        </p:txBody>
      </p:sp>
      <p:sp>
        <p:nvSpPr>
          <p:cNvPr id="3" name="Content Placeholder 2"/>
          <p:cNvSpPr>
            <a:spLocks noGrp="1"/>
          </p:cNvSpPr>
          <p:nvPr>
            <p:ph idx="1"/>
          </p:nvPr>
        </p:nvSpPr>
        <p:spPr/>
        <p:txBody>
          <a:bodyPr/>
          <a:lstStyle/>
          <a:p>
            <a:r>
              <a:rPr lang="en-US" dirty="0"/>
              <a:t>How do the three authors handle the issue of US involvement in the coup? </a:t>
            </a:r>
          </a:p>
          <a:p>
            <a:r>
              <a:rPr lang="en-US" dirty="0"/>
              <a:t>Is Klein right that Brazil’s was a “Chicago Boys” dictatorship? </a:t>
            </a:r>
          </a:p>
          <a:p>
            <a:r>
              <a:rPr lang="en-US" dirty="0"/>
              <a:t>What are Sigmund’s criticisms of the UP government? </a:t>
            </a:r>
          </a:p>
          <a:p>
            <a:endParaRPr lang="en-US" dirty="0"/>
          </a:p>
        </p:txBody>
      </p:sp>
    </p:spTree>
    <p:extLst>
      <p:ext uri="{BB962C8B-B14F-4D97-AF65-F5344CB8AC3E}">
        <p14:creationId xmlns:p14="http://schemas.microsoft.com/office/powerpoint/2010/main" val="1474178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The US role</a:t>
            </a:r>
          </a:p>
        </p:txBody>
      </p:sp>
      <p:sp>
        <p:nvSpPr>
          <p:cNvPr id="6" name="Content Placeholder 5"/>
          <p:cNvSpPr>
            <a:spLocks noGrp="1"/>
          </p:cNvSpPr>
          <p:nvPr>
            <p:ph idx="1"/>
          </p:nvPr>
        </p:nvSpPr>
        <p:spPr/>
        <p:txBody>
          <a:bodyPr/>
          <a:lstStyle/>
          <a:p>
            <a:r>
              <a:rPr lang="en-US" dirty="0"/>
              <a:t>A move to “realpolitik” during the Nixon administration (and an end to the Alliance for Progress aspirations).</a:t>
            </a:r>
          </a:p>
          <a:p>
            <a:r>
              <a:rPr lang="en-US" dirty="0"/>
              <a:t>Huntington’s </a:t>
            </a:r>
            <a:r>
              <a:rPr lang="en-US" u="sng" dirty="0"/>
              <a:t>Political Order</a:t>
            </a:r>
            <a:r>
              <a:rPr lang="en-US" dirty="0"/>
              <a:t> is an example of this shift in mentality.</a:t>
            </a:r>
          </a:p>
          <a:p>
            <a:r>
              <a:rPr lang="en-US" dirty="0"/>
              <a:t>The unwinding of the war in Vietnam made the US wary of the possibility of losses elsewhere. </a:t>
            </a:r>
          </a:p>
          <a:p>
            <a:endParaRPr lang="en-US" dirty="0"/>
          </a:p>
        </p:txBody>
      </p:sp>
    </p:spTree>
    <p:extLst>
      <p:ext uri="{BB962C8B-B14F-4D97-AF65-F5344CB8AC3E}">
        <p14:creationId xmlns:p14="http://schemas.microsoft.com/office/powerpoint/2010/main" val="4685023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normAutofit fontScale="92500"/>
          </a:bodyPr>
          <a:lstStyle/>
          <a:p>
            <a:r>
              <a:rPr lang="en-US" dirty="0"/>
              <a:t>The 1973 Chilean coup happened around the mid-point of the Cold War. Chile was seen by the Nixon administration as symbolically (if not strategically) important. (Kissinger said that Chile was a “dagger pointed at Antarctica”).</a:t>
            </a:r>
          </a:p>
          <a:p>
            <a:r>
              <a:rPr lang="en-US" dirty="0"/>
              <a:t>The coup sent in train a sequence of neoliberal economic reforms that by the end of the 1990s had swept through the entire region.</a:t>
            </a:r>
          </a:p>
        </p:txBody>
      </p:sp>
    </p:spTree>
    <p:extLst>
      <p:ext uri="{BB962C8B-B14F-4D97-AF65-F5344CB8AC3E}">
        <p14:creationId xmlns:p14="http://schemas.microsoft.com/office/powerpoint/2010/main" val="9564566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lstStyle/>
          <a:p>
            <a:r>
              <a:rPr lang="en-US" dirty="0"/>
              <a:t>The association of the coup with neoliberalism is controversial. For some opponents of neoliberalism, such policies can only be implemented against the wishes of popular majorities. However, evidence from the later cases of neoliberal reform (for example, Argentina and Brazil, if not Mexico) suggest that such reforms can be implemented under democratic conditions. </a:t>
            </a:r>
          </a:p>
        </p:txBody>
      </p:sp>
    </p:spTree>
    <p:extLst>
      <p:ext uri="{BB962C8B-B14F-4D97-AF65-F5344CB8AC3E}">
        <p14:creationId xmlns:p14="http://schemas.microsoft.com/office/powerpoint/2010/main" val="5578822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a:t>
            </a:r>
          </a:p>
        </p:txBody>
      </p:sp>
      <p:sp>
        <p:nvSpPr>
          <p:cNvPr id="3" name="Content Placeholder 2"/>
          <p:cNvSpPr>
            <a:spLocks noGrp="1"/>
          </p:cNvSpPr>
          <p:nvPr>
            <p:ph sz="half" idx="1"/>
          </p:nvPr>
        </p:nvSpPr>
        <p:spPr/>
        <p:txBody>
          <a:bodyPr>
            <a:normAutofit/>
          </a:bodyPr>
          <a:lstStyle/>
          <a:p>
            <a:r>
              <a:rPr lang="en-US" dirty="0"/>
              <a:t>What was the significance (for inter-American politics) of the coup </a:t>
            </a:r>
            <a:r>
              <a:rPr lang="en-US" dirty="0" err="1"/>
              <a:t>d’etat</a:t>
            </a:r>
            <a:r>
              <a:rPr lang="en-US" dirty="0"/>
              <a:t> in Chile on 11 September 1973?</a:t>
            </a:r>
          </a:p>
        </p:txBody>
      </p:sp>
      <p:pic>
        <p:nvPicPr>
          <p:cNvPr id="5" name="Picture 6" descr="http://www.brazilmiami.org/eng/images/coatofarms.jpg"/>
          <p:cNvPicPr>
            <a:picLocks noGrp="1" noChangeAspect="1" noChangeArrowheads="1"/>
          </p:cNvPicPr>
          <p:nvPr>
            <p:ph sz="half" idx="2"/>
          </p:nvPr>
        </p:nvPicPr>
        <p:blipFill>
          <a:blip r:embed="rId3" cstate="print"/>
          <a:srcRect/>
          <a:stretch>
            <a:fillRect/>
          </a:stretch>
        </p:blipFill>
        <p:spPr bwMode="auto">
          <a:xfrm>
            <a:off x="4876800" y="1828800"/>
            <a:ext cx="3871629" cy="438912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 summary of Part II</a:t>
            </a:r>
          </a:p>
        </p:txBody>
      </p:sp>
      <p:sp>
        <p:nvSpPr>
          <p:cNvPr id="8" name="Content Placeholder 7"/>
          <p:cNvSpPr>
            <a:spLocks noGrp="1"/>
          </p:cNvSpPr>
          <p:nvPr>
            <p:ph idx="1"/>
          </p:nvPr>
        </p:nvSpPr>
        <p:spPr/>
        <p:txBody>
          <a:bodyPr>
            <a:normAutofit fontScale="92500" lnSpcReduction="10000"/>
          </a:bodyPr>
          <a:lstStyle/>
          <a:p>
            <a:r>
              <a:rPr lang="en-US" dirty="0"/>
              <a:t>Brazil’s participation in WWII</a:t>
            </a:r>
          </a:p>
          <a:p>
            <a:pPr lvl="2"/>
            <a:r>
              <a:rPr lang="en-US" dirty="0"/>
              <a:t>A rise in Brazil’s regional and global prominence</a:t>
            </a:r>
          </a:p>
          <a:p>
            <a:pPr lvl="2"/>
            <a:r>
              <a:rPr lang="en-US" dirty="0"/>
              <a:t>A re-equipping and upgrading of Brazil’s armed forces</a:t>
            </a:r>
          </a:p>
          <a:p>
            <a:pPr lvl="2"/>
            <a:r>
              <a:rPr lang="en-US" dirty="0"/>
              <a:t>Domestic economic development and </a:t>
            </a:r>
            <a:r>
              <a:rPr lang="en-US" dirty="0" err="1"/>
              <a:t>industrialisation</a:t>
            </a:r>
            <a:endParaRPr lang="en-US" dirty="0"/>
          </a:p>
          <a:p>
            <a:r>
              <a:rPr lang="en-US" dirty="0"/>
              <a:t>The 1959 Cuban revolution</a:t>
            </a:r>
          </a:p>
          <a:p>
            <a:pPr lvl="2"/>
            <a:r>
              <a:rPr lang="en-US" dirty="0"/>
              <a:t>A change in the possibilities of the Latin American left</a:t>
            </a:r>
          </a:p>
          <a:p>
            <a:pPr lvl="2"/>
            <a:r>
              <a:rPr lang="en-US" dirty="0"/>
              <a:t>A shift in US policy towards Latin America: a renewed emphasis on development (Alliance for Progress)</a:t>
            </a:r>
          </a:p>
          <a:p>
            <a:r>
              <a:rPr lang="en-US" dirty="0"/>
              <a:t>The 1964 coup in Brazil</a:t>
            </a:r>
          </a:p>
          <a:p>
            <a:pPr lvl="2"/>
            <a:r>
              <a:rPr lang="en-US" dirty="0"/>
              <a:t>Part of a cycle of authoritarianism in the region</a:t>
            </a:r>
          </a:p>
          <a:p>
            <a:pPr lvl="2"/>
            <a:r>
              <a:rPr lang="en-US" dirty="0"/>
              <a:t>Coordination amongst military regimes (Operation Condor)</a:t>
            </a:r>
          </a:p>
        </p:txBody>
      </p:sp>
    </p:spTree>
    <p:extLst>
      <p:ext uri="{BB962C8B-B14F-4D97-AF65-F5344CB8AC3E}">
        <p14:creationId xmlns:p14="http://schemas.microsoft.com/office/powerpoint/2010/main" val="1102438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to the Chilean coup</a:t>
            </a:r>
          </a:p>
        </p:txBody>
      </p:sp>
      <p:sp>
        <p:nvSpPr>
          <p:cNvPr id="3" name="Content Placeholder 2"/>
          <p:cNvSpPr>
            <a:spLocks noGrp="1"/>
          </p:cNvSpPr>
          <p:nvPr>
            <p:ph idx="1"/>
          </p:nvPr>
        </p:nvSpPr>
        <p:spPr/>
        <p:txBody>
          <a:bodyPr>
            <a:normAutofit lnSpcReduction="10000"/>
          </a:bodyPr>
          <a:lstStyle/>
          <a:p>
            <a:r>
              <a:rPr lang="en-US" dirty="0"/>
              <a:t>Allende and his UP coalition elected in 1970 with a plurality of the vote.</a:t>
            </a:r>
          </a:p>
          <a:p>
            <a:r>
              <a:rPr lang="en-US" dirty="0"/>
              <a:t>Chile had three main factions, with the Christian Democrats divided in the middle, and radicals on both sides. </a:t>
            </a:r>
          </a:p>
          <a:p>
            <a:r>
              <a:rPr lang="en-US" dirty="0"/>
              <a:t>Head of the Army Schneider was murdered in 1970 in a plot involving the US. (See Christopher Hitchens, </a:t>
            </a:r>
            <a:r>
              <a:rPr lang="en-US" u="sng" dirty="0"/>
              <a:t>The Trial of Henry Kissinger</a:t>
            </a:r>
            <a:r>
              <a:rPr lang="en-US" dirty="0"/>
              <a:t>.)</a:t>
            </a:r>
          </a:p>
        </p:txBody>
      </p:sp>
    </p:spTree>
    <p:extLst>
      <p:ext uri="{BB962C8B-B14F-4D97-AF65-F5344CB8AC3E}">
        <p14:creationId xmlns:p14="http://schemas.microsoft.com/office/powerpoint/2010/main" val="622946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to the Chilean Coup</a:t>
            </a:r>
          </a:p>
        </p:txBody>
      </p:sp>
      <p:sp>
        <p:nvSpPr>
          <p:cNvPr id="3" name="Content Placeholder 2"/>
          <p:cNvSpPr>
            <a:spLocks noGrp="1"/>
          </p:cNvSpPr>
          <p:nvPr>
            <p:ph idx="1"/>
          </p:nvPr>
        </p:nvSpPr>
        <p:spPr/>
        <p:txBody>
          <a:bodyPr>
            <a:normAutofit fontScale="92500" lnSpcReduction="10000"/>
          </a:bodyPr>
          <a:lstStyle/>
          <a:p>
            <a:r>
              <a:rPr lang="en-US" dirty="0"/>
              <a:t>Grassroots takeovers of factories led to nationalizations in many sectors (see Peter Winn, </a:t>
            </a:r>
            <a:r>
              <a:rPr lang="en-US" u="sng" dirty="0"/>
              <a:t>Weavers of Revolution</a:t>
            </a:r>
            <a:r>
              <a:rPr lang="en-US" dirty="0"/>
              <a:t>). </a:t>
            </a:r>
          </a:p>
          <a:p>
            <a:r>
              <a:rPr lang="en-US" dirty="0"/>
              <a:t>The UP government published a list of planned nationalizations shortly before the coup (see Eduardo Silva, </a:t>
            </a:r>
            <a:r>
              <a:rPr lang="en-US" u="sng" dirty="0"/>
              <a:t>The State and Capital in Chile</a:t>
            </a:r>
            <a:r>
              <a:rPr lang="en-US" dirty="0"/>
              <a:t>).</a:t>
            </a:r>
          </a:p>
          <a:p>
            <a:r>
              <a:rPr lang="en-US" dirty="0"/>
              <a:t>Allende appointed Augusto Pinochet to be head of the Army because he was thought to be a constitutionalist officer. Pinochet was a late joiner of the coup conspiracy. </a:t>
            </a:r>
          </a:p>
        </p:txBody>
      </p:sp>
    </p:spTree>
    <p:extLst>
      <p:ext uri="{BB962C8B-B14F-4D97-AF65-F5344CB8AC3E}">
        <p14:creationId xmlns:p14="http://schemas.microsoft.com/office/powerpoint/2010/main" val="1690595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After the coup</a:t>
            </a:r>
          </a:p>
        </p:txBody>
      </p:sp>
      <p:sp>
        <p:nvSpPr>
          <p:cNvPr id="3" name="Content Placeholder 2"/>
          <p:cNvSpPr>
            <a:spLocks noGrp="1"/>
          </p:cNvSpPr>
          <p:nvPr>
            <p:ph idx="1"/>
          </p:nvPr>
        </p:nvSpPr>
        <p:spPr/>
        <p:txBody>
          <a:bodyPr>
            <a:normAutofit fontScale="92500" lnSpcReduction="20000"/>
          </a:bodyPr>
          <a:lstStyle/>
          <a:p>
            <a:r>
              <a:rPr lang="en-US" dirty="0"/>
              <a:t>Pinochet led the regime for 17 years but ruled in a fairly collegial fashion, with a junta including the Army, Air Force, Navy and </a:t>
            </a:r>
            <a:r>
              <a:rPr lang="en-US" dirty="0" err="1"/>
              <a:t>Carabineros</a:t>
            </a:r>
            <a:r>
              <a:rPr lang="en-US" dirty="0"/>
              <a:t> (Robert Barros, </a:t>
            </a:r>
            <a:r>
              <a:rPr lang="en-US" u="sng" dirty="0"/>
              <a:t>By Reason or Force</a:t>
            </a:r>
            <a:r>
              <a:rPr lang="en-US" dirty="0"/>
              <a:t>).</a:t>
            </a:r>
          </a:p>
          <a:p>
            <a:r>
              <a:rPr lang="en-US" dirty="0"/>
              <a:t>The “caravan of death” led by General </a:t>
            </a:r>
            <a:r>
              <a:rPr lang="en-US" dirty="0" err="1"/>
              <a:t>Arrellano</a:t>
            </a:r>
            <a:r>
              <a:rPr lang="en-US" dirty="0"/>
              <a:t> Stark sent a message to people inside the regime that dissent would not be tolerated (see Patricia Verdugo, </a:t>
            </a:r>
            <a:r>
              <a:rPr lang="en-US" u="sng" dirty="0"/>
              <a:t>Los </a:t>
            </a:r>
            <a:r>
              <a:rPr lang="en-US" u="sng" dirty="0" err="1"/>
              <a:t>Zarpazos</a:t>
            </a:r>
            <a:r>
              <a:rPr lang="en-US" u="sng" dirty="0"/>
              <a:t> del Puma</a:t>
            </a:r>
            <a:r>
              <a:rPr lang="en-US" dirty="0"/>
              <a:t>). </a:t>
            </a:r>
          </a:p>
          <a:p>
            <a:r>
              <a:rPr lang="en-US" dirty="0"/>
              <a:t>The regime declared a state of </a:t>
            </a:r>
            <a:r>
              <a:rPr lang="en-US" dirty="0" err="1"/>
              <a:t>seige</a:t>
            </a:r>
            <a:r>
              <a:rPr lang="en-US" dirty="0"/>
              <a:t> and military courts in time of war operated. These courts applied the death penalty.</a:t>
            </a:r>
          </a:p>
        </p:txBody>
      </p:sp>
    </p:spTree>
    <p:extLst>
      <p:ext uri="{BB962C8B-B14F-4D97-AF65-F5344CB8AC3E}">
        <p14:creationId xmlns:p14="http://schemas.microsoft.com/office/powerpoint/2010/main" val="828397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After the coup</a:t>
            </a:r>
          </a:p>
        </p:txBody>
      </p:sp>
      <p:sp>
        <p:nvSpPr>
          <p:cNvPr id="3" name="Content Placeholder 2"/>
          <p:cNvSpPr>
            <a:spLocks noGrp="1"/>
          </p:cNvSpPr>
          <p:nvPr>
            <p:ph idx="1"/>
          </p:nvPr>
        </p:nvSpPr>
        <p:spPr/>
        <p:txBody>
          <a:bodyPr/>
          <a:lstStyle/>
          <a:p>
            <a:r>
              <a:rPr lang="en-US" dirty="0"/>
              <a:t>Congress was closed for 7 years.</a:t>
            </a:r>
          </a:p>
          <a:p>
            <a:r>
              <a:rPr lang="en-US" dirty="0"/>
              <a:t>The Supreme Court, while it had constitutional jurisdiction to review military court decisions, did not overturn any of them. </a:t>
            </a:r>
          </a:p>
          <a:p>
            <a:r>
              <a:rPr lang="en-US" dirty="0"/>
              <a:t>There is no evidence that Pinochet was a “neoliberal” before the coup. The invitation to the “Chicago Boys” came about partly because the latter had a clear plan for the economy. </a:t>
            </a:r>
          </a:p>
        </p:txBody>
      </p:sp>
    </p:spTree>
    <p:extLst>
      <p:ext uri="{BB962C8B-B14F-4D97-AF65-F5344CB8AC3E}">
        <p14:creationId xmlns:p14="http://schemas.microsoft.com/office/powerpoint/2010/main" val="6801261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The impact of the Chilean coup</a:t>
            </a:r>
          </a:p>
        </p:txBody>
      </p:sp>
      <p:sp>
        <p:nvSpPr>
          <p:cNvPr id="3" name="Content Placeholder 2"/>
          <p:cNvSpPr>
            <a:spLocks noGrp="1"/>
          </p:cNvSpPr>
          <p:nvPr>
            <p:ph idx="1"/>
          </p:nvPr>
        </p:nvSpPr>
        <p:spPr/>
        <p:txBody>
          <a:bodyPr/>
          <a:lstStyle/>
          <a:p>
            <a:r>
              <a:rPr lang="en-US" dirty="0"/>
              <a:t>?</a:t>
            </a:r>
          </a:p>
        </p:txBody>
      </p:sp>
    </p:spTree>
    <p:extLst>
      <p:ext uri="{BB962C8B-B14F-4D97-AF65-F5344CB8AC3E}">
        <p14:creationId xmlns:p14="http://schemas.microsoft.com/office/powerpoint/2010/main" val="10052544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impacts of the Chilean coup</a:t>
            </a:r>
          </a:p>
        </p:txBody>
      </p:sp>
      <p:sp>
        <p:nvSpPr>
          <p:cNvPr id="3" name="Content Placeholder 2"/>
          <p:cNvSpPr>
            <a:spLocks noGrp="1"/>
          </p:cNvSpPr>
          <p:nvPr>
            <p:ph idx="1"/>
          </p:nvPr>
        </p:nvSpPr>
        <p:spPr/>
        <p:txBody>
          <a:bodyPr>
            <a:normAutofit lnSpcReduction="10000"/>
          </a:bodyPr>
          <a:lstStyle/>
          <a:p>
            <a:r>
              <a:rPr lang="en-US" dirty="0"/>
              <a:t>It raised questions about the possibility of a democratic path to socialism in the region.</a:t>
            </a:r>
          </a:p>
          <a:p>
            <a:r>
              <a:rPr lang="en-US" dirty="0"/>
              <a:t>It was more of a “rollback” than a “pre-emptive” coup: its violence sent a message to potential dissenters and opponents.</a:t>
            </a:r>
          </a:p>
          <a:p>
            <a:r>
              <a:rPr lang="en-US" dirty="0"/>
              <a:t>The Argentine military noted the criticisms of  and sanctions against the regime and opted for a clandestine approach to repression in 1976. </a:t>
            </a:r>
          </a:p>
        </p:txBody>
      </p:sp>
    </p:spTree>
    <p:extLst>
      <p:ext uri="{BB962C8B-B14F-4D97-AF65-F5344CB8AC3E}">
        <p14:creationId xmlns:p14="http://schemas.microsoft.com/office/powerpoint/2010/main" val="6025845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1398</TotalTime>
  <Words>806</Words>
  <Application>Microsoft Macintosh PowerPoint</Application>
  <PresentationFormat>On-screen Show (4:3)</PresentationFormat>
  <Paragraphs>63</Paragraphs>
  <Slides>14</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The 1973 Coup in Chile</vt:lpstr>
      <vt:lpstr>Question</vt:lpstr>
      <vt:lpstr>A summary of Part II</vt:lpstr>
      <vt:lpstr>Background to the Chilean coup</vt:lpstr>
      <vt:lpstr>Background to the Chilean Coup</vt:lpstr>
      <vt:lpstr>After the coup</vt:lpstr>
      <vt:lpstr>After the coup</vt:lpstr>
      <vt:lpstr>The impact of the Chilean coup</vt:lpstr>
      <vt:lpstr>Some impacts of the Chilean coup</vt:lpstr>
      <vt:lpstr>Other impacts of the coup</vt:lpstr>
      <vt:lpstr>Klein, Kornbluh, and Sigmund</vt:lpstr>
      <vt:lpstr>The US role</vt:lpstr>
      <vt:lpstr>Conclusion</vt:lpstr>
      <vt:lpstr>Conclusion</vt:lpstr>
    </vt:vector>
  </TitlesOfParts>
  <LinksUpToDate>false</LinksUpToDate>
  <SharedDoc>false</SharedDoc>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BRAZIL</dc:title>
  <dc:creator>Daddy</dc:creator>
  <cp:lastModifiedBy>Microsoft Office User</cp:lastModifiedBy>
  <cp:revision>95</cp:revision>
  <dcterms:created xsi:type="dcterms:W3CDTF">2006-08-16T00:00:00Z</dcterms:created>
  <dcterms:modified xsi:type="dcterms:W3CDTF">2018-06-07T22:07:26Z</dcterms:modified>
</cp:coreProperties>
</file>