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79" r:id="rId3"/>
    <p:sldId id="273" r:id="rId4"/>
    <p:sldId id="259" r:id="rId5"/>
    <p:sldId id="262" r:id="rId6"/>
    <p:sldId id="274" r:id="rId7"/>
    <p:sldId id="263" r:id="rId8"/>
    <p:sldId id="264" r:id="rId9"/>
    <p:sldId id="276" r:id="rId10"/>
    <p:sldId id="275" r:id="rId11"/>
    <p:sldId id="266" r:id="rId12"/>
    <p:sldId id="278" r:id="rId13"/>
    <p:sldId id="269" r:id="rId14"/>
    <p:sldId id="270" r:id="rId15"/>
    <p:sldId id="271" r:id="rId16"/>
    <p:sldId id="260" r:id="rId17"/>
    <p:sldId id="261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3E550-B522-48AC-AA72-29D0F796EA14}" type="datetimeFigureOut">
              <a:rPr lang="pt-BR" smtClean="0"/>
              <a:pPr/>
              <a:t>13/10/2017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50CD5-98DF-487D-99B7-55228FAA720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9272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50CD5-98DF-487D-99B7-55228FAA7205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50CD5-98DF-487D-99B7-55228FAA7205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1154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3457B-364E-4310-B22A-A1B2DD15B207}" type="datetimeFigureOut">
              <a:rPr lang="pt-BR" smtClean="0"/>
              <a:pPr/>
              <a:t>13/10/2017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1616-C95C-499F-A2EB-F7269675ED5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8630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3457B-364E-4310-B22A-A1B2DD15B207}" type="datetimeFigureOut">
              <a:rPr lang="pt-BR" smtClean="0"/>
              <a:pPr/>
              <a:t>13/10/2017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1616-C95C-499F-A2EB-F7269675ED5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325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3457B-364E-4310-B22A-A1B2DD15B207}" type="datetimeFigureOut">
              <a:rPr lang="pt-BR" smtClean="0"/>
              <a:pPr/>
              <a:t>13/10/2017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1616-C95C-499F-A2EB-F7269675ED5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265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3457B-364E-4310-B22A-A1B2DD15B207}" type="datetimeFigureOut">
              <a:rPr lang="pt-BR" smtClean="0"/>
              <a:pPr/>
              <a:t>13/10/2017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1616-C95C-499F-A2EB-F7269675ED5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7796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3457B-364E-4310-B22A-A1B2DD15B207}" type="datetimeFigureOut">
              <a:rPr lang="pt-BR" smtClean="0"/>
              <a:pPr/>
              <a:t>13/10/2017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1616-C95C-499F-A2EB-F7269675ED5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0582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3457B-364E-4310-B22A-A1B2DD15B207}" type="datetimeFigureOut">
              <a:rPr lang="pt-BR" smtClean="0"/>
              <a:pPr/>
              <a:t>13/10/2017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1616-C95C-499F-A2EB-F7269675ED5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5913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3457B-364E-4310-B22A-A1B2DD15B207}" type="datetimeFigureOut">
              <a:rPr lang="pt-BR" smtClean="0"/>
              <a:pPr/>
              <a:t>13/10/2017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1616-C95C-499F-A2EB-F7269675ED5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5274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3457B-364E-4310-B22A-A1B2DD15B207}" type="datetimeFigureOut">
              <a:rPr lang="pt-BR" smtClean="0"/>
              <a:pPr/>
              <a:t>13/10/2017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1616-C95C-499F-A2EB-F7269675ED5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8618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3457B-364E-4310-B22A-A1B2DD15B207}" type="datetimeFigureOut">
              <a:rPr lang="pt-BR" smtClean="0"/>
              <a:pPr/>
              <a:t>13/10/2017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1616-C95C-499F-A2EB-F7269675ED5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2309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3457B-364E-4310-B22A-A1B2DD15B207}" type="datetimeFigureOut">
              <a:rPr lang="pt-BR" smtClean="0"/>
              <a:pPr/>
              <a:t>13/10/2017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1616-C95C-499F-A2EB-F7269675ED5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995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3457B-364E-4310-B22A-A1B2DD15B207}" type="datetimeFigureOut">
              <a:rPr lang="pt-BR" smtClean="0"/>
              <a:pPr/>
              <a:t>13/10/2017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1616-C95C-499F-A2EB-F7269675ED5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5498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3457B-364E-4310-B22A-A1B2DD15B207}" type="datetimeFigureOut">
              <a:rPr lang="pt-BR" smtClean="0"/>
              <a:pPr/>
              <a:t>13/10/2017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31616-C95C-499F-A2EB-F7269675ED5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8364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com.br/url?sa=i&amp;rct=j&amp;q=&amp;esrc=s&amp;source=images&amp;cd=&amp;cad=rja&amp;uact=8&amp;ved=2ahUKEwiSjpWr16_aAhUBnJAKHRviDDQQjRx6BAgAEAU&amp;url=https://lorentzenfisioterapia.wordpress.com/2017/03/08/entrenamiento-rehabilitador-de-la-fuerza-en-musculo-pronador-redondo/&amp;psig=AOvVaw1PQexxFnW2jrjKU51RXvYJ&amp;ust=152344853533673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504" y="3933056"/>
            <a:ext cx="8964488" cy="1201688"/>
          </a:xfrm>
        </p:spPr>
        <p:txBody>
          <a:bodyPr>
            <a:normAutofit fontScale="25000" lnSpcReduction="20000"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ANATOMIA TOPOGRÁFICA DOS MEMBROS SUPERIORES</a:t>
            </a:r>
          </a:p>
          <a:p>
            <a:r>
              <a:rPr lang="pt-BR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AULA 3: </a:t>
            </a:r>
            <a:r>
              <a:rPr lang="pt-BR" sz="9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Músculos anteriores e posteriores do antebraço. </a:t>
            </a:r>
            <a:endParaRPr lang="pt-BR" sz="96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44008" y="6279703"/>
            <a:ext cx="4319017" cy="40011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Luís Fernando </a:t>
            </a:r>
            <a:r>
              <a:rPr lang="pt-BR" sz="20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Tirapelli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5" descr="brasao USP -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96403"/>
            <a:ext cx="1499453" cy="194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Lab Biol\Desktop\image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6632"/>
            <a:ext cx="5462257" cy="409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1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5292080" y="332656"/>
            <a:ext cx="3456384" cy="6028556"/>
            <a:chOff x="3962" y="696"/>
            <a:chExt cx="1692" cy="3480"/>
          </a:xfrm>
        </p:grpSpPr>
        <p:grpSp>
          <p:nvGrpSpPr>
            <p:cNvPr id="7" name="Group 14"/>
            <p:cNvGrpSpPr>
              <a:grpSpLocks/>
            </p:cNvGrpSpPr>
            <p:nvPr/>
          </p:nvGrpSpPr>
          <p:grpSpPr bwMode="auto">
            <a:xfrm>
              <a:off x="3962" y="979"/>
              <a:ext cx="1692" cy="3197"/>
              <a:chOff x="3962" y="979"/>
              <a:chExt cx="1692" cy="3197"/>
            </a:xfrm>
          </p:grpSpPr>
          <p:pic>
            <p:nvPicPr>
              <p:cNvPr id="9" name="Picture 7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6000" contrast="18000"/>
              </a:blip>
              <a:srcRect l="26042" t="13889" r="32292" b="22223"/>
              <a:stretch>
                <a:fillRect/>
              </a:stretch>
            </p:blipFill>
            <p:spPr bwMode="auto">
              <a:xfrm>
                <a:off x="3984" y="2256"/>
                <a:ext cx="1670" cy="1920"/>
              </a:xfrm>
              <a:prstGeom prst="rect">
                <a:avLst/>
              </a:prstGeom>
              <a:noFill/>
              <a:ln w="28575">
                <a:solidFill>
                  <a:srgbClr val="008080"/>
                </a:solidFill>
                <a:miter lim="800000"/>
                <a:headEnd/>
                <a:tailEnd/>
              </a:ln>
              <a:effectLst/>
            </p:spPr>
          </p:pic>
          <p:pic>
            <p:nvPicPr>
              <p:cNvPr id="10" name="Picture 13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-12000" contrast="18000"/>
              </a:blip>
              <a:srcRect/>
              <a:stretch>
                <a:fillRect/>
              </a:stretch>
            </p:blipFill>
            <p:spPr bwMode="auto">
              <a:xfrm>
                <a:off x="3962" y="979"/>
                <a:ext cx="1654" cy="1181"/>
              </a:xfrm>
              <a:prstGeom prst="rect">
                <a:avLst/>
              </a:prstGeom>
              <a:noFill/>
              <a:ln w="38100">
                <a:solidFill>
                  <a:srgbClr val="000099"/>
                </a:solidFill>
                <a:miter lim="800000"/>
                <a:headEnd/>
                <a:tailEnd/>
              </a:ln>
            </p:spPr>
          </p:pic>
        </p:grpSp>
        <p:sp>
          <p:nvSpPr>
            <p:cNvPr id="8" name="Text Box 17"/>
            <p:cNvSpPr txBox="1">
              <a:spLocks noChangeArrowheads="1"/>
            </p:cNvSpPr>
            <p:nvPr/>
          </p:nvSpPr>
          <p:spPr bwMode="auto">
            <a:xfrm>
              <a:off x="4166" y="696"/>
              <a:ext cx="10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1800" b="1" dirty="0"/>
                <a:t>Túnel do carpo</a:t>
              </a:r>
            </a:p>
          </p:txBody>
        </p:sp>
      </p:grpSp>
      <p:grpSp>
        <p:nvGrpSpPr>
          <p:cNvPr id="11" name="Group 1045"/>
          <p:cNvGrpSpPr>
            <a:grpSpLocks/>
          </p:cNvGrpSpPr>
          <p:nvPr/>
        </p:nvGrpSpPr>
        <p:grpSpPr bwMode="auto">
          <a:xfrm>
            <a:off x="304800" y="2209800"/>
            <a:ext cx="5275312" cy="4243536"/>
            <a:chOff x="768" y="816"/>
            <a:chExt cx="4353" cy="3360"/>
          </a:xfrm>
        </p:grpSpPr>
        <p:grpSp>
          <p:nvGrpSpPr>
            <p:cNvPr id="12" name="Group 1044"/>
            <p:cNvGrpSpPr>
              <a:grpSpLocks/>
            </p:cNvGrpSpPr>
            <p:nvPr/>
          </p:nvGrpSpPr>
          <p:grpSpPr bwMode="auto">
            <a:xfrm>
              <a:off x="768" y="816"/>
              <a:ext cx="4353" cy="3360"/>
              <a:chOff x="768" y="816"/>
              <a:chExt cx="4353" cy="3360"/>
            </a:xfrm>
          </p:grpSpPr>
          <p:grpSp>
            <p:nvGrpSpPr>
              <p:cNvPr id="14" name="Group 1043"/>
              <p:cNvGrpSpPr>
                <a:grpSpLocks/>
              </p:cNvGrpSpPr>
              <p:nvPr/>
            </p:nvGrpSpPr>
            <p:grpSpPr bwMode="auto">
              <a:xfrm>
                <a:off x="768" y="816"/>
                <a:ext cx="4353" cy="3360"/>
                <a:chOff x="768" y="816"/>
                <a:chExt cx="4353" cy="3360"/>
              </a:xfrm>
            </p:grpSpPr>
            <p:grpSp>
              <p:nvGrpSpPr>
                <p:cNvPr id="16" name="Group 1042"/>
                <p:cNvGrpSpPr>
                  <a:grpSpLocks/>
                </p:cNvGrpSpPr>
                <p:nvPr/>
              </p:nvGrpSpPr>
              <p:grpSpPr bwMode="auto">
                <a:xfrm>
                  <a:off x="768" y="816"/>
                  <a:ext cx="4353" cy="3360"/>
                  <a:chOff x="768" y="816"/>
                  <a:chExt cx="4353" cy="3360"/>
                </a:xfrm>
              </p:grpSpPr>
              <p:grpSp>
                <p:nvGrpSpPr>
                  <p:cNvPr id="18" name="Group 1041"/>
                  <p:cNvGrpSpPr>
                    <a:grpSpLocks/>
                  </p:cNvGrpSpPr>
                  <p:nvPr/>
                </p:nvGrpSpPr>
                <p:grpSpPr bwMode="auto">
                  <a:xfrm>
                    <a:off x="768" y="816"/>
                    <a:ext cx="4353" cy="3360"/>
                    <a:chOff x="768" y="816"/>
                    <a:chExt cx="4353" cy="3360"/>
                  </a:xfrm>
                </p:grpSpPr>
                <p:pic>
                  <p:nvPicPr>
                    <p:cNvPr id="20" name="Picture 1027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lum bright="-6000" contrast="12000"/>
                    </a:blip>
                    <a:srcRect t="7895"/>
                    <a:stretch>
                      <a:fillRect/>
                    </a:stretch>
                  </p:blipFill>
                  <p:spPr bwMode="auto">
                    <a:xfrm>
                      <a:off x="768" y="816"/>
                      <a:ext cx="4353" cy="3360"/>
                    </a:xfrm>
                    <a:prstGeom prst="rect">
                      <a:avLst/>
                    </a:prstGeom>
                    <a:noFill/>
                    <a:ln w="57150" cmpd="thinThick">
                      <a:solidFill>
                        <a:srgbClr val="008080"/>
                      </a:solidFill>
                      <a:miter lim="800000"/>
                      <a:headEnd/>
                      <a:tailEnd/>
                    </a:ln>
                    <a:effectLst/>
                  </p:spPr>
                </p:pic>
                <p:sp>
                  <p:nvSpPr>
                    <p:cNvPr id="21" name="Rectangle 10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09" y="3605"/>
                      <a:ext cx="600" cy="530"/>
                    </a:xfrm>
                    <a:prstGeom prst="rect">
                      <a:avLst/>
                    </a:prstGeom>
                    <a:solidFill>
                      <a:srgbClr val="FDFDFD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pt-BR"/>
                    </a:p>
                  </p:txBody>
                </p:sp>
              </p:grpSp>
              <p:sp>
                <p:nvSpPr>
                  <p:cNvPr id="19" name="Rectangle 1030"/>
                  <p:cNvSpPr>
                    <a:spLocks noChangeArrowheads="1"/>
                  </p:cNvSpPr>
                  <p:nvPr/>
                </p:nvSpPr>
                <p:spPr bwMode="auto">
                  <a:xfrm>
                    <a:off x="786" y="883"/>
                    <a:ext cx="1512" cy="2914"/>
                  </a:xfrm>
                  <a:prstGeom prst="rect">
                    <a:avLst/>
                  </a:prstGeom>
                  <a:solidFill>
                    <a:srgbClr val="FDFDFD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  <p:sp>
              <p:nvSpPr>
                <p:cNvPr id="17" name="Rectangle 1032"/>
                <p:cNvSpPr>
                  <a:spLocks noChangeArrowheads="1"/>
                </p:cNvSpPr>
                <p:nvPr/>
              </p:nvSpPr>
              <p:spPr bwMode="auto">
                <a:xfrm>
                  <a:off x="2448" y="904"/>
                  <a:ext cx="96" cy="288"/>
                </a:xfrm>
                <a:prstGeom prst="rect">
                  <a:avLst/>
                </a:prstGeom>
                <a:solidFill>
                  <a:srgbClr val="FDFDFD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15" name="Rectangle 1034"/>
              <p:cNvSpPr>
                <a:spLocks noChangeArrowheads="1"/>
              </p:cNvSpPr>
              <p:nvPr/>
            </p:nvSpPr>
            <p:spPr bwMode="auto">
              <a:xfrm>
                <a:off x="3303" y="920"/>
                <a:ext cx="1810" cy="313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13" name="Rectangle 1036"/>
            <p:cNvSpPr>
              <a:spLocks noChangeArrowheads="1"/>
            </p:cNvSpPr>
            <p:nvPr/>
          </p:nvSpPr>
          <p:spPr bwMode="auto">
            <a:xfrm>
              <a:off x="4512" y="4004"/>
              <a:ext cx="384" cy="144"/>
            </a:xfrm>
            <a:prstGeom prst="rect">
              <a:avLst/>
            </a:prstGeom>
            <a:solidFill>
              <a:srgbClr val="FDFDF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cxnSp>
        <p:nvCxnSpPr>
          <p:cNvPr id="23" name="Conector de seta reta 22"/>
          <p:cNvCxnSpPr/>
          <p:nvPr/>
        </p:nvCxnSpPr>
        <p:spPr>
          <a:xfrm>
            <a:off x="6444208" y="4149080"/>
            <a:ext cx="504056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4499992" y="3645024"/>
            <a:ext cx="201622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Bainhas </a:t>
            </a:r>
            <a:r>
              <a:rPr lang="pt-BR" b="1" dirty="0" err="1" smtClean="0"/>
              <a:t>sinoviais</a:t>
            </a:r>
            <a:endParaRPr lang="pt-BR" b="1" dirty="0"/>
          </a:p>
        </p:txBody>
      </p:sp>
      <p:sp>
        <p:nvSpPr>
          <p:cNvPr id="25" name="Retângulo 24"/>
          <p:cNvSpPr/>
          <p:nvPr/>
        </p:nvSpPr>
        <p:spPr>
          <a:xfrm>
            <a:off x="4499992" y="332656"/>
            <a:ext cx="331236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CaixaDeTexto 25"/>
          <p:cNvSpPr txBox="1"/>
          <p:nvPr/>
        </p:nvSpPr>
        <p:spPr>
          <a:xfrm>
            <a:off x="467544" y="476672"/>
            <a:ext cx="4464496" cy="523220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TÚNEL DO CARPO</a:t>
            </a:r>
            <a:endParaRPr lang="pt-B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8172400" y="1196752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T</a:t>
            </a:r>
            <a:endParaRPr lang="pt-BR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7668344" y="170080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Es</a:t>
            </a:r>
            <a:endParaRPr lang="pt-BR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5868144" y="1124744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</a:t>
            </a:r>
            <a:endParaRPr lang="pt-BR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6588224" y="126876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H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2724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/>
      <p:bldP spid="28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304800" y="1809750"/>
            <a:ext cx="8534400" cy="3752850"/>
            <a:chOff x="432" y="1008"/>
            <a:chExt cx="4992" cy="2040"/>
          </a:xfrm>
        </p:grpSpPr>
        <p:grpSp>
          <p:nvGrpSpPr>
            <p:cNvPr id="6" name="Group 21"/>
            <p:cNvGrpSpPr>
              <a:grpSpLocks/>
            </p:cNvGrpSpPr>
            <p:nvPr/>
          </p:nvGrpSpPr>
          <p:grpSpPr bwMode="auto">
            <a:xfrm>
              <a:off x="432" y="1008"/>
              <a:ext cx="4992" cy="2040"/>
              <a:chOff x="432" y="1008"/>
              <a:chExt cx="4992" cy="2040"/>
            </a:xfrm>
          </p:grpSpPr>
          <p:grpSp>
            <p:nvGrpSpPr>
              <p:cNvPr id="8" name="Group 20"/>
              <p:cNvGrpSpPr>
                <a:grpSpLocks/>
              </p:cNvGrpSpPr>
              <p:nvPr/>
            </p:nvGrpSpPr>
            <p:grpSpPr bwMode="auto">
              <a:xfrm>
                <a:off x="432" y="1008"/>
                <a:ext cx="4992" cy="2040"/>
                <a:chOff x="432" y="1008"/>
                <a:chExt cx="4992" cy="2040"/>
              </a:xfrm>
            </p:grpSpPr>
            <p:grpSp>
              <p:nvGrpSpPr>
                <p:cNvPr id="10" name="Group 19"/>
                <p:cNvGrpSpPr>
                  <a:grpSpLocks/>
                </p:cNvGrpSpPr>
                <p:nvPr/>
              </p:nvGrpSpPr>
              <p:grpSpPr bwMode="auto">
                <a:xfrm>
                  <a:off x="432" y="1008"/>
                  <a:ext cx="4992" cy="2040"/>
                  <a:chOff x="432" y="1008"/>
                  <a:chExt cx="4992" cy="2040"/>
                </a:xfrm>
              </p:grpSpPr>
              <p:grpSp>
                <p:nvGrpSpPr>
                  <p:cNvPr id="12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432" y="1008"/>
                    <a:ext cx="4992" cy="2040"/>
                    <a:chOff x="432" y="1008"/>
                    <a:chExt cx="4992" cy="2040"/>
                  </a:xfrm>
                </p:grpSpPr>
                <p:grpSp>
                  <p:nvGrpSpPr>
                    <p:cNvPr id="14" name="Group 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6" y="1056"/>
                      <a:ext cx="4944" cy="1960"/>
                      <a:chOff x="456" y="1056"/>
                      <a:chExt cx="4944" cy="1960"/>
                    </a:xfrm>
                  </p:grpSpPr>
                  <p:pic>
                    <p:nvPicPr>
                      <p:cNvPr id="16" name="Picture 4" descr="C:\Temp\fig1\figura1b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lum bright="-12000" contrast="24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2" y="1056"/>
                        <a:ext cx="1208" cy="195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pic>
                    <p:nvPicPr>
                      <p:cNvPr id="17" name="Picture 5" descr="C:\Temp\fig1\figura1c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lum contrast="6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0" y="1056"/>
                        <a:ext cx="1330" cy="195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pic>
                    <p:nvPicPr>
                      <p:cNvPr id="18" name="Picture 6" descr="C:\Temp\fig1\figura1d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>
                        <a:lum bright="-6000" contrast="12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9" y="1057"/>
                        <a:ext cx="1211" cy="195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pic>
                    <p:nvPicPr>
                      <p:cNvPr id="19" name="Picture 7" descr="C:\Temp\fig1\figura1a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" y="1056"/>
                        <a:ext cx="1289" cy="195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grpSp>
                <p:sp>
                  <p:nvSpPr>
                    <p:cNvPr id="15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008"/>
                      <a:ext cx="4992" cy="2040"/>
                    </a:xfrm>
                    <a:prstGeom prst="rect">
                      <a:avLst/>
                    </a:prstGeom>
                    <a:noFill/>
                    <a:ln w="38100" cmpd="dbl">
                      <a:solidFill>
                        <a:srgbClr val="C684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pt-BR"/>
                    </a:p>
                  </p:txBody>
                </p:sp>
              </p:grpSp>
              <p:sp>
                <p:nvSpPr>
                  <p:cNvPr id="13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400"/>
                    <a:ext cx="432" cy="240"/>
                  </a:xfrm>
                  <a:prstGeom prst="rect">
                    <a:avLst/>
                  </a:prstGeom>
                  <a:solidFill>
                    <a:srgbClr val="FDFDFD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  <p:sp>
              <p:nvSpPr>
                <p:cNvPr id="11" name="Rectangle 11"/>
                <p:cNvSpPr>
                  <a:spLocks noChangeArrowheads="1"/>
                </p:cNvSpPr>
                <p:nvPr/>
              </p:nvSpPr>
              <p:spPr bwMode="auto">
                <a:xfrm>
                  <a:off x="2496" y="2304"/>
                  <a:ext cx="432" cy="192"/>
                </a:xfrm>
                <a:prstGeom prst="rect">
                  <a:avLst/>
                </a:prstGeom>
                <a:solidFill>
                  <a:srgbClr val="FDFDFD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9" name="Rectangle 13"/>
              <p:cNvSpPr>
                <a:spLocks noChangeArrowheads="1"/>
              </p:cNvSpPr>
              <p:nvPr/>
            </p:nvSpPr>
            <p:spPr bwMode="auto">
              <a:xfrm>
                <a:off x="3600" y="2448"/>
                <a:ext cx="384" cy="144"/>
              </a:xfrm>
              <a:prstGeom prst="rect">
                <a:avLst/>
              </a:prstGeom>
              <a:solidFill>
                <a:srgbClr val="FDFDF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7" name="Rectangle 15"/>
            <p:cNvSpPr>
              <a:spLocks noChangeArrowheads="1"/>
            </p:cNvSpPr>
            <p:nvPr/>
          </p:nvSpPr>
          <p:spPr bwMode="auto">
            <a:xfrm>
              <a:off x="5040" y="2448"/>
              <a:ext cx="288" cy="144"/>
            </a:xfrm>
            <a:prstGeom prst="rect">
              <a:avLst/>
            </a:prstGeom>
            <a:solidFill>
              <a:srgbClr val="FDFD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0" name="Group 31"/>
          <p:cNvGrpSpPr>
            <a:grpSpLocks/>
          </p:cNvGrpSpPr>
          <p:nvPr/>
        </p:nvGrpSpPr>
        <p:grpSpPr bwMode="auto">
          <a:xfrm>
            <a:off x="533400" y="4495800"/>
            <a:ext cx="1524000" cy="1295400"/>
            <a:chOff x="336" y="2832"/>
            <a:chExt cx="2112" cy="816"/>
          </a:xfrm>
        </p:grpSpPr>
        <p:sp>
          <p:nvSpPr>
            <p:cNvPr id="21" name="Line 26"/>
            <p:cNvSpPr>
              <a:spLocks noChangeShapeType="1"/>
            </p:cNvSpPr>
            <p:nvPr/>
          </p:nvSpPr>
          <p:spPr bwMode="auto">
            <a:xfrm>
              <a:off x="336" y="3360"/>
              <a:ext cx="432" cy="28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22" name="Line 27"/>
            <p:cNvSpPr>
              <a:spLocks noChangeShapeType="1"/>
            </p:cNvSpPr>
            <p:nvPr/>
          </p:nvSpPr>
          <p:spPr bwMode="auto">
            <a:xfrm>
              <a:off x="768" y="3648"/>
              <a:ext cx="13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23" name="Line 28"/>
            <p:cNvSpPr>
              <a:spLocks noChangeShapeType="1"/>
            </p:cNvSpPr>
            <p:nvPr/>
          </p:nvSpPr>
          <p:spPr bwMode="auto">
            <a:xfrm flipV="1">
              <a:off x="2160" y="3408"/>
              <a:ext cx="288" cy="24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24" name="Line 29"/>
            <p:cNvSpPr>
              <a:spLocks noChangeShapeType="1"/>
            </p:cNvSpPr>
            <p:nvPr/>
          </p:nvSpPr>
          <p:spPr bwMode="auto">
            <a:xfrm flipV="1">
              <a:off x="2448" y="2832"/>
              <a:ext cx="0" cy="57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25" name="Line 30"/>
            <p:cNvSpPr>
              <a:spLocks noChangeShapeType="1"/>
            </p:cNvSpPr>
            <p:nvPr/>
          </p:nvSpPr>
          <p:spPr bwMode="auto">
            <a:xfrm flipV="1">
              <a:off x="336" y="2832"/>
              <a:ext cx="0" cy="52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pt-BR"/>
            </a:p>
          </p:txBody>
        </p:sp>
      </p:grp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228600" y="5800725"/>
            <a:ext cx="203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camada superficial</a:t>
            </a:r>
          </a:p>
        </p:txBody>
      </p:sp>
      <p:grpSp>
        <p:nvGrpSpPr>
          <p:cNvPr id="27" name="Group 41"/>
          <p:cNvGrpSpPr>
            <a:grpSpLocks/>
          </p:cNvGrpSpPr>
          <p:nvPr/>
        </p:nvGrpSpPr>
        <p:grpSpPr bwMode="auto">
          <a:xfrm>
            <a:off x="2209800" y="4495800"/>
            <a:ext cx="1752600" cy="1295400"/>
            <a:chOff x="2880" y="2832"/>
            <a:chExt cx="2304" cy="816"/>
          </a:xfrm>
        </p:grpSpPr>
        <p:sp>
          <p:nvSpPr>
            <p:cNvPr id="28" name="Line 42"/>
            <p:cNvSpPr>
              <a:spLocks noChangeShapeType="1"/>
            </p:cNvSpPr>
            <p:nvPr/>
          </p:nvSpPr>
          <p:spPr bwMode="auto">
            <a:xfrm>
              <a:off x="2880" y="3360"/>
              <a:ext cx="432" cy="28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29" name="Line 43"/>
            <p:cNvSpPr>
              <a:spLocks noChangeShapeType="1"/>
            </p:cNvSpPr>
            <p:nvPr/>
          </p:nvSpPr>
          <p:spPr bwMode="auto">
            <a:xfrm>
              <a:off x="3312" y="3648"/>
              <a:ext cx="1584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pt-BR"/>
            </a:p>
          </p:txBody>
        </p:sp>
        <p:grpSp>
          <p:nvGrpSpPr>
            <p:cNvPr id="30" name="Group 44"/>
            <p:cNvGrpSpPr>
              <a:grpSpLocks/>
            </p:cNvGrpSpPr>
            <p:nvPr/>
          </p:nvGrpSpPr>
          <p:grpSpPr bwMode="auto">
            <a:xfrm>
              <a:off x="4896" y="2832"/>
              <a:ext cx="288" cy="816"/>
              <a:chOff x="4704" y="2832"/>
              <a:chExt cx="288" cy="816"/>
            </a:xfrm>
          </p:grpSpPr>
          <p:sp>
            <p:nvSpPr>
              <p:cNvPr id="32" name="Line 45"/>
              <p:cNvSpPr>
                <a:spLocks noChangeShapeType="1"/>
              </p:cNvSpPr>
              <p:nvPr/>
            </p:nvSpPr>
            <p:spPr bwMode="auto">
              <a:xfrm flipV="1">
                <a:off x="4704" y="3408"/>
                <a:ext cx="288" cy="24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3" name="Line 46"/>
              <p:cNvSpPr>
                <a:spLocks noChangeShapeType="1"/>
              </p:cNvSpPr>
              <p:nvPr/>
            </p:nvSpPr>
            <p:spPr bwMode="auto">
              <a:xfrm flipV="1">
                <a:off x="4992" y="2832"/>
                <a:ext cx="0" cy="57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pt-BR"/>
              </a:p>
            </p:txBody>
          </p:sp>
        </p:grpSp>
        <p:sp>
          <p:nvSpPr>
            <p:cNvPr id="31" name="Line 47"/>
            <p:cNvSpPr>
              <a:spLocks noChangeShapeType="1"/>
            </p:cNvSpPr>
            <p:nvPr/>
          </p:nvSpPr>
          <p:spPr bwMode="auto">
            <a:xfrm flipV="1">
              <a:off x="2880" y="2832"/>
              <a:ext cx="0" cy="52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pt-BR"/>
            </a:p>
          </p:txBody>
        </p:sp>
      </p:grpSp>
      <p:grpSp>
        <p:nvGrpSpPr>
          <p:cNvPr id="34" name="Group 39"/>
          <p:cNvGrpSpPr>
            <a:grpSpLocks/>
          </p:cNvGrpSpPr>
          <p:nvPr/>
        </p:nvGrpSpPr>
        <p:grpSpPr bwMode="auto">
          <a:xfrm>
            <a:off x="4448175" y="4476750"/>
            <a:ext cx="3657600" cy="1295400"/>
            <a:chOff x="2880" y="2832"/>
            <a:chExt cx="2304" cy="816"/>
          </a:xfrm>
        </p:grpSpPr>
        <p:sp>
          <p:nvSpPr>
            <p:cNvPr id="35" name="Line 33"/>
            <p:cNvSpPr>
              <a:spLocks noChangeShapeType="1"/>
            </p:cNvSpPr>
            <p:nvPr/>
          </p:nvSpPr>
          <p:spPr bwMode="auto">
            <a:xfrm>
              <a:off x="2880" y="3360"/>
              <a:ext cx="432" cy="28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auto">
            <a:xfrm>
              <a:off x="3312" y="3648"/>
              <a:ext cx="1584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pt-BR"/>
            </a:p>
          </p:txBody>
        </p:sp>
        <p:grpSp>
          <p:nvGrpSpPr>
            <p:cNvPr id="37" name="Group 38"/>
            <p:cNvGrpSpPr>
              <a:grpSpLocks/>
            </p:cNvGrpSpPr>
            <p:nvPr/>
          </p:nvGrpSpPr>
          <p:grpSpPr bwMode="auto">
            <a:xfrm>
              <a:off x="4896" y="2832"/>
              <a:ext cx="288" cy="816"/>
              <a:chOff x="4704" y="2832"/>
              <a:chExt cx="288" cy="816"/>
            </a:xfrm>
          </p:grpSpPr>
          <p:sp>
            <p:nvSpPr>
              <p:cNvPr id="39" name="Line 35"/>
              <p:cNvSpPr>
                <a:spLocks noChangeShapeType="1"/>
              </p:cNvSpPr>
              <p:nvPr/>
            </p:nvSpPr>
            <p:spPr bwMode="auto">
              <a:xfrm flipV="1">
                <a:off x="4704" y="3408"/>
                <a:ext cx="288" cy="24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40" name="Line 36"/>
              <p:cNvSpPr>
                <a:spLocks noChangeShapeType="1"/>
              </p:cNvSpPr>
              <p:nvPr/>
            </p:nvSpPr>
            <p:spPr bwMode="auto">
              <a:xfrm flipV="1">
                <a:off x="4992" y="2832"/>
                <a:ext cx="0" cy="57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pt-BR"/>
              </a:p>
            </p:txBody>
          </p:sp>
        </p:grp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 flipV="1">
              <a:off x="2880" y="2832"/>
              <a:ext cx="0" cy="52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pt-BR"/>
            </a:p>
          </p:txBody>
        </p:sp>
      </p:grpSp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2389188" y="5799138"/>
            <a:ext cx="1600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camada média</a:t>
            </a:r>
          </a:p>
        </p:txBody>
      </p:sp>
      <p:sp>
        <p:nvSpPr>
          <p:cNvPr id="42" name="Text Box 25"/>
          <p:cNvSpPr txBox="1">
            <a:spLocks noChangeArrowheads="1"/>
          </p:cNvSpPr>
          <p:nvPr/>
        </p:nvSpPr>
        <p:spPr bwMode="auto">
          <a:xfrm>
            <a:off x="5446713" y="5786438"/>
            <a:ext cx="191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camada profunda</a:t>
            </a:r>
          </a:p>
        </p:txBody>
      </p:sp>
      <p:sp>
        <p:nvSpPr>
          <p:cNvPr id="43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r>
              <a:rPr lang="pt-BR" sz="2400" b="1" dirty="0" smtClean="0">
                <a:solidFill>
                  <a:schemeClr val="tx2"/>
                </a:solidFill>
              </a:rPr>
              <a:t/>
            </a:r>
            <a:br>
              <a:rPr lang="pt-BR" sz="2400" b="1" dirty="0" smtClean="0">
                <a:solidFill>
                  <a:schemeClr val="tx2"/>
                </a:solidFill>
              </a:rPr>
            </a:br>
            <a:r>
              <a:rPr lang="pt-BR" sz="2400" b="1" dirty="0" smtClean="0">
                <a:solidFill>
                  <a:schemeClr val="tx2"/>
                </a:solidFill>
              </a:rPr>
              <a:t>1) Músculos do compartimento </a:t>
            </a:r>
            <a:r>
              <a:rPr lang="pt-BR" sz="2400" b="1" dirty="0">
                <a:solidFill>
                  <a:schemeClr val="tx2"/>
                </a:solidFill>
              </a:rPr>
              <a:t>anterior do </a:t>
            </a:r>
            <a:r>
              <a:rPr lang="pt-BR" sz="2400" b="1" dirty="0" smtClean="0">
                <a:solidFill>
                  <a:schemeClr val="tx2"/>
                </a:solidFill>
              </a:rPr>
              <a:t>antebraço</a:t>
            </a:r>
            <a:br>
              <a:rPr lang="pt-BR" sz="2400" b="1" dirty="0" smtClean="0">
                <a:solidFill>
                  <a:schemeClr val="tx2"/>
                </a:solidFill>
              </a:rPr>
            </a:br>
            <a:r>
              <a:rPr lang="pt-BR" sz="2400" b="1" dirty="0" smtClean="0">
                <a:solidFill>
                  <a:srgbClr val="FF0000"/>
                </a:solidFill>
              </a:rPr>
              <a:t>RESUMO</a:t>
            </a:r>
            <a:r>
              <a:rPr lang="pt-BR" sz="2400" b="1" i="1" dirty="0" smtClean="0">
                <a:solidFill>
                  <a:srgbClr val="FDFDFD"/>
                </a:solidFill>
              </a:rPr>
              <a:t/>
            </a:r>
            <a:br>
              <a:rPr lang="pt-BR" sz="2400" b="1" i="1" dirty="0" smtClean="0">
                <a:solidFill>
                  <a:srgbClr val="FDFDFD"/>
                </a:solidFill>
              </a:rPr>
            </a:br>
            <a:endParaRPr lang="pt-BR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09600" y="116632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smtClean="0">
                <a:solidFill>
                  <a:schemeClr val="tx2"/>
                </a:solidFill>
              </a:rPr>
              <a:t/>
            </a:r>
            <a:br>
              <a:rPr lang="pt-BR" sz="2400" b="1" dirty="0" smtClean="0">
                <a:solidFill>
                  <a:schemeClr val="tx2"/>
                </a:solidFill>
              </a:rPr>
            </a:br>
            <a:r>
              <a:rPr lang="pt-BR" sz="2400" b="1" dirty="0" smtClean="0"/>
              <a:t>2) Músculos do compartimento posterior do antebraço </a:t>
            </a:r>
            <a:br>
              <a:rPr lang="pt-BR" sz="2400" b="1" dirty="0" smtClean="0"/>
            </a:br>
            <a:r>
              <a:rPr lang="pt-BR" sz="2400" b="1" i="1" dirty="0" smtClean="0">
                <a:solidFill>
                  <a:srgbClr val="FF0000"/>
                </a:solidFill>
              </a:rPr>
              <a:t>Camada superficial</a:t>
            </a:r>
            <a:br>
              <a:rPr lang="pt-BR" sz="2400" b="1" i="1" dirty="0" smtClean="0">
                <a:solidFill>
                  <a:srgbClr val="FF0000"/>
                </a:solidFill>
              </a:rPr>
            </a:br>
            <a:endParaRPr lang="pt-BR" sz="2400" b="1" dirty="0">
              <a:solidFill>
                <a:srgbClr val="FF0000"/>
              </a:solidFill>
            </a:endParaRPr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467544" y="1440160"/>
            <a:ext cx="5902796" cy="5229200"/>
            <a:chOff x="934" y="630"/>
            <a:chExt cx="3888" cy="3558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934" y="630"/>
              <a:ext cx="3888" cy="3558"/>
              <a:chOff x="934" y="630"/>
              <a:chExt cx="3888" cy="3558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6000" contrast="6000"/>
              </a:blip>
              <a:srcRect/>
              <a:stretch>
                <a:fillRect/>
              </a:stretch>
            </p:blipFill>
            <p:spPr bwMode="auto">
              <a:xfrm>
                <a:off x="934" y="630"/>
                <a:ext cx="3888" cy="3558"/>
              </a:xfrm>
              <a:prstGeom prst="rect">
                <a:avLst/>
              </a:prstGeom>
              <a:noFill/>
              <a:ln w="57150" cmpd="thickThin">
                <a:solidFill>
                  <a:srgbClr val="006666"/>
                </a:solidFill>
                <a:miter lim="800000"/>
                <a:headEnd/>
                <a:tailEnd/>
              </a:ln>
              <a:effectLst/>
            </p:spPr>
          </p:pic>
          <p:sp>
            <p:nvSpPr>
              <p:cNvPr id="9" name="Line 4"/>
              <p:cNvSpPr>
                <a:spLocks noChangeShapeType="1"/>
              </p:cNvSpPr>
              <p:nvPr/>
            </p:nvSpPr>
            <p:spPr bwMode="auto">
              <a:xfrm>
                <a:off x="2208" y="1158"/>
                <a:ext cx="1008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pt-BR"/>
              </a:p>
            </p:txBody>
          </p:sp>
        </p:grpSp>
        <p:sp>
          <p:nvSpPr>
            <p:cNvPr id="7" name="Freeform 6"/>
            <p:cNvSpPr>
              <a:spLocks/>
            </p:cNvSpPr>
            <p:nvPr/>
          </p:nvSpPr>
          <p:spPr bwMode="auto">
            <a:xfrm rot="-42540648">
              <a:off x="2346" y="3883"/>
              <a:ext cx="1051" cy="16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48"/>
                </a:cxn>
                <a:cxn ang="0">
                  <a:pos x="624" y="0"/>
                </a:cxn>
              </a:cxnLst>
              <a:rect l="0" t="0" r="r" b="b"/>
              <a:pathLst>
                <a:path w="624" h="48">
                  <a:moveTo>
                    <a:pt x="0" y="0"/>
                  </a:moveTo>
                  <a:cubicBezTo>
                    <a:pt x="92" y="24"/>
                    <a:pt x="184" y="48"/>
                    <a:pt x="288" y="48"/>
                  </a:cubicBezTo>
                  <a:cubicBezTo>
                    <a:pt x="392" y="48"/>
                    <a:pt x="568" y="8"/>
                    <a:pt x="624" y="0"/>
                  </a:cubicBezTo>
                </a:path>
              </a:pathLst>
            </a:custGeom>
            <a:noFill/>
            <a:ln w="12700" cmpd="sng">
              <a:solidFill>
                <a:schemeClr val="bg2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pt-BR"/>
            </a:p>
          </p:txBody>
        </p:sp>
      </p:grpSp>
      <p:pic>
        <p:nvPicPr>
          <p:cNvPr id="9217" name="Picture 1" descr="C:\Users\Lab Biol\Desktop\b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19" y="1340768"/>
            <a:ext cx="4403981" cy="3302986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Lab Biol\Desktop\an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8" y="1276546"/>
            <a:ext cx="7382441" cy="553683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5076056" y="1340768"/>
            <a:ext cx="3888432" cy="203132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t-BR" dirty="0" smtClean="0">
                <a:solidFill>
                  <a:srgbClr val="FF0000"/>
                </a:solidFill>
              </a:rPr>
              <a:t>M. </a:t>
            </a:r>
            <a:r>
              <a:rPr lang="pt-BR" dirty="0" err="1" smtClean="0">
                <a:solidFill>
                  <a:srgbClr val="FF0000"/>
                </a:solidFill>
              </a:rPr>
              <a:t>braquiorradial</a:t>
            </a:r>
            <a:endParaRPr lang="pt-BR" dirty="0" smtClean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pt-BR" dirty="0" smtClean="0"/>
              <a:t>M.  Extensor radial longo do carpo</a:t>
            </a:r>
          </a:p>
          <a:p>
            <a:pPr marL="342900" indent="-342900">
              <a:buAutoNum type="arabicPeriod"/>
            </a:pPr>
            <a:r>
              <a:rPr lang="pt-BR" dirty="0" smtClean="0"/>
              <a:t>M. Extensora radial curto do carpo</a:t>
            </a:r>
          </a:p>
          <a:p>
            <a:pPr marL="342900" indent="-342900">
              <a:buAutoNum type="arabicPeriod"/>
            </a:pPr>
            <a:r>
              <a:rPr lang="pt-BR" dirty="0" smtClean="0"/>
              <a:t>M. extensor dos dedos</a:t>
            </a:r>
          </a:p>
          <a:p>
            <a:pPr marL="342900" indent="-342900">
              <a:buAutoNum type="arabicPeriod"/>
            </a:pPr>
            <a:r>
              <a:rPr lang="pt-BR" dirty="0" smtClean="0"/>
              <a:t>M. extensor do dedo mínimo</a:t>
            </a:r>
          </a:p>
          <a:p>
            <a:pPr marL="342900" indent="-342900">
              <a:buFontTx/>
              <a:buAutoNum type="arabicPeriod"/>
            </a:pPr>
            <a:r>
              <a:rPr lang="pt-BR" dirty="0" smtClean="0"/>
              <a:t>M. extensor </a:t>
            </a:r>
            <a:r>
              <a:rPr lang="pt-BR" dirty="0" err="1" smtClean="0"/>
              <a:t>ulnar</a:t>
            </a:r>
            <a:r>
              <a:rPr lang="pt-BR" dirty="0" smtClean="0"/>
              <a:t> do carpo</a:t>
            </a:r>
          </a:p>
          <a:p>
            <a:pPr marL="342900" indent="-342900">
              <a:buAutoNum type="arabicPeriod"/>
            </a:pPr>
            <a:r>
              <a:rPr lang="pt-BR" dirty="0" smtClean="0">
                <a:solidFill>
                  <a:srgbClr val="FF0000"/>
                </a:solidFill>
              </a:rPr>
              <a:t>M. ancôneo  </a:t>
            </a:r>
          </a:p>
        </p:txBody>
      </p:sp>
    </p:spTree>
    <p:extLst>
      <p:ext uri="{BB962C8B-B14F-4D97-AF65-F5344CB8AC3E}">
        <p14:creationId xmlns:p14="http://schemas.microsoft.com/office/powerpoint/2010/main" val="52894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Picture 3" descr="C:\Meus documentos\antebraco copy.jpg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</a:blip>
          <a:srcRect/>
          <a:stretch>
            <a:fillRect/>
          </a:stretch>
        </p:blipFill>
        <p:spPr bwMode="auto">
          <a:xfrm>
            <a:off x="251520" y="1532780"/>
            <a:ext cx="6948488" cy="5208588"/>
          </a:xfrm>
          <a:prstGeom prst="rect">
            <a:avLst/>
          </a:prstGeom>
          <a:noFill/>
          <a:ln w="57150" cmpd="thickThin">
            <a:solidFill>
              <a:srgbClr val="006666"/>
            </a:solidFill>
            <a:miter lim="800000"/>
            <a:headEnd/>
            <a:tailEnd/>
          </a:ln>
        </p:spPr>
      </p:pic>
      <p:sp>
        <p:nvSpPr>
          <p:cNvPr id="22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smtClean="0">
                <a:solidFill>
                  <a:schemeClr val="tx2"/>
                </a:solidFill>
              </a:rPr>
              <a:t/>
            </a:r>
            <a:br>
              <a:rPr lang="pt-BR" sz="2400" b="1" dirty="0" smtClean="0">
                <a:solidFill>
                  <a:schemeClr val="tx2"/>
                </a:solidFill>
              </a:rPr>
            </a:br>
            <a:r>
              <a:rPr lang="pt-BR" sz="2400" b="1" dirty="0" smtClean="0"/>
              <a:t>2) Músculos do compartimento posterior do antebraço </a:t>
            </a:r>
            <a:br>
              <a:rPr lang="pt-BR" sz="2400" b="1" dirty="0" smtClean="0"/>
            </a:br>
            <a:r>
              <a:rPr lang="pt-BR" sz="2400" b="1" i="1" dirty="0" smtClean="0">
                <a:solidFill>
                  <a:schemeClr val="accent1"/>
                </a:solidFill>
              </a:rPr>
              <a:t>Camada profunda</a:t>
            </a:r>
            <a:r>
              <a:rPr lang="pt-BR" sz="2400" b="1" i="1" dirty="0" smtClean="0">
                <a:solidFill>
                  <a:srgbClr val="FF0000"/>
                </a:solidFill>
              </a:rPr>
              <a:t/>
            </a:r>
            <a:br>
              <a:rPr lang="pt-BR" sz="2400" b="1" i="1" dirty="0" smtClean="0">
                <a:solidFill>
                  <a:srgbClr val="FF0000"/>
                </a:solidFill>
              </a:rPr>
            </a:br>
            <a:endParaRPr lang="pt-BR" sz="2400" b="1" dirty="0">
              <a:solidFill>
                <a:srgbClr val="FF0000"/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5076056" y="1340768"/>
            <a:ext cx="3888432" cy="147732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t-BR" dirty="0" smtClean="0"/>
              <a:t>M. Abdutor longo do polegar</a:t>
            </a:r>
          </a:p>
          <a:p>
            <a:pPr marL="342900" indent="-342900">
              <a:buAutoNum type="arabicPeriod"/>
            </a:pPr>
            <a:r>
              <a:rPr lang="pt-BR" dirty="0" smtClean="0"/>
              <a:t>M. extensor curto do polegar</a:t>
            </a:r>
          </a:p>
          <a:p>
            <a:pPr marL="342900" indent="-342900">
              <a:buAutoNum type="arabicPeriod"/>
            </a:pPr>
            <a:r>
              <a:rPr lang="pt-BR" dirty="0" smtClean="0"/>
              <a:t>M. extensor longo do polegar</a:t>
            </a:r>
          </a:p>
          <a:p>
            <a:pPr marL="342900" indent="-342900">
              <a:buAutoNum type="arabicPeriod"/>
            </a:pPr>
            <a:r>
              <a:rPr lang="pt-BR" dirty="0" smtClean="0"/>
              <a:t>M. extensor do indicador</a:t>
            </a:r>
          </a:p>
          <a:p>
            <a:pPr marL="342900" indent="-342900">
              <a:buAutoNum type="arabicPeriod"/>
            </a:pPr>
            <a:r>
              <a:rPr lang="pt-BR" dirty="0" smtClean="0">
                <a:solidFill>
                  <a:srgbClr val="FF0000"/>
                </a:solidFill>
              </a:rPr>
              <a:t>M. supinador </a:t>
            </a:r>
          </a:p>
        </p:txBody>
      </p:sp>
      <p:pic>
        <p:nvPicPr>
          <p:cNvPr id="14337" name="Picture 1" descr="C:\Users\Lab Biol\Desktop\supi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924944"/>
            <a:ext cx="6984776" cy="4176464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4724400" y="457200"/>
            <a:ext cx="2262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m. </a:t>
            </a:r>
            <a:r>
              <a:rPr lang="pt-BR" sz="28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Supinador</a:t>
            </a:r>
            <a:endParaRPr lang="pt-BR" dirty="0"/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2514600" y="1371600"/>
            <a:ext cx="6350000" cy="5257800"/>
            <a:chOff x="1584" y="864"/>
            <a:chExt cx="4000" cy="331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lum bright="-6000" contrast="12000"/>
            </a:blip>
            <a:srcRect/>
            <a:stretch>
              <a:fillRect/>
            </a:stretch>
          </p:blipFill>
          <p:spPr bwMode="auto">
            <a:xfrm>
              <a:off x="3168" y="1728"/>
              <a:ext cx="2416" cy="2448"/>
            </a:xfrm>
            <a:prstGeom prst="rect">
              <a:avLst/>
            </a:prstGeom>
            <a:noFill/>
            <a:ln w="57150" cmpd="thickThin">
              <a:solidFill>
                <a:srgbClr val="006666"/>
              </a:solidFill>
              <a:miter lim="800000"/>
              <a:headEnd/>
              <a:tailEnd/>
            </a:ln>
            <a:effectLst/>
          </p:spPr>
        </p:pic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1584" y="864"/>
              <a:ext cx="1458" cy="1346"/>
              <a:chOff x="2688" y="1632"/>
              <a:chExt cx="1440" cy="1296"/>
            </a:xfrm>
          </p:grpSpPr>
          <p:sp>
            <p:nvSpPr>
              <p:cNvPr id="8" name="Text Box 6"/>
              <p:cNvSpPr txBox="1">
                <a:spLocks noChangeArrowheads="1"/>
              </p:cNvSpPr>
              <p:nvPr/>
            </p:nvSpPr>
            <p:spPr bwMode="auto">
              <a:xfrm>
                <a:off x="2928" y="2080"/>
                <a:ext cx="1099" cy="3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sz="2800" b="1" dirty="0" err="1">
                    <a:solidFill>
                      <a:srgbClr val="6699FF"/>
                    </a:solidFill>
                  </a:rPr>
                  <a:t>Supinação</a:t>
                </a:r>
                <a:endParaRPr lang="pt-BR" dirty="0"/>
              </a:p>
            </p:txBody>
          </p:sp>
          <p:sp>
            <p:nvSpPr>
              <p:cNvPr id="9" name="Line 7"/>
              <p:cNvSpPr>
                <a:spLocks noChangeShapeType="1"/>
              </p:cNvSpPr>
              <p:nvPr/>
            </p:nvSpPr>
            <p:spPr bwMode="auto">
              <a:xfrm>
                <a:off x="2688" y="1632"/>
                <a:ext cx="528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" name="Line 8"/>
              <p:cNvSpPr>
                <a:spLocks noChangeShapeType="1"/>
              </p:cNvSpPr>
              <p:nvPr/>
            </p:nvSpPr>
            <p:spPr bwMode="auto">
              <a:xfrm rot="-82531">
                <a:off x="3600" y="2448"/>
                <a:ext cx="528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11" name="Group 16"/>
          <p:cNvGrpSpPr>
            <a:grpSpLocks/>
          </p:cNvGrpSpPr>
          <p:nvPr/>
        </p:nvGrpSpPr>
        <p:grpSpPr bwMode="auto">
          <a:xfrm>
            <a:off x="304800" y="228600"/>
            <a:ext cx="6681788" cy="3937000"/>
            <a:chOff x="192" y="144"/>
            <a:chExt cx="4209" cy="2480"/>
          </a:xfrm>
        </p:grpSpPr>
        <p:grpSp>
          <p:nvGrpSpPr>
            <p:cNvPr id="12" name="Group 10"/>
            <p:cNvGrpSpPr>
              <a:grpSpLocks/>
            </p:cNvGrpSpPr>
            <p:nvPr/>
          </p:nvGrpSpPr>
          <p:grpSpPr bwMode="auto">
            <a:xfrm>
              <a:off x="192" y="144"/>
              <a:ext cx="4209" cy="2480"/>
              <a:chOff x="192" y="144"/>
              <a:chExt cx="4209" cy="2480"/>
            </a:xfrm>
          </p:grpSpPr>
          <p:pic>
            <p:nvPicPr>
              <p:cNvPr id="14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2" y="144"/>
                <a:ext cx="1276" cy="2480"/>
              </a:xfrm>
              <a:prstGeom prst="rect">
                <a:avLst/>
              </a:prstGeom>
              <a:noFill/>
              <a:ln w="57150" cmpd="thickThin">
                <a:solidFill>
                  <a:srgbClr val="006666"/>
                </a:solidFill>
                <a:miter lim="800000"/>
                <a:headEnd/>
                <a:tailEnd/>
              </a:ln>
              <a:effectLst/>
            </p:spPr>
          </p:pic>
          <p:sp>
            <p:nvSpPr>
              <p:cNvPr id="15" name="Text Box 9"/>
              <p:cNvSpPr txBox="1">
                <a:spLocks noChangeArrowheads="1"/>
              </p:cNvSpPr>
              <p:nvPr/>
            </p:nvSpPr>
            <p:spPr bwMode="auto">
              <a:xfrm>
                <a:off x="2976" y="288"/>
                <a:ext cx="1425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sz="2800" b="1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m. </a:t>
                </a:r>
                <a:r>
                  <a:rPr lang="pt-BR" sz="2800" b="1" dirty="0" err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Supinador</a:t>
                </a:r>
                <a:endParaRPr lang="pt-BR" dirty="0"/>
              </a:p>
            </p:txBody>
          </p:sp>
        </p:grpSp>
        <p:sp>
          <p:nvSpPr>
            <p:cNvPr id="13" name="AutoShape 15"/>
            <p:cNvSpPr>
              <a:spLocks noChangeArrowheads="1"/>
            </p:cNvSpPr>
            <p:nvPr/>
          </p:nvSpPr>
          <p:spPr bwMode="auto">
            <a:xfrm rot="-11104249">
              <a:off x="720" y="1728"/>
              <a:ext cx="192" cy="192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0799 w 21600"/>
                <a:gd name="T5" fmla="*/ 0 h 21600"/>
                <a:gd name="T6" fmla="*/ 2700 w 21600"/>
                <a:gd name="T7" fmla="*/ 10800 h 21600"/>
                <a:gd name="T8" fmla="*/ 10799 w 21600"/>
                <a:gd name="T9" fmla="*/ 5400 h 21600"/>
                <a:gd name="T10" fmla="*/ 24300 w 21600"/>
                <a:gd name="T11" fmla="*/ 10800 h 21600"/>
                <a:gd name="T12" fmla="*/ 18900 w 21600"/>
                <a:gd name="T13" fmla="*/ 16200 h 21600"/>
                <a:gd name="T14" fmla="*/ 13500 w 21600"/>
                <a:gd name="T15" fmla="*/ 1080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</a:blip>
          <a:srcRect/>
          <a:stretch>
            <a:fillRect/>
          </a:stretch>
        </p:blipFill>
        <p:spPr bwMode="auto">
          <a:xfrm>
            <a:off x="1905000" y="1484784"/>
            <a:ext cx="5443538" cy="5189537"/>
          </a:xfrm>
          <a:prstGeom prst="rect">
            <a:avLst/>
          </a:prstGeom>
          <a:noFill/>
          <a:ln w="57150" cmpd="thickThin">
            <a:solidFill>
              <a:srgbClr val="008080"/>
            </a:solidFill>
            <a:miter lim="800000"/>
            <a:headEnd/>
            <a:tailEnd/>
          </a:ln>
          <a:effectLst/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422870" y="274638"/>
            <a:ext cx="8229600" cy="922114"/>
          </a:xfrm>
          <a:prstGeom prst="rect">
            <a:avLst/>
          </a:prstGeom>
          <a:solidFill>
            <a:schemeClr val="accent6"/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smtClean="0">
                <a:solidFill>
                  <a:schemeClr val="tx2"/>
                </a:solidFill>
              </a:rPr>
              <a:t/>
            </a:r>
            <a:br>
              <a:rPr lang="pt-BR" sz="2400" b="1" dirty="0" smtClean="0">
                <a:solidFill>
                  <a:schemeClr val="tx2"/>
                </a:solidFill>
              </a:rPr>
            </a:br>
            <a:r>
              <a:rPr lang="pt-BR" sz="6200" b="1" dirty="0" smtClean="0"/>
              <a:t>2) Músculos do compartimento posterior do antebraço</a:t>
            </a:r>
            <a:r>
              <a:rPr lang="pt-BR" sz="6200" b="1" dirty="0" smtClean="0">
                <a:solidFill>
                  <a:schemeClr val="tx2"/>
                </a:solidFill>
              </a:rPr>
              <a:t/>
            </a:r>
            <a:br>
              <a:rPr lang="pt-BR" sz="6200" b="1" dirty="0" smtClean="0">
                <a:solidFill>
                  <a:schemeClr val="tx2"/>
                </a:solidFill>
              </a:rPr>
            </a:br>
            <a:r>
              <a:rPr lang="pt-BR" sz="6200" b="1" dirty="0" smtClean="0">
                <a:solidFill>
                  <a:srgbClr val="FF0000"/>
                </a:solidFill>
              </a:rPr>
              <a:t>RESUMO</a:t>
            </a:r>
            <a:r>
              <a:rPr lang="pt-BR" sz="6200" b="1" i="1" dirty="0" smtClean="0">
                <a:solidFill>
                  <a:srgbClr val="FDFDFD"/>
                </a:solidFill>
              </a:rPr>
              <a:t/>
            </a:r>
            <a:br>
              <a:rPr lang="pt-BR" sz="6200" b="1" i="1" dirty="0" smtClean="0">
                <a:solidFill>
                  <a:srgbClr val="FDFDFD"/>
                </a:solidFill>
              </a:rPr>
            </a:br>
            <a:endParaRPr lang="pt-BR" sz="6200" b="1" dirty="0">
              <a:solidFill>
                <a:schemeClr val="tx2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555776" y="1556792"/>
            <a:ext cx="396044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Forma livre 7"/>
          <p:cNvSpPr/>
          <p:nvPr/>
        </p:nvSpPr>
        <p:spPr>
          <a:xfrm>
            <a:off x="4914313" y="2025748"/>
            <a:ext cx="2387277" cy="4672657"/>
          </a:xfrm>
          <a:custGeom>
            <a:avLst/>
            <a:gdLst>
              <a:gd name="connsiteX0" fmla="*/ 248530 w 2387277"/>
              <a:gd name="connsiteY0" fmla="*/ 422030 h 4672657"/>
              <a:gd name="connsiteX1" fmla="*/ 248530 w 2387277"/>
              <a:gd name="connsiteY1" fmla="*/ 422030 h 4672657"/>
              <a:gd name="connsiteX2" fmla="*/ 318869 w 2387277"/>
              <a:gd name="connsiteY2" fmla="*/ 590843 h 4672657"/>
              <a:gd name="connsiteX3" fmla="*/ 332936 w 2387277"/>
              <a:gd name="connsiteY3" fmla="*/ 675249 h 4672657"/>
              <a:gd name="connsiteX4" fmla="*/ 347004 w 2387277"/>
              <a:gd name="connsiteY4" fmla="*/ 731520 h 4672657"/>
              <a:gd name="connsiteX5" fmla="*/ 318869 w 2387277"/>
              <a:gd name="connsiteY5" fmla="*/ 1125415 h 4672657"/>
              <a:gd name="connsiteX6" fmla="*/ 304801 w 2387277"/>
              <a:gd name="connsiteY6" fmla="*/ 1195754 h 4672657"/>
              <a:gd name="connsiteX7" fmla="*/ 290733 w 2387277"/>
              <a:gd name="connsiteY7" fmla="*/ 1280160 h 4672657"/>
              <a:gd name="connsiteX8" fmla="*/ 262598 w 2387277"/>
              <a:gd name="connsiteY8" fmla="*/ 2039815 h 4672657"/>
              <a:gd name="connsiteX9" fmla="*/ 248530 w 2387277"/>
              <a:gd name="connsiteY9" fmla="*/ 2082018 h 4672657"/>
              <a:gd name="connsiteX10" fmla="*/ 234462 w 2387277"/>
              <a:gd name="connsiteY10" fmla="*/ 2138289 h 4672657"/>
              <a:gd name="connsiteX11" fmla="*/ 206327 w 2387277"/>
              <a:gd name="connsiteY11" fmla="*/ 2222695 h 4672657"/>
              <a:gd name="connsiteX12" fmla="*/ 192259 w 2387277"/>
              <a:gd name="connsiteY12" fmla="*/ 2349304 h 4672657"/>
              <a:gd name="connsiteX13" fmla="*/ 164124 w 2387277"/>
              <a:gd name="connsiteY13" fmla="*/ 2433710 h 4672657"/>
              <a:gd name="connsiteX14" fmla="*/ 135989 w 2387277"/>
              <a:gd name="connsiteY14" fmla="*/ 2912012 h 4672657"/>
              <a:gd name="connsiteX15" fmla="*/ 121921 w 2387277"/>
              <a:gd name="connsiteY15" fmla="*/ 3024554 h 4672657"/>
              <a:gd name="connsiteX16" fmla="*/ 135989 w 2387277"/>
              <a:gd name="connsiteY16" fmla="*/ 3348110 h 4672657"/>
              <a:gd name="connsiteX17" fmla="*/ 178192 w 2387277"/>
              <a:gd name="connsiteY17" fmla="*/ 3488787 h 4672657"/>
              <a:gd name="connsiteX18" fmla="*/ 206327 w 2387277"/>
              <a:gd name="connsiteY18" fmla="*/ 3516923 h 4672657"/>
              <a:gd name="connsiteX19" fmla="*/ 234462 w 2387277"/>
              <a:gd name="connsiteY19" fmla="*/ 3615397 h 4672657"/>
              <a:gd name="connsiteX20" fmla="*/ 248530 w 2387277"/>
              <a:gd name="connsiteY20" fmla="*/ 3812344 h 4672657"/>
              <a:gd name="connsiteX21" fmla="*/ 347004 w 2387277"/>
              <a:gd name="connsiteY21" fmla="*/ 3924886 h 4672657"/>
              <a:gd name="connsiteX22" fmla="*/ 417342 w 2387277"/>
              <a:gd name="connsiteY22" fmla="*/ 4023360 h 4672657"/>
              <a:gd name="connsiteX23" fmla="*/ 501749 w 2387277"/>
              <a:gd name="connsiteY23" fmla="*/ 4065563 h 4672657"/>
              <a:gd name="connsiteX24" fmla="*/ 529884 w 2387277"/>
              <a:gd name="connsiteY24" fmla="*/ 4107766 h 4672657"/>
              <a:gd name="connsiteX25" fmla="*/ 543952 w 2387277"/>
              <a:gd name="connsiteY25" fmla="*/ 4149969 h 4672657"/>
              <a:gd name="connsiteX26" fmla="*/ 586155 w 2387277"/>
              <a:gd name="connsiteY26" fmla="*/ 4178104 h 4672657"/>
              <a:gd name="connsiteX27" fmla="*/ 614290 w 2387277"/>
              <a:gd name="connsiteY27" fmla="*/ 4206240 h 4672657"/>
              <a:gd name="connsiteX28" fmla="*/ 656493 w 2387277"/>
              <a:gd name="connsiteY28" fmla="*/ 4332849 h 4672657"/>
              <a:gd name="connsiteX29" fmla="*/ 670561 w 2387277"/>
              <a:gd name="connsiteY29" fmla="*/ 4375052 h 4672657"/>
              <a:gd name="connsiteX30" fmla="*/ 656493 w 2387277"/>
              <a:gd name="connsiteY30" fmla="*/ 4417255 h 4672657"/>
              <a:gd name="connsiteX31" fmla="*/ 572087 w 2387277"/>
              <a:gd name="connsiteY31" fmla="*/ 4459458 h 4672657"/>
              <a:gd name="connsiteX32" fmla="*/ 79718 w 2387277"/>
              <a:gd name="connsiteY32" fmla="*/ 4473526 h 4672657"/>
              <a:gd name="connsiteX33" fmla="*/ 37515 w 2387277"/>
              <a:gd name="connsiteY33" fmla="*/ 4487594 h 4672657"/>
              <a:gd name="connsiteX34" fmla="*/ 9379 w 2387277"/>
              <a:gd name="connsiteY34" fmla="*/ 4515729 h 4672657"/>
              <a:gd name="connsiteX35" fmla="*/ 93785 w 2387277"/>
              <a:gd name="connsiteY35" fmla="*/ 4543864 h 4672657"/>
              <a:gd name="connsiteX36" fmla="*/ 248530 w 2387277"/>
              <a:gd name="connsiteY36" fmla="*/ 4572000 h 4672657"/>
              <a:gd name="connsiteX37" fmla="*/ 389207 w 2387277"/>
              <a:gd name="connsiteY37" fmla="*/ 4600135 h 4672657"/>
              <a:gd name="connsiteX38" fmla="*/ 965982 w 2387277"/>
              <a:gd name="connsiteY38" fmla="*/ 4614203 h 4672657"/>
              <a:gd name="connsiteX39" fmla="*/ 1880382 w 2387277"/>
              <a:gd name="connsiteY39" fmla="*/ 4614203 h 4672657"/>
              <a:gd name="connsiteX40" fmla="*/ 1936653 w 2387277"/>
              <a:gd name="connsiteY40" fmla="*/ 4600135 h 4672657"/>
              <a:gd name="connsiteX41" fmla="*/ 2091398 w 2387277"/>
              <a:gd name="connsiteY41" fmla="*/ 4586067 h 4672657"/>
              <a:gd name="connsiteX42" fmla="*/ 2246142 w 2387277"/>
              <a:gd name="connsiteY42" fmla="*/ 4529797 h 4672657"/>
              <a:gd name="connsiteX43" fmla="*/ 2288345 w 2387277"/>
              <a:gd name="connsiteY43" fmla="*/ 4515729 h 4672657"/>
              <a:gd name="connsiteX44" fmla="*/ 2330549 w 2387277"/>
              <a:gd name="connsiteY44" fmla="*/ 4234375 h 4672657"/>
              <a:gd name="connsiteX45" fmla="*/ 2302413 w 2387277"/>
              <a:gd name="connsiteY45" fmla="*/ 4009292 h 4672657"/>
              <a:gd name="connsiteX46" fmla="*/ 2288345 w 2387277"/>
              <a:gd name="connsiteY46" fmla="*/ 3657600 h 4672657"/>
              <a:gd name="connsiteX47" fmla="*/ 2246142 w 2387277"/>
              <a:gd name="connsiteY47" fmla="*/ 3418449 h 4672657"/>
              <a:gd name="connsiteX48" fmla="*/ 2232075 w 2387277"/>
              <a:gd name="connsiteY48" fmla="*/ 2841674 h 4672657"/>
              <a:gd name="connsiteX49" fmla="*/ 2246142 w 2387277"/>
              <a:gd name="connsiteY49" fmla="*/ 2686929 h 4672657"/>
              <a:gd name="connsiteX50" fmla="*/ 2218007 w 2387277"/>
              <a:gd name="connsiteY50" fmla="*/ 2307101 h 4672657"/>
              <a:gd name="connsiteX51" fmla="*/ 2232075 w 2387277"/>
              <a:gd name="connsiteY51" fmla="*/ 2110154 h 4672657"/>
              <a:gd name="connsiteX52" fmla="*/ 2246142 w 2387277"/>
              <a:gd name="connsiteY52" fmla="*/ 2067950 h 4672657"/>
              <a:gd name="connsiteX53" fmla="*/ 2260210 w 2387277"/>
              <a:gd name="connsiteY53" fmla="*/ 1941341 h 4672657"/>
              <a:gd name="connsiteX54" fmla="*/ 2274278 w 2387277"/>
              <a:gd name="connsiteY54" fmla="*/ 1899138 h 4672657"/>
              <a:gd name="connsiteX55" fmla="*/ 2330549 w 2387277"/>
              <a:gd name="connsiteY55" fmla="*/ 1716258 h 4672657"/>
              <a:gd name="connsiteX56" fmla="*/ 2344616 w 2387277"/>
              <a:gd name="connsiteY56" fmla="*/ 1674055 h 4672657"/>
              <a:gd name="connsiteX57" fmla="*/ 2344616 w 2387277"/>
              <a:gd name="connsiteY57" fmla="*/ 1252024 h 4672657"/>
              <a:gd name="connsiteX58" fmla="*/ 2316481 w 2387277"/>
              <a:gd name="connsiteY58" fmla="*/ 1167618 h 4672657"/>
              <a:gd name="connsiteX59" fmla="*/ 2288345 w 2387277"/>
              <a:gd name="connsiteY59" fmla="*/ 1012874 h 4672657"/>
              <a:gd name="connsiteX60" fmla="*/ 2302413 w 2387277"/>
              <a:gd name="connsiteY60" fmla="*/ 900332 h 4672657"/>
              <a:gd name="connsiteX61" fmla="*/ 2316481 w 2387277"/>
              <a:gd name="connsiteY61" fmla="*/ 815926 h 4672657"/>
              <a:gd name="connsiteX62" fmla="*/ 2302413 w 2387277"/>
              <a:gd name="connsiteY62" fmla="*/ 604910 h 4672657"/>
              <a:gd name="connsiteX63" fmla="*/ 2246142 w 2387277"/>
              <a:gd name="connsiteY63" fmla="*/ 520504 h 4672657"/>
              <a:gd name="connsiteX64" fmla="*/ 2218007 w 2387277"/>
              <a:gd name="connsiteY64" fmla="*/ 450166 h 4672657"/>
              <a:gd name="connsiteX65" fmla="*/ 2189872 w 2387277"/>
              <a:gd name="connsiteY65" fmla="*/ 407963 h 4672657"/>
              <a:gd name="connsiteX66" fmla="*/ 2161736 w 2387277"/>
              <a:gd name="connsiteY66" fmla="*/ 351692 h 4672657"/>
              <a:gd name="connsiteX67" fmla="*/ 2147669 w 2387277"/>
              <a:gd name="connsiteY67" fmla="*/ 309489 h 4672657"/>
              <a:gd name="connsiteX68" fmla="*/ 2091398 w 2387277"/>
              <a:gd name="connsiteY68" fmla="*/ 281354 h 4672657"/>
              <a:gd name="connsiteX69" fmla="*/ 1936653 w 2387277"/>
              <a:gd name="connsiteY69" fmla="*/ 154744 h 4672657"/>
              <a:gd name="connsiteX70" fmla="*/ 1866315 w 2387277"/>
              <a:gd name="connsiteY70" fmla="*/ 140677 h 4672657"/>
              <a:gd name="connsiteX71" fmla="*/ 1430216 w 2387277"/>
              <a:gd name="connsiteY71" fmla="*/ 154744 h 4672657"/>
              <a:gd name="connsiteX72" fmla="*/ 1191065 w 2387277"/>
              <a:gd name="connsiteY72" fmla="*/ 154744 h 4672657"/>
              <a:gd name="connsiteX73" fmla="*/ 1008185 w 2387277"/>
              <a:gd name="connsiteY73" fmla="*/ 98474 h 4672657"/>
              <a:gd name="connsiteX74" fmla="*/ 867509 w 2387277"/>
              <a:gd name="connsiteY74" fmla="*/ 42203 h 4672657"/>
              <a:gd name="connsiteX75" fmla="*/ 825305 w 2387277"/>
              <a:gd name="connsiteY75" fmla="*/ 28135 h 4672657"/>
              <a:gd name="connsiteX76" fmla="*/ 712764 w 2387277"/>
              <a:gd name="connsiteY76" fmla="*/ 0 h 4672657"/>
              <a:gd name="connsiteX77" fmla="*/ 628358 w 2387277"/>
              <a:gd name="connsiteY77" fmla="*/ 14067 h 4672657"/>
              <a:gd name="connsiteX78" fmla="*/ 586155 w 2387277"/>
              <a:gd name="connsiteY78" fmla="*/ 42203 h 4672657"/>
              <a:gd name="connsiteX79" fmla="*/ 543952 w 2387277"/>
              <a:gd name="connsiteY79" fmla="*/ 56270 h 4672657"/>
              <a:gd name="connsiteX80" fmla="*/ 473613 w 2387277"/>
              <a:gd name="connsiteY80" fmla="*/ 112541 h 4672657"/>
              <a:gd name="connsiteX81" fmla="*/ 445478 w 2387277"/>
              <a:gd name="connsiteY81" fmla="*/ 140677 h 4672657"/>
              <a:gd name="connsiteX82" fmla="*/ 403275 w 2387277"/>
              <a:gd name="connsiteY82" fmla="*/ 168812 h 4672657"/>
              <a:gd name="connsiteX83" fmla="*/ 347004 w 2387277"/>
              <a:gd name="connsiteY83" fmla="*/ 225083 h 4672657"/>
              <a:gd name="connsiteX84" fmla="*/ 304801 w 2387277"/>
              <a:gd name="connsiteY84" fmla="*/ 267286 h 4672657"/>
              <a:gd name="connsiteX85" fmla="*/ 304801 w 2387277"/>
              <a:gd name="connsiteY85" fmla="*/ 492369 h 4672657"/>
              <a:gd name="connsiteX86" fmla="*/ 304801 w 2387277"/>
              <a:gd name="connsiteY86" fmla="*/ 492369 h 4672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2387277" h="4672657">
                <a:moveTo>
                  <a:pt x="248530" y="422030"/>
                </a:moveTo>
                <a:lnTo>
                  <a:pt x="248530" y="422030"/>
                </a:lnTo>
                <a:cubicBezTo>
                  <a:pt x="251285" y="428229"/>
                  <a:pt x="309313" y="547838"/>
                  <a:pt x="318869" y="590843"/>
                </a:cubicBezTo>
                <a:cubicBezTo>
                  <a:pt x="325057" y="618687"/>
                  <a:pt x="327342" y="647280"/>
                  <a:pt x="332936" y="675249"/>
                </a:cubicBezTo>
                <a:cubicBezTo>
                  <a:pt x="336728" y="694208"/>
                  <a:pt x="342315" y="712763"/>
                  <a:pt x="347004" y="731520"/>
                </a:cubicBezTo>
                <a:cubicBezTo>
                  <a:pt x="340841" y="836283"/>
                  <a:pt x="333065" y="1011844"/>
                  <a:pt x="318869" y="1125415"/>
                </a:cubicBezTo>
                <a:cubicBezTo>
                  <a:pt x="315903" y="1149141"/>
                  <a:pt x="309078" y="1172229"/>
                  <a:pt x="304801" y="1195754"/>
                </a:cubicBezTo>
                <a:cubicBezTo>
                  <a:pt x="299698" y="1223817"/>
                  <a:pt x="295422" y="1252025"/>
                  <a:pt x="290733" y="1280160"/>
                </a:cubicBezTo>
                <a:cubicBezTo>
                  <a:pt x="281355" y="1533378"/>
                  <a:pt x="275916" y="1786773"/>
                  <a:pt x="262598" y="2039815"/>
                </a:cubicBezTo>
                <a:cubicBezTo>
                  <a:pt x="261819" y="2054623"/>
                  <a:pt x="252604" y="2067760"/>
                  <a:pt x="248530" y="2082018"/>
                </a:cubicBezTo>
                <a:cubicBezTo>
                  <a:pt x="243218" y="2100608"/>
                  <a:pt x="240018" y="2119770"/>
                  <a:pt x="234462" y="2138289"/>
                </a:cubicBezTo>
                <a:cubicBezTo>
                  <a:pt x="225940" y="2166695"/>
                  <a:pt x="206327" y="2222695"/>
                  <a:pt x="206327" y="2222695"/>
                </a:cubicBezTo>
                <a:cubicBezTo>
                  <a:pt x="201638" y="2264898"/>
                  <a:pt x="200587" y="2307666"/>
                  <a:pt x="192259" y="2349304"/>
                </a:cubicBezTo>
                <a:cubicBezTo>
                  <a:pt x="186443" y="2378385"/>
                  <a:pt x="164124" y="2433710"/>
                  <a:pt x="164124" y="2433710"/>
                </a:cubicBezTo>
                <a:cubicBezTo>
                  <a:pt x="128516" y="2682958"/>
                  <a:pt x="165122" y="2402180"/>
                  <a:pt x="135989" y="2912012"/>
                </a:cubicBezTo>
                <a:cubicBezTo>
                  <a:pt x="133832" y="2949756"/>
                  <a:pt x="126610" y="2987040"/>
                  <a:pt x="121921" y="3024554"/>
                </a:cubicBezTo>
                <a:cubicBezTo>
                  <a:pt x="126610" y="3132406"/>
                  <a:pt x="128014" y="3240451"/>
                  <a:pt x="135989" y="3348110"/>
                </a:cubicBezTo>
                <a:cubicBezTo>
                  <a:pt x="137519" y="3368768"/>
                  <a:pt x="174205" y="3484800"/>
                  <a:pt x="178192" y="3488787"/>
                </a:cubicBezTo>
                <a:lnTo>
                  <a:pt x="206327" y="3516923"/>
                </a:lnTo>
                <a:cubicBezTo>
                  <a:pt x="215220" y="3543603"/>
                  <a:pt x="231517" y="3588895"/>
                  <a:pt x="234462" y="3615397"/>
                </a:cubicBezTo>
                <a:cubicBezTo>
                  <a:pt x="241730" y="3680811"/>
                  <a:pt x="237092" y="3747529"/>
                  <a:pt x="248530" y="3812344"/>
                </a:cubicBezTo>
                <a:cubicBezTo>
                  <a:pt x="253566" y="3840879"/>
                  <a:pt x="346084" y="3923505"/>
                  <a:pt x="347004" y="3924886"/>
                </a:cubicBezTo>
                <a:cubicBezTo>
                  <a:pt x="362980" y="3948850"/>
                  <a:pt x="399892" y="4005910"/>
                  <a:pt x="417342" y="4023360"/>
                </a:cubicBezTo>
                <a:cubicBezTo>
                  <a:pt x="444612" y="4050630"/>
                  <a:pt x="467425" y="4054122"/>
                  <a:pt x="501749" y="4065563"/>
                </a:cubicBezTo>
                <a:cubicBezTo>
                  <a:pt x="511127" y="4079631"/>
                  <a:pt x="522323" y="4092644"/>
                  <a:pt x="529884" y="4107766"/>
                </a:cubicBezTo>
                <a:cubicBezTo>
                  <a:pt x="536516" y="4121029"/>
                  <a:pt x="534689" y="4138390"/>
                  <a:pt x="543952" y="4149969"/>
                </a:cubicBezTo>
                <a:cubicBezTo>
                  <a:pt x="554514" y="4163171"/>
                  <a:pt x="572953" y="4167542"/>
                  <a:pt x="586155" y="4178104"/>
                </a:cubicBezTo>
                <a:cubicBezTo>
                  <a:pt x="596512" y="4186390"/>
                  <a:pt x="604912" y="4196861"/>
                  <a:pt x="614290" y="4206240"/>
                </a:cubicBezTo>
                <a:lnTo>
                  <a:pt x="656493" y="4332849"/>
                </a:lnTo>
                <a:lnTo>
                  <a:pt x="670561" y="4375052"/>
                </a:lnTo>
                <a:cubicBezTo>
                  <a:pt x="665872" y="4389120"/>
                  <a:pt x="665756" y="4405676"/>
                  <a:pt x="656493" y="4417255"/>
                </a:cubicBezTo>
                <a:cubicBezTo>
                  <a:pt x="644092" y="4432757"/>
                  <a:pt x="593370" y="4458338"/>
                  <a:pt x="572087" y="4459458"/>
                </a:cubicBezTo>
                <a:cubicBezTo>
                  <a:pt x="408124" y="4468088"/>
                  <a:pt x="243841" y="4468837"/>
                  <a:pt x="79718" y="4473526"/>
                </a:cubicBezTo>
                <a:cubicBezTo>
                  <a:pt x="65650" y="4478215"/>
                  <a:pt x="50231" y="4479965"/>
                  <a:pt x="37515" y="4487594"/>
                </a:cubicBezTo>
                <a:cubicBezTo>
                  <a:pt x="26142" y="4494418"/>
                  <a:pt x="0" y="4506350"/>
                  <a:pt x="9379" y="4515729"/>
                </a:cubicBezTo>
                <a:cubicBezTo>
                  <a:pt x="30350" y="4536700"/>
                  <a:pt x="65650" y="4534486"/>
                  <a:pt x="93785" y="4543864"/>
                </a:cubicBezTo>
                <a:cubicBezTo>
                  <a:pt x="184334" y="4574047"/>
                  <a:pt x="89460" y="4545488"/>
                  <a:pt x="248530" y="4572000"/>
                </a:cubicBezTo>
                <a:cubicBezTo>
                  <a:pt x="295700" y="4579862"/>
                  <a:pt x="341400" y="4598969"/>
                  <a:pt x="389207" y="4600135"/>
                </a:cubicBezTo>
                <a:lnTo>
                  <a:pt x="965982" y="4614203"/>
                </a:lnTo>
                <a:cubicBezTo>
                  <a:pt x="1316728" y="4672657"/>
                  <a:pt x="1085899" y="4639424"/>
                  <a:pt x="1880382" y="4614203"/>
                </a:cubicBezTo>
                <a:cubicBezTo>
                  <a:pt x="1899707" y="4613590"/>
                  <a:pt x="1917488" y="4602690"/>
                  <a:pt x="1936653" y="4600135"/>
                </a:cubicBezTo>
                <a:cubicBezTo>
                  <a:pt x="1987993" y="4593290"/>
                  <a:pt x="2039816" y="4590756"/>
                  <a:pt x="2091398" y="4586067"/>
                </a:cubicBezTo>
                <a:cubicBezTo>
                  <a:pt x="2189278" y="4546915"/>
                  <a:pt x="2137773" y="4565920"/>
                  <a:pt x="2246142" y="4529797"/>
                </a:cubicBezTo>
                <a:lnTo>
                  <a:pt x="2288345" y="4515729"/>
                </a:lnTo>
                <a:cubicBezTo>
                  <a:pt x="2373936" y="4430141"/>
                  <a:pt x="2330549" y="4486034"/>
                  <a:pt x="2330549" y="4234375"/>
                </a:cubicBezTo>
                <a:cubicBezTo>
                  <a:pt x="2330549" y="4166751"/>
                  <a:pt x="2313996" y="4078789"/>
                  <a:pt x="2302413" y="4009292"/>
                </a:cubicBezTo>
                <a:cubicBezTo>
                  <a:pt x="2297724" y="3892061"/>
                  <a:pt x="2297343" y="3774579"/>
                  <a:pt x="2288345" y="3657600"/>
                </a:cubicBezTo>
                <a:cubicBezTo>
                  <a:pt x="2276252" y="3500388"/>
                  <a:pt x="2277125" y="3511397"/>
                  <a:pt x="2246142" y="3418449"/>
                </a:cubicBezTo>
                <a:cubicBezTo>
                  <a:pt x="2241453" y="3226191"/>
                  <a:pt x="2232075" y="3033990"/>
                  <a:pt x="2232075" y="2841674"/>
                </a:cubicBezTo>
                <a:cubicBezTo>
                  <a:pt x="2232075" y="2789880"/>
                  <a:pt x="2246142" y="2738723"/>
                  <a:pt x="2246142" y="2686929"/>
                </a:cubicBezTo>
                <a:cubicBezTo>
                  <a:pt x="2246142" y="2600423"/>
                  <a:pt x="2226963" y="2405616"/>
                  <a:pt x="2218007" y="2307101"/>
                </a:cubicBezTo>
                <a:cubicBezTo>
                  <a:pt x="2222696" y="2241452"/>
                  <a:pt x="2224385" y="2175519"/>
                  <a:pt x="2232075" y="2110154"/>
                </a:cubicBezTo>
                <a:cubicBezTo>
                  <a:pt x="2233808" y="2095427"/>
                  <a:pt x="2243704" y="2082577"/>
                  <a:pt x="2246142" y="2067950"/>
                </a:cubicBezTo>
                <a:cubicBezTo>
                  <a:pt x="2253123" y="2026065"/>
                  <a:pt x="2253229" y="1983226"/>
                  <a:pt x="2260210" y="1941341"/>
                </a:cubicBezTo>
                <a:cubicBezTo>
                  <a:pt x="2262648" y="1926714"/>
                  <a:pt x="2270944" y="1913587"/>
                  <a:pt x="2274278" y="1899138"/>
                </a:cubicBezTo>
                <a:cubicBezTo>
                  <a:pt x="2313130" y="1730781"/>
                  <a:pt x="2273270" y="1802175"/>
                  <a:pt x="2330549" y="1716258"/>
                </a:cubicBezTo>
                <a:cubicBezTo>
                  <a:pt x="2335238" y="1702190"/>
                  <a:pt x="2340542" y="1688313"/>
                  <a:pt x="2344616" y="1674055"/>
                </a:cubicBezTo>
                <a:cubicBezTo>
                  <a:pt x="2387277" y="1524740"/>
                  <a:pt x="2365735" y="1477298"/>
                  <a:pt x="2344616" y="1252024"/>
                </a:cubicBezTo>
                <a:cubicBezTo>
                  <a:pt x="2341848" y="1222496"/>
                  <a:pt x="2323674" y="1196390"/>
                  <a:pt x="2316481" y="1167618"/>
                </a:cubicBezTo>
                <a:cubicBezTo>
                  <a:pt x="2294371" y="1079179"/>
                  <a:pt x="2305147" y="1130487"/>
                  <a:pt x="2288345" y="1012874"/>
                </a:cubicBezTo>
                <a:cubicBezTo>
                  <a:pt x="2293034" y="975360"/>
                  <a:pt x="2297066" y="937758"/>
                  <a:pt x="2302413" y="900332"/>
                </a:cubicBezTo>
                <a:cubicBezTo>
                  <a:pt x="2306447" y="872095"/>
                  <a:pt x="2316481" y="844449"/>
                  <a:pt x="2316481" y="815926"/>
                </a:cubicBezTo>
                <a:cubicBezTo>
                  <a:pt x="2316481" y="745431"/>
                  <a:pt x="2318741" y="673488"/>
                  <a:pt x="2302413" y="604910"/>
                </a:cubicBezTo>
                <a:cubicBezTo>
                  <a:pt x="2294581" y="572015"/>
                  <a:pt x="2262334" y="550190"/>
                  <a:pt x="2246142" y="520504"/>
                </a:cubicBezTo>
                <a:cubicBezTo>
                  <a:pt x="2234050" y="498335"/>
                  <a:pt x="2229300" y="472752"/>
                  <a:pt x="2218007" y="450166"/>
                </a:cubicBezTo>
                <a:cubicBezTo>
                  <a:pt x="2210446" y="435044"/>
                  <a:pt x="2198260" y="422643"/>
                  <a:pt x="2189872" y="407963"/>
                </a:cubicBezTo>
                <a:cubicBezTo>
                  <a:pt x="2179467" y="389755"/>
                  <a:pt x="2169997" y="370967"/>
                  <a:pt x="2161736" y="351692"/>
                </a:cubicBezTo>
                <a:cubicBezTo>
                  <a:pt x="2155895" y="338062"/>
                  <a:pt x="2158154" y="319974"/>
                  <a:pt x="2147669" y="309489"/>
                </a:cubicBezTo>
                <a:cubicBezTo>
                  <a:pt x="2132840" y="294660"/>
                  <a:pt x="2110155" y="290732"/>
                  <a:pt x="2091398" y="281354"/>
                </a:cubicBezTo>
                <a:cubicBezTo>
                  <a:pt x="2061212" y="251168"/>
                  <a:pt x="1983317" y="164076"/>
                  <a:pt x="1936653" y="154744"/>
                </a:cubicBezTo>
                <a:lnTo>
                  <a:pt x="1866315" y="140677"/>
                </a:lnTo>
                <a:cubicBezTo>
                  <a:pt x="1720949" y="145366"/>
                  <a:pt x="1575446" y="146894"/>
                  <a:pt x="1430216" y="154744"/>
                </a:cubicBezTo>
                <a:cubicBezTo>
                  <a:pt x="1189459" y="167758"/>
                  <a:pt x="1565356" y="188771"/>
                  <a:pt x="1191065" y="154744"/>
                </a:cubicBezTo>
                <a:cubicBezTo>
                  <a:pt x="1149634" y="142907"/>
                  <a:pt x="1050648" y="116167"/>
                  <a:pt x="1008185" y="98474"/>
                </a:cubicBezTo>
                <a:cubicBezTo>
                  <a:pt x="803251" y="13084"/>
                  <a:pt x="1017748" y="85128"/>
                  <a:pt x="867509" y="42203"/>
                </a:cubicBezTo>
                <a:cubicBezTo>
                  <a:pt x="853251" y="38129"/>
                  <a:pt x="839611" y="32037"/>
                  <a:pt x="825305" y="28135"/>
                </a:cubicBezTo>
                <a:cubicBezTo>
                  <a:pt x="787999" y="17961"/>
                  <a:pt x="712764" y="0"/>
                  <a:pt x="712764" y="0"/>
                </a:cubicBezTo>
                <a:cubicBezTo>
                  <a:pt x="684629" y="4689"/>
                  <a:pt x="655418" y="5047"/>
                  <a:pt x="628358" y="14067"/>
                </a:cubicBezTo>
                <a:cubicBezTo>
                  <a:pt x="612318" y="19414"/>
                  <a:pt x="601277" y="34642"/>
                  <a:pt x="586155" y="42203"/>
                </a:cubicBezTo>
                <a:cubicBezTo>
                  <a:pt x="572892" y="48835"/>
                  <a:pt x="558020" y="51581"/>
                  <a:pt x="543952" y="56270"/>
                </a:cubicBezTo>
                <a:cubicBezTo>
                  <a:pt x="476013" y="124209"/>
                  <a:pt x="562350" y="41550"/>
                  <a:pt x="473613" y="112541"/>
                </a:cubicBezTo>
                <a:cubicBezTo>
                  <a:pt x="463256" y="120827"/>
                  <a:pt x="455835" y="132391"/>
                  <a:pt x="445478" y="140677"/>
                </a:cubicBezTo>
                <a:cubicBezTo>
                  <a:pt x="432276" y="151239"/>
                  <a:pt x="416112" y="157809"/>
                  <a:pt x="403275" y="168812"/>
                </a:cubicBezTo>
                <a:cubicBezTo>
                  <a:pt x="383135" y="186075"/>
                  <a:pt x="365761" y="206326"/>
                  <a:pt x="347004" y="225083"/>
                </a:cubicBezTo>
                <a:cubicBezTo>
                  <a:pt x="332936" y="239151"/>
                  <a:pt x="304801" y="247391"/>
                  <a:pt x="304801" y="267286"/>
                </a:cubicBezTo>
                <a:lnTo>
                  <a:pt x="304801" y="492369"/>
                </a:lnTo>
                <a:lnTo>
                  <a:pt x="304801" y="492369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Forma livre 8"/>
          <p:cNvSpPr/>
          <p:nvPr/>
        </p:nvSpPr>
        <p:spPr>
          <a:xfrm>
            <a:off x="2014590" y="2024986"/>
            <a:ext cx="2233937" cy="4636208"/>
          </a:xfrm>
          <a:custGeom>
            <a:avLst/>
            <a:gdLst>
              <a:gd name="connsiteX0" fmla="*/ 334715 w 2233937"/>
              <a:gd name="connsiteY0" fmla="*/ 28897 h 4636208"/>
              <a:gd name="connsiteX1" fmla="*/ 334715 w 2233937"/>
              <a:gd name="connsiteY1" fmla="*/ 28897 h 4636208"/>
              <a:gd name="connsiteX2" fmla="*/ 925558 w 2233937"/>
              <a:gd name="connsiteY2" fmla="*/ 141439 h 4636208"/>
              <a:gd name="connsiteX3" fmla="*/ 1263182 w 2233937"/>
              <a:gd name="connsiteY3" fmla="*/ 127371 h 4636208"/>
              <a:gd name="connsiteX4" fmla="*/ 1586739 w 2233937"/>
              <a:gd name="connsiteY4" fmla="*/ 127371 h 4636208"/>
              <a:gd name="connsiteX5" fmla="*/ 1671145 w 2233937"/>
              <a:gd name="connsiteY5" fmla="*/ 155506 h 4636208"/>
              <a:gd name="connsiteX6" fmla="*/ 1741484 w 2233937"/>
              <a:gd name="connsiteY6" fmla="*/ 225845 h 4636208"/>
              <a:gd name="connsiteX7" fmla="*/ 1769619 w 2233937"/>
              <a:gd name="connsiteY7" fmla="*/ 310251 h 4636208"/>
              <a:gd name="connsiteX8" fmla="*/ 1797755 w 2233937"/>
              <a:gd name="connsiteY8" fmla="*/ 422792 h 4636208"/>
              <a:gd name="connsiteX9" fmla="*/ 1811822 w 2233937"/>
              <a:gd name="connsiteY9" fmla="*/ 479063 h 4636208"/>
              <a:gd name="connsiteX10" fmla="*/ 1839958 w 2233937"/>
              <a:gd name="connsiteY10" fmla="*/ 563469 h 4636208"/>
              <a:gd name="connsiteX11" fmla="*/ 1882161 w 2233937"/>
              <a:gd name="connsiteY11" fmla="*/ 676011 h 4636208"/>
              <a:gd name="connsiteX12" fmla="*/ 1868093 w 2233937"/>
              <a:gd name="connsiteY12" fmla="*/ 830756 h 4636208"/>
              <a:gd name="connsiteX13" fmla="*/ 1839958 w 2233937"/>
              <a:gd name="connsiteY13" fmla="*/ 999568 h 4636208"/>
              <a:gd name="connsiteX14" fmla="*/ 1825890 w 2233937"/>
              <a:gd name="connsiteY14" fmla="*/ 1168380 h 4636208"/>
              <a:gd name="connsiteX15" fmla="*/ 1811822 w 2233937"/>
              <a:gd name="connsiteY15" fmla="*/ 1210583 h 4636208"/>
              <a:gd name="connsiteX16" fmla="*/ 1797755 w 2233937"/>
              <a:gd name="connsiteY16" fmla="*/ 1323125 h 4636208"/>
              <a:gd name="connsiteX17" fmla="*/ 1811822 w 2233937"/>
              <a:gd name="connsiteY17" fmla="*/ 2096848 h 4636208"/>
              <a:gd name="connsiteX18" fmla="*/ 1854025 w 2233937"/>
              <a:gd name="connsiteY18" fmla="*/ 2195322 h 4636208"/>
              <a:gd name="connsiteX19" fmla="*/ 1882161 w 2233937"/>
              <a:gd name="connsiteY19" fmla="*/ 2237525 h 4636208"/>
              <a:gd name="connsiteX20" fmla="*/ 1924364 w 2233937"/>
              <a:gd name="connsiteY20" fmla="*/ 2251592 h 4636208"/>
              <a:gd name="connsiteX21" fmla="*/ 1952499 w 2233937"/>
              <a:gd name="connsiteY21" fmla="*/ 2279728 h 4636208"/>
              <a:gd name="connsiteX22" fmla="*/ 1938432 w 2233937"/>
              <a:gd name="connsiteY22" fmla="*/ 2321931 h 4636208"/>
              <a:gd name="connsiteX23" fmla="*/ 1924364 w 2233937"/>
              <a:gd name="connsiteY23" fmla="*/ 2392269 h 4636208"/>
              <a:gd name="connsiteX24" fmla="*/ 1952499 w 2233937"/>
              <a:gd name="connsiteY24" fmla="*/ 2617352 h 4636208"/>
              <a:gd name="connsiteX25" fmla="*/ 1966567 w 2233937"/>
              <a:gd name="connsiteY25" fmla="*/ 2659556 h 4636208"/>
              <a:gd name="connsiteX26" fmla="*/ 2008770 w 2233937"/>
              <a:gd name="connsiteY26" fmla="*/ 2701759 h 4636208"/>
              <a:gd name="connsiteX27" fmla="*/ 2036905 w 2233937"/>
              <a:gd name="connsiteY27" fmla="*/ 2743962 h 4636208"/>
              <a:gd name="connsiteX28" fmla="*/ 2022838 w 2233937"/>
              <a:gd name="connsiteY28" fmla="*/ 2884639 h 4636208"/>
              <a:gd name="connsiteX29" fmla="*/ 2008770 w 2233937"/>
              <a:gd name="connsiteY29" fmla="*/ 2940909 h 4636208"/>
              <a:gd name="connsiteX30" fmla="*/ 2036905 w 2233937"/>
              <a:gd name="connsiteY30" fmla="*/ 3095654 h 4636208"/>
              <a:gd name="connsiteX31" fmla="*/ 2022838 w 2233937"/>
              <a:gd name="connsiteY31" fmla="*/ 3208196 h 4636208"/>
              <a:gd name="connsiteX32" fmla="*/ 2008770 w 2233937"/>
              <a:gd name="connsiteY32" fmla="*/ 3278534 h 4636208"/>
              <a:gd name="connsiteX33" fmla="*/ 2022838 w 2233937"/>
              <a:gd name="connsiteY33" fmla="*/ 3405143 h 4636208"/>
              <a:gd name="connsiteX34" fmla="*/ 2050973 w 2233937"/>
              <a:gd name="connsiteY34" fmla="*/ 3503617 h 4636208"/>
              <a:gd name="connsiteX35" fmla="*/ 2093176 w 2233937"/>
              <a:gd name="connsiteY35" fmla="*/ 3517685 h 4636208"/>
              <a:gd name="connsiteX36" fmla="*/ 2065041 w 2233937"/>
              <a:gd name="connsiteY36" fmla="*/ 3813106 h 4636208"/>
              <a:gd name="connsiteX37" fmla="*/ 2036905 w 2233937"/>
              <a:gd name="connsiteY37" fmla="*/ 3897512 h 4636208"/>
              <a:gd name="connsiteX38" fmla="*/ 2022838 w 2233937"/>
              <a:gd name="connsiteY38" fmla="*/ 3981919 h 4636208"/>
              <a:gd name="connsiteX39" fmla="*/ 2008770 w 2233937"/>
              <a:gd name="connsiteY39" fmla="*/ 4052257 h 4636208"/>
              <a:gd name="connsiteX40" fmla="*/ 2022838 w 2233937"/>
              <a:gd name="connsiteY40" fmla="*/ 4178866 h 4636208"/>
              <a:gd name="connsiteX41" fmla="*/ 2050973 w 2233937"/>
              <a:gd name="connsiteY41" fmla="*/ 4207002 h 4636208"/>
              <a:gd name="connsiteX42" fmla="*/ 2079108 w 2233937"/>
              <a:gd name="connsiteY42" fmla="*/ 4249205 h 4636208"/>
              <a:gd name="connsiteX43" fmla="*/ 2135379 w 2233937"/>
              <a:gd name="connsiteY43" fmla="*/ 4305476 h 4636208"/>
              <a:gd name="connsiteX44" fmla="*/ 2149447 w 2233937"/>
              <a:gd name="connsiteY44" fmla="*/ 4347679 h 4636208"/>
              <a:gd name="connsiteX45" fmla="*/ 2219785 w 2233937"/>
              <a:gd name="connsiteY45" fmla="*/ 4361746 h 4636208"/>
              <a:gd name="connsiteX46" fmla="*/ 2205718 w 2233937"/>
              <a:gd name="connsiteY46" fmla="*/ 4446152 h 4636208"/>
              <a:gd name="connsiteX47" fmla="*/ 2107244 w 2233937"/>
              <a:gd name="connsiteY47" fmla="*/ 4502423 h 4636208"/>
              <a:gd name="connsiteX48" fmla="*/ 1952499 w 2233937"/>
              <a:gd name="connsiteY48" fmla="*/ 4530559 h 4636208"/>
              <a:gd name="connsiteX49" fmla="*/ 1994702 w 2233937"/>
              <a:gd name="connsiteY49" fmla="*/ 4558694 h 4636208"/>
              <a:gd name="connsiteX50" fmla="*/ 2093176 w 2233937"/>
              <a:gd name="connsiteY50" fmla="*/ 4572762 h 4636208"/>
              <a:gd name="connsiteX51" fmla="*/ 2135379 w 2233937"/>
              <a:gd name="connsiteY51" fmla="*/ 4586829 h 4636208"/>
              <a:gd name="connsiteX52" fmla="*/ 1755552 w 2233937"/>
              <a:gd name="connsiteY52" fmla="*/ 4614965 h 4636208"/>
              <a:gd name="connsiteX53" fmla="*/ 1305385 w 2233937"/>
              <a:gd name="connsiteY53" fmla="*/ 4629032 h 4636208"/>
              <a:gd name="connsiteX54" fmla="*/ 784881 w 2233937"/>
              <a:gd name="connsiteY54" fmla="*/ 4614965 h 4636208"/>
              <a:gd name="connsiteX55" fmla="*/ 728610 w 2233937"/>
              <a:gd name="connsiteY55" fmla="*/ 4600897 h 4636208"/>
              <a:gd name="connsiteX56" fmla="*/ 616068 w 2233937"/>
              <a:gd name="connsiteY56" fmla="*/ 4544626 h 4636208"/>
              <a:gd name="connsiteX57" fmla="*/ 559798 w 2233937"/>
              <a:gd name="connsiteY57" fmla="*/ 4516491 h 4636208"/>
              <a:gd name="connsiteX58" fmla="*/ 475392 w 2233937"/>
              <a:gd name="connsiteY58" fmla="*/ 4488356 h 4636208"/>
              <a:gd name="connsiteX59" fmla="*/ 447256 w 2233937"/>
              <a:gd name="connsiteY59" fmla="*/ 4446152 h 4636208"/>
              <a:gd name="connsiteX60" fmla="*/ 419121 w 2233937"/>
              <a:gd name="connsiteY60" fmla="*/ 4389882 h 4636208"/>
              <a:gd name="connsiteX61" fmla="*/ 390985 w 2233937"/>
              <a:gd name="connsiteY61" fmla="*/ 4361746 h 4636208"/>
              <a:gd name="connsiteX62" fmla="*/ 362850 w 2233937"/>
              <a:gd name="connsiteY62" fmla="*/ 4319543 h 4636208"/>
              <a:gd name="connsiteX63" fmla="*/ 320647 w 2233937"/>
              <a:gd name="connsiteY63" fmla="*/ 4207002 h 4636208"/>
              <a:gd name="connsiteX64" fmla="*/ 306579 w 2233937"/>
              <a:gd name="connsiteY64" fmla="*/ 4136663 h 4636208"/>
              <a:gd name="connsiteX65" fmla="*/ 278444 w 2233937"/>
              <a:gd name="connsiteY65" fmla="*/ 3841242 h 4636208"/>
              <a:gd name="connsiteX66" fmla="*/ 250308 w 2233937"/>
              <a:gd name="connsiteY66" fmla="*/ 3475482 h 4636208"/>
              <a:gd name="connsiteX67" fmla="*/ 222173 w 2233937"/>
              <a:gd name="connsiteY67" fmla="*/ 3334805 h 4636208"/>
              <a:gd name="connsiteX68" fmla="*/ 194038 w 2233937"/>
              <a:gd name="connsiteY68" fmla="*/ 2969045 h 4636208"/>
              <a:gd name="connsiteX69" fmla="*/ 165902 w 2233937"/>
              <a:gd name="connsiteY69" fmla="*/ 2673623 h 4636208"/>
              <a:gd name="connsiteX70" fmla="*/ 151835 w 2233937"/>
              <a:gd name="connsiteY70" fmla="*/ 2504811 h 4636208"/>
              <a:gd name="connsiteX71" fmla="*/ 109632 w 2233937"/>
              <a:gd name="connsiteY71" fmla="*/ 2265660 h 4636208"/>
              <a:gd name="connsiteX72" fmla="*/ 95564 w 2233937"/>
              <a:gd name="connsiteY72" fmla="*/ 2195322 h 4636208"/>
              <a:gd name="connsiteX73" fmla="*/ 81496 w 2233937"/>
              <a:gd name="connsiteY73" fmla="*/ 2096848 h 4636208"/>
              <a:gd name="connsiteX74" fmla="*/ 39293 w 2233937"/>
              <a:gd name="connsiteY74" fmla="*/ 1506005 h 4636208"/>
              <a:gd name="connsiteX75" fmla="*/ 25225 w 2233937"/>
              <a:gd name="connsiteY75" fmla="*/ 1449734 h 4636208"/>
              <a:gd name="connsiteX76" fmla="*/ 53361 w 2233937"/>
              <a:gd name="connsiteY76" fmla="*/ 507199 h 4636208"/>
              <a:gd name="connsiteX77" fmla="*/ 67428 w 2233937"/>
              <a:gd name="connsiteY77" fmla="*/ 422792 h 4636208"/>
              <a:gd name="connsiteX78" fmla="*/ 81496 w 2233937"/>
              <a:gd name="connsiteY78" fmla="*/ 380589 h 4636208"/>
              <a:gd name="connsiteX79" fmla="*/ 95564 w 2233937"/>
              <a:gd name="connsiteY79" fmla="*/ 296183 h 4636208"/>
              <a:gd name="connsiteX80" fmla="*/ 123699 w 2233937"/>
              <a:gd name="connsiteY80" fmla="*/ 211777 h 4636208"/>
              <a:gd name="connsiteX81" fmla="*/ 137767 w 2233937"/>
              <a:gd name="connsiteY81" fmla="*/ 141439 h 4636208"/>
              <a:gd name="connsiteX82" fmla="*/ 165902 w 2233937"/>
              <a:gd name="connsiteY82" fmla="*/ 113303 h 4636208"/>
              <a:gd name="connsiteX83" fmla="*/ 179970 w 2233937"/>
              <a:gd name="connsiteY83" fmla="*/ 71100 h 4636208"/>
              <a:gd name="connsiteX84" fmla="*/ 222173 w 2233937"/>
              <a:gd name="connsiteY84" fmla="*/ 28897 h 4636208"/>
              <a:gd name="connsiteX85" fmla="*/ 405053 w 2233937"/>
              <a:gd name="connsiteY85" fmla="*/ 14829 h 4636208"/>
              <a:gd name="connsiteX86" fmla="*/ 405053 w 2233937"/>
              <a:gd name="connsiteY86" fmla="*/ 14829 h 463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2233937" h="4636208">
                <a:moveTo>
                  <a:pt x="334715" y="28897"/>
                </a:moveTo>
                <a:lnTo>
                  <a:pt x="334715" y="28897"/>
                </a:lnTo>
                <a:cubicBezTo>
                  <a:pt x="558954" y="88694"/>
                  <a:pt x="667906" y="126283"/>
                  <a:pt x="925558" y="141439"/>
                </a:cubicBezTo>
                <a:cubicBezTo>
                  <a:pt x="1038003" y="148053"/>
                  <a:pt x="1150641" y="132060"/>
                  <a:pt x="1263182" y="127371"/>
                </a:cubicBezTo>
                <a:cubicBezTo>
                  <a:pt x="1405951" y="106975"/>
                  <a:pt x="1396857" y="101478"/>
                  <a:pt x="1586739" y="127371"/>
                </a:cubicBezTo>
                <a:cubicBezTo>
                  <a:pt x="1616124" y="131378"/>
                  <a:pt x="1671145" y="155506"/>
                  <a:pt x="1671145" y="155506"/>
                </a:cubicBezTo>
                <a:cubicBezTo>
                  <a:pt x="1694591" y="178952"/>
                  <a:pt x="1730999" y="194388"/>
                  <a:pt x="1741484" y="225845"/>
                </a:cubicBezTo>
                <a:cubicBezTo>
                  <a:pt x="1750862" y="253980"/>
                  <a:pt x="1762426" y="281479"/>
                  <a:pt x="1769619" y="310251"/>
                </a:cubicBezTo>
                <a:lnTo>
                  <a:pt x="1797755" y="422792"/>
                </a:lnTo>
                <a:cubicBezTo>
                  <a:pt x="1802444" y="441549"/>
                  <a:pt x="1805708" y="460721"/>
                  <a:pt x="1811822" y="479063"/>
                </a:cubicBezTo>
                <a:cubicBezTo>
                  <a:pt x="1821201" y="507198"/>
                  <a:pt x="1832765" y="534697"/>
                  <a:pt x="1839958" y="563469"/>
                </a:cubicBezTo>
                <a:cubicBezTo>
                  <a:pt x="1859111" y="640085"/>
                  <a:pt x="1845378" y="602447"/>
                  <a:pt x="1882161" y="676011"/>
                </a:cubicBezTo>
                <a:cubicBezTo>
                  <a:pt x="1877472" y="727593"/>
                  <a:pt x="1873247" y="779219"/>
                  <a:pt x="1868093" y="830756"/>
                </a:cubicBezTo>
                <a:cubicBezTo>
                  <a:pt x="1854631" y="965371"/>
                  <a:pt x="1866669" y="919432"/>
                  <a:pt x="1839958" y="999568"/>
                </a:cubicBezTo>
                <a:cubicBezTo>
                  <a:pt x="1835269" y="1055839"/>
                  <a:pt x="1833353" y="1112410"/>
                  <a:pt x="1825890" y="1168380"/>
                </a:cubicBezTo>
                <a:cubicBezTo>
                  <a:pt x="1823930" y="1183079"/>
                  <a:pt x="1814475" y="1195994"/>
                  <a:pt x="1811822" y="1210583"/>
                </a:cubicBezTo>
                <a:cubicBezTo>
                  <a:pt x="1805059" y="1247779"/>
                  <a:pt x="1802444" y="1285611"/>
                  <a:pt x="1797755" y="1323125"/>
                </a:cubicBezTo>
                <a:cubicBezTo>
                  <a:pt x="1802444" y="1581033"/>
                  <a:pt x="1802933" y="1839051"/>
                  <a:pt x="1811822" y="2096848"/>
                </a:cubicBezTo>
                <a:cubicBezTo>
                  <a:pt x="1812546" y="2117841"/>
                  <a:pt x="1847509" y="2183918"/>
                  <a:pt x="1854025" y="2195322"/>
                </a:cubicBezTo>
                <a:cubicBezTo>
                  <a:pt x="1862413" y="2210002"/>
                  <a:pt x="1868958" y="2226963"/>
                  <a:pt x="1882161" y="2237525"/>
                </a:cubicBezTo>
                <a:cubicBezTo>
                  <a:pt x="1893740" y="2246788"/>
                  <a:pt x="1910296" y="2246903"/>
                  <a:pt x="1924364" y="2251592"/>
                </a:cubicBezTo>
                <a:cubicBezTo>
                  <a:pt x="1933742" y="2260971"/>
                  <a:pt x="1949898" y="2266722"/>
                  <a:pt x="1952499" y="2279728"/>
                </a:cubicBezTo>
                <a:cubicBezTo>
                  <a:pt x="1955407" y="2294269"/>
                  <a:pt x="1942028" y="2307545"/>
                  <a:pt x="1938432" y="2321931"/>
                </a:cubicBezTo>
                <a:cubicBezTo>
                  <a:pt x="1932633" y="2345127"/>
                  <a:pt x="1929053" y="2368823"/>
                  <a:pt x="1924364" y="2392269"/>
                </a:cubicBezTo>
                <a:cubicBezTo>
                  <a:pt x="1931439" y="2463017"/>
                  <a:pt x="1936635" y="2545964"/>
                  <a:pt x="1952499" y="2617352"/>
                </a:cubicBezTo>
                <a:cubicBezTo>
                  <a:pt x="1955716" y="2631828"/>
                  <a:pt x="1958341" y="2647218"/>
                  <a:pt x="1966567" y="2659556"/>
                </a:cubicBezTo>
                <a:cubicBezTo>
                  <a:pt x="1977603" y="2676109"/>
                  <a:pt x="1996034" y="2686475"/>
                  <a:pt x="2008770" y="2701759"/>
                </a:cubicBezTo>
                <a:cubicBezTo>
                  <a:pt x="2019594" y="2714747"/>
                  <a:pt x="2027527" y="2729894"/>
                  <a:pt x="2036905" y="2743962"/>
                </a:cubicBezTo>
                <a:cubicBezTo>
                  <a:pt x="2032216" y="2790854"/>
                  <a:pt x="2029503" y="2837986"/>
                  <a:pt x="2022838" y="2884639"/>
                </a:cubicBezTo>
                <a:cubicBezTo>
                  <a:pt x="2020104" y="2903779"/>
                  <a:pt x="2008770" y="2921575"/>
                  <a:pt x="2008770" y="2940909"/>
                </a:cubicBezTo>
                <a:cubicBezTo>
                  <a:pt x="2008770" y="3020441"/>
                  <a:pt x="2017123" y="3036304"/>
                  <a:pt x="2036905" y="3095654"/>
                </a:cubicBezTo>
                <a:cubicBezTo>
                  <a:pt x="2032216" y="3133168"/>
                  <a:pt x="2028587" y="3170830"/>
                  <a:pt x="2022838" y="3208196"/>
                </a:cubicBezTo>
                <a:cubicBezTo>
                  <a:pt x="2019202" y="3231828"/>
                  <a:pt x="2008770" y="3254624"/>
                  <a:pt x="2008770" y="3278534"/>
                </a:cubicBezTo>
                <a:cubicBezTo>
                  <a:pt x="2008770" y="3320997"/>
                  <a:pt x="2016381" y="3363174"/>
                  <a:pt x="2022838" y="3405143"/>
                </a:cubicBezTo>
                <a:cubicBezTo>
                  <a:pt x="2022905" y="3405577"/>
                  <a:pt x="2044287" y="3496931"/>
                  <a:pt x="2050973" y="3503617"/>
                </a:cubicBezTo>
                <a:cubicBezTo>
                  <a:pt x="2061458" y="3514102"/>
                  <a:pt x="2079108" y="3512996"/>
                  <a:pt x="2093176" y="3517685"/>
                </a:cubicBezTo>
                <a:cubicBezTo>
                  <a:pt x="2091011" y="3543665"/>
                  <a:pt x="2073740" y="3769610"/>
                  <a:pt x="2065041" y="3813106"/>
                </a:cubicBezTo>
                <a:cubicBezTo>
                  <a:pt x="2059225" y="3842187"/>
                  <a:pt x="2036905" y="3897512"/>
                  <a:pt x="2036905" y="3897512"/>
                </a:cubicBezTo>
                <a:cubicBezTo>
                  <a:pt x="2032216" y="3925648"/>
                  <a:pt x="2027940" y="3953855"/>
                  <a:pt x="2022838" y="3981919"/>
                </a:cubicBezTo>
                <a:cubicBezTo>
                  <a:pt x="2018561" y="4005444"/>
                  <a:pt x="2008770" y="4028347"/>
                  <a:pt x="2008770" y="4052257"/>
                </a:cubicBezTo>
                <a:cubicBezTo>
                  <a:pt x="2008770" y="4094720"/>
                  <a:pt x="2011665" y="4137899"/>
                  <a:pt x="2022838" y="4178866"/>
                </a:cubicBezTo>
                <a:cubicBezTo>
                  <a:pt x="2026328" y="4191662"/>
                  <a:pt x="2042688" y="4196645"/>
                  <a:pt x="2050973" y="4207002"/>
                </a:cubicBezTo>
                <a:cubicBezTo>
                  <a:pt x="2061535" y="4220204"/>
                  <a:pt x="2071547" y="4234083"/>
                  <a:pt x="2079108" y="4249205"/>
                </a:cubicBezTo>
                <a:cubicBezTo>
                  <a:pt x="2109119" y="4309227"/>
                  <a:pt x="2067855" y="4282967"/>
                  <a:pt x="2135379" y="4305476"/>
                </a:cubicBezTo>
                <a:cubicBezTo>
                  <a:pt x="2140068" y="4319544"/>
                  <a:pt x="2137109" y="4339454"/>
                  <a:pt x="2149447" y="4347679"/>
                </a:cubicBezTo>
                <a:cubicBezTo>
                  <a:pt x="2169342" y="4360942"/>
                  <a:pt x="2207922" y="4340986"/>
                  <a:pt x="2219785" y="4361746"/>
                </a:cubicBezTo>
                <a:cubicBezTo>
                  <a:pt x="2233937" y="4386511"/>
                  <a:pt x="2217302" y="4420087"/>
                  <a:pt x="2205718" y="4446152"/>
                </a:cubicBezTo>
                <a:cubicBezTo>
                  <a:pt x="2183986" y="4495051"/>
                  <a:pt x="2149636" y="4490311"/>
                  <a:pt x="2107244" y="4502423"/>
                </a:cubicBezTo>
                <a:cubicBezTo>
                  <a:pt x="2006037" y="4531339"/>
                  <a:pt x="2138747" y="4507278"/>
                  <a:pt x="1952499" y="4530559"/>
                </a:cubicBezTo>
                <a:cubicBezTo>
                  <a:pt x="1966567" y="4539937"/>
                  <a:pt x="1978508" y="4553836"/>
                  <a:pt x="1994702" y="4558694"/>
                </a:cubicBezTo>
                <a:cubicBezTo>
                  <a:pt x="2026462" y="4568222"/>
                  <a:pt x="2060662" y="4566259"/>
                  <a:pt x="2093176" y="4572762"/>
                </a:cubicBezTo>
                <a:cubicBezTo>
                  <a:pt x="2107717" y="4575670"/>
                  <a:pt x="2121311" y="4582140"/>
                  <a:pt x="2135379" y="4586829"/>
                </a:cubicBezTo>
                <a:cubicBezTo>
                  <a:pt x="1987246" y="4636208"/>
                  <a:pt x="2100941" y="4602630"/>
                  <a:pt x="1755552" y="4614965"/>
                </a:cubicBezTo>
                <a:lnTo>
                  <a:pt x="1305385" y="4629032"/>
                </a:lnTo>
                <a:cubicBezTo>
                  <a:pt x="1131884" y="4624343"/>
                  <a:pt x="958240" y="4623421"/>
                  <a:pt x="784881" y="4614965"/>
                </a:cubicBezTo>
                <a:cubicBezTo>
                  <a:pt x="765570" y="4614023"/>
                  <a:pt x="746457" y="4608333"/>
                  <a:pt x="728610" y="4600897"/>
                </a:cubicBezTo>
                <a:cubicBezTo>
                  <a:pt x="689894" y="4584765"/>
                  <a:pt x="653582" y="4563383"/>
                  <a:pt x="616068" y="4544626"/>
                </a:cubicBezTo>
                <a:cubicBezTo>
                  <a:pt x="597311" y="4535248"/>
                  <a:pt x="579692" y="4523122"/>
                  <a:pt x="559798" y="4516491"/>
                </a:cubicBezTo>
                <a:lnTo>
                  <a:pt x="475392" y="4488356"/>
                </a:lnTo>
                <a:cubicBezTo>
                  <a:pt x="466013" y="4474288"/>
                  <a:pt x="455645" y="4460832"/>
                  <a:pt x="447256" y="4446152"/>
                </a:cubicBezTo>
                <a:cubicBezTo>
                  <a:pt x="436852" y="4427944"/>
                  <a:pt x="430753" y="4407331"/>
                  <a:pt x="419121" y="4389882"/>
                </a:cubicBezTo>
                <a:cubicBezTo>
                  <a:pt x="411764" y="4378846"/>
                  <a:pt x="399271" y="4372103"/>
                  <a:pt x="390985" y="4361746"/>
                </a:cubicBezTo>
                <a:cubicBezTo>
                  <a:pt x="380423" y="4348544"/>
                  <a:pt x="372228" y="4333611"/>
                  <a:pt x="362850" y="4319543"/>
                </a:cubicBezTo>
                <a:cubicBezTo>
                  <a:pt x="309782" y="4107274"/>
                  <a:pt x="394213" y="4427699"/>
                  <a:pt x="320647" y="4207002"/>
                </a:cubicBezTo>
                <a:cubicBezTo>
                  <a:pt x="313086" y="4184318"/>
                  <a:pt x="310215" y="4160296"/>
                  <a:pt x="306579" y="4136663"/>
                </a:cubicBezTo>
                <a:cubicBezTo>
                  <a:pt x="291219" y="4036822"/>
                  <a:pt x="285239" y="3943164"/>
                  <a:pt x="278444" y="3841242"/>
                </a:cubicBezTo>
                <a:cubicBezTo>
                  <a:pt x="271303" y="3734130"/>
                  <a:pt x="268185" y="3588705"/>
                  <a:pt x="250308" y="3475482"/>
                </a:cubicBezTo>
                <a:cubicBezTo>
                  <a:pt x="242850" y="3428246"/>
                  <a:pt x="229267" y="3382097"/>
                  <a:pt x="222173" y="3334805"/>
                </a:cubicBezTo>
                <a:cubicBezTo>
                  <a:pt x="207751" y="3238659"/>
                  <a:pt x="199677" y="3050809"/>
                  <a:pt x="194038" y="2969045"/>
                </a:cubicBezTo>
                <a:cubicBezTo>
                  <a:pt x="167164" y="2579362"/>
                  <a:pt x="193679" y="2951401"/>
                  <a:pt x="165902" y="2673623"/>
                </a:cubicBezTo>
                <a:cubicBezTo>
                  <a:pt x="160284" y="2617438"/>
                  <a:pt x="157746" y="2560966"/>
                  <a:pt x="151835" y="2504811"/>
                </a:cubicBezTo>
                <a:cubicBezTo>
                  <a:pt x="142578" y="2416869"/>
                  <a:pt x="127577" y="2355387"/>
                  <a:pt x="109632" y="2265660"/>
                </a:cubicBezTo>
                <a:cubicBezTo>
                  <a:pt x="104943" y="2242214"/>
                  <a:pt x="98946" y="2218992"/>
                  <a:pt x="95564" y="2195322"/>
                </a:cubicBezTo>
                <a:lnTo>
                  <a:pt x="81496" y="2096848"/>
                </a:lnTo>
                <a:cubicBezTo>
                  <a:pt x="74594" y="1976068"/>
                  <a:pt x="71945" y="1685590"/>
                  <a:pt x="39293" y="1506005"/>
                </a:cubicBezTo>
                <a:cubicBezTo>
                  <a:pt x="35834" y="1486983"/>
                  <a:pt x="29914" y="1468491"/>
                  <a:pt x="25225" y="1449734"/>
                </a:cubicBezTo>
                <a:cubicBezTo>
                  <a:pt x="35576" y="828694"/>
                  <a:pt x="0" y="854051"/>
                  <a:pt x="53361" y="507199"/>
                </a:cubicBezTo>
                <a:cubicBezTo>
                  <a:pt x="57698" y="479007"/>
                  <a:pt x="61240" y="450637"/>
                  <a:pt x="67428" y="422792"/>
                </a:cubicBezTo>
                <a:cubicBezTo>
                  <a:pt x="70645" y="408316"/>
                  <a:pt x="78279" y="395065"/>
                  <a:pt x="81496" y="380589"/>
                </a:cubicBezTo>
                <a:cubicBezTo>
                  <a:pt x="87684" y="352745"/>
                  <a:pt x="88646" y="323855"/>
                  <a:pt x="95564" y="296183"/>
                </a:cubicBezTo>
                <a:cubicBezTo>
                  <a:pt x="102757" y="267411"/>
                  <a:pt x="117883" y="240858"/>
                  <a:pt x="123699" y="211777"/>
                </a:cubicBezTo>
                <a:cubicBezTo>
                  <a:pt x="128388" y="188331"/>
                  <a:pt x="128348" y="163416"/>
                  <a:pt x="137767" y="141439"/>
                </a:cubicBezTo>
                <a:cubicBezTo>
                  <a:pt x="142992" y="129248"/>
                  <a:pt x="156524" y="122682"/>
                  <a:pt x="165902" y="113303"/>
                </a:cubicBezTo>
                <a:cubicBezTo>
                  <a:pt x="170591" y="99235"/>
                  <a:pt x="171745" y="83438"/>
                  <a:pt x="179970" y="71100"/>
                </a:cubicBezTo>
                <a:cubicBezTo>
                  <a:pt x="191006" y="54547"/>
                  <a:pt x="205620" y="39933"/>
                  <a:pt x="222173" y="28897"/>
                </a:cubicBezTo>
                <a:cubicBezTo>
                  <a:pt x="265518" y="0"/>
                  <a:pt x="386612" y="14829"/>
                  <a:pt x="405053" y="14829"/>
                </a:cubicBezTo>
                <a:lnTo>
                  <a:pt x="405053" y="14829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4048" y="260648"/>
            <a:ext cx="4032448" cy="114300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           RESUMO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2051720" y="3829104"/>
            <a:ext cx="6841455" cy="1261884"/>
          </a:xfrm>
        </p:spPr>
        <p:txBody>
          <a:bodyPr wrap="square">
            <a:spAutoFit/>
          </a:bodyPr>
          <a:lstStyle/>
          <a:p>
            <a:pPr marL="0" indent="0" algn="ctr" eaLnBrk="1" hangingPunct="1">
              <a:spcBef>
                <a:spcPct val="0"/>
              </a:spcBef>
              <a:buNone/>
            </a:pPr>
            <a:endParaRPr lang="pt-BR" altLang="pt-BR" sz="2000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endParaRPr lang="pt-BR" altLang="pt-BR" sz="2000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pt-BR" altLang="pt-BR" sz="1800" dirty="0" smtClean="0"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763688" y="4010288"/>
            <a:ext cx="655272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 smtClean="0"/>
              <a:t> </a:t>
            </a:r>
            <a:r>
              <a:rPr lang="pt-BR" sz="2800" dirty="0" smtClean="0"/>
              <a:t>Músculos anteriores do antebraço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Músculos posteriores do antebraço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F:\AULAS APARELHO LOCOMOTOR  MEDICINA 2018\MM ANTEBRAÇ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680520" cy="351039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95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REFERÊNCIAS BIBLIOGRÁFICAS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628800"/>
            <a:ext cx="8816975" cy="5355312"/>
          </a:xfrm>
        </p:spPr>
        <p:txBody>
          <a:bodyPr wrap="square">
            <a:spAutoFit/>
          </a:bodyPr>
          <a:lstStyle/>
          <a:p>
            <a:pPr marL="0" indent="0" algn="ctr">
              <a:spcBef>
                <a:spcPct val="0"/>
              </a:spcBef>
            </a:pPr>
            <a:r>
              <a:rPr lang="pt-BR" altLang="pt-BR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Aumüller</a:t>
            </a: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G. </a:t>
            </a:r>
            <a:r>
              <a:rPr lang="pt-BR" altLang="pt-BR" sz="18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Anatomia. 1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Koogan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S.A., 2009.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pt-BR" altLang="pt-BR" sz="1800" b="1" dirty="0" smtClean="0">
              <a:solidFill>
                <a:srgbClr val="0070C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Drake</a:t>
            </a: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R.L.,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Vogl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W., Mitchell, A.W.M. Gray</a:t>
            </a:r>
            <a:r>
              <a:rPr lang="he-IL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s. Anatomia para estudantes.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1ª ed. Rio de Janeiro: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Elsevier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Editora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Ltda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2005.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Gardner,</a:t>
            </a:r>
            <a:r>
              <a:rPr lang="pt-BR" altLang="pt-BR" sz="1800" b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Gray e O</a:t>
            </a:r>
            <a:r>
              <a:rPr lang="he-IL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Rahilly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 Anatomia.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4ª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Koogan S.A., 1978.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Gray</a:t>
            </a:r>
            <a:r>
              <a:rPr lang="he-IL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 Anatomia. A base anatômica da prática clínica. 40ª ed. Rio de Janeiro: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Elsevier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Editora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Ltda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2010.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Moore,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K.L.;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Dalley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A.F. Anatomia orientada para a clínica.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6ª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Koogan S.A., 2011.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Snell, </a:t>
            </a:r>
            <a:r>
              <a:rPr lang="pt-BR" altLang="pt-BR" sz="1800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R.S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Anatomia clínica para estudantes de medicina. 5ª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Koogan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S.A., 1999.</a:t>
            </a:r>
          </a:p>
          <a:p>
            <a:pPr marL="0" indent="0" algn="ctr">
              <a:spcBef>
                <a:spcPct val="0"/>
              </a:spcBef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</a:pPr>
            <a:endParaRPr lang="pt-BR" altLang="pt-BR" sz="1800" dirty="0" smtClean="0">
              <a:latin typeface="Comic Sans MS" pitchFamily="66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478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609600" y="188640"/>
            <a:ext cx="82296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Ângulo de transporte ou de carga da articulação do cotovelo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4822" name="Picture 6" descr="C:\Users\tirapelli\Desktop\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19" name="Conector reto 18"/>
          <p:cNvCxnSpPr/>
          <p:nvPr/>
        </p:nvCxnSpPr>
        <p:spPr>
          <a:xfrm>
            <a:off x="1115616" y="980728"/>
            <a:ext cx="24482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ângulo 19"/>
          <p:cNvSpPr/>
          <p:nvPr/>
        </p:nvSpPr>
        <p:spPr>
          <a:xfrm>
            <a:off x="179512" y="2852936"/>
            <a:ext cx="1872208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144016" y="2492896"/>
            <a:ext cx="197971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/>
              <a:t>ÂNGULO 10 - 15ᶛ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0106"/>
          </a:xfrm>
          <a:solidFill>
            <a:srgbClr val="FF0000"/>
          </a:solidFill>
          <a:ln>
            <a:solidFill>
              <a:schemeClr val="tx2"/>
            </a:solidFill>
          </a:ln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Músculos do antebraço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3240360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b="1" dirty="0" smtClean="0"/>
              <a:t>1)</a:t>
            </a:r>
            <a:r>
              <a:rPr lang="pt-BR" sz="2000" dirty="0" smtClean="0"/>
              <a:t> </a:t>
            </a:r>
            <a:r>
              <a:rPr lang="pt-BR" sz="2000" b="1" dirty="0" smtClean="0"/>
              <a:t>Grupo anterior: </a:t>
            </a:r>
            <a:r>
              <a:rPr lang="pt-BR" sz="2000" b="1" dirty="0" smtClean="0">
                <a:solidFill>
                  <a:schemeClr val="tx2"/>
                </a:solidFill>
              </a:rPr>
              <a:t>flexores - </a:t>
            </a:r>
            <a:r>
              <a:rPr lang="pt-BR" sz="2000" b="1" dirty="0" err="1" smtClean="0">
                <a:solidFill>
                  <a:schemeClr val="tx2"/>
                </a:solidFill>
              </a:rPr>
              <a:t>pronadores</a:t>
            </a:r>
            <a:endParaRPr lang="pt-BR" sz="2000" b="1" dirty="0" smtClean="0">
              <a:solidFill>
                <a:schemeClr val="tx2"/>
              </a:solidFill>
            </a:endParaRPr>
          </a:p>
          <a:p>
            <a:r>
              <a:rPr lang="pt-BR" sz="2000" b="1" dirty="0" smtClean="0">
                <a:solidFill>
                  <a:srgbClr val="FF0000"/>
                </a:solidFill>
              </a:rPr>
              <a:t>Superficiais</a:t>
            </a:r>
          </a:p>
          <a:p>
            <a:r>
              <a:rPr lang="pt-BR" sz="2000" b="1" dirty="0" smtClean="0">
                <a:solidFill>
                  <a:srgbClr val="FF0000"/>
                </a:solidFill>
              </a:rPr>
              <a:t>Médio</a:t>
            </a:r>
          </a:p>
          <a:p>
            <a:r>
              <a:rPr lang="pt-BR" sz="2000" b="1" dirty="0" smtClean="0">
                <a:solidFill>
                  <a:srgbClr val="FF0000"/>
                </a:solidFill>
              </a:rPr>
              <a:t>Profundos</a:t>
            </a:r>
          </a:p>
          <a:p>
            <a:pPr marL="0" indent="0">
              <a:buNone/>
            </a:pPr>
            <a:r>
              <a:rPr lang="pt-BR" sz="2000" b="1" dirty="0" smtClean="0"/>
              <a:t>2) Grupo posterior: </a:t>
            </a:r>
            <a:r>
              <a:rPr lang="pt-BR" sz="2000" b="1" dirty="0" smtClean="0">
                <a:solidFill>
                  <a:schemeClr val="tx2"/>
                </a:solidFill>
              </a:rPr>
              <a:t>extensores – supinador</a:t>
            </a:r>
          </a:p>
          <a:p>
            <a:r>
              <a:rPr lang="pt-BR" sz="2000" b="1" dirty="0" smtClean="0">
                <a:solidFill>
                  <a:srgbClr val="FF0000"/>
                </a:solidFill>
              </a:rPr>
              <a:t>Superficiais</a:t>
            </a:r>
          </a:p>
          <a:p>
            <a:r>
              <a:rPr lang="pt-BR" sz="2000" b="1" dirty="0" smtClean="0">
                <a:solidFill>
                  <a:srgbClr val="FF0000"/>
                </a:solidFill>
              </a:rPr>
              <a:t>Profundos</a:t>
            </a:r>
            <a:endParaRPr lang="pt-BR" sz="20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Lab Biol\Desktop\fasc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411" y="2887943"/>
            <a:ext cx="5340085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83568" y="5157192"/>
            <a:ext cx="324036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- Septo intermuscular lateral</a:t>
            </a:r>
          </a:p>
          <a:p>
            <a:pPr algn="ctr"/>
            <a:r>
              <a:rPr lang="pt-BR" b="1" dirty="0" smtClean="0"/>
              <a:t>- Membrana interóssea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85423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47"/>
          <p:cNvSpPr txBox="1">
            <a:spLocks noChangeArrowheads="1"/>
          </p:cNvSpPr>
          <p:nvPr/>
        </p:nvSpPr>
        <p:spPr bwMode="auto">
          <a:xfrm>
            <a:off x="914400" y="1600200"/>
            <a:ext cx="25221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b="1" dirty="0"/>
              <a:t>Compartimento anterior</a:t>
            </a:r>
          </a:p>
        </p:txBody>
      </p:sp>
      <p:grpSp>
        <p:nvGrpSpPr>
          <p:cNvPr id="6" name="Group 1045"/>
          <p:cNvGrpSpPr>
            <a:grpSpLocks/>
          </p:cNvGrpSpPr>
          <p:nvPr/>
        </p:nvGrpSpPr>
        <p:grpSpPr bwMode="auto">
          <a:xfrm>
            <a:off x="304800" y="2209800"/>
            <a:ext cx="4419600" cy="3352800"/>
            <a:chOff x="768" y="816"/>
            <a:chExt cx="4353" cy="3360"/>
          </a:xfrm>
        </p:grpSpPr>
        <p:grpSp>
          <p:nvGrpSpPr>
            <p:cNvPr id="7" name="Group 1044"/>
            <p:cNvGrpSpPr>
              <a:grpSpLocks/>
            </p:cNvGrpSpPr>
            <p:nvPr/>
          </p:nvGrpSpPr>
          <p:grpSpPr bwMode="auto">
            <a:xfrm>
              <a:off x="768" y="816"/>
              <a:ext cx="4353" cy="3360"/>
              <a:chOff x="768" y="816"/>
              <a:chExt cx="4353" cy="3360"/>
            </a:xfrm>
          </p:grpSpPr>
          <p:grpSp>
            <p:nvGrpSpPr>
              <p:cNvPr id="9" name="Group 1043"/>
              <p:cNvGrpSpPr>
                <a:grpSpLocks/>
              </p:cNvGrpSpPr>
              <p:nvPr/>
            </p:nvGrpSpPr>
            <p:grpSpPr bwMode="auto">
              <a:xfrm>
                <a:off x="768" y="816"/>
                <a:ext cx="4353" cy="3360"/>
                <a:chOff x="768" y="816"/>
                <a:chExt cx="4353" cy="3360"/>
              </a:xfrm>
            </p:grpSpPr>
            <p:grpSp>
              <p:nvGrpSpPr>
                <p:cNvPr id="11" name="Group 1042"/>
                <p:cNvGrpSpPr>
                  <a:grpSpLocks/>
                </p:cNvGrpSpPr>
                <p:nvPr/>
              </p:nvGrpSpPr>
              <p:grpSpPr bwMode="auto">
                <a:xfrm>
                  <a:off x="768" y="816"/>
                  <a:ext cx="4353" cy="3360"/>
                  <a:chOff x="768" y="816"/>
                  <a:chExt cx="4353" cy="3360"/>
                </a:xfrm>
              </p:grpSpPr>
              <p:grpSp>
                <p:nvGrpSpPr>
                  <p:cNvPr id="13" name="Group 1041"/>
                  <p:cNvGrpSpPr>
                    <a:grpSpLocks/>
                  </p:cNvGrpSpPr>
                  <p:nvPr/>
                </p:nvGrpSpPr>
                <p:grpSpPr bwMode="auto">
                  <a:xfrm>
                    <a:off x="768" y="816"/>
                    <a:ext cx="4353" cy="3360"/>
                    <a:chOff x="768" y="816"/>
                    <a:chExt cx="4353" cy="3360"/>
                  </a:xfrm>
                </p:grpSpPr>
                <p:pic>
                  <p:nvPicPr>
                    <p:cNvPr id="15" name="Picture 1027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lum bright="-6000" contrast="12000"/>
                    </a:blip>
                    <a:srcRect t="7895"/>
                    <a:stretch>
                      <a:fillRect/>
                    </a:stretch>
                  </p:blipFill>
                  <p:spPr bwMode="auto">
                    <a:xfrm>
                      <a:off x="768" y="816"/>
                      <a:ext cx="4353" cy="3360"/>
                    </a:xfrm>
                    <a:prstGeom prst="rect">
                      <a:avLst/>
                    </a:prstGeom>
                    <a:noFill/>
                    <a:ln w="57150" cmpd="thinThick">
                      <a:solidFill>
                        <a:srgbClr val="008080"/>
                      </a:solidFill>
                      <a:miter lim="800000"/>
                      <a:headEnd/>
                      <a:tailEnd/>
                    </a:ln>
                    <a:effectLst/>
                  </p:spPr>
                </p:pic>
                <p:sp>
                  <p:nvSpPr>
                    <p:cNvPr id="16" name="Rectangle 10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09" y="3605"/>
                      <a:ext cx="600" cy="530"/>
                    </a:xfrm>
                    <a:prstGeom prst="rect">
                      <a:avLst/>
                    </a:prstGeom>
                    <a:solidFill>
                      <a:srgbClr val="FDFDFD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pt-BR"/>
                    </a:p>
                  </p:txBody>
                </p:sp>
              </p:grpSp>
              <p:sp>
                <p:nvSpPr>
                  <p:cNvPr id="14" name="Rectangle 1030"/>
                  <p:cNvSpPr>
                    <a:spLocks noChangeArrowheads="1"/>
                  </p:cNvSpPr>
                  <p:nvPr/>
                </p:nvSpPr>
                <p:spPr bwMode="auto">
                  <a:xfrm>
                    <a:off x="786" y="883"/>
                    <a:ext cx="1512" cy="2914"/>
                  </a:xfrm>
                  <a:prstGeom prst="rect">
                    <a:avLst/>
                  </a:prstGeom>
                  <a:solidFill>
                    <a:srgbClr val="FDFDFD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  <p:sp>
              <p:nvSpPr>
                <p:cNvPr id="12" name="Rectangle 1032"/>
                <p:cNvSpPr>
                  <a:spLocks noChangeArrowheads="1"/>
                </p:cNvSpPr>
                <p:nvPr/>
              </p:nvSpPr>
              <p:spPr bwMode="auto">
                <a:xfrm>
                  <a:off x="2448" y="904"/>
                  <a:ext cx="96" cy="288"/>
                </a:xfrm>
                <a:prstGeom prst="rect">
                  <a:avLst/>
                </a:prstGeom>
                <a:solidFill>
                  <a:srgbClr val="FDFDFD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10" name="Rectangle 1034"/>
              <p:cNvSpPr>
                <a:spLocks noChangeArrowheads="1"/>
              </p:cNvSpPr>
              <p:nvPr/>
            </p:nvSpPr>
            <p:spPr bwMode="auto">
              <a:xfrm>
                <a:off x="3303" y="920"/>
                <a:ext cx="1810" cy="313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8" name="Rectangle 1036"/>
            <p:cNvSpPr>
              <a:spLocks noChangeArrowheads="1"/>
            </p:cNvSpPr>
            <p:nvPr/>
          </p:nvSpPr>
          <p:spPr bwMode="auto">
            <a:xfrm>
              <a:off x="4512" y="4004"/>
              <a:ext cx="384" cy="144"/>
            </a:xfrm>
            <a:prstGeom prst="rect">
              <a:avLst/>
            </a:prstGeom>
            <a:solidFill>
              <a:srgbClr val="FDFDF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8" name="Text Box 1048"/>
          <p:cNvSpPr txBox="1">
            <a:spLocks noChangeArrowheads="1"/>
          </p:cNvSpPr>
          <p:nvPr/>
        </p:nvSpPr>
        <p:spPr bwMode="auto">
          <a:xfrm>
            <a:off x="5067300" y="1600200"/>
            <a:ext cx="2622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b="1" dirty="0"/>
              <a:t>Compartimento posterior</a:t>
            </a:r>
          </a:p>
        </p:txBody>
      </p:sp>
      <p:pic>
        <p:nvPicPr>
          <p:cNvPr id="19" name="Picture 1046"/>
          <p:cNvPicPr>
            <a:picLocks noChangeAspect="1" noChangeArrowheads="1"/>
          </p:cNvPicPr>
          <p:nvPr/>
        </p:nvPicPr>
        <p:blipFill>
          <a:blip r:embed="rId4" cstate="print">
            <a:lum bright="-6000" contrast="12000"/>
          </a:blip>
          <a:srcRect/>
          <a:stretch>
            <a:fillRect/>
          </a:stretch>
        </p:blipFill>
        <p:spPr bwMode="auto">
          <a:xfrm>
            <a:off x="5067300" y="2209800"/>
            <a:ext cx="3835326" cy="3373438"/>
          </a:xfrm>
          <a:prstGeom prst="rect">
            <a:avLst/>
          </a:prstGeom>
          <a:noFill/>
          <a:ln w="57150" cmpd="thickThin">
            <a:solidFill>
              <a:srgbClr val="008080"/>
            </a:solidFill>
            <a:miter lim="800000"/>
            <a:headEnd/>
            <a:tailEnd/>
          </a:ln>
          <a:effectLst/>
        </p:spPr>
      </p:pic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r>
              <a:rPr lang="pt-BR" b="1" dirty="0" smtClean="0">
                <a:solidFill>
                  <a:schemeClr val="tx2"/>
                </a:solidFill>
              </a:rPr>
              <a:t>Músculos do antebraço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17" name="Forma livre 16"/>
          <p:cNvSpPr/>
          <p:nvPr/>
        </p:nvSpPr>
        <p:spPr>
          <a:xfrm>
            <a:off x="2482106" y="4079631"/>
            <a:ext cx="653260" cy="1463040"/>
          </a:xfrm>
          <a:custGeom>
            <a:avLst/>
            <a:gdLst>
              <a:gd name="connsiteX0" fmla="*/ 486177 w 653260"/>
              <a:gd name="connsiteY0" fmla="*/ 0 h 1463040"/>
              <a:gd name="connsiteX1" fmla="*/ 486177 w 653260"/>
              <a:gd name="connsiteY1" fmla="*/ 0 h 1463040"/>
              <a:gd name="connsiteX2" fmla="*/ 359568 w 653260"/>
              <a:gd name="connsiteY2" fmla="*/ 211015 h 1463040"/>
              <a:gd name="connsiteX3" fmla="*/ 303297 w 653260"/>
              <a:gd name="connsiteY3" fmla="*/ 295421 h 1463040"/>
              <a:gd name="connsiteX4" fmla="*/ 247026 w 653260"/>
              <a:gd name="connsiteY4" fmla="*/ 422031 h 1463040"/>
              <a:gd name="connsiteX5" fmla="*/ 204823 w 653260"/>
              <a:gd name="connsiteY5" fmla="*/ 492369 h 1463040"/>
              <a:gd name="connsiteX6" fmla="*/ 148552 w 653260"/>
              <a:gd name="connsiteY6" fmla="*/ 576775 h 1463040"/>
              <a:gd name="connsiteX7" fmla="*/ 120417 w 653260"/>
              <a:gd name="connsiteY7" fmla="*/ 618978 h 1463040"/>
              <a:gd name="connsiteX8" fmla="*/ 92282 w 653260"/>
              <a:gd name="connsiteY8" fmla="*/ 647114 h 1463040"/>
              <a:gd name="connsiteX9" fmla="*/ 64146 w 653260"/>
              <a:gd name="connsiteY9" fmla="*/ 801858 h 1463040"/>
              <a:gd name="connsiteX10" fmla="*/ 50079 w 653260"/>
              <a:gd name="connsiteY10" fmla="*/ 858129 h 1463040"/>
              <a:gd name="connsiteX11" fmla="*/ 36011 w 653260"/>
              <a:gd name="connsiteY11" fmla="*/ 928467 h 1463040"/>
              <a:gd name="connsiteX12" fmla="*/ 7876 w 653260"/>
              <a:gd name="connsiteY12" fmla="*/ 1083212 h 1463040"/>
              <a:gd name="connsiteX13" fmla="*/ 21943 w 653260"/>
              <a:gd name="connsiteY13" fmla="*/ 1280160 h 1463040"/>
              <a:gd name="connsiteX14" fmla="*/ 50079 w 653260"/>
              <a:gd name="connsiteY14" fmla="*/ 1308295 h 1463040"/>
              <a:gd name="connsiteX15" fmla="*/ 64146 w 653260"/>
              <a:gd name="connsiteY15" fmla="*/ 1350498 h 1463040"/>
              <a:gd name="connsiteX16" fmla="*/ 120417 w 653260"/>
              <a:gd name="connsiteY16" fmla="*/ 1420837 h 1463040"/>
              <a:gd name="connsiteX17" fmla="*/ 148552 w 653260"/>
              <a:gd name="connsiteY17" fmla="*/ 1463040 h 1463040"/>
              <a:gd name="connsiteX18" fmla="*/ 401771 w 653260"/>
              <a:gd name="connsiteY18" fmla="*/ 1448972 h 1463040"/>
              <a:gd name="connsiteX19" fmla="*/ 472109 w 653260"/>
              <a:gd name="connsiteY19" fmla="*/ 1434904 h 1463040"/>
              <a:gd name="connsiteX20" fmla="*/ 570583 w 653260"/>
              <a:gd name="connsiteY20" fmla="*/ 1420837 h 1463040"/>
              <a:gd name="connsiteX21" fmla="*/ 612786 w 653260"/>
              <a:gd name="connsiteY21" fmla="*/ 1280160 h 1463040"/>
              <a:gd name="connsiteX22" fmla="*/ 640922 w 653260"/>
              <a:gd name="connsiteY22" fmla="*/ 998806 h 1463040"/>
              <a:gd name="connsiteX23" fmla="*/ 626854 w 653260"/>
              <a:gd name="connsiteY23" fmla="*/ 703384 h 1463040"/>
              <a:gd name="connsiteX24" fmla="*/ 612786 w 653260"/>
              <a:gd name="connsiteY24" fmla="*/ 84406 h 1463040"/>
              <a:gd name="connsiteX25" fmla="*/ 500245 w 653260"/>
              <a:gd name="connsiteY25" fmla="*/ 70338 h 1463040"/>
              <a:gd name="connsiteX26" fmla="*/ 472109 w 653260"/>
              <a:gd name="connsiteY26" fmla="*/ 56271 h 1463040"/>
              <a:gd name="connsiteX27" fmla="*/ 472109 w 653260"/>
              <a:gd name="connsiteY27" fmla="*/ 56271 h 146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53260" h="1463040">
                <a:moveTo>
                  <a:pt x="486177" y="0"/>
                </a:moveTo>
                <a:lnTo>
                  <a:pt x="486177" y="0"/>
                </a:lnTo>
                <a:cubicBezTo>
                  <a:pt x="399421" y="156162"/>
                  <a:pt x="442617" y="86443"/>
                  <a:pt x="359568" y="211015"/>
                </a:cubicBezTo>
                <a:lnTo>
                  <a:pt x="303297" y="295421"/>
                </a:lnTo>
                <a:cubicBezTo>
                  <a:pt x="269815" y="395867"/>
                  <a:pt x="291613" y="355151"/>
                  <a:pt x="247026" y="422031"/>
                </a:cubicBezTo>
                <a:cubicBezTo>
                  <a:pt x="220129" y="502724"/>
                  <a:pt x="251168" y="430576"/>
                  <a:pt x="204823" y="492369"/>
                </a:cubicBezTo>
                <a:cubicBezTo>
                  <a:pt x="184534" y="519420"/>
                  <a:pt x="167309" y="548640"/>
                  <a:pt x="148552" y="576775"/>
                </a:cubicBezTo>
                <a:cubicBezTo>
                  <a:pt x="139174" y="590843"/>
                  <a:pt x="132372" y="607023"/>
                  <a:pt x="120417" y="618978"/>
                </a:cubicBezTo>
                <a:lnTo>
                  <a:pt x="92282" y="647114"/>
                </a:lnTo>
                <a:cubicBezTo>
                  <a:pt x="60378" y="774727"/>
                  <a:pt x="97745" y="617058"/>
                  <a:pt x="64146" y="801858"/>
                </a:cubicBezTo>
                <a:cubicBezTo>
                  <a:pt x="60687" y="820880"/>
                  <a:pt x="54273" y="839255"/>
                  <a:pt x="50079" y="858129"/>
                </a:cubicBezTo>
                <a:cubicBezTo>
                  <a:pt x="44892" y="881470"/>
                  <a:pt x="40288" y="904942"/>
                  <a:pt x="36011" y="928467"/>
                </a:cubicBezTo>
                <a:cubicBezTo>
                  <a:pt x="0" y="1126521"/>
                  <a:pt x="42635" y="909409"/>
                  <a:pt x="7876" y="1083212"/>
                </a:cubicBezTo>
                <a:cubicBezTo>
                  <a:pt x="12565" y="1148861"/>
                  <a:pt x="9814" y="1215471"/>
                  <a:pt x="21943" y="1280160"/>
                </a:cubicBezTo>
                <a:cubicBezTo>
                  <a:pt x="24387" y="1293196"/>
                  <a:pt x="43255" y="1296922"/>
                  <a:pt x="50079" y="1308295"/>
                </a:cubicBezTo>
                <a:cubicBezTo>
                  <a:pt x="57708" y="1321010"/>
                  <a:pt x="57514" y="1337235"/>
                  <a:pt x="64146" y="1350498"/>
                </a:cubicBezTo>
                <a:cubicBezTo>
                  <a:pt x="93010" y="1408225"/>
                  <a:pt x="85528" y="1377224"/>
                  <a:pt x="120417" y="1420837"/>
                </a:cubicBezTo>
                <a:cubicBezTo>
                  <a:pt x="130979" y="1434039"/>
                  <a:pt x="139174" y="1448972"/>
                  <a:pt x="148552" y="1463040"/>
                </a:cubicBezTo>
                <a:cubicBezTo>
                  <a:pt x="232958" y="1458351"/>
                  <a:pt x="317552" y="1456296"/>
                  <a:pt x="401771" y="1448972"/>
                </a:cubicBezTo>
                <a:cubicBezTo>
                  <a:pt x="425591" y="1446901"/>
                  <a:pt x="448524" y="1438835"/>
                  <a:pt x="472109" y="1434904"/>
                </a:cubicBezTo>
                <a:cubicBezTo>
                  <a:pt x="504816" y="1429453"/>
                  <a:pt x="537758" y="1425526"/>
                  <a:pt x="570583" y="1420837"/>
                </a:cubicBezTo>
                <a:cubicBezTo>
                  <a:pt x="585270" y="1376778"/>
                  <a:pt x="604280" y="1326942"/>
                  <a:pt x="612786" y="1280160"/>
                </a:cubicBezTo>
                <a:cubicBezTo>
                  <a:pt x="630958" y="1180211"/>
                  <a:pt x="632687" y="1105862"/>
                  <a:pt x="640922" y="998806"/>
                </a:cubicBezTo>
                <a:cubicBezTo>
                  <a:pt x="636233" y="900332"/>
                  <a:pt x="629886" y="801923"/>
                  <a:pt x="626854" y="703384"/>
                </a:cubicBezTo>
                <a:cubicBezTo>
                  <a:pt x="620507" y="497102"/>
                  <a:pt x="653260" y="286778"/>
                  <a:pt x="612786" y="84406"/>
                </a:cubicBezTo>
                <a:cubicBezTo>
                  <a:pt x="605372" y="47335"/>
                  <a:pt x="537316" y="77752"/>
                  <a:pt x="500245" y="70338"/>
                </a:cubicBezTo>
                <a:cubicBezTo>
                  <a:pt x="489963" y="68282"/>
                  <a:pt x="481488" y="60960"/>
                  <a:pt x="472109" y="56271"/>
                </a:cubicBezTo>
                <a:lnTo>
                  <a:pt x="472109" y="56271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Forma livre 20"/>
          <p:cNvSpPr/>
          <p:nvPr/>
        </p:nvSpPr>
        <p:spPr>
          <a:xfrm>
            <a:off x="603624" y="4965895"/>
            <a:ext cx="1053621" cy="520505"/>
          </a:xfrm>
          <a:custGeom>
            <a:avLst/>
            <a:gdLst>
              <a:gd name="connsiteX0" fmla="*/ 71625 w 1053621"/>
              <a:gd name="connsiteY0" fmla="*/ 140677 h 520505"/>
              <a:gd name="connsiteX1" fmla="*/ 71625 w 1053621"/>
              <a:gd name="connsiteY1" fmla="*/ 140677 h 520505"/>
              <a:gd name="connsiteX2" fmla="*/ 15354 w 1053621"/>
              <a:gd name="connsiteY2" fmla="*/ 309490 h 520505"/>
              <a:gd name="connsiteX3" fmla="*/ 1287 w 1053621"/>
              <a:gd name="connsiteY3" fmla="*/ 351693 h 520505"/>
              <a:gd name="connsiteX4" fmla="*/ 15354 w 1053621"/>
              <a:gd name="connsiteY4" fmla="*/ 464234 h 520505"/>
              <a:gd name="connsiteX5" fmla="*/ 57558 w 1053621"/>
              <a:gd name="connsiteY5" fmla="*/ 478302 h 520505"/>
              <a:gd name="connsiteX6" fmla="*/ 254505 w 1053621"/>
              <a:gd name="connsiteY6" fmla="*/ 464234 h 520505"/>
              <a:gd name="connsiteX7" fmla="*/ 395182 w 1053621"/>
              <a:gd name="connsiteY7" fmla="*/ 436099 h 520505"/>
              <a:gd name="connsiteX8" fmla="*/ 521791 w 1053621"/>
              <a:gd name="connsiteY8" fmla="*/ 450167 h 520505"/>
              <a:gd name="connsiteX9" fmla="*/ 606198 w 1053621"/>
              <a:gd name="connsiteY9" fmla="*/ 478302 h 520505"/>
              <a:gd name="connsiteX10" fmla="*/ 648401 w 1053621"/>
              <a:gd name="connsiteY10" fmla="*/ 492370 h 520505"/>
              <a:gd name="connsiteX11" fmla="*/ 690604 w 1053621"/>
              <a:gd name="connsiteY11" fmla="*/ 520505 h 520505"/>
              <a:gd name="connsiteX12" fmla="*/ 887551 w 1053621"/>
              <a:gd name="connsiteY12" fmla="*/ 506437 h 520505"/>
              <a:gd name="connsiteX13" fmla="*/ 957890 w 1053621"/>
              <a:gd name="connsiteY13" fmla="*/ 464234 h 520505"/>
              <a:gd name="connsiteX14" fmla="*/ 1000093 w 1053621"/>
              <a:gd name="connsiteY14" fmla="*/ 450167 h 520505"/>
              <a:gd name="connsiteX15" fmla="*/ 1028228 w 1053621"/>
              <a:gd name="connsiteY15" fmla="*/ 351693 h 520505"/>
              <a:gd name="connsiteX16" fmla="*/ 1042296 w 1053621"/>
              <a:gd name="connsiteY16" fmla="*/ 295422 h 520505"/>
              <a:gd name="connsiteX17" fmla="*/ 1028228 w 1053621"/>
              <a:gd name="connsiteY17" fmla="*/ 140677 h 520505"/>
              <a:gd name="connsiteX18" fmla="*/ 915687 w 1053621"/>
              <a:gd name="connsiteY18" fmla="*/ 70339 h 520505"/>
              <a:gd name="connsiteX19" fmla="*/ 873484 w 1053621"/>
              <a:gd name="connsiteY19" fmla="*/ 28136 h 520505"/>
              <a:gd name="connsiteX20" fmla="*/ 817213 w 1053621"/>
              <a:gd name="connsiteY20" fmla="*/ 14068 h 520505"/>
              <a:gd name="connsiteX21" fmla="*/ 775010 w 1053621"/>
              <a:gd name="connsiteY21" fmla="*/ 0 h 520505"/>
              <a:gd name="connsiteX22" fmla="*/ 423318 w 1053621"/>
              <a:gd name="connsiteY22" fmla="*/ 14068 h 520505"/>
              <a:gd name="connsiteX23" fmla="*/ 184167 w 1053621"/>
              <a:gd name="connsiteY23" fmla="*/ 28136 h 520505"/>
              <a:gd name="connsiteX24" fmla="*/ 99761 w 1053621"/>
              <a:gd name="connsiteY24" fmla="*/ 126610 h 520505"/>
              <a:gd name="connsiteX25" fmla="*/ 71625 w 1053621"/>
              <a:gd name="connsiteY25" fmla="*/ 140677 h 520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053621" h="520505">
                <a:moveTo>
                  <a:pt x="71625" y="140677"/>
                </a:moveTo>
                <a:lnTo>
                  <a:pt x="71625" y="140677"/>
                </a:lnTo>
                <a:lnTo>
                  <a:pt x="15354" y="309490"/>
                </a:lnTo>
                <a:lnTo>
                  <a:pt x="1287" y="351693"/>
                </a:lnTo>
                <a:cubicBezTo>
                  <a:pt x="5976" y="389207"/>
                  <a:pt x="0" y="429687"/>
                  <a:pt x="15354" y="464234"/>
                </a:cubicBezTo>
                <a:cubicBezTo>
                  <a:pt x="21377" y="477785"/>
                  <a:pt x="42729" y="478302"/>
                  <a:pt x="57558" y="478302"/>
                </a:cubicBezTo>
                <a:cubicBezTo>
                  <a:pt x="123374" y="478302"/>
                  <a:pt x="188856" y="468923"/>
                  <a:pt x="254505" y="464234"/>
                </a:cubicBezTo>
                <a:cubicBezTo>
                  <a:pt x="291684" y="454940"/>
                  <a:pt x="360695" y="436099"/>
                  <a:pt x="395182" y="436099"/>
                </a:cubicBezTo>
                <a:cubicBezTo>
                  <a:pt x="437645" y="436099"/>
                  <a:pt x="479588" y="445478"/>
                  <a:pt x="521791" y="450167"/>
                </a:cubicBezTo>
                <a:lnTo>
                  <a:pt x="606198" y="478302"/>
                </a:lnTo>
                <a:cubicBezTo>
                  <a:pt x="620266" y="482991"/>
                  <a:pt x="636063" y="484145"/>
                  <a:pt x="648401" y="492370"/>
                </a:cubicBezTo>
                <a:lnTo>
                  <a:pt x="690604" y="520505"/>
                </a:lnTo>
                <a:cubicBezTo>
                  <a:pt x="756253" y="515816"/>
                  <a:pt x="822186" y="514127"/>
                  <a:pt x="887551" y="506437"/>
                </a:cubicBezTo>
                <a:cubicBezTo>
                  <a:pt x="953648" y="498661"/>
                  <a:pt x="909151" y="493477"/>
                  <a:pt x="957890" y="464234"/>
                </a:cubicBezTo>
                <a:cubicBezTo>
                  <a:pt x="970605" y="456605"/>
                  <a:pt x="986025" y="454856"/>
                  <a:pt x="1000093" y="450167"/>
                </a:cubicBezTo>
                <a:cubicBezTo>
                  <a:pt x="1044072" y="274253"/>
                  <a:pt x="987865" y="492966"/>
                  <a:pt x="1028228" y="351693"/>
                </a:cubicBezTo>
                <a:cubicBezTo>
                  <a:pt x="1033539" y="333103"/>
                  <a:pt x="1037607" y="314179"/>
                  <a:pt x="1042296" y="295422"/>
                </a:cubicBezTo>
                <a:cubicBezTo>
                  <a:pt x="1037607" y="243840"/>
                  <a:pt x="1053621" y="185820"/>
                  <a:pt x="1028228" y="140677"/>
                </a:cubicBezTo>
                <a:cubicBezTo>
                  <a:pt x="1006540" y="102120"/>
                  <a:pt x="946968" y="101620"/>
                  <a:pt x="915687" y="70339"/>
                </a:cubicBezTo>
                <a:cubicBezTo>
                  <a:pt x="901619" y="56271"/>
                  <a:pt x="890757" y="38007"/>
                  <a:pt x="873484" y="28136"/>
                </a:cubicBezTo>
                <a:cubicBezTo>
                  <a:pt x="856697" y="18543"/>
                  <a:pt x="835803" y="19380"/>
                  <a:pt x="817213" y="14068"/>
                </a:cubicBezTo>
                <a:cubicBezTo>
                  <a:pt x="802955" y="9994"/>
                  <a:pt x="789078" y="4689"/>
                  <a:pt x="775010" y="0"/>
                </a:cubicBezTo>
                <a:lnTo>
                  <a:pt x="423318" y="14068"/>
                </a:lnTo>
                <a:cubicBezTo>
                  <a:pt x="343554" y="17866"/>
                  <a:pt x="261850" y="9640"/>
                  <a:pt x="184167" y="28136"/>
                </a:cubicBezTo>
                <a:cubicBezTo>
                  <a:pt x="168644" y="31832"/>
                  <a:pt x="109019" y="103465"/>
                  <a:pt x="99761" y="126610"/>
                </a:cubicBezTo>
                <a:cubicBezTo>
                  <a:pt x="96278" y="135318"/>
                  <a:pt x="99761" y="145367"/>
                  <a:pt x="71625" y="1406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Forma livre 21"/>
          <p:cNvSpPr/>
          <p:nvPr/>
        </p:nvSpPr>
        <p:spPr>
          <a:xfrm>
            <a:off x="6583680" y="2180492"/>
            <a:ext cx="2337087" cy="3376246"/>
          </a:xfrm>
          <a:custGeom>
            <a:avLst/>
            <a:gdLst>
              <a:gd name="connsiteX0" fmla="*/ 0 w 2337087"/>
              <a:gd name="connsiteY0" fmla="*/ 84406 h 3376246"/>
              <a:gd name="connsiteX1" fmla="*/ 0 w 2337087"/>
              <a:gd name="connsiteY1" fmla="*/ 84406 h 3376246"/>
              <a:gd name="connsiteX2" fmla="*/ 84406 w 2337087"/>
              <a:gd name="connsiteY2" fmla="*/ 182880 h 3376246"/>
              <a:gd name="connsiteX3" fmla="*/ 126609 w 2337087"/>
              <a:gd name="connsiteY3" fmla="*/ 196948 h 3376246"/>
              <a:gd name="connsiteX4" fmla="*/ 267286 w 2337087"/>
              <a:gd name="connsiteY4" fmla="*/ 239151 h 3376246"/>
              <a:gd name="connsiteX5" fmla="*/ 422031 w 2337087"/>
              <a:gd name="connsiteY5" fmla="*/ 281354 h 3376246"/>
              <a:gd name="connsiteX6" fmla="*/ 464234 w 2337087"/>
              <a:gd name="connsiteY6" fmla="*/ 295422 h 3376246"/>
              <a:gd name="connsiteX7" fmla="*/ 618978 w 2337087"/>
              <a:gd name="connsiteY7" fmla="*/ 309490 h 3376246"/>
              <a:gd name="connsiteX8" fmla="*/ 689317 w 2337087"/>
              <a:gd name="connsiteY8" fmla="*/ 351693 h 3376246"/>
              <a:gd name="connsiteX9" fmla="*/ 717452 w 2337087"/>
              <a:gd name="connsiteY9" fmla="*/ 436099 h 3376246"/>
              <a:gd name="connsiteX10" fmla="*/ 731520 w 2337087"/>
              <a:gd name="connsiteY10" fmla="*/ 478302 h 3376246"/>
              <a:gd name="connsiteX11" fmla="*/ 773723 w 2337087"/>
              <a:gd name="connsiteY11" fmla="*/ 562708 h 3376246"/>
              <a:gd name="connsiteX12" fmla="*/ 801858 w 2337087"/>
              <a:gd name="connsiteY12" fmla="*/ 618979 h 3376246"/>
              <a:gd name="connsiteX13" fmla="*/ 829994 w 2337087"/>
              <a:gd name="connsiteY13" fmla="*/ 703385 h 3376246"/>
              <a:gd name="connsiteX14" fmla="*/ 844062 w 2337087"/>
              <a:gd name="connsiteY14" fmla="*/ 829994 h 3376246"/>
              <a:gd name="connsiteX15" fmla="*/ 872197 w 2337087"/>
              <a:gd name="connsiteY15" fmla="*/ 914400 h 3376246"/>
              <a:gd name="connsiteX16" fmla="*/ 886265 w 2337087"/>
              <a:gd name="connsiteY16" fmla="*/ 998806 h 3376246"/>
              <a:gd name="connsiteX17" fmla="*/ 900332 w 2337087"/>
              <a:gd name="connsiteY17" fmla="*/ 1252025 h 3376246"/>
              <a:gd name="connsiteX18" fmla="*/ 928468 w 2337087"/>
              <a:gd name="connsiteY18" fmla="*/ 1336431 h 3376246"/>
              <a:gd name="connsiteX19" fmla="*/ 900332 w 2337087"/>
              <a:gd name="connsiteY19" fmla="*/ 1448973 h 3376246"/>
              <a:gd name="connsiteX20" fmla="*/ 858129 w 2337087"/>
              <a:gd name="connsiteY20" fmla="*/ 1547446 h 3376246"/>
              <a:gd name="connsiteX21" fmla="*/ 844062 w 2337087"/>
              <a:gd name="connsiteY21" fmla="*/ 1603717 h 3376246"/>
              <a:gd name="connsiteX22" fmla="*/ 815926 w 2337087"/>
              <a:gd name="connsiteY22" fmla="*/ 1688123 h 3376246"/>
              <a:gd name="connsiteX23" fmla="*/ 801858 w 2337087"/>
              <a:gd name="connsiteY23" fmla="*/ 1885071 h 3376246"/>
              <a:gd name="connsiteX24" fmla="*/ 787791 w 2337087"/>
              <a:gd name="connsiteY24" fmla="*/ 1941342 h 3376246"/>
              <a:gd name="connsiteX25" fmla="*/ 773723 w 2337087"/>
              <a:gd name="connsiteY25" fmla="*/ 2307102 h 3376246"/>
              <a:gd name="connsiteX26" fmla="*/ 787791 w 2337087"/>
              <a:gd name="connsiteY26" fmla="*/ 2658794 h 3376246"/>
              <a:gd name="connsiteX27" fmla="*/ 801858 w 2337087"/>
              <a:gd name="connsiteY27" fmla="*/ 2700997 h 3376246"/>
              <a:gd name="connsiteX28" fmla="*/ 815926 w 2337087"/>
              <a:gd name="connsiteY28" fmla="*/ 2757268 h 3376246"/>
              <a:gd name="connsiteX29" fmla="*/ 858129 w 2337087"/>
              <a:gd name="connsiteY29" fmla="*/ 2841674 h 3376246"/>
              <a:gd name="connsiteX30" fmla="*/ 928468 w 2337087"/>
              <a:gd name="connsiteY30" fmla="*/ 2897945 h 3376246"/>
              <a:gd name="connsiteX31" fmla="*/ 984738 w 2337087"/>
              <a:gd name="connsiteY31" fmla="*/ 2982351 h 3376246"/>
              <a:gd name="connsiteX32" fmla="*/ 998806 w 2337087"/>
              <a:gd name="connsiteY32" fmla="*/ 3024554 h 3376246"/>
              <a:gd name="connsiteX33" fmla="*/ 1041009 w 2337087"/>
              <a:gd name="connsiteY33" fmla="*/ 3038622 h 3376246"/>
              <a:gd name="connsiteX34" fmla="*/ 1083212 w 2337087"/>
              <a:gd name="connsiteY34" fmla="*/ 3066757 h 3376246"/>
              <a:gd name="connsiteX35" fmla="*/ 1111348 w 2337087"/>
              <a:gd name="connsiteY35" fmla="*/ 3094893 h 3376246"/>
              <a:gd name="connsiteX36" fmla="*/ 1294228 w 2337087"/>
              <a:gd name="connsiteY36" fmla="*/ 3108960 h 3376246"/>
              <a:gd name="connsiteX37" fmla="*/ 1364566 w 2337087"/>
              <a:gd name="connsiteY37" fmla="*/ 3123028 h 3376246"/>
              <a:gd name="connsiteX38" fmla="*/ 1420837 w 2337087"/>
              <a:gd name="connsiteY38" fmla="*/ 3137096 h 3376246"/>
              <a:gd name="connsiteX39" fmla="*/ 1505243 w 2337087"/>
              <a:gd name="connsiteY39" fmla="*/ 3151163 h 3376246"/>
              <a:gd name="connsiteX40" fmla="*/ 1842868 w 2337087"/>
              <a:gd name="connsiteY40" fmla="*/ 3137096 h 3376246"/>
              <a:gd name="connsiteX41" fmla="*/ 1927274 w 2337087"/>
              <a:gd name="connsiteY41" fmla="*/ 3123028 h 3376246"/>
              <a:gd name="connsiteX42" fmla="*/ 1885071 w 2337087"/>
              <a:gd name="connsiteY42" fmla="*/ 3108960 h 3376246"/>
              <a:gd name="connsiteX43" fmla="*/ 1645920 w 2337087"/>
              <a:gd name="connsiteY43" fmla="*/ 3094893 h 3376246"/>
              <a:gd name="connsiteX44" fmla="*/ 1561514 w 2337087"/>
              <a:gd name="connsiteY44" fmla="*/ 3080825 h 3376246"/>
              <a:gd name="connsiteX45" fmla="*/ 1280160 w 2337087"/>
              <a:gd name="connsiteY45" fmla="*/ 3094893 h 3376246"/>
              <a:gd name="connsiteX46" fmla="*/ 1223889 w 2337087"/>
              <a:gd name="connsiteY46" fmla="*/ 3108960 h 3376246"/>
              <a:gd name="connsiteX47" fmla="*/ 1055077 w 2337087"/>
              <a:gd name="connsiteY47" fmla="*/ 3193366 h 3376246"/>
              <a:gd name="connsiteX48" fmla="*/ 984738 w 2337087"/>
              <a:gd name="connsiteY48" fmla="*/ 3249637 h 3376246"/>
              <a:gd name="connsiteX49" fmla="*/ 956603 w 2337087"/>
              <a:gd name="connsiteY49" fmla="*/ 3277773 h 3376246"/>
              <a:gd name="connsiteX50" fmla="*/ 914400 w 2337087"/>
              <a:gd name="connsiteY50" fmla="*/ 3291840 h 3376246"/>
              <a:gd name="connsiteX51" fmla="*/ 689317 w 2337087"/>
              <a:gd name="connsiteY51" fmla="*/ 3305908 h 3376246"/>
              <a:gd name="connsiteX52" fmla="*/ 647114 w 2337087"/>
              <a:gd name="connsiteY52" fmla="*/ 3319976 h 3376246"/>
              <a:gd name="connsiteX53" fmla="*/ 689317 w 2337087"/>
              <a:gd name="connsiteY53" fmla="*/ 3348111 h 3376246"/>
              <a:gd name="connsiteX54" fmla="*/ 787791 w 2337087"/>
              <a:gd name="connsiteY54" fmla="*/ 3376246 h 3376246"/>
              <a:gd name="connsiteX55" fmla="*/ 1997612 w 2337087"/>
              <a:gd name="connsiteY55" fmla="*/ 3362179 h 3376246"/>
              <a:gd name="connsiteX56" fmla="*/ 2082018 w 2337087"/>
              <a:gd name="connsiteY56" fmla="*/ 3348111 h 3376246"/>
              <a:gd name="connsiteX57" fmla="*/ 2166425 w 2337087"/>
              <a:gd name="connsiteY57" fmla="*/ 3319976 h 3376246"/>
              <a:gd name="connsiteX58" fmla="*/ 2236763 w 2337087"/>
              <a:gd name="connsiteY58" fmla="*/ 3249637 h 3376246"/>
              <a:gd name="connsiteX59" fmla="*/ 2293034 w 2337087"/>
              <a:gd name="connsiteY59" fmla="*/ 3179299 h 3376246"/>
              <a:gd name="connsiteX60" fmla="*/ 2307102 w 2337087"/>
              <a:gd name="connsiteY60" fmla="*/ 3137096 h 3376246"/>
              <a:gd name="connsiteX61" fmla="*/ 2278966 w 2337087"/>
              <a:gd name="connsiteY61" fmla="*/ 2883877 h 3376246"/>
              <a:gd name="connsiteX62" fmla="*/ 2264898 w 2337087"/>
              <a:gd name="connsiteY62" fmla="*/ 2757268 h 3376246"/>
              <a:gd name="connsiteX63" fmla="*/ 2250831 w 2337087"/>
              <a:gd name="connsiteY63" fmla="*/ 2700997 h 3376246"/>
              <a:gd name="connsiteX64" fmla="*/ 2222695 w 2337087"/>
              <a:gd name="connsiteY64" fmla="*/ 2532185 h 3376246"/>
              <a:gd name="connsiteX65" fmla="*/ 2180492 w 2337087"/>
              <a:gd name="connsiteY65" fmla="*/ 2335237 h 3376246"/>
              <a:gd name="connsiteX66" fmla="*/ 2166425 w 2337087"/>
              <a:gd name="connsiteY66" fmla="*/ 2293034 h 3376246"/>
              <a:gd name="connsiteX67" fmla="*/ 2152357 w 2337087"/>
              <a:gd name="connsiteY67" fmla="*/ 2124222 h 3376246"/>
              <a:gd name="connsiteX68" fmla="*/ 2138289 w 2337087"/>
              <a:gd name="connsiteY68" fmla="*/ 2039816 h 3376246"/>
              <a:gd name="connsiteX69" fmla="*/ 2152357 w 2337087"/>
              <a:gd name="connsiteY69" fmla="*/ 1856936 h 3376246"/>
              <a:gd name="connsiteX70" fmla="*/ 2166425 w 2337087"/>
              <a:gd name="connsiteY70" fmla="*/ 1772530 h 3376246"/>
              <a:gd name="connsiteX71" fmla="*/ 2208628 w 2337087"/>
              <a:gd name="connsiteY71" fmla="*/ 1688123 h 3376246"/>
              <a:gd name="connsiteX72" fmla="*/ 2250831 w 2337087"/>
              <a:gd name="connsiteY72" fmla="*/ 1589650 h 3376246"/>
              <a:gd name="connsiteX73" fmla="*/ 2307102 w 2337087"/>
              <a:gd name="connsiteY73" fmla="*/ 1491176 h 3376246"/>
              <a:gd name="connsiteX74" fmla="*/ 2335237 w 2337087"/>
              <a:gd name="connsiteY74" fmla="*/ 1406770 h 3376246"/>
              <a:gd name="connsiteX75" fmla="*/ 2307102 w 2337087"/>
              <a:gd name="connsiteY75" fmla="*/ 1069145 h 3376246"/>
              <a:gd name="connsiteX76" fmla="*/ 2278966 w 2337087"/>
              <a:gd name="connsiteY76" fmla="*/ 956603 h 3376246"/>
              <a:gd name="connsiteX77" fmla="*/ 2236763 w 2337087"/>
              <a:gd name="connsiteY77" fmla="*/ 717453 h 3376246"/>
              <a:gd name="connsiteX78" fmla="*/ 2222695 w 2337087"/>
              <a:gd name="connsiteY78" fmla="*/ 647114 h 3376246"/>
              <a:gd name="connsiteX79" fmla="*/ 2166425 w 2337087"/>
              <a:gd name="connsiteY79" fmla="*/ 562708 h 3376246"/>
              <a:gd name="connsiteX80" fmla="*/ 2138289 w 2337087"/>
              <a:gd name="connsiteY80" fmla="*/ 520505 h 3376246"/>
              <a:gd name="connsiteX81" fmla="*/ 2110154 w 2337087"/>
              <a:gd name="connsiteY81" fmla="*/ 478302 h 3376246"/>
              <a:gd name="connsiteX82" fmla="*/ 2025748 w 2337087"/>
              <a:gd name="connsiteY82" fmla="*/ 407963 h 3376246"/>
              <a:gd name="connsiteX83" fmla="*/ 1969477 w 2337087"/>
              <a:gd name="connsiteY83" fmla="*/ 365760 h 3376246"/>
              <a:gd name="connsiteX84" fmla="*/ 1927274 w 2337087"/>
              <a:gd name="connsiteY84" fmla="*/ 351693 h 3376246"/>
              <a:gd name="connsiteX85" fmla="*/ 1899138 w 2337087"/>
              <a:gd name="connsiteY85" fmla="*/ 309490 h 3376246"/>
              <a:gd name="connsiteX86" fmla="*/ 1786597 w 2337087"/>
              <a:gd name="connsiteY86" fmla="*/ 253219 h 3376246"/>
              <a:gd name="connsiteX87" fmla="*/ 1702191 w 2337087"/>
              <a:gd name="connsiteY87" fmla="*/ 211016 h 3376246"/>
              <a:gd name="connsiteX88" fmla="*/ 1603717 w 2337087"/>
              <a:gd name="connsiteY88" fmla="*/ 126610 h 3376246"/>
              <a:gd name="connsiteX89" fmla="*/ 1463040 w 2337087"/>
              <a:gd name="connsiteY89" fmla="*/ 56271 h 3376246"/>
              <a:gd name="connsiteX90" fmla="*/ 1378634 w 2337087"/>
              <a:gd name="connsiteY90" fmla="*/ 42203 h 3376246"/>
              <a:gd name="connsiteX91" fmla="*/ 1294228 w 2337087"/>
              <a:gd name="connsiteY91" fmla="*/ 14068 h 3376246"/>
              <a:gd name="connsiteX92" fmla="*/ 1252025 w 2337087"/>
              <a:gd name="connsiteY92" fmla="*/ 0 h 3376246"/>
              <a:gd name="connsiteX93" fmla="*/ 1069145 w 2337087"/>
              <a:gd name="connsiteY93" fmla="*/ 14068 h 3376246"/>
              <a:gd name="connsiteX94" fmla="*/ 548640 w 2337087"/>
              <a:gd name="connsiteY94" fmla="*/ 42203 h 3376246"/>
              <a:gd name="connsiteX95" fmla="*/ 42203 w 2337087"/>
              <a:gd name="connsiteY95" fmla="*/ 42203 h 3376246"/>
              <a:gd name="connsiteX96" fmla="*/ 14068 w 2337087"/>
              <a:gd name="connsiteY96" fmla="*/ 126610 h 3376246"/>
              <a:gd name="connsiteX97" fmla="*/ 0 w 2337087"/>
              <a:gd name="connsiteY97" fmla="*/ 168813 h 3376246"/>
              <a:gd name="connsiteX98" fmla="*/ 14068 w 2337087"/>
              <a:gd name="connsiteY98" fmla="*/ 211016 h 3376246"/>
              <a:gd name="connsiteX99" fmla="*/ 56271 w 2337087"/>
              <a:gd name="connsiteY99" fmla="*/ 225083 h 3376246"/>
              <a:gd name="connsiteX100" fmla="*/ 56271 w 2337087"/>
              <a:gd name="connsiteY100" fmla="*/ 225083 h 337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2337087" h="3376246">
                <a:moveTo>
                  <a:pt x="0" y="84406"/>
                </a:moveTo>
                <a:lnTo>
                  <a:pt x="0" y="84406"/>
                </a:lnTo>
                <a:cubicBezTo>
                  <a:pt x="28135" y="117231"/>
                  <a:pt x="52094" y="154158"/>
                  <a:pt x="84406" y="182880"/>
                </a:cubicBezTo>
                <a:cubicBezTo>
                  <a:pt x="95489" y="192732"/>
                  <a:pt x="113346" y="190316"/>
                  <a:pt x="126609" y="196948"/>
                </a:cubicBezTo>
                <a:cubicBezTo>
                  <a:pt x="235492" y="251390"/>
                  <a:pt x="75411" y="207171"/>
                  <a:pt x="267286" y="239151"/>
                </a:cubicBezTo>
                <a:cubicBezTo>
                  <a:pt x="346820" y="252407"/>
                  <a:pt x="339607" y="253879"/>
                  <a:pt x="422031" y="281354"/>
                </a:cubicBezTo>
                <a:cubicBezTo>
                  <a:pt x="436099" y="286043"/>
                  <a:pt x="449466" y="294079"/>
                  <a:pt x="464234" y="295422"/>
                </a:cubicBezTo>
                <a:lnTo>
                  <a:pt x="618978" y="309490"/>
                </a:lnTo>
                <a:cubicBezTo>
                  <a:pt x="647858" y="319116"/>
                  <a:pt x="673868" y="320794"/>
                  <a:pt x="689317" y="351693"/>
                </a:cubicBezTo>
                <a:cubicBezTo>
                  <a:pt x="702580" y="378219"/>
                  <a:pt x="708074" y="407964"/>
                  <a:pt x="717452" y="436099"/>
                </a:cubicBezTo>
                <a:cubicBezTo>
                  <a:pt x="722141" y="450167"/>
                  <a:pt x="723295" y="465964"/>
                  <a:pt x="731520" y="478302"/>
                </a:cubicBezTo>
                <a:cubicBezTo>
                  <a:pt x="785587" y="559404"/>
                  <a:pt x="738778" y="481170"/>
                  <a:pt x="773723" y="562708"/>
                </a:cubicBezTo>
                <a:cubicBezTo>
                  <a:pt x="781984" y="581983"/>
                  <a:pt x="794070" y="599508"/>
                  <a:pt x="801858" y="618979"/>
                </a:cubicBezTo>
                <a:cubicBezTo>
                  <a:pt x="812872" y="646515"/>
                  <a:pt x="829994" y="703385"/>
                  <a:pt x="829994" y="703385"/>
                </a:cubicBezTo>
                <a:cubicBezTo>
                  <a:pt x="834683" y="745588"/>
                  <a:pt x="835734" y="788356"/>
                  <a:pt x="844062" y="829994"/>
                </a:cubicBezTo>
                <a:cubicBezTo>
                  <a:pt x="849878" y="859075"/>
                  <a:pt x="867321" y="885146"/>
                  <a:pt x="872197" y="914400"/>
                </a:cubicBezTo>
                <a:lnTo>
                  <a:pt x="886265" y="998806"/>
                </a:lnTo>
                <a:cubicBezTo>
                  <a:pt x="890954" y="1083212"/>
                  <a:pt x="889847" y="1168141"/>
                  <a:pt x="900332" y="1252025"/>
                </a:cubicBezTo>
                <a:cubicBezTo>
                  <a:pt x="904011" y="1281453"/>
                  <a:pt x="928468" y="1336431"/>
                  <a:pt x="928468" y="1336431"/>
                </a:cubicBezTo>
                <a:cubicBezTo>
                  <a:pt x="896314" y="1432892"/>
                  <a:pt x="934280" y="1313180"/>
                  <a:pt x="900332" y="1448973"/>
                </a:cubicBezTo>
                <a:cubicBezTo>
                  <a:pt x="889981" y="1490376"/>
                  <a:pt x="878263" y="1507180"/>
                  <a:pt x="858129" y="1547446"/>
                </a:cubicBezTo>
                <a:cubicBezTo>
                  <a:pt x="853440" y="1566203"/>
                  <a:pt x="849618" y="1585198"/>
                  <a:pt x="844062" y="1603717"/>
                </a:cubicBezTo>
                <a:cubicBezTo>
                  <a:pt x="835540" y="1632124"/>
                  <a:pt x="815926" y="1688123"/>
                  <a:pt x="815926" y="1688123"/>
                </a:cubicBezTo>
                <a:cubicBezTo>
                  <a:pt x="811237" y="1753772"/>
                  <a:pt x="809126" y="1819657"/>
                  <a:pt x="801858" y="1885071"/>
                </a:cubicBezTo>
                <a:cubicBezTo>
                  <a:pt x="799723" y="1904287"/>
                  <a:pt x="789077" y="1922051"/>
                  <a:pt x="787791" y="1941342"/>
                </a:cubicBezTo>
                <a:cubicBezTo>
                  <a:pt x="779675" y="2063082"/>
                  <a:pt x="778412" y="2185182"/>
                  <a:pt x="773723" y="2307102"/>
                </a:cubicBezTo>
                <a:cubicBezTo>
                  <a:pt x="778412" y="2424333"/>
                  <a:pt x="779432" y="2541768"/>
                  <a:pt x="787791" y="2658794"/>
                </a:cubicBezTo>
                <a:cubicBezTo>
                  <a:pt x="788847" y="2673585"/>
                  <a:pt x="797784" y="2686739"/>
                  <a:pt x="801858" y="2700997"/>
                </a:cubicBezTo>
                <a:cubicBezTo>
                  <a:pt x="807169" y="2719587"/>
                  <a:pt x="810614" y="2738678"/>
                  <a:pt x="815926" y="2757268"/>
                </a:cubicBezTo>
                <a:cubicBezTo>
                  <a:pt x="825079" y="2789304"/>
                  <a:pt x="833468" y="2817013"/>
                  <a:pt x="858129" y="2841674"/>
                </a:cubicBezTo>
                <a:cubicBezTo>
                  <a:pt x="913494" y="2897040"/>
                  <a:pt x="886708" y="2842265"/>
                  <a:pt x="928468" y="2897945"/>
                </a:cubicBezTo>
                <a:cubicBezTo>
                  <a:pt x="948757" y="2924996"/>
                  <a:pt x="974045" y="2950272"/>
                  <a:pt x="984738" y="2982351"/>
                </a:cubicBezTo>
                <a:cubicBezTo>
                  <a:pt x="989427" y="2996419"/>
                  <a:pt x="988321" y="3014069"/>
                  <a:pt x="998806" y="3024554"/>
                </a:cubicBezTo>
                <a:cubicBezTo>
                  <a:pt x="1009291" y="3035039"/>
                  <a:pt x="1027746" y="3031990"/>
                  <a:pt x="1041009" y="3038622"/>
                </a:cubicBezTo>
                <a:cubicBezTo>
                  <a:pt x="1056131" y="3046183"/>
                  <a:pt x="1070010" y="3056195"/>
                  <a:pt x="1083212" y="3066757"/>
                </a:cubicBezTo>
                <a:cubicBezTo>
                  <a:pt x="1093569" y="3075043"/>
                  <a:pt x="1098342" y="3092292"/>
                  <a:pt x="1111348" y="3094893"/>
                </a:cubicBezTo>
                <a:cubicBezTo>
                  <a:pt x="1171301" y="3106883"/>
                  <a:pt x="1233268" y="3104271"/>
                  <a:pt x="1294228" y="3108960"/>
                </a:cubicBezTo>
                <a:cubicBezTo>
                  <a:pt x="1317674" y="3113649"/>
                  <a:pt x="1341225" y="3117841"/>
                  <a:pt x="1364566" y="3123028"/>
                </a:cubicBezTo>
                <a:cubicBezTo>
                  <a:pt x="1383440" y="3127222"/>
                  <a:pt x="1401878" y="3133304"/>
                  <a:pt x="1420837" y="3137096"/>
                </a:cubicBezTo>
                <a:cubicBezTo>
                  <a:pt x="1448806" y="3142690"/>
                  <a:pt x="1477108" y="3146474"/>
                  <a:pt x="1505243" y="3151163"/>
                </a:cubicBezTo>
                <a:cubicBezTo>
                  <a:pt x="1617785" y="3146474"/>
                  <a:pt x="1730478" y="3144589"/>
                  <a:pt x="1842868" y="3137096"/>
                </a:cubicBezTo>
                <a:cubicBezTo>
                  <a:pt x="1871328" y="3135199"/>
                  <a:pt x="1903541" y="3138850"/>
                  <a:pt x="1927274" y="3123028"/>
                </a:cubicBezTo>
                <a:cubicBezTo>
                  <a:pt x="1939612" y="3114802"/>
                  <a:pt x="1899826" y="3110435"/>
                  <a:pt x="1885071" y="3108960"/>
                </a:cubicBezTo>
                <a:cubicBezTo>
                  <a:pt x="1805613" y="3101014"/>
                  <a:pt x="1725637" y="3099582"/>
                  <a:pt x="1645920" y="3094893"/>
                </a:cubicBezTo>
                <a:cubicBezTo>
                  <a:pt x="1617785" y="3090204"/>
                  <a:pt x="1590037" y="3080825"/>
                  <a:pt x="1561514" y="3080825"/>
                </a:cubicBezTo>
                <a:cubicBezTo>
                  <a:pt x="1467612" y="3080825"/>
                  <a:pt x="1373737" y="3087095"/>
                  <a:pt x="1280160" y="3094893"/>
                </a:cubicBezTo>
                <a:cubicBezTo>
                  <a:pt x="1260893" y="3096499"/>
                  <a:pt x="1242408" y="3103404"/>
                  <a:pt x="1223889" y="3108960"/>
                </a:cubicBezTo>
                <a:cubicBezTo>
                  <a:pt x="1158514" y="3128573"/>
                  <a:pt x="1105886" y="3142556"/>
                  <a:pt x="1055077" y="3193366"/>
                </a:cubicBezTo>
                <a:cubicBezTo>
                  <a:pt x="987145" y="3261301"/>
                  <a:pt x="1073470" y="3178652"/>
                  <a:pt x="984738" y="3249637"/>
                </a:cubicBezTo>
                <a:cubicBezTo>
                  <a:pt x="974381" y="3257922"/>
                  <a:pt x="967976" y="3270949"/>
                  <a:pt x="956603" y="3277773"/>
                </a:cubicBezTo>
                <a:cubicBezTo>
                  <a:pt x="943888" y="3285402"/>
                  <a:pt x="929147" y="3290288"/>
                  <a:pt x="914400" y="3291840"/>
                </a:cubicBezTo>
                <a:cubicBezTo>
                  <a:pt x="839639" y="3299709"/>
                  <a:pt x="764345" y="3301219"/>
                  <a:pt x="689317" y="3305908"/>
                </a:cubicBezTo>
                <a:cubicBezTo>
                  <a:pt x="675249" y="3310597"/>
                  <a:pt x="647114" y="3305147"/>
                  <a:pt x="647114" y="3319976"/>
                </a:cubicBezTo>
                <a:cubicBezTo>
                  <a:pt x="647114" y="3336883"/>
                  <a:pt x="674195" y="3340550"/>
                  <a:pt x="689317" y="3348111"/>
                </a:cubicBezTo>
                <a:cubicBezTo>
                  <a:pt x="709503" y="3358204"/>
                  <a:pt x="769756" y="3371738"/>
                  <a:pt x="787791" y="3376246"/>
                </a:cubicBezTo>
                <a:lnTo>
                  <a:pt x="1997612" y="3362179"/>
                </a:lnTo>
                <a:cubicBezTo>
                  <a:pt x="2026129" y="3361559"/>
                  <a:pt x="2054346" y="3355029"/>
                  <a:pt x="2082018" y="3348111"/>
                </a:cubicBezTo>
                <a:cubicBezTo>
                  <a:pt x="2110790" y="3340918"/>
                  <a:pt x="2166425" y="3319976"/>
                  <a:pt x="2166425" y="3319976"/>
                </a:cubicBezTo>
                <a:cubicBezTo>
                  <a:pt x="2189871" y="3296530"/>
                  <a:pt x="2218370" y="3277226"/>
                  <a:pt x="2236763" y="3249637"/>
                </a:cubicBezTo>
                <a:cubicBezTo>
                  <a:pt x="2272255" y="3196398"/>
                  <a:pt x="2252943" y="3219389"/>
                  <a:pt x="2293034" y="3179299"/>
                </a:cubicBezTo>
                <a:cubicBezTo>
                  <a:pt x="2297723" y="3165231"/>
                  <a:pt x="2307102" y="3151925"/>
                  <a:pt x="2307102" y="3137096"/>
                </a:cubicBezTo>
                <a:cubicBezTo>
                  <a:pt x="2307102" y="2908426"/>
                  <a:pt x="2298806" y="3022753"/>
                  <a:pt x="2278966" y="2883877"/>
                </a:cubicBezTo>
                <a:cubicBezTo>
                  <a:pt x="2272961" y="2841841"/>
                  <a:pt x="2271355" y="2799237"/>
                  <a:pt x="2264898" y="2757268"/>
                </a:cubicBezTo>
                <a:cubicBezTo>
                  <a:pt x="2261958" y="2738159"/>
                  <a:pt x="2254394" y="2720000"/>
                  <a:pt x="2250831" y="2700997"/>
                </a:cubicBezTo>
                <a:cubicBezTo>
                  <a:pt x="2240318" y="2644927"/>
                  <a:pt x="2233883" y="2588124"/>
                  <a:pt x="2222695" y="2532185"/>
                </a:cubicBezTo>
                <a:cubicBezTo>
                  <a:pt x="2211924" y="2478328"/>
                  <a:pt x="2197605" y="2395134"/>
                  <a:pt x="2180492" y="2335237"/>
                </a:cubicBezTo>
                <a:cubicBezTo>
                  <a:pt x="2176418" y="2320979"/>
                  <a:pt x="2171114" y="2307102"/>
                  <a:pt x="2166425" y="2293034"/>
                </a:cubicBezTo>
                <a:cubicBezTo>
                  <a:pt x="2161736" y="2236763"/>
                  <a:pt x="2158593" y="2180342"/>
                  <a:pt x="2152357" y="2124222"/>
                </a:cubicBezTo>
                <a:cubicBezTo>
                  <a:pt x="2149207" y="2095873"/>
                  <a:pt x="2138289" y="2068339"/>
                  <a:pt x="2138289" y="2039816"/>
                </a:cubicBezTo>
                <a:cubicBezTo>
                  <a:pt x="2138289" y="1978676"/>
                  <a:pt x="2145956" y="1917740"/>
                  <a:pt x="2152357" y="1856936"/>
                </a:cubicBezTo>
                <a:cubicBezTo>
                  <a:pt x="2155343" y="1828569"/>
                  <a:pt x="2157405" y="1799590"/>
                  <a:pt x="2166425" y="1772530"/>
                </a:cubicBezTo>
                <a:cubicBezTo>
                  <a:pt x="2176372" y="1742688"/>
                  <a:pt x="2194560" y="1716259"/>
                  <a:pt x="2208628" y="1688123"/>
                </a:cubicBezTo>
                <a:cubicBezTo>
                  <a:pt x="2237906" y="1571008"/>
                  <a:pt x="2202255" y="1686804"/>
                  <a:pt x="2250831" y="1589650"/>
                </a:cubicBezTo>
                <a:cubicBezTo>
                  <a:pt x="2304536" y="1482239"/>
                  <a:pt x="2205051" y="1627239"/>
                  <a:pt x="2307102" y="1491176"/>
                </a:cubicBezTo>
                <a:cubicBezTo>
                  <a:pt x="2316480" y="1463041"/>
                  <a:pt x="2337087" y="1436369"/>
                  <a:pt x="2335237" y="1406770"/>
                </a:cubicBezTo>
                <a:cubicBezTo>
                  <a:pt x="2326156" y="1261480"/>
                  <a:pt x="2326799" y="1197176"/>
                  <a:pt x="2307102" y="1069145"/>
                </a:cubicBezTo>
                <a:cubicBezTo>
                  <a:pt x="2286363" y="934338"/>
                  <a:pt x="2302929" y="1052453"/>
                  <a:pt x="2278966" y="956603"/>
                </a:cubicBezTo>
                <a:cubicBezTo>
                  <a:pt x="2265523" y="902832"/>
                  <a:pt x="2240645" y="736861"/>
                  <a:pt x="2236763" y="717453"/>
                </a:cubicBezTo>
                <a:cubicBezTo>
                  <a:pt x="2232074" y="694007"/>
                  <a:pt x="2232589" y="668882"/>
                  <a:pt x="2222695" y="647114"/>
                </a:cubicBezTo>
                <a:cubicBezTo>
                  <a:pt x="2208703" y="616331"/>
                  <a:pt x="2185182" y="590843"/>
                  <a:pt x="2166425" y="562708"/>
                </a:cubicBezTo>
                <a:lnTo>
                  <a:pt x="2138289" y="520505"/>
                </a:lnTo>
                <a:cubicBezTo>
                  <a:pt x="2128911" y="506437"/>
                  <a:pt x="2122109" y="490257"/>
                  <a:pt x="2110154" y="478302"/>
                </a:cubicBezTo>
                <a:cubicBezTo>
                  <a:pt x="2044475" y="412623"/>
                  <a:pt x="2094295" y="456925"/>
                  <a:pt x="2025748" y="407963"/>
                </a:cubicBezTo>
                <a:cubicBezTo>
                  <a:pt x="2006669" y="394335"/>
                  <a:pt x="1989834" y="377392"/>
                  <a:pt x="1969477" y="365760"/>
                </a:cubicBezTo>
                <a:cubicBezTo>
                  <a:pt x="1956602" y="358403"/>
                  <a:pt x="1941342" y="356382"/>
                  <a:pt x="1927274" y="351693"/>
                </a:cubicBezTo>
                <a:cubicBezTo>
                  <a:pt x="1917895" y="337625"/>
                  <a:pt x="1912989" y="319186"/>
                  <a:pt x="1899138" y="309490"/>
                </a:cubicBezTo>
                <a:cubicBezTo>
                  <a:pt x="1864778" y="285438"/>
                  <a:pt x="1821494" y="276484"/>
                  <a:pt x="1786597" y="253219"/>
                </a:cubicBezTo>
                <a:cubicBezTo>
                  <a:pt x="1732056" y="216857"/>
                  <a:pt x="1760434" y="230429"/>
                  <a:pt x="1702191" y="211016"/>
                </a:cubicBezTo>
                <a:cubicBezTo>
                  <a:pt x="1632164" y="117647"/>
                  <a:pt x="1694591" y="183406"/>
                  <a:pt x="1603717" y="126610"/>
                </a:cubicBezTo>
                <a:cubicBezTo>
                  <a:pt x="1532560" y="82137"/>
                  <a:pt x="1558508" y="72183"/>
                  <a:pt x="1463040" y="56271"/>
                </a:cubicBezTo>
                <a:cubicBezTo>
                  <a:pt x="1434905" y="51582"/>
                  <a:pt x="1406306" y="49121"/>
                  <a:pt x="1378634" y="42203"/>
                </a:cubicBezTo>
                <a:cubicBezTo>
                  <a:pt x="1349862" y="35010"/>
                  <a:pt x="1322363" y="23446"/>
                  <a:pt x="1294228" y="14068"/>
                </a:cubicBezTo>
                <a:lnTo>
                  <a:pt x="1252025" y="0"/>
                </a:lnTo>
                <a:cubicBezTo>
                  <a:pt x="1191065" y="4689"/>
                  <a:pt x="1130196" y="10768"/>
                  <a:pt x="1069145" y="14068"/>
                </a:cubicBezTo>
                <a:cubicBezTo>
                  <a:pt x="454412" y="47297"/>
                  <a:pt x="961082" y="10478"/>
                  <a:pt x="548640" y="42203"/>
                </a:cubicBezTo>
                <a:cubicBezTo>
                  <a:pt x="420275" y="33646"/>
                  <a:pt x="154889" y="7907"/>
                  <a:pt x="42203" y="42203"/>
                </a:cubicBezTo>
                <a:cubicBezTo>
                  <a:pt x="13830" y="50838"/>
                  <a:pt x="23446" y="98474"/>
                  <a:pt x="14068" y="126610"/>
                </a:cubicBezTo>
                <a:lnTo>
                  <a:pt x="0" y="168813"/>
                </a:lnTo>
                <a:cubicBezTo>
                  <a:pt x="4689" y="182881"/>
                  <a:pt x="3582" y="200531"/>
                  <a:pt x="14068" y="211016"/>
                </a:cubicBezTo>
                <a:cubicBezTo>
                  <a:pt x="24553" y="221501"/>
                  <a:pt x="56271" y="225083"/>
                  <a:pt x="56271" y="225083"/>
                </a:cubicBezTo>
                <a:lnTo>
                  <a:pt x="56271" y="225083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Forma livre 22"/>
          <p:cNvSpPr/>
          <p:nvPr/>
        </p:nvSpPr>
        <p:spPr>
          <a:xfrm>
            <a:off x="5120640" y="2264898"/>
            <a:ext cx="1505243" cy="3300271"/>
          </a:xfrm>
          <a:custGeom>
            <a:avLst/>
            <a:gdLst>
              <a:gd name="connsiteX0" fmla="*/ 562708 w 1505243"/>
              <a:gd name="connsiteY0" fmla="*/ 84407 h 3300271"/>
              <a:gd name="connsiteX1" fmla="*/ 562708 w 1505243"/>
              <a:gd name="connsiteY1" fmla="*/ 84407 h 3300271"/>
              <a:gd name="connsiteX2" fmla="*/ 759655 w 1505243"/>
              <a:gd name="connsiteY2" fmla="*/ 42204 h 3300271"/>
              <a:gd name="connsiteX3" fmla="*/ 844062 w 1505243"/>
              <a:gd name="connsiteY3" fmla="*/ 14068 h 3300271"/>
              <a:gd name="connsiteX4" fmla="*/ 1139483 w 1505243"/>
              <a:gd name="connsiteY4" fmla="*/ 0 h 3300271"/>
              <a:gd name="connsiteX5" fmla="*/ 1392702 w 1505243"/>
              <a:gd name="connsiteY5" fmla="*/ 14068 h 3300271"/>
              <a:gd name="connsiteX6" fmla="*/ 1420837 w 1505243"/>
              <a:gd name="connsiteY6" fmla="*/ 42204 h 3300271"/>
              <a:gd name="connsiteX7" fmla="*/ 1463040 w 1505243"/>
              <a:gd name="connsiteY7" fmla="*/ 56271 h 3300271"/>
              <a:gd name="connsiteX8" fmla="*/ 1491175 w 1505243"/>
              <a:gd name="connsiteY8" fmla="*/ 140677 h 3300271"/>
              <a:gd name="connsiteX9" fmla="*/ 1505243 w 1505243"/>
              <a:gd name="connsiteY9" fmla="*/ 182880 h 3300271"/>
              <a:gd name="connsiteX10" fmla="*/ 1491175 w 1505243"/>
              <a:gd name="connsiteY10" fmla="*/ 393896 h 3300271"/>
              <a:gd name="connsiteX11" fmla="*/ 1477108 w 1505243"/>
              <a:gd name="connsiteY11" fmla="*/ 436099 h 3300271"/>
              <a:gd name="connsiteX12" fmla="*/ 1448972 w 1505243"/>
              <a:gd name="connsiteY12" fmla="*/ 464234 h 3300271"/>
              <a:gd name="connsiteX13" fmla="*/ 1420837 w 1505243"/>
              <a:gd name="connsiteY13" fmla="*/ 520505 h 3300271"/>
              <a:gd name="connsiteX14" fmla="*/ 1392702 w 1505243"/>
              <a:gd name="connsiteY14" fmla="*/ 633047 h 3300271"/>
              <a:gd name="connsiteX15" fmla="*/ 1378634 w 1505243"/>
              <a:gd name="connsiteY15" fmla="*/ 900333 h 3300271"/>
              <a:gd name="connsiteX16" fmla="*/ 1350498 w 1505243"/>
              <a:gd name="connsiteY16" fmla="*/ 998807 h 3300271"/>
              <a:gd name="connsiteX17" fmla="*/ 1336431 w 1505243"/>
              <a:gd name="connsiteY17" fmla="*/ 1097280 h 3300271"/>
              <a:gd name="connsiteX18" fmla="*/ 1308295 w 1505243"/>
              <a:gd name="connsiteY18" fmla="*/ 1392702 h 3300271"/>
              <a:gd name="connsiteX19" fmla="*/ 1322363 w 1505243"/>
              <a:gd name="connsiteY19" fmla="*/ 1772530 h 3300271"/>
              <a:gd name="connsiteX20" fmla="*/ 1350498 w 1505243"/>
              <a:gd name="connsiteY20" fmla="*/ 1941342 h 3300271"/>
              <a:gd name="connsiteX21" fmla="*/ 1378634 w 1505243"/>
              <a:gd name="connsiteY21" fmla="*/ 2025748 h 3300271"/>
              <a:gd name="connsiteX22" fmla="*/ 1364566 w 1505243"/>
              <a:gd name="connsiteY22" fmla="*/ 2110154 h 3300271"/>
              <a:gd name="connsiteX23" fmla="*/ 1350498 w 1505243"/>
              <a:gd name="connsiteY23" fmla="*/ 2152357 h 3300271"/>
              <a:gd name="connsiteX24" fmla="*/ 1336431 w 1505243"/>
              <a:gd name="connsiteY24" fmla="*/ 2264899 h 3300271"/>
              <a:gd name="connsiteX25" fmla="*/ 1322363 w 1505243"/>
              <a:gd name="connsiteY25" fmla="*/ 2335237 h 3300271"/>
              <a:gd name="connsiteX26" fmla="*/ 1308295 w 1505243"/>
              <a:gd name="connsiteY26" fmla="*/ 2419644 h 3300271"/>
              <a:gd name="connsiteX27" fmla="*/ 1322363 w 1505243"/>
              <a:gd name="connsiteY27" fmla="*/ 2616591 h 3300271"/>
              <a:gd name="connsiteX28" fmla="*/ 1350498 w 1505243"/>
              <a:gd name="connsiteY28" fmla="*/ 2700997 h 3300271"/>
              <a:gd name="connsiteX29" fmla="*/ 1378634 w 1505243"/>
              <a:gd name="connsiteY29" fmla="*/ 2672862 h 3300271"/>
              <a:gd name="connsiteX30" fmla="*/ 1392702 w 1505243"/>
              <a:gd name="connsiteY30" fmla="*/ 2616591 h 3300271"/>
              <a:gd name="connsiteX31" fmla="*/ 1406769 w 1505243"/>
              <a:gd name="connsiteY31" fmla="*/ 2574388 h 3300271"/>
              <a:gd name="connsiteX32" fmla="*/ 1420837 w 1505243"/>
              <a:gd name="connsiteY32" fmla="*/ 2152357 h 3300271"/>
              <a:gd name="connsiteX33" fmla="*/ 1350498 w 1505243"/>
              <a:gd name="connsiteY33" fmla="*/ 2138290 h 3300271"/>
              <a:gd name="connsiteX34" fmla="*/ 1237957 w 1505243"/>
              <a:gd name="connsiteY34" fmla="*/ 2152357 h 3300271"/>
              <a:gd name="connsiteX35" fmla="*/ 1266092 w 1505243"/>
              <a:gd name="connsiteY35" fmla="*/ 2236764 h 3300271"/>
              <a:gd name="connsiteX36" fmla="*/ 1336431 w 1505243"/>
              <a:gd name="connsiteY36" fmla="*/ 2293034 h 3300271"/>
              <a:gd name="connsiteX37" fmla="*/ 1364566 w 1505243"/>
              <a:gd name="connsiteY37" fmla="*/ 2321170 h 3300271"/>
              <a:gd name="connsiteX38" fmla="*/ 1406769 w 1505243"/>
              <a:gd name="connsiteY38" fmla="*/ 2335237 h 3300271"/>
              <a:gd name="connsiteX39" fmla="*/ 1434905 w 1505243"/>
              <a:gd name="connsiteY39" fmla="*/ 2377440 h 3300271"/>
              <a:gd name="connsiteX40" fmla="*/ 1463040 w 1505243"/>
              <a:gd name="connsiteY40" fmla="*/ 2405576 h 3300271"/>
              <a:gd name="connsiteX41" fmla="*/ 1477108 w 1505243"/>
              <a:gd name="connsiteY41" fmla="*/ 2447779 h 3300271"/>
              <a:gd name="connsiteX42" fmla="*/ 1463040 w 1505243"/>
              <a:gd name="connsiteY42" fmla="*/ 2968284 h 3300271"/>
              <a:gd name="connsiteX43" fmla="*/ 1477108 w 1505243"/>
              <a:gd name="connsiteY43" fmla="*/ 3151164 h 3300271"/>
              <a:gd name="connsiteX44" fmla="*/ 1448972 w 1505243"/>
              <a:gd name="connsiteY44" fmla="*/ 3263705 h 3300271"/>
              <a:gd name="connsiteX45" fmla="*/ 1125415 w 1505243"/>
              <a:gd name="connsiteY45" fmla="*/ 3277773 h 3300271"/>
              <a:gd name="connsiteX46" fmla="*/ 914400 w 1505243"/>
              <a:gd name="connsiteY46" fmla="*/ 3263705 h 3300271"/>
              <a:gd name="connsiteX47" fmla="*/ 464234 w 1505243"/>
              <a:gd name="connsiteY47" fmla="*/ 3249637 h 3300271"/>
              <a:gd name="connsiteX48" fmla="*/ 379828 w 1505243"/>
              <a:gd name="connsiteY48" fmla="*/ 3221502 h 3300271"/>
              <a:gd name="connsiteX49" fmla="*/ 351692 w 1505243"/>
              <a:gd name="connsiteY49" fmla="*/ 3179299 h 3300271"/>
              <a:gd name="connsiteX50" fmla="*/ 267286 w 1505243"/>
              <a:gd name="connsiteY50" fmla="*/ 3123028 h 3300271"/>
              <a:gd name="connsiteX51" fmla="*/ 211015 w 1505243"/>
              <a:gd name="connsiteY51" fmla="*/ 3024554 h 3300271"/>
              <a:gd name="connsiteX52" fmla="*/ 196948 w 1505243"/>
              <a:gd name="connsiteY52" fmla="*/ 2954216 h 3300271"/>
              <a:gd name="connsiteX53" fmla="*/ 168812 w 1505243"/>
              <a:gd name="connsiteY53" fmla="*/ 2869810 h 3300271"/>
              <a:gd name="connsiteX54" fmla="*/ 154745 w 1505243"/>
              <a:gd name="connsiteY54" fmla="*/ 2785404 h 3300271"/>
              <a:gd name="connsiteX55" fmla="*/ 140677 w 1505243"/>
              <a:gd name="connsiteY55" fmla="*/ 2729133 h 3300271"/>
              <a:gd name="connsiteX56" fmla="*/ 126609 w 1505243"/>
              <a:gd name="connsiteY56" fmla="*/ 2644727 h 3300271"/>
              <a:gd name="connsiteX57" fmla="*/ 98474 w 1505243"/>
              <a:gd name="connsiteY57" fmla="*/ 2546253 h 3300271"/>
              <a:gd name="connsiteX58" fmla="*/ 70338 w 1505243"/>
              <a:gd name="connsiteY58" fmla="*/ 2447779 h 3300271"/>
              <a:gd name="connsiteX59" fmla="*/ 56271 w 1505243"/>
              <a:gd name="connsiteY59" fmla="*/ 2307102 h 3300271"/>
              <a:gd name="connsiteX60" fmla="*/ 42203 w 1505243"/>
              <a:gd name="connsiteY60" fmla="*/ 2124222 h 3300271"/>
              <a:gd name="connsiteX61" fmla="*/ 14068 w 1505243"/>
              <a:gd name="connsiteY61" fmla="*/ 1955410 h 3300271"/>
              <a:gd name="connsiteX62" fmla="*/ 28135 w 1505243"/>
              <a:gd name="connsiteY62" fmla="*/ 1491176 h 3300271"/>
              <a:gd name="connsiteX63" fmla="*/ 14068 w 1505243"/>
              <a:gd name="connsiteY63" fmla="*/ 1294228 h 3300271"/>
              <a:gd name="connsiteX64" fmla="*/ 0 w 1505243"/>
              <a:gd name="connsiteY64" fmla="*/ 1012874 h 3300271"/>
              <a:gd name="connsiteX65" fmla="*/ 14068 w 1505243"/>
              <a:gd name="connsiteY65" fmla="*/ 745588 h 3300271"/>
              <a:gd name="connsiteX66" fmla="*/ 42203 w 1505243"/>
              <a:gd name="connsiteY66" fmla="*/ 675250 h 3300271"/>
              <a:gd name="connsiteX67" fmla="*/ 70338 w 1505243"/>
              <a:gd name="connsiteY67" fmla="*/ 562708 h 3300271"/>
              <a:gd name="connsiteX68" fmla="*/ 84406 w 1505243"/>
              <a:gd name="connsiteY68" fmla="*/ 492370 h 3300271"/>
              <a:gd name="connsiteX69" fmla="*/ 225083 w 1505243"/>
              <a:gd name="connsiteY69" fmla="*/ 351693 h 3300271"/>
              <a:gd name="connsiteX70" fmla="*/ 295422 w 1505243"/>
              <a:gd name="connsiteY70" fmla="*/ 309490 h 3300271"/>
              <a:gd name="connsiteX71" fmla="*/ 337625 w 1505243"/>
              <a:gd name="connsiteY71" fmla="*/ 281354 h 3300271"/>
              <a:gd name="connsiteX72" fmla="*/ 379828 w 1505243"/>
              <a:gd name="connsiteY72" fmla="*/ 267287 h 3300271"/>
              <a:gd name="connsiteX73" fmla="*/ 436098 w 1505243"/>
              <a:gd name="connsiteY73" fmla="*/ 225084 h 3300271"/>
              <a:gd name="connsiteX74" fmla="*/ 520505 w 1505243"/>
              <a:gd name="connsiteY74" fmla="*/ 112542 h 3300271"/>
              <a:gd name="connsiteX75" fmla="*/ 562708 w 1505243"/>
              <a:gd name="connsiteY75" fmla="*/ 84407 h 330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505243" h="3300271">
                <a:moveTo>
                  <a:pt x="562708" y="84407"/>
                </a:moveTo>
                <a:lnTo>
                  <a:pt x="562708" y="84407"/>
                </a:lnTo>
                <a:cubicBezTo>
                  <a:pt x="595351" y="77878"/>
                  <a:pt x="708334" y="57600"/>
                  <a:pt x="759655" y="42204"/>
                </a:cubicBezTo>
                <a:cubicBezTo>
                  <a:pt x="788062" y="33682"/>
                  <a:pt x="814438" y="15479"/>
                  <a:pt x="844062" y="14068"/>
                </a:cubicBezTo>
                <a:lnTo>
                  <a:pt x="1139483" y="0"/>
                </a:lnTo>
                <a:cubicBezTo>
                  <a:pt x="1223889" y="4689"/>
                  <a:pt x="1309101" y="1528"/>
                  <a:pt x="1392702" y="14068"/>
                </a:cubicBezTo>
                <a:cubicBezTo>
                  <a:pt x="1405818" y="16036"/>
                  <a:pt x="1409464" y="35380"/>
                  <a:pt x="1420837" y="42204"/>
                </a:cubicBezTo>
                <a:cubicBezTo>
                  <a:pt x="1433552" y="49833"/>
                  <a:pt x="1448972" y="51582"/>
                  <a:pt x="1463040" y="56271"/>
                </a:cubicBezTo>
                <a:lnTo>
                  <a:pt x="1491175" y="140677"/>
                </a:lnTo>
                <a:lnTo>
                  <a:pt x="1505243" y="182880"/>
                </a:lnTo>
                <a:cubicBezTo>
                  <a:pt x="1500554" y="253219"/>
                  <a:pt x="1498960" y="323832"/>
                  <a:pt x="1491175" y="393896"/>
                </a:cubicBezTo>
                <a:cubicBezTo>
                  <a:pt x="1489537" y="408634"/>
                  <a:pt x="1484737" y="423384"/>
                  <a:pt x="1477108" y="436099"/>
                </a:cubicBezTo>
                <a:cubicBezTo>
                  <a:pt x="1470284" y="447472"/>
                  <a:pt x="1458351" y="454856"/>
                  <a:pt x="1448972" y="464234"/>
                </a:cubicBezTo>
                <a:cubicBezTo>
                  <a:pt x="1439594" y="482991"/>
                  <a:pt x="1429098" y="501230"/>
                  <a:pt x="1420837" y="520505"/>
                </a:cubicBezTo>
                <a:cubicBezTo>
                  <a:pt x="1404614" y="558359"/>
                  <a:pt x="1400960" y="591756"/>
                  <a:pt x="1392702" y="633047"/>
                </a:cubicBezTo>
                <a:cubicBezTo>
                  <a:pt x="1388013" y="722142"/>
                  <a:pt x="1386363" y="811450"/>
                  <a:pt x="1378634" y="900333"/>
                </a:cubicBezTo>
                <a:cubicBezTo>
                  <a:pt x="1376556" y="924232"/>
                  <a:pt x="1358726" y="974123"/>
                  <a:pt x="1350498" y="998807"/>
                </a:cubicBezTo>
                <a:cubicBezTo>
                  <a:pt x="1345809" y="1031631"/>
                  <a:pt x="1339730" y="1064287"/>
                  <a:pt x="1336431" y="1097280"/>
                </a:cubicBezTo>
                <a:cubicBezTo>
                  <a:pt x="1294018" y="1521411"/>
                  <a:pt x="1345681" y="1093623"/>
                  <a:pt x="1308295" y="1392702"/>
                </a:cubicBezTo>
                <a:cubicBezTo>
                  <a:pt x="1312984" y="1519311"/>
                  <a:pt x="1315135" y="1646040"/>
                  <a:pt x="1322363" y="1772530"/>
                </a:cubicBezTo>
                <a:cubicBezTo>
                  <a:pt x="1325648" y="1830020"/>
                  <a:pt x="1334003" y="1886359"/>
                  <a:pt x="1350498" y="1941342"/>
                </a:cubicBezTo>
                <a:cubicBezTo>
                  <a:pt x="1359020" y="1969749"/>
                  <a:pt x="1378634" y="2025748"/>
                  <a:pt x="1378634" y="2025748"/>
                </a:cubicBezTo>
                <a:cubicBezTo>
                  <a:pt x="1373945" y="2053883"/>
                  <a:pt x="1370754" y="2082310"/>
                  <a:pt x="1364566" y="2110154"/>
                </a:cubicBezTo>
                <a:cubicBezTo>
                  <a:pt x="1361349" y="2124630"/>
                  <a:pt x="1353151" y="2137768"/>
                  <a:pt x="1350498" y="2152357"/>
                </a:cubicBezTo>
                <a:cubicBezTo>
                  <a:pt x="1343735" y="2189553"/>
                  <a:pt x="1342180" y="2227533"/>
                  <a:pt x="1336431" y="2264899"/>
                </a:cubicBezTo>
                <a:cubicBezTo>
                  <a:pt x="1332795" y="2288531"/>
                  <a:pt x="1326640" y="2311712"/>
                  <a:pt x="1322363" y="2335237"/>
                </a:cubicBezTo>
                <a:cubicBezTo>
                  <a:pt x="1317260" y="2363301"/>
                  <a:pt x="1312984" y="2391508"/>
                  <a:pt x="1308295" y="2419644"/>
                </a:cubicBezTo>
                <a:cubicBezTo>
                  <a:pt x="1312984" y="2485293"/>
                  <a:pt x="1312600" y="2551503"/>
                  <a:pt x="1322363" y="2616591"/>
                </a:cubicBezTo>
                <a:cubicBezTo>
                  <a:pt x="1326762" y="2645920"/>
                  <a:pt x="1350498" y="2700997"/>
                  <a:pt x="1350498" y="2700997"/>
                </a:cubicBezTo>
                <a:cubicBezTo>
                  <a:pt x="1359877" y="2691619"/>
                  <a:pt x="1372702" y="2684725"/>
                  <a:pt x="1378634" y="2672862"/>
                </a:cubicBezTo>
                <a:cubicBezTo>
                  <a:pt x="1387281" y="2655569"/>
                  <a:pt x="1387391" y="2635181"/>
                  <a:pt x="1392702" y="2616591"/>
                </a:cubicBezTo>
                <a:cubicBezTo>
                  <a:pt x="1396776" y="2602333"/>
                  <a:pt x="1402080" y="2588456"/>
                  <a:pt x="1406769" y="2574388"/>
                </a:cubicBezTo>
                <a:cubicBezTo>
                  <a:pt x="1407231" y="2569764"/>
                  <a:pt x="1460465" y="2225008"/>
                  <a:pt x="1420837" y="2152357"/>
                </a:cubicBezTo>
                <a:cubicBezTo>
                  <a:pt x="1409387" y="2131366"/>
                  <a:pt x="1373944" y="2142979"/>
                  <a:pt x="1350498" y="2138290"/>
                </a:cubicBezTo>
                <a:cubicBezTo>
                  <a:pt x="1312984" y="2142979"/>
                  <a:pt x="1262560" y="2123653"/>
                  <a:pt x="1237957" y="2152357"/>
                </a:cubicBezTo>
                <a:cubicBezTo>
                  <a:pt x="1218656" y="2174875"/>
                  <a:pt x="1245121" y="2215793"/>
                  <a:pt x="1266092" y="2236764"/>
                </a:cubicBezTo>
                <a:cubicBezTo>
                  <a:pt x="1334036" y="2304705"/>
                  <a:pt x="1247688" y="2222039"/>
                  <a:pt x="1336431" y="2293034"/>
                </a:cubicBezTo>
                <a:cubicBezTo>
                  <a:pt x="1346788" y="2301320"/>
                  <a:pt x="1353193" y="2314346"/>
                  <a:pt x="1364566" y="2321170"/>
                </a:cubicBezTo>
                <a:cubicBezTo>
                  <a:pt x="1377281" y="2328799"/>
                  <a:pt x="1392701" y="2330548"/>
                  <a:pt x="1406769" y="2335237"/>
                </a:cubicBezTo>
                <a:cubicBezTo>
                  <a:pt x="1416148" y="2349305"/>
                  <a:pt x="1424343" y="2364238"/>
                  <a:pt x="1434905" y="2377440"/>
                </a:cubicBezTo>
                <a:cubicBezTo>
                  <a:pt x="1443190" y="2387797"/>
                  <a:pt x="1456216" y="2394203"/>
                  <a:pt x="1463040" y="2405576"/>
                </a:cubicBezTo>
                <a:cubicBezTo>
                  <a:pt x="1470669" y="2418292"/>
                  <a:pt x="1472419" y="2433711"/>
                  <a:pt x="1477108" y="2447779"/>
                </a:cubicBezTo>
                <a:cubicBezTo>
                  <a:pt x="1472419" y="2621281"/>
                  <a:pt x="1463040" y="2794719"/>
                  <a:pt x="1463040" y="2968284"/>
                </a:cubicBezTo>
                <a:cubicBezTo>
                  <a:pt x="1463040" y="3029424"/>
                  <a:pt x="1480016" y="3090093"/>
                  <a:pt x="1477108" y="3151164"/>
                </a:cubicBezTo>
                <a:cubicBezTo>
                  <a:pt x="1475269" y="3189788"/>
                  <a:pt x="1485354" y="3250607"/>
                  <a:pt x="1448972" y="3263705"/>
                </a:cubicBezTo>
                <a:cubicBezTo>
                  <a:pt x="1347399" y="3300271"/>
                  <a:pt x="1233267" y="3273084"/>
                  <a:pt x="1125415" y="3277773"/>
                </a:cubicBezTo>
                <a:cubicBezTo>
                  <a:pt x="1055077" y="3273084"/>
                  <a:pt x="984831" y="3266702"/>
                  <a:pt x="914400" y="3263705"/>
                </a:cubicBezTo>
                <a:cubicBezTo>
                  <a:pt x="764407" y="3257322"/>
                  <a:pt x="613897" y="3261452"/>
                  <a:pt x="464234" y="3249637"/>
                </a:cubicBezTo>
                <a:cubicBezTo>
                  <a:pt x="434669" y="3247303"/>
                  <a:pt x="379828" y="3221502"/>
                  <a:pt x="379828" y="3221502"/>
                </a:cubicBezTo>
                <a:cubicBezTo>
                  <a:pt x="370449" y="3207434"/>
                  <a:pt x="364416" y="3190433"/>
                  <a:pt x="351692" y="3179299"/>
                </a:cubicBezTo>
                <a:cubicBezTo>
                  <a:pt x="326244" y="3157032"/>
                  <a:pt x="267286" y="3123028"/>
                  <a:pt x="267286" y="3123028"/>
                </a:cubicBezTo>
                <a:cubicBezTo>
                  <a:pt x="246706" y="3092157"/>
                  <a:pt x="222913" y="3060248"/>
                  <a:pt x="211015" y="3024554"/>
                </a:cubicBezTo>
                <a:cubicBezTo>
                  <a:pt x="203454" y="3001871"/>
                  <a:pt x="203239" y="2977284"/>
                  <a:pt x="196948" y="2954216"/>
                </a:cubicBezTo>
                <a:cubicBezTo>
                  <a:pt x="189145" y="2925604"/>
                  <a:pt x="168812" y="2869810"/>
                  <a:pt x="168812" y="2869810"/>
                </a:cubicBezTo>
                <a:cubicBezTo>
                  <a:pt x="164123" y="2841675"/>
                  <a:pt x="160339" y="2813373"/>
                  <a:pt x="154745" y="2785404"/>
                </a:cubicBezTo>
                <a:cubicBezTo>
                  <a:pt x="150953" y="2766445"/>
                  <a:pt x="144469" y="2748092"/>
                  <a:pt x="140677" y="2729133"/>
                </a:cubicBezTo>
                <a:cubicBezTo>
                  <a:pt x="135083" y="2701163"/>
                  <a:pt x="132203" y="2672697"/>
                  <a:pt x="126609" y="2644727"/>
                </a:cubicBezTo>
                <a:cubicBezTo>
                  <a:pt x="111948" y="2571420"/>
                  <a:pt x="116354" y="2608830"/>
                  <a:pt x="98474" y="2546253"/>
                </a:cubicBezTo>
                <a:cubicBezTo>
                  <a:pt x="63145" y="2422604"/>
                  <a:pt x="104068" y="2548967"/>
                  <a:pt x="70338" y="2447779"/>
                </a:cubicBezTo>
                <a:cubicBezTo>
                  <a:pt x="65649" y="2400887"/>
                  <a:pt x="60353" y="2354051"/>
                  <a:pt x="56271" y="2307102"/>
                </a:cubicBezTo>
                <a:cubicBezTo>
                  <a:pt x="50975" y="2246192"/>
                  <a:pt x="48287" y="2185059"/>
                  <a:pt x="42203" y="2124222"/>
                </a:cubicBezTo>
                <a:cubicBezTo>
                  <a:pt x="35224" y="2054432"/>
                  <a:pt x="27087" y="2020510"/>
                  <a:pt x="14068" y="1955410"/>
                </a:cubicBezTo>
                <a:cubicBezTo>
                  <a:pt x="18757" y="1800665"/>
                  <a:pt x="28135" y="1645992"/>
                  <a:pt x="28135" y="1491176"/>
                </a:cubicBezTo>
                <a:cubicBezTo>
                  <a:pt x="28135" y="1425359"/>
                  <a:pt x="17933" y="1359931"/>
                  <a:pt x="14068" y="1294228"/>
                </a:cubicBezTo>
                <a:cubicBezTo>
                  <a:pt x="8554" y="1200488"/>
                  <a:pt x="4689" y="1106659"/>
                  <a:pt x="0" y="1012874"/>
                </a:cubicBezTo>
                <a:cubicBezTo>
                  <a:pt x="4689" y="923779"/>
                  <a:pt x="3002" y="834118"/>
                  <a:pt x="14068" y="745588"/>
                </a:cubicBezTo>
                <a:cubicBezTo>
                  <a:pt x="17200" y="720531"/>
                  <a:pt x="34777" y="699385"/>
                  <a:pt x="42203" y="675250"/>
                </a:cubicBezTo>
                <a:cubicBezTo>
                  <a:pt x="53575" y="638291"/>
                  <a:pt x="61643" y="600386"/>
                  <a:pt x="70338" y="562708"/>
                </a:cubicBezTo>
                <a:cubicBezTo>
                  <a:pt x="75714" y="539410"/>
                  <a:pt x="74512" y="514137"/>
                  <a:pt x="84406" y="492370"/>
                </a:cubicBezTo>
                <a:cubicBezTo>
                  <a:pt x="146933" y="354813"/>
                  <a:pt x="125043" y="451736"/>
                  <a:pt x="225083" y="351693"/>
                </a:cubicBezTo>
                <a:cubicBezTo>
                  <a:pt x="263703" y="313071"/>
                  <a:pt x="240635" y="327751"/>
                  <a:pt x="295422" y="309490"/>
                </a:cubicBezTo>
                <a:cubicBezTo>
                  <a:pt x="309490" y="300111"/>
                  <a:pt x="322503" y="288915"/>
                  <a:pt x="337625" y="281354"/>
                </a:cubicBezTo>
                <a:cubicBezTo>
                  <a:pt x="350888" y="274722"/>
                  <a:pt x="366953" y="274644"/>
                  <a:pt x="379828" y="267287"/>
                </a:cubicBezTo>
                <a:cubicBezTo>
                  <a:pt x="400185" y="255655"/>
                  <a:pt x="417341" y="239152"/>
                  <a:pt x="436098" y="225084"/>
                </a:cubicBezTo>
                <a:cubicBezTo>
                  <a:pt x="462044" y="173193"/>
                  <a:pt x="467181" y="148091"/>
                  <a:pt x="520505" y="112542"/>
                </a:cubicBezTo>
                <a:lnTo>
                  <a:pt x="562708" y="844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6300192" y="4509120"/>
            <a:ext cx="28803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764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</a:blip>
          <a:srcRect/>
          <a:stretch>
            <a:fillRect/>
          </a:stretch>
        </p:blipFill>
        <p:spPr bwMode="auto">
          <a:xfrm>
            <a:off x="2303732" y="1278736"/>
            <a:ext cx="4622800" cy="5181600"/>
          </a:xfrm>
          <a:prstGeom prst="rect">
            <a:avLst/>
          </a:prstGeom>
          <a:noFill/>
          <a:ln w="57150" cmpd="thickThin">
            <a:solidFill>
              <a:srgbClr val="008080"/>
            </a:solidFill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 l="27000" t="10666" r="39999" b="22000"/>
          <a:stretch>
            <a:fillRect/>
          </a:stretch>
        </p:blipFill>
        <p:spPr bwMode="auto">
          <a:xfrm>
            <a:off x="7086600" y="3581400"/>
            <a:ext cx="1892300" cy="2895600"/>
          </a:xfrm>
          <a:prstGeom prst="rect">
            <a:avLst/>
          </a:prstGeom>
          <a:noFill/>
          <a:ln w="57150" cmpd="thickThin">
            <a:solidFill>
              <a:srgbClr val="008080"/>
            </a:solidFill>
            <a:miter lim="800000"/>
            <a:headEnd/>
            <a:tailEnd/>
          </a:ln>
          <a:effectLst/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4283968" y="4896251"/>
            <a:ext cx="3962400" cy="304800"/>
            <a:chOff x="2640" y="3168"/>
            <a:chExt cx="2496" cy="384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2640" y="3264"/>
              <a:ext cx="0" cy="288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 flipV="1">
              <a:off x="2640" y="3168"/>
              <a:ext cx="2496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2" name="Text Box 13"/>
          <p:cNvSpPr txBox="1">
            <a:spLocks noChangeArrowheads="1"/>
          </p:cNvSpPr>
          <p:nvPr/>
        </p:nvSpPr>
        <p:spPr bwMode="auto">
          <a:xfrm rot="21129270">
            <a:off x="5320264" y="5296000"/>
            <a:ext cx="16260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400" dirty="0">
                <a:solidFill>
                  <a:srgbClr val="FF0000"/>
                </a:solidFill>
              </a:rPr>
              <a:t>Aponeurose</a:t>
            </a:r>
            <a:r>
              <a:rPr lang="pt-BR" sz="1400" dirty="0">
                <a:solidFill>
                  <a:schemeClr val="bg2"/>
                </a:solidFill>
              </a:rPr>
              <a:t> </a:t>
            </a:r>
            <a:r>
              <a:rPr lang="pt-BR" sz="1400" dirty="0">
                <a:solidFill>
                  <a:srgbClr val="FF0000"/>
                </a:solidFill>
              </a:rPr>
              <a:t>palmar</a:t>
            </a:r>
          </a:p>
        </p:txBody>
      </p: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r>
              <a:rPr lang="pt-BR" sz="2400" b="1" dirty="0" smtClean="0">
                <a:solidFill>
                  <a:schemeClr val="tx2"/>
                </a:solidFill>
              </a:rPr>
              <a:t/>
            </a:r>
            <a:br>
              <a:rPr lang="pt-BR" sz="2400" b="1" dirty="0" smtClean="0">
                <a:solidFill>
                  <a:schemeClr val="tx2"/>
                </a:solidFill>
              </a:rPr>
            </a:br>
            <a:r>
              <a:rPr lang="pt-BR" sz="2400" b="1" dirty="0" smtClean="0">
                <a:solidFill>
                  <a:schemeClr val="tx2"/>
                </a:solidFill>
              </a:rPr>
              <a:t>1) Músculos do compartimento </a:t>
            </a:r>
            <a:r>
              <a:rPr lang="pt-BR" sz="2400" b="1" dirty="0">
                <a:solidFill>
                  <a:schemeClr val="tx2"/>
                </a:solidFill>
              </a:rPr>
              <a:t>anterior do antebraço </a:t>
            </a:r>
            <a:br>
              <a:rPr lang="pt-BR" sz="2400" b="1" dirty="0">
                <a:solidFill>
                  <a:schemeClr val="tx2"/>
                </a:solidFill>
              </a:rPr>
            </a:br>
            <a:r>
              <a:rPr lang="pt-BR" sz="2400" b="1" i="1" dirty="0">
                <a:solidFill>
                  <a:srgbClr val="FF0000"/>
                </a:solidFill>
              </a:rPr>
              <a:t>Camada superficial</a:t>
            </a:r>
            <a:r>
              <a:rPr lang="pt-BR" sz="2400" b="1" i="1" dirty="0">
                <a:solidFill>
                  <a:srgbClr val="FDFDFD"/>
                </a:solidFill>
              </a:rPr>
              <a:t/>
            </a:r>
            <a:br>
              <a:rPr lang="pt-BR" sz="2400" b="1" i="1" dirty="0">
                <a:solidFill>
                  <a:srgbClr val="FDFDFD"/>
                </a:solidFill>
              </a:rPr>
            </a:br>
            <a:endParaRPr lang="pt-BR" sz="2400" b="1" dirty="0">
              <a:solidFill>
                <a:schemeClr val="tx2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51520" y="1700808"/>
            <a:ext cx="3888432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t-BR" dirty="0" smtClean="0"/>
              <a:t>M.  Flexor </a:t>
            </a:r>
            <a:r>
              <a:rPr lang="pt-BR" dirty="0" err="1" smtClean="0"/>
              <a:t>ulnar</a:t>
            </a:r>
            <a:r>
              <a:rPr lang="pt-BR" dirty="0" smtClean="0"/>
              <a:t> do carpo</a:t>
            </a:r>
          </a:p>
          <a:p>
            <a:pPr marL="342900" indent="-342900">
              <a:buAutoNum type="arabicPeriod"/>
            </a:pPr>
            <a:r>
              <a:rPr lang="pt-BR" dirty="0" smtClean="0"/>
              <a:t>M. Palmar longo</a:t>
            </a:r>
          </a:p>
          <a:p>
            <a:pPr marL="342900" indent="-342900">
              <a:buAutoNum type="arabicPeriod"/>
            </a:pPr>
            <a:r>
              <a:rPr lang="pt-BR" dirty="0" smtClean="0"/>
              <a:t>M. Flexor radial do carpo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9" name="Forma livre 18"/>
          <p:cNvSpPr/>
          <p:nvPr/>
        </p:nvSpPr>
        <p:spPr>
          <a:xfrm>
            <a:off x="241520" y="5943600"/>
            <a:ext cx="1400795" cy="586596"/>
          </a:xfrm>
          <a:custGeom>
            <a:avLst/>
            <a:gdLst>
              <a:gd name="connsiteX0" fmla="*/ 327823 w 1400795"/>
              <a:gd name="connsiteY0" fmla="*/ 51758 h 586596"/>
              <a:gd name="connsiteX1" fmla="*/ 327823 w 1400795"/>
              <a:gd name="connsiteY1" fmla="*/ 51758 h 586596"/>
              <a:gd name="connsiteX2" fmla="*/ 500352 w 1400795"/>
              <a:gd name="connsiteY2" fmla="*/ 25879 h 586596"/>
              <a:gd name="connsiteX3" fmla="*/ 543484 w 1400795"/>
              <a:gd name="connsiteY3" fmla="*/ 17253 h 586596"/>
              <a:gd name="connsiteX4" fmla="*/ 569363 w 1400795"/>
              <a:gd name="connsiteY4" fmla="*/ 8626 h 586596"/>
              <a:gd name="connsiteX5" fmla="*/ 664254 w 1400795"/>
              <a:gd name="connsiteY5" fmla="*/ 0 h 586596"/>
              <a:gd name="connsiteX6" fmla="*/ 1328488 w 1400795"/>
              <a:gd name="connsiteY6" fmla="*/ 8626 h 586596"/>
              <a:gd name="connsiteX7" fmla="*/ 1380246 w 1400795"/>
              <a:gd name="connsiteY7" fmla="*/ 60385 h 586596"/>
              <a:gd name="connsiteX8" fmla="*/ 1388872 w 1400795"/>
              <a:gd name="connsiteY8" fmla="*/ 241540 h 586596"/>
              <a:gd name="connsiteX9" fmla="*/ 1371620 w 1400795"/>
              <a:gd name="connsiteY9" fmla="*/ 301925 h 586596"/>
              <a:gd name="connsiteX10" fmla="*/ 1345740 w 1400795"/>
              <a:gd name="connsiteY10" fmla="*/ 327804 h 586596"/>
              <a:gd name="connsiteX11" fmla="*/ 1311235 w 1400795"/>
              <a:gd name="connsiteY11" fmla="*/ 379562 h 586596"/>
              <a:gd name="connsiteX12" fmla="*/ 1285355 w 1400795"/>
              <a:gd name="connsiteY12" fmla="*/ 405442 h 586596"/>
              <a:gd name="connsiteX13" fmla="*/ 1268103 w 1400795"/>
              <a:gd name="connsiteY13" fmla="*/ 431321 h 586596"/>
              <a:gd name="connsiteX14" fmla="*/ 1190465 w 1400795"/>
              <a:gd name="connsiteY14" fmla="*/ 500332 h 586596"/>
              <a:gd name="connsiteX15" fmla="*/ 1164586 w 1400795"/>
              <a:gd name="connsiteY15" fmla="*/ 508958 h 586596"/>
              <a:gd name="connsiteX16" fmla="*/ 1112827 w 1400795"/>
              <a:gd name="connsiteY16" fmla="*/ 552091 h 586596"/>
              <a:gd name="connsiteX17" fmla="*/ 1052442 w 1400795"/>
              <a:gd name="connsiteY17" fmla="*/ 569343 h 586596"/>
              <a:gd name="connsiteX18" fmla="*/ 1000684 w 1400795"/>
              <a:gd name="connsiteY18" fmla="*/ 586596 h 586596"/>
              <a:gd name="connsiteX19" fmla="*/ 189801 w 1400795"/>
              <a:gd name="connsiteY19" fmla="*/ 577970 h 586596"/>
              <a:gd name="connsiteX20" fmla="*/ 138042 w 1400795"/>
              <a:gd name="connsiteY20" fmla="*/ 543464 h 586596"/>
              <a:gd name="connsiteX21" fmla="*/ 60405 w 1400795"/>
              <a:gd name="connsiteY21" fmla="*/ 474453 h 586596"/>
              <a:gd name="connsiteX22" fmla="*/ 43152 w 1400795"/>
              <a:gd name="connsiteY22" fmla="*/ 448574 h 586596"/>
              <a:gd name="connsiteX23" fmla="*/ 8646 w 1400795"/>
              <a:gd name="connsiteY23" fmla="*/ 370936 h 586596"/>
              <a:gd name="connsiteX24" fmla="*/ 20 w 1400795"/>
              <a:gd name="connsiteY24" fmla="*/ 345057 h 586596"/>
              <a:gd name="connsiteX25" fmla="*/ 8646 w 1400795"/>
              <a:gd name="connsiteY25" fmla="*/ 207034 h 586596"/>
              <a:gd name="connsiteX26" fmla="*/ 34525 w 1400795"/>
              <a:gd name="connsiteY26" fmla="*/ 181155 h 586596"/>
              <a:gd name="connsiteX27" fmla="*/ 51778 w 1400795"/>
              <a:gd name="connsiteY27" fmla="*/ 155275 h 586596"/>
              <a:gd name="connsiteX28" fmla="*/ 138042 w 1400795"/>
              <a:gd name="connsiteY28" fmla="*/ 112143 h 586596"/>
              <a:gd name="connsiteX29" fmla="*/ 362329 w 1400795"/>
              <a:gd name="connsiteY29" fmla="*/ 86264 h 586596"/>
              <a:gd name="connsiteX30" fmla="*/ 422714 w 1400795"/>
              <a:gd name="connsiteY30" fmla="*/ 69011 h 586596"/>
              <a:gd name="connsiteX31" fmla="*/ 422714 w 1400795"/>
              <a:gd name="connsiteY31" fmla="*/ 69011 h 58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00795" h="586596">
                <a:moveTo>
                  <a:pt x="327823" y="51758"/>
                </a:moveTo>
                <a:lnTo>
                  <a:pt x="327823" y="51758"/>
                </a:lnTo>
                <a:cubicBezTo>
                  <a:pt x="471966" y="19728"/>
                  <a:pt x="336529" y="46357"/>
                  <a:pt x="500352" y="25879"/>
                </a:cubicBezTo>
                <a:cubicBezTo>
                  <a:pt x="514901" y="24060"/>
                  <a:pt x="529260" y="20809"/>
                  <a:pt x="543484" y="17253"/>
                </a:cubicBezTo>
                <a:cubicBezTo>
                  <a:pt x="552306" y="15048"/>
                  <a:pt x="560361" y="9912"/>
                  <a:pt x="569363" y="8626"/>
                </a:cubicBezTo>
                <a:cubicBezTo>
                  <a:pt x="600805" y="4134"/>
                  <a:pt x="632624" y="2875"/>
                  <a:pt x="664254" y="0"/>
                </a:cubicBezTo>
                <a:lnTo>
                  <a:pt x="1328488" y="8626"/>
                </a:lnTo>
                <a:cubicBezTo>
                  <a:pt x="1352801" y="10676"/>
                  <a:pt x="1380246" y="60385"/>
                  <a:pt x="1380246" y="60385"/>
                </a:cubicBezTo>
                <a:cubicBezTo>
                  <a:pt x="1409349" y="147691"/>
                  <a:pt x="1403036" y="106980"/>
                  <a:pt x="1388872" y="241540"/>
                </a:cubicBezTo>
                <a:cubicBezTo>
                  <a:pt x="1388513" y="244954"/>
                  <a:pt x="1375963" y="295411"/>
                  <a:pt x="1371620" y="301925"/>
                </a:cubicBezTo>
                <a:cubicBezTo>
                  <a:pt x="1364853" y="312076"/>
                  <a:pt x="1353230" y="318174"/>
                  <a:pt x="1345740" y="327804"/>
                </a:cubicBezTo>
                <a:cubicBezTo>
                  <a:pt x="1333010" y="344171"/>
                  <a:pt x="1325897" y="364900"/>
                  <a:pt x="1311235" y="379562"/>
                </a:cubicBezTo>
                <a:cubicBezTo>
                  <a:pt x="1302608" y="388189"/>
                  <a:pt x="1293165" y="396070"/>
                  <a:pt x="1285355" y="405442"/>
                </a:cubicBezTo>
                <a:cubicBezTo>
                  <a:pt x="1278718" y="413407"/>
                  <a:pt x="1274991" y="423572"/>
                  <a:pt x="1268103" y="431321"/>
                </a:cubicBezTo>
                <a:cubicBezTo>
                  <a:pt x="1249816" y="451893"/>
                  <a:pt x="1219307" y="485911"/>
                  <a:pt x="1190465" y="500332"/>
                </a:cubicBezTo>
                <a:cubicBezTo>
                  <a:pt x="1182332" y="504398"/>
                  <a:pt x="1173212" y="506083"/>
                  <a:pt x="1164586" y="508958"/>
                </a:cubicBezTo>
                <a:cubicBezTo>
                  <a:pt x="1145509" y="528035"/>
                  <a:pt x="1136846" y="540081"/>
                  <a:pt x="1112827" y="552091"/>
                </a:cubicBezTo>
                <a:cubicBezTo>
                  <a:pt x="1098332" y="559339"/>
                  <a:pt x="1066261" y="565197"/>
                  <a:pt x="1052442" y="569343"/>
                </a:cubicBezTo>
                <a:cubicBezTo>
                  <a:pt x="1035023" y="574569"/>
                  <a:pt x="1000684" y="586596"/>
                  <a:pt x="1000684" y="586596"/>
                </a:cubicBezTo>
                <a:lnTo>
                  <a:pt x="189801" y="577970"/>
                </a:lnTo>
                <a:cubicBezTo>
                  <a:pt x="169091" y="576935"/>
                  <a:pt x="155295" y="554966"/>
                  <a:pt x="138042" y="543464"/>
                </a:cubicBezTo>
                <a:cubicBezTo>
                  <a:pt x="106927" y="522721"/>
                  <a:pt x="84040" y="509905"/>
                  <a:pt x="60405" y="474453"/>
                </a:cubicBezTo>
                <a:cubicBezTo>
                  <a:pt x="54654" y="465827"/>
                  <a:pt x="47363" y="458048"/>
                  <a:pt x="43152" y="448574"/>
                </a:cubicBezTo>
                <a:cubicBezTo>
                  <a:pt x="2089" y="356183"/>
                  <a:pt x="47692" y="429503"/>
                  <a:pt x="8646" y="370936"/>
                </a:cubicBezTo>
                <a:cubicBezTo>
                  <a:pt x="5771" y="362310"/>
                  <a:pt x="20" y="354150"/>
                  <a:pt x="20" y="345057"/>
                </a:cubicBezTo>
                <a:cubicBezTo>
                  <a:pt x="20" y="298960"/>
                  <a:pt x="-850" y="252143"/>
                  <a:pt x="8646" y="207034"/>
                </a:cubicBezTo>
                <a:cubicBezTo>
                  <a:pt x="11159" y="195096"/>
                  <a:pt x="26715" y="190527"/>
                  <a:pt x="34525" y="181155"/>
                </a:cubicBezTo>
                <a:cubicBezTo>
                  <a:pt x="41162" y="173190"/>
                  <a:pt x="43975" y="162102"/>
                  <a:pt x="51778" y="155275"/>
                </a:cubicBezTo>
                <a:cubicBezTo>
                  <a:pt x="88802" y="122879"/>
                  <a:pt x="97486" y="120834"/>
                  <a:pt x="138042" y="112143"/>
                </a:cubicBezTo>
                <a:cubicBezTo>
                  <a:pt x="257127" y="86625"/>
                  <a:pt x="214502" y="95504"/>
                  <a:pt x="362329" y="86264"/>
                </a:cubicBezTo>
                <a:cubicBezTo>
                  <a:pt x="416816" y="68102"/>
                  <a:pt x="395902" y="69011"/>
                  <a:pt x="422714" y="69011"/>
                </a:cubicBezTo>
                <a:lnTo>
                  <a:pt x="422714" y="69011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7" name="Conector de seta reta 16"/>
          <p:cNvCxnSpPr/>
          <p:nvPr/>
        </p:nvCxnSpPr>
        <p:spPr>
          <a:xfrm flipH="1">
            <a:off x="5004048" y="1268760"/>
            <a:ext cx="144016" cy="50405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r>
              <a:rPr lang="pt-BR" sz="2400" b="1" dirty="0" smtClean="0">
                <a:solidFill>
                  <a:schemeClr val="tx2"/>
                </a:solidFill>
              </a:rPr>
              <a:t/>
            </a:r>
            <a:br>
              <a:rPr lang="pt-BR" sz="2400" b="1" dirty="0" smtClean="0">
                <a:solidFill>
                  <a:schemeClr val="tx2"/>
                </a:solidFill>
              </a:rPr>
            </a:br>
            <a:r>
              <a:rPr lang="pt-BR" sz="2400" b="1" dirty="0" smtClean="0">
                <a:solidFill>
                  <a:schemeClr val="tx2"/>
                </a:solidFill>
              </a:rPr>
              <a:t>1) Músculos do compartimento </a:t>
            </a:r>
            <a:r>
              <a:rPr lang="pt-BR" sz="2400" b="1" dirty="0">
                <a:solidFill>
                  <a:schemeClr val="tx2"/>
                </a:solidFill>
              </a:rPr>
              <a:t>anterior do antebraço </a:t>
            </a:r>
            <a:br>
              <a:rPr lang="pt-BR" sz="2400" b="1" dirty="0">
                <a:solidFill>
                  <a:schemeClr val="tx2"/>
                </a:solidFill>
              </a:rPr>
            </a:br>
            <a:r>
              <a:rPr lang="pt-BR" sz="2400" b="1" i="1" dirty="0">
                <a:solidFill>
                  <a:srgbClr val="FF0000"/>
                </a:solidFill>
              </a:rPr>
              <a:t>Camada superficial</a:t>
            </a:r>
            <a:r>
              <a:rPr lang="pt-BR" sz="2400" b="1" i="1" dirty="0">
                <a:solidFill>
                  <a:srgbClr val="FDFDFD"/>
                </a:solidFill>
              </a:rPr>
              <a:t/>
            </a:r>
            <a:br>
              <a:rPr lang="pt-BR" sz="2400" b="1" i="1" dirty="0">
                <a:solidFill>
                  <a:srgbClr val="FDFDFD"/>
                </a:solidFill>
              </a:rPr>
            </a:br>
            <a:endParaRPr lang="pt-BR" sz="2400" b="1" dirty="0">
              <a:solidFill>
                <a:schemeClr val="tx2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51520" y="1700808"/>
            <a:ext cx="3888432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t-BR" dirty="0" smtClean="0"/>
              <a:t>M.  Flexor </a:t>
            </a:r>
            <a:r>
              <a:rPr lang="pt-BR" dirty="0" err="1" smtClean="0"/>
              <a:t>ulnar</a:t>
            </a:r>
            <a:r>
              <a:rPr lang="pt-BR" dirty="0" smtClean="0"/>
              <a:t> do carpo</a:t>
            </a:r>
          </a:p>
          <a:p>
            <a:pPr marL="342900" indent="-342900">
              <a:buAutoNum type="arabicPeriod"/>
            </a:pPr>
            <a:r>
              <a:rPr lang="pt-BR" dirty="0" smtClean="0"/>
              <a:t>M. Palmar longo</a:t>
            </a:r>
          </a:p>
          <a:p>
            <a:pPr marL="342900" indent="-342900">
              <a:buAutoNum type="arabicPeriod"/>
            </a:pPr>
            <a:r>
              <a:rPr lang="pt-BR" dirty="0" smtClean="0"/>
              <a:t>M. Flexor radial do carpo</a:t>
            </a:r>
          </a:p>
          <a:p>
            <a:pPr marL="342900" indent="-342900">
              <a:buAutoNum type="arabicPeriod"/>
            </a:pPr>
            <a:r>
              <a:rPr lang="pt-BR" dirty="0" smtClean="0">
                <a:solidFill>
                  <a:srgbClr val="FF0000"/>
                </a:solidFill>
              </a:rPr>
              <a:t>M. </a:t>
            </a:r>
            <a:r>
              <a:rPr lang="pt-BR" dirty="0" err="1" smtClean="0">
                <a:solidFill>
                  <a:srgbClr val="FF0000"/>
                </a:solidFill>
              </a:rPr>
              <a:t>pronador</a:t>
            </a:r>
            <a:r>
              <a:rPr lang="pt-BR" dirty="0" smtClean="0">
                <a:solidFill>
                  <a:srgbClr val="FF0000"/>
                </a:solidFill>
              </a:rPr>
              <a:t> redondo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3078" name="Picture 6" descr="Resultado de imagem para musculo pronador redond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992" y="792961"/>
            <a:ext cx="3002841" cy="3716159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ângulo 14"/>
          <p:cNvSpPr/>
          <p:nvPr/>
        </p:nvSpPr>
        <p:spPr>
          <a:xfrm>
            <a:off x="7380312" y="3284984"/>
            <a:ext cx="62907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6444208" y="792961"/>
            <a:ext cx="864096" cy="331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1" name="Picture 1027"/>
          <p:cNvPicPr>
            <a:picLocks noChangeAspect="1" noChangeArrowheads="1"/>
          </p:cNvPicPr>
          <p:nvPr/>
        </p:nvPicPr>
        <p:blipFill>
          <a:blip r:embed="rId4" cstate="print">
            <a:lum bright="-6000" contrast="12000"/>
          </a:blip>
          <a:srcRect t="7895"/>
          <a:stretch>
            <a:fillRect/>
          </a:stretch>
        </p:blipFill>
        <p:spPr bwMode="auto">
          <a:xfrm>
            <a:off x="107504" y="3055075"/>
            <a:ext cx="4680520" cy="3550739"/>
          </a:xfrm>
          <a:prstGeom prst="rect">
            <a:avLst/>
          </a:prstGeom>
          <a:noFill/>
          <a:ln w="57150" cmpd="thinThick">
            <a:solidFill>
              <a:srgbClr val="008080"/>
            </a:solidFill>
            <a:miter lim="800000"/>
            <a:headEnd/>
            <a:tailEnd/>
          </a:ln>
          <a:effectLst/>
        </p:spPr>
      </p:pic>
      <p:sp>
        <p:nvSpPr>
          <p:cNvPr id="17" name="Retângulo 16"/>
          <p:cNvSpPr/>
          <p:nvPr/>
        </p:nvSpPr>
        <p:spPr>
          <a:xfrm>
            <a:off x="251520" y="3140969"/>
            <a:ext cx="1512168" cy="2895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2807540" y="3140969"/>
            <a:ext cx="1908476" cy="3168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Forma livre 18"/>
          <p:cNvSpPr/>
          <p:nvPr/>
        </p:nvSpPr>
        <p:spPr>
          <a:xfrm>
            <a:off x="241520" y="5943600"/>
            <a:ext cx="1400795" cy="586596"/>
          </a:xfrm>
          <a:custGeom>
            <a:avLst/>
            <a:gdLst>
              <a:gd name="connsiteX0" fmla="*/ 327823 w 1400795"/>
              <a:gd name="connsiteY0" fmla="*/ 51758 h 586596"/>
              <a:gd name="connsiteX1" fmla="*/ 327823 w 1400795"/>
              <a:gd name="connsiteY1" fmla="*/ 51758 h 586596"/>
              <a:gd name="connsiteX2" fmla="*/ 500352 w 1400795"/>
              <a:gd name="connsiteY2" fmla="*/ 25879 h 586596"/>
              <a:gd name="connsiteX3" fmla="*/ 543484 w 1400795"/>
              <a:gd name="connsiteY3" fmla="*/ 17253 h 586596"/>
              <a:gd name="connsiteX4" fmla="*/ 569363 w 1400795"/>
              <a:gd name="connsiteY4" fmla="*/ 8626 h 586596"/>
              <a:gd name="connsiteX5" fmla="*/ 664254 w 1400795"/>
              <a:gd name="connsiteY5" fmla="*/ 0 h 586596"/>
              <a:gd name="connsiteX6" fmla="*/ 1328488 w 1400795"/>
              <a:gd name="connsiteY6" fmla="*/ 8626 h 586596"/>
              <a:gd name="connsiteX7" fmla="*/ 1380246 w 1400795"/>
              <a:gd name="connsiteY7" fmla="*/ 60385 h 586596"/>
              <a:gd name="connsiteX8" fmla="*/ 1388872 w 1400795"/>
              <a:gd name="connsiteY8" fmla="*/ 241540 h 586596"/>
              <a:gd name="connsiteX9" fmla="*/ 1371620 w 1400795"/>
              <a:gd name="connsiteY9" fmla="*/ 301925 h 586596"/>
              <a:gd name="connsiteX10" fmla="*/ 1345740 w 1400795"/>
              <a:gd name="connsiteY10" fmla="*/ 327804 h 586596"/>
              <a:gd name="connsiteX11" fmla="*/ 1311235 w 1400795"/>
              <a:gd name="connsiteY11" fmla="*/ 379562 h 586596"/>
              <a:gd name="connsiteX12" fmla="*/ 1285355 w 1400795"/>
              <a:gd name="connsiteY12" fmla="*/ 405442 h 586596"/>
              <a:gd name="connsiteX13" fmla="*/ 1268103 w 1400795"/>
              <a:gd name="connsiteY13" fmla="*/ 431321 h 586596"/>
              <a:gd name="connsiteX14" fmla="*/ 1190465 w 1400795"/>
              <a:gd name="connsiteY14" fmla="*/ 500332 h 586596"/>
              <a:gd name="connsiteX15" fmla="*/ 1164586 w 1400795"/>
              <a:gd name="connsiteY15" fmla="*/ 508958 h 586596"/>
              <a:gd name="connsiteX16" fmla="*/ 1112827 w 1400795"/>
              <a:gd name="connsiteY16" fmla="*/ 552091 h 586596"/>
              <a:gd name="connsiteX17" fmla="*/ 1052442 w 1400795"/>
              <a:gd name="connsiteY17" fmla="*/ 569343 h 586596"/>
              <a:gd name="connsiteX18" fmla="*/ 1000684 w 1400795"/>
              <a:gd name="connsiteY18" fmla="*/ 586596 h 586596"/>
              <a:gd name="connsiteX19" fmla="*/ 189801 w 1400795"/>
              <a:gd name="connsiteY19" fmla="*/ 577970 h 586596"/>
              <a:gd name="connsiteX20" fmla="*/ 138042 w 1400795"/>
              <a:gd name="connsiteY20" fmla="*/ 543464 h 586596"/>
              <a:gd name="connsiteX21" fmla="*/ 60405 w 1400795"/>
              <a:gd name="connsiteY21" fmla="*/ 474453 h 586596"/>
              <a:gd name="connsiteX22" fmla="*/ 43152 w 1400795"/>
              <a:gd name="connsiteY22" fmla="*/ 448574 h 586596"/>
              <a:gd name="connsiteX23" fmla="*/ 8646 w 1400795"/>
              <a:gd name="connsiteY23" fmla="*/ 370936 h 586596"/>
              <a:gd name="connsiteX24" fmla="*/ 20 w 1400795"/>
              <a:gd name="connsiteY24" fmla="*/ 345057 h 586596"/>
              <a:gd name="connsiteX25" fmla="*/ 8646 w 1400795"/>
              <a:gd name="connsiteY25" fmla="*/ 207034 h 586596"/>
              <a:gd name="connsiteX26" fmla="*/ 34525 w 1400795"/>
              <a:gd name="connsiteY26" fmla="*/ 181155 h 586596"/>
              <a:gd name="connsiteX27" fmla="*/ 51778 w 1400795"/>
              <a:gd name="connsiteY27" fmla="*/ 155275 h 586596"/>
              <a:gd name="connsiteX28" fmla="*/ 138042 w 1400795"/>
              <a:gd name="connsiteY28" fmla="*/ 112143 h 586596"/>
              <a:gd name="connsiteX29" fmla="*/ 362329 w 1400795"/>
              <a:gd name="connsiteY29" fmla="*/ 86264 h 586596"/>
              <a:gd name="connsiteX30" fmla="*/ 422714 w 1400795"/>
              <a:gd name="connsiteY30" fmla="*/ 69011 h 586596"/>
              <a:gd name="connsiteX31" fmla="*/ 422714 w 1400795"/>
              <a:gd name="connsiteY31" fmla="*/ 69011 h 58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00795" h="586596">
                <a:moveTo>
                  <a:pt x="327823" y="51758"/>
                </a:moveTo>
                <a:lnTo>
                  <a:pt x="327823" y="51758"/>
                </a:lnTo>
                <a:cubicBezTo>
                  <a:pt x="471966" y="19728"/>
                  <a:pt x="336529" y="46357"/>
                  <a:pt x="500352" y="25879"/>
                </a:cubicBezTo>
                <a:cubicBezTo>
                  <a:pt x="514901" y="24060"/>
                  <a:pt x="529260" y="20809"/>
                  <a:pt x="543484" y="17253"/>
                </a:cubicBezTo>
                <a:cubicBezTo>
                  <a:pt x="552306" y="15048"/>
                  <a:pt x="560361" y="9912"/>
                  <a:pt x="569363" y="8626"/>
                </a:cubicBezTo>
                <a:cubicBezTo>
                  <a:pt x="600805" y="4134"/>
                  <a:pt x="632624" y="2875"/>
                  <a:pt x="664254" y="0"/>
                </a:cubicBezTo>
                <a:lnTo>
                  <a:pt x="1328488" y="8626"/>
                </a:lnTo>
                <a:cubicBezTo>
                  <a:pt x="1352801" y="10676"/>
                  <a:pt x="1380246" y="60385"/>
                  <a:pt x="1380246" y="60385"/>
                </a:cubicBezTo>
                <a:cubicBezTo>
                  <a:pt x="1409349" y="147691"/>
                  <a:pt x="1403036" y="106980"/>
                  <a:pt x="1388872" y="241540"/>
                </a:cubicBezTo>
                <a:cubicBezTo>
                  <a:pt x="1388513" y="244954"/>
                  <a:pt x="1375963" y="295411"/>
                  <a:pt x="1371620" y="301925"/>
                </a:cubicBezTo>
                <a:cubicBezTo>
                  <a:pt x="1364853" y="312076"/>
                  <a:pt x="1353230" y="318174"/>
                  <a:pt x="1345740" y="327804"/>
                </a:cubicBezTo>
                <a:cubicBezTo>
                  <a:pt x="1333010" y="344171"/>
                  <a:pt x="1325897" y="364900"/>
                  <a:pt x="1311235" y="379562"/>
                </a:cubicBezTo>
                <a:cubicBezTo>
                  <a:pt x="1302608" y="388189"/>
                  <a:pt x="1293165" y="396070"/>
                  <a:pt x="1285355" y="405442"/>
                </a:cubicBezTo>
                <a:cubicBezTo>
                  <a:pt x="1278718" y="413407"/>
                  <a:pt x="1274991" y="423572"/>
                  <a:pt x="1268103" y="431321"/>
                </a:cubicBezTo>
                <a:cubicBezTo>
                  <a:pt x="1249816" y="451893"/>
                  <a:pt x="1219307" y="485911"/>
                  <a:pt x="1190465" y="500332"/>
                </a:cubicBezTo>
                <a:cubicBezTo>
                  <a:pt x="1182332" y="504398"/>
                  <a:pt x="1173212" y="506083"/>
                  <a:pt x="1164586" y="508958"/>
                </a:cubicBezTo>
                <a:cubicBezTo>
                  <a:pt x="1145509" y="528035"/>
                  <a:pt x="1136846" y="540081"/>
                  <a:pt x="1112827" y="552091"/>
                </a:cubicBezTo>
                <a:cubicBezTo>
                  <a:pt x="1098332" y="559339"/>
                  <a:pt x="1066261" y="565197"/>
                  <a:pt x="1052442" y="569343"/>
                </a:cubicBezTo>
                <a:cubicBezTo>
                  <a:pt x="1035023" y="574569"/>
                  <a:pt x="1000684" y="586596"/>
                  <a:pt x="1000684" y="586596"/>
                </a:cubicBezTo>
                <a:lnTo>
                  <a:pt x="189801" y="577970"/>
                </a:lnTo>
                <a:cubicBezTo>
                  <a:pt x="169091" y="576935"/>
                  <a:pt x="155295" y="554966"/>
                  <a:pt x="138042" y="543464"/>
                </a:cubicBezTo>
                <a:cubicBezTo>
                  <a:pt x="106927" y="522721"/>
                  <a:pt x="84040" y="509905"/>
                  <a:pt x="60405" y="474453"/>
                </a:cubicBezTo>
                <a:cubicBezTo>
                  <a:pt x="54654" y="465827"/>
                  <a:pt x="47363" y="458048"/>
                  <a:pt x="43152" y="448574"/>
                </a:cubicBezTo>
                <a:cubicBezTo>
                  <a:pt x="2089" y="356183"/>
                  <a:pt x="47692" y="429503"/>
                  <a:pt x="8646" y="370936"/>
                </a:cubicBezTo>
                <a:cubicBezTo>
                  <a:pt x="5771" y="362310"/>
                  <a:pt x="20" y="354150"/>
                  <a:pt x="20" y="345057"/>
                </a:cubicBezTo>
                <a:cubicBezTo>
                  <a:pt x="20" y="298960"/>
                  <a:pt x="-850" y="252143"/>
                  <a:pt x="8646" y="207034"/>
                </a:cubicBezTo>
                <a:cubicBezTo>
                  <a:pt x="11159" y="195096"/>
                  <a:pt x="26715" y="190527"/>
                  <a:pt x="34525" y="181155"/>
                </a:cubicBezTo>
                <a:cubicBezTo>
                  <a:pt x="41162" y="173190"/>
                  <a:pt x="43975" y="162102"/>
                  <a:pt x="51778" y="155275"/>
                </a:cubicBezTo>
                <a:cubicBezTo>
                  <a:pt x="88802" y="122879"/>
                  <a:pt x="97486" y="120834"/>
                  <a:pt x="138042" y="112143"/>
                </a:cubicBezTo>
                <a:cubicBezTo>
                  <a:pt x="257127" y="86625"/>
                  <a:pt x="214502" y="95504"/>
                  <a:pt x="362329" y="86264"/>
                </a:cubicBezTo>
                <a:cubicBezTo>
                  <a:pt x="416816" y="68102"/>
                  <a:pt x="395902" y="69011"/>
                  <a:pt x="422714" y="69011"/>
                </a:cubicBezTo>
                <a:lnTo>
                  <a:pt x="422714" y="69011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72" name="Forma livre 3071"/>
          <p:cNvSpPr/>
          <p:nvPr/>
        </p:nvSpPr>
        <p:spPr>
          <a:xfrm>
            <a:off x="2511568" y="5088849"/>
            <a:ext cx="1772400" cy="1449974"/>
          </a:xfrm>
          <a:custGeom>
            <a:avLst/>
            <a:gdLst>
              <a:gd name="connsiteX0" fmla="*/ 521570 w 1772400"/>
              <a:gd name="connsiteY0" fmla="*/ 87000 h 1449974"/>
              <a:gd name="connsiteX1" fmla="*/ 521570 w 1772400"/>
              <a:gd name="connsiteY1" fmla="*/ 87000 h 1449974"/>
              <a:gd name="connsiteX2" fmla="*/ 461185 w 1772400"/>
              <a:gd name="connsiteY2" fmla="*/ 138759 h 1449974"/>
              <a:gd name="connsiteX3" fmla="*/ 435306 w 1772400"/>
              <a:gd name="connsiteY3" fmla="*/ 156011 h 1449974"/>
              <a:gd name="connsiteX4" fmla="*/ 357668 w 1772400"/>
              <a:gd name="connsiteY4" fmla="*/ 216396 h 1449974"/>
              <a:gd name="connsiteX5" fmla="*/ 305910 w 1772400"/>
              <a:gd name="connsiteY5" fmla="*/ 250902 h 1449974"/>
              <a:gd name="connsiteX6" fmla="*/ 280031 w 1772400"/>
              <a:gd name="connsiteY6" fmla="*/ 268155 h 1449974"/>
              <a:gd name="connsiteX7" fmla="*/ 254151 w 1772400"/>
              <a:gd name="connsiteY7" fmla="*/ 276781 h 1449974"/>
              <a:gd name="connsiteX8" fmla="*/ 228272 w 1772400"/>
              <a:gd name="connsiteY8" fmla="*/ 302660 h 1449974"/>
              <a:gd name="connsiteX9" fmla="*/ 202393 w 1772400"/>
              <a:gd name="connsiteY9" fmla="*/ 311287 h 1449974"/>
              <a:gd name="connsiteX10" fmla="*/ 124755 w 1772400"/>
              <a:gd name="connsiteY10" fmla="*/ 371672 h 1449974"/>
              <a:gd name="connsiteX11" fmla="*/ 90250 w 1772400"/>
              <a:gd name="connsiteY11" fmla="*/ 423430 h 1449974"/>
              <a:gd name="connsiteX12" fmla="*/ 64370 w 1772400"/>
              <a:gd name="connsiteY12" fmla="*/ 535574 h 1449974"/>
              <a:gd name="connsiteX13" fmla="*/ 47117 w 1772400"/>
              <a:gd name="connsiteY13" fmla="*/ 595959 h 1449974"/>
              <a:gd name="connsiteX14" fmla="*/ 64370 w 1772400"/>
              <a:gd name="connsiteY14" fmla="*/ 1337830 h 1449974"/>
              <a:gd name="connsiteX15" fmla="*/ 81623 w 1772400"/>
              <a:gd name="connsiteY15" fmla="*/ 1363709 h 1449974"/>
              <a:gd name="connsiteX16" fmla="*/ 107502 w 1772400"/>
              <a:gd name="connsiteY16" fmla="*/ 1372336 h 1449974"/>
              <a:gd name="connsiteX17" fmla="*/ 133382 w 1772400"/>
              <a:gd name="connsiteY17" fmla="*/ 1389589 h 1449974"/>
              <a:gd name="connsiteX18" fmla="*/ 202393 w 1772400"/>
              <a:gd name="connsiteY18" fmla="*/ 1406842 h 1449974"/>
              <a:gd name="connsiteX19" fmla="*/ 228272 w 1772400"/>
              <a:gd name="connsiteY19" fmla="*/ 1415468 h 1449974"/>
              <a:gd name="connsiteX20" fmla="*/ 392174 w 1772400"/>
              <a:gd name="connsiteY20" fmla="*/ 1432721 h 1449974"/>
              <a:gd name="connsiteX21" fmla="*/ 719978 w 1772400"/>
              <a:gd name="connsiteY21" fmla="*/ 1449974 h 1449974"/>
              <a:gd name="connsiteX22" fmla="*/ 1056408 w 1772400"/>
              <a:gd name="connsiteY22" fmla="*/ 1441347 h 1449974"/>
              <a:gd name="connsiteX23" fmla="*/ 1125419 w 1772400"/>
              <a:gd name="connsiteY23" fmla="*/ 1424094 h 1449974"/>
              <a:gd name="connsiteX24" fmla="*/ 1177178 w 1772400"/>
              <a:gd name="connsiteY24" fmla="*/ 1415468 h 1449974"/>
              <a:gd name="connsiteX25" fmla="*/ 1228936 w 1772400"/>
              <a:gd name="connsiteY25" fmla="*/ 1398215 h 1449974"/>
              <a:gd name="connsiteX26" fmla="*/ 1254816 w 1772400"/>
              <a:gd name="connsiteY26" fmla="*/ 1389589 h 1449974"/>
              <a:gd name="connsiteX27" fmla="*/ 1297948 w 1772400"/>
              <a:gd name="connsiteY27" fmla="*/ 1372336 h 1449974"/>
              <a:gd name="connsiteX28" fmla="*/ 1323827 w 1772400"/>
              <a:gd name="connsiteY28" fmla="*/ 1363709 h 1449974"/>
              <a:gd name="connsiteX29" fmla="*/ 1349706 w 1772400"/>
              <a:gd name="connsiteY29" fmla="*/ 1346457 h 1449974"/>
              <a:gd name="connsiteX30" fmla="*/ 1375585 w 1772400"/>
              <a:gd name="connsiteY30" fmla="*/ 1337830 h 1449974"/>
              <a:gd name="connsiteX31" fmla="*/ 1461850 w 1772400"/>
              <a:gd name="connsiteY31" fmla="*/ 1286072 h 1449974"/>
              <a:gd name="connsiteX32" fmla="*/ 1487729 w 1772400"/>
              <a:gd name="connsiteY32" fmla="*/ 1268819 h 1449974"/>
              <a:gd name="connsiteX33" fmla="*/ 1513608 w 1772400"/>
              <a:gd name="connsiteY33" fmla="*/ 1251566 h 1449974"/>
              <a:gd name="connsiteX34" fmla="*/ 1565367 w 1772400"/>
              <a:gd name="connsiteY34" fmla="*/ 1199808 h 1449974"/>
              <a:gd name="connsiteX35" fmla="*/ 1582619 w 1772400"/>
              <a:gd name="connsiteY35" fmla="*/ 1173928 h 1449974"/>
              <a:gd name="connsiteX36" fmla="*/ 1634378 w 1772400"/>
              <a:gd name="connsiteY36" fmla="*/ 1148049 h 1449974"/>
              <a:gd name="connsiteX37" fmla="*/ 1660257 w 1772400"/>
              <a:gd name="connsiteY37" fmla="*/ 1122170 h 1449974"/>
              <a:gd name="connsiteX38" fmla="*/ 1703389 w 1772400"/>
              <a:gd name="connsiteY38" fmla="*/ 1027279 h 1449974"/>
              <a:gd name="connsiteX39" fmla="*/ 1729268 w 1772400"/>
              <a:gd name="connsiteY39" fmla="*/ 975521 h 1449974"/>
              <a:gd name="connsiteX40" fmla="*/ 1772400 w 1772400"/>
              <a:gd name="connsiteY40" fmla="*/ 863377 h 1449974"/>
              <a:gd name="connsiteX41" fmla="*/ 1763774 w 1772400"/>
              <a:gd name="connsiteY41" fmla="*/ 492442 h 1449974"/>
              <a:gd name="connsiteX42" fmla="*/ 1746521 w 1772400"/>
              <a:gd name="connsiteY42" fmla="*/ 440683 h 1449974"/>
              <a:gd name="connsiteX43" fmla="*/ 1729268 w 1772400"/>
              <a:gd name="connsiteY43" fmla="*/ 406177 h 1449974"/>
              <a:gd name="connsiteX44" fmla="*/ 1720642 w 1772400"/>
              <a:gd name="connsiteY44" fmla="*/ 371672 h 1449974"/>
              <a:gd name="connsiteX45" fmla="*/ 1694763 w 1772400"/>
              <a:gd name="connsiteY45" fmla="*/ 337166 h 1449974"/>
              <a:gd name="connsiteX46" fmla="*/ 1608499 w 1772400"/>
              <a:gd name="connsiteY46" fmla="*/ 242276 h 1449974"/>
              <a:gd name="connsiteX47" fmla="*/ 1573993 w 1772400"/>
              <a:gd name="connsiteY47" fmla="*/ 207770 h 1449974"/>
              <a:gd name="connsiteX48" fmla="*/ 1522234 w 1772400"/>
              <a:gd name="connsiteY48" fmla="*/ 156011 h 1449974"/>
              <a:gd name="connsiteX49" fmla="*/ 1453223 w 1772400"/>
              <a:gd name="connsiteY49" fmla="*/ 112879 h 1449974"/>
              <a:gd name="connsiteX50" fmla="*/ 1401465 w 1772400"/>
              <a:gd name="connsiteY50" fmla="*/ 87000 h 1449974"/>
              <a:gd name="connsiteX51" fmla="*/ 1349706 w 1772400"/>
              <a:gd name="connsiteY51" fmla="*/ 69747 h 1449974"/>
              <a:gd name="connsiteX52" fmla="*/ 1280695 w 1772400"/>
              <a:gd name="connsiteY52" fmla="*/ 43868 h 1449974"/>
              <a:gd name="connsiteX53" fmla="*/ 1211684 w 1772400"/>
              <a:gd name="connsiteY53" fmla="*/ 26615 h 1449974"/>
              <a:gd name="connsiteX54" fmla="*/ 892506 w 1772400"/>
              <a:gd name="connsiteY54" fmla="*/ 17989 h 1449974"/>
              <a:gd name="connsiteX55" fmla="*/ 866627 w 1772400"/>
              <a:gd name="connsiteY55" fmla="*/ 9362 h 1449974"/>
              <a:gd name="connsiteX56" fmla="*/ 538823 w 1772400"/>
              <a:gd name="connsiteY56" fmla="*/ 9362 h 1449974"/>
              <a:gd name="connsiteX57" fmla="*/ 461185 w 1772400"/>
              <a:gd name="connsiteY57" fmla="*/ 43868 h 1449974"/>
              <a:gd name="connsiteX58" fmla="*/ 435306 w 1772400"/>
              <a:gd name="connsiteY58" fmla="*/ 69747 h 1449974"/>
              <a:gd name="connsiteX59" fmla="*/ 418053 w 1772400"/>
              <a:gd name="connsiteY59" fmla="*/ 95626 h 1449974"/>
              <a:gd name="connsiteX60" fmla="*/ 400800 w 1772400"/>
              <a:gd name="connsiteY60" fmla="*/ 156011 h 1449974"/>
              <a:gd name="connsiteX61" fmla="*/ 409427 w 1772400"/>
              <a:gd name="connsiteY61" fmla="*/ 181891 h 1449974"/>
              <a:gd name="connsiteX62" fmla="*/ 426680 w 1772400"/>
              <a:gd name="connsiteY62" fmla="*/ 181891 h 1449974"/>
              <a:gd name="connsiteX63" fmla="*/ 426680 w 1772400"/>
              <a:gd name="connsiteY63" fmla="*/ 181891 h 1449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772400" h="1449974">
                <a:moveTo>
                  <a:pt x="521570" y="87000"/>
                </a:moveTo>
                <a:lnTo>
                  <a:pt x="521570" y="87000"/>
                </a:lnTo>
                <a:cubicBezTo>
                  <a:pt x="501442" y="104253"/>
                  <a:pt x="481886" y="122198"/>
                  <a:pt x="461185" y="138759"/>
                </a:cubicBezTo>
                <a:cubicBezTo>
                  <a:pt x="453089" y="145235"/>
                  <a:pt x="443270" y="149374"/>
                  <a:pt x="435306" y="156011"/>
                </a:cubicBezTo>
                <a:cubicBezTo>
                  <a:pt x="354218" y="223585"/>
                  <a:pt x="488494" y="129179"/>
                  <a:pt x="357668" y="216396"/>
                </a:cubicBezTo>
                <a:lnTo>
                  <a:pt x="305910" y="250902"/>
                </a:lnTo>
                <a:cubicBezTo>
                  <a:pt x="297284" y="256653"/>
                  <a:pt x="289867" y="264877"/>
                  <a:pt x="280031" y="268155"/>
                </a:cubicBezTo>
                <a:lnTo>
                  <a:pt x="254151" y="276781"/>
                </a:lnTo>
                <a:cubicBezTo>
                  <a:pt x="245525" y="285407"/>
                  <a:pt x="238423" y="295893"/>
                  <a:pt x="228272" y="302660"/>
                </a:cubicBezTo>
                <a:cubicBezTo>
                  <a:pt x="220706" y="307704"/>
                  <a:pt x="210342" y="306871"/>
                  <a:pt x="202393" y="311287"/>
                </a:cubicBezTo>
                <a:cubicBezTo>
                  <a:pt x="176868" y="325468"/>
                  <a:pt x="143890" y="347070"/>
                  <a:pt x="124755" y="371672"/>
                </a:cubicBezTo>
                <a:cubicBezTo>
                  <a:pt x="112025" y="388039"/>
                  <a:pt x="96807" y="403759"/>
                  <a:pt x="90250" y="423430"/>
                </a:cubicBezTo>
                <a:cubicBezTo>
                  <a:pt x="66449" y="494827"/>
                  <a:pt x="102434" y="383315"/>
                  <a:pt x="64370" y="535574"/>
                </a:cubicBezTo>
                <a:cubicBezTo>
                  <a:pt x="53539" y="578901"/>
                  <a:pt x="59493" y="558832"/>
                  <a:pt x="47117" y="595959"/>
                </a:cubicBezTo>
                <a:cubicBezTo>
                  <a:pt x="52868" y="843249"/>
                  <a:pt x="-72841" y="1132018"/>
                  <a:pt x="64370" y="1337830"/>
                </a:cubicBezTo>
                <a:cubicBezTo>
                  <a:pt x="70121" y="1346456"/>
                  <a:pt x="73527" y="1357232"/>
                  <a:pt x="81623" y="1363709"/>
                </a:cubicBezTo>
                <a:cubicBezTo>
                  <a:pt x="88723" y="1369389"/>
                  <a:pt x="99369" y="1368269"/>
                  <a:pt x="107502" y="1372336"/>
                </a:cubicBezTo>
                <a:cubicBezTo>
                  <a:pt x="116775" y="1376973"/>
                  <a:pt x="123638" y="1386046"/>
                  <a:pt x="133382" y="1389589"/>
                </a:cubicBezTo>
                <a:cubicBezTo>
                  <a:pt x="155666" y="1397692"/>
                  <a:pt x="179898" y="1399344"/>
                  <a:pt x="202393" y="1406842"/>
                </a:cubicBezTo>
                <a:cubicBezTo>
                  <a:pt x="211019" y="1409717"/>
                  <a:pt x="219326" y="1413841"/>
                  <a:pt x="228272" y="1415468"/>
                </a:cubicBezTo>
                <a:cubicBezTo>
                  <a:pt x="259442" y="1421135"/>
                  <a:pt x="369215" y="1431446"/>
                  <a:pt x="392174" y="1432721"/>
                </a:cubicBezTo>
                <a:cubicBezTo>
                  <a:pt x="829564" y="1457021"/>
                  <a:pt x="440075" y="1428442"/>
                  <a:pt x="719978" y="1449974"/>
                </a:cubicBezTo>
                <a:lnTo>
                  <a:pt x="1056408" y="1441347"/>
                </a:lnTo>
                <a:cubicBezTo>
                  <a:pt x="1103290" y="1439216"/>
                  <a:pt x="1088834" y="1432224"/>
                  <a:pt x="1125419" y="1424094"/>
                </a:cubicBezTo>
                <a:cubicBezTo>
                  <a:pt x="1142493" y="1420300"/>
                  <a:pt x="1159925" y="1418343"/>
                  <a:pt x="1177178" y="1415468"/>
                </a:cubicBezTo>
                <a:lnTo>
                  <a:pt x="1228936" y="1398215"/>
                </a:lnTo>
                <a:cubicBezTo>
                  <a:pt x="1237563" y="1395339"/>
                  <a:pt x="1246373" y="1392966"/>
                  <a:pt x="1254816" y="1389589"/>
                </a:cubicBezTo>
                <a:cubicBezTo>
                  <a:pt x="1269193" y="1383838"/>
                  <a:pt x="1283449" y="1377773"/>
                  <a:pt x="1297948" y="1372336"/>
                </a:cubicBezTo>
                <a:cubicBezTo>
                  <a:pt x="1306462" y="1369143"/>
                  <a:pt x="1315694" y="1367776"/>
                  <a:pt x="1323827" y="1363709"/>
                </a:cubicBezTo>
                <a:cubicBezTo>
                  <a:pt x="1333100" y="1359073"/>
                  <a:pt x="1340433" y="1351093"/>
                  <a:pt x="1349706" y="1346457"/>
                </a:cubicBezTo>
                <a:cubicBezTo>
                  <a:pt x="1357839" y="1342390"/>
                  <a:pt x="1367227" y="1341412"/>
                  <a:pt x="1375585" y="1337830"/>
                </a:cubicBezTo>
                <a:cubicBezTo>
                  <a:pt x="1412721" y="1321914"/>
                  <a:pt x="1425055" y="1310602"/>
                  <a:pt x="1461850" y="1286072"/>
                </a:cubicBezTo>
                <a:lnTo>
                  <a:pt x="1487729" y="1268819"/>
                </a:lnTo>
                <a:cubicBezTo>
                  <a:pt x="1496355" y="1263068"/>
                  <a:pt x="1506277" y="1258897"/>
                  <a:pt x="1513608" y="1251566"/>
                </a:cubicBezTo>
                <a:cubicBezTo>
                  <a:pt x="1530861" y="1234313"/>
                  <a:pt x="1551833" y="1220110"/>
                  <a:pt x="1565367" y="1199808"/>
                </a:cubicBezTo>
                <a:cubicBezTo>
                  <a:pt x="1571118" y="1191181"/>
                  <a:pt x="1575288" y="1181259"/>
                  <a:pt x="1582619" y="1173928"/>
                </a:cubicBezTo>
                <a:cubicBezTo>
                  <a:pt x="1599339" y="1157208"/>
                  <a:pt x="1613333" y="1155064"/>
                  <a:pt x="1634378" y="1148049"/>
                </a:cubicBezTo>
                <a:cubicBezTo>
                  <a:pt x="1643004" y="1139423"/>
                  <a:pt x="1653707" y="1132462"/>
                  <a:pt x="1660257" y="1122170"/>
                </a:cubicBezTo>
                <a:cubicBezTo>
                  <a:pt x="1726867" y="1017497"/>
                  <a:pt x="1676717" y="1087291"/>
                  <a:pt x="1703389" y="1027279"/>
                </a:cubicBezTo>
                <a:cubicBezTo>
                  <a:pt x="1711223" y="1009652"/>
                  <a:pt x="1721537" y="993193"/>
                  <a:pt x="1729268" y="975521"/>
                </a:cubicBezTo>
                <a:cubicBezTo>
                  <a:pt x="1755791" y="914898"/>
                  <a:pt x="1757317" y="908630"/>
                  <a:pt x="1772400" y="863377"/>
                </a:cubicBezTo>
                <a:cubicBezTo>
                  <a:pt x="1769525" y="739732"/>
                  <a:pt x="1771332" y="615889"/>
                  <a:pt x="1763774" y="492442"/>
                </a:cubicBezTo>
                <a:cubicBezTo>
                  <a:pt x="1762663" y="474290"/>
                  <a:pt x="1754654" y="456949"/>
                  <a:pt x="1746521" y="440683"/>
                </a:cubicBezTo>
                <a:lnTo>
                  <a:pt x="1729268" y="406177"/>
                </a:lnTo>
                <a:cubicBezTo>
                  <a:pt x="1726393" y="394675"/>
                  <a:pt x="1725944" y="382276"/>
                  <a:pt x="1720642" y="371672"/>
                </a:cubicBezTo>
                <a:cubicBezTo>
                  <a:pt x="1714212" y="358812"/>
                  <a:pt x="1703120" y="348865"/>
                  <a:pt x="1694763" y="337166"/>
                </a:cubicBezTo>
                <a:cubicBezTo>
                  <a:pt x="1650643" y="275397"/>
                  <a:pt x="1712522" y="346299"/>
                  <a:pt x="1608499" y="242276"/>
                </a:cubicBezTo>
                <a:lnTo>
                  <a:pt x="1573993" y="207770"/>
                </a:lnTo>
                <a:cubicBezTo>
                  <a:pt x="1556740" y="190517"/>
                  <a:pt x="1544058" y="166923"/>
                  <a:pt x="1522234" y="156011"/>
                </a:cubicBezTo>
                <a:cubicBezTo>
                  <a:pt x="1414785" y="102288"/>
                  <a:pt x="1565195" y="180063"/>
                  <a:pt x="1453223" y="112879"/>
                </a:cubicBezTo>
                <a:cubicBezTo>
                  <a:pt x="1436683" y="102955"/>
                  <a:pt x="1419270" y="94419"/>
                  <a:pt x="1401465" y="87000"/>
                </a:cubicBezTo>
                <a:cubicBezTo>
                  <a:pt x="1384678" y="80005"/>
                  <a:pt x="1364838" y="79835"/>
                  <a:pt x="1349706" y="69747"/>
                </a:cubicBezTo>
                <a:cubicBezTo>
                  <a:pt x="1308967" y="42587"/>
                  <a:pt x="1337756" y="57036"/>
                  <a:pt x="1280695" y="43868"/>
                </a:cubicBezTo>
                <a:cubicBezTo>
                  <a:pt x="1257591" y="38536"/>
                  <a:pt x="1235387" y="27256"/>
                  <a:pt x="1211684" y="26615"/>
                </a:cubicBezTo>
                <a:lnTo>
                  <a:pt x="892506" y="17989"/>
                </a:lnTo>
                <a:cubicBezTo>
                  <a:pt x="883880" y="15113"/>
                  <a:pt x="875614" y="10745"/>
                  <a:pt x="866627" y="9362"/>
                </a:cubicBezTo>
                <a:cubicBezTo>
                  <a:pt x="747479" y="-8969"/>
                  <a:pt x="677428" y="4412"/>
                  <a:pt x="538823" y="9362"/>
                </a:cubicBezTo>
                <a:cubicBezTo>
                  <a:pt x="501209" y="21900"/>
                  <a:pt x="488525" y="21085"/>
                  <a:pt x="461185" y="43868"/>
                </a:cubicBezTo>
                <a:cubicBezTo>
                  <a:pt x="451813" y="51678"/>
                  <a:pt x="443116" y="60375"/>
                  <a:pt x="435306" y="69747"/>
                </a:cubicBezTo>
                <a:cubicBezTo>
                  <a:pt x="428669" y="77712"/>
                  <a:pt x="423804" y="87000"/>
                  <a:pt x="418053" y="95626"/>
                </a:cubicBezTo>
                <a:cubicBezTo>
                  <a:pt x="413987" y="107826"/>
                  <a:pt x="400800" y="145185"/>
                  <a:pt x="400800" y="156011"/>
                </a:cubicBezTo>
                <a:cubicBezTo>
                  <a:pt x="400800" y="165104"/>
                  <a:pt x="402997" y="175461"/>
                  <a:pt x="409427" y="181891"/>
                </a:cubicBezTo>
                <a:cubicBezTo>
                  <a:pt x="413494" y="185958"/>
                  <a:pt x="420929" y="181891"/>
                  <a:pt x="426680" y="181891"/>
                </a:cubicBezTo>
                <a:lnTo>
                  <a:pt x="426680" y="181891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87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943100" y="1477963"/>
            <a:ext cx="5257800" cy="5046662"/>
            <a:chOff x="1224" y="586"/>
            <a:chExt cx="3312" cy="3179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lum bright="-6000" contrast="12000"/>
            </a:blip>
            <a:srcRect/>
            <a:stretch>
              <a:fillRect/>
            </a:stretch>
          </p:blipFill>
          <p:spPr bwMode="auto">
            <a:xfrm>
              <a:off x="1224" y="586"/>
              <a:ext cx="3312" cy="3149"/>
            </a:xfrm>
            <a:prstGeom prst="rect">
              <a:avLst/>
            </a:prstGeom>
            <a:noFill/>
            <a:ln w="57150" cmpd="thickThin">
              <a:solidFill>
                <a:srgbClr val="008080"/>
              </a:solidFill>
              <a:miter lim="800000"/>
              <a:headEnd/>
              <a:tailEnd/>
            </a:ln>
            <a:effectLst/>
          </p:spPr>
        </p:pic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4195" y="3333"/>
              <a:ext cx="336" cy="432"/>
            </a:xfrm>
            <a:prstGeom prst="rect">
              <a:avLst/>
            </a:prstGeom>
            <a:solidFill>
              <a:srgbClr val="FDFDF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9" name="Line 7"/>
          <p:cNvSpPr>
            <a:spLocks noChangeShapeType="1"/>
          </p:cNvSpPr>
          <p:nvPr/>
        </p:nvSpPr>
        <p:spPr bwMode="auto">
          <a:xfrm rot="20399484">
            <a:off x="3562350" y="5762625"/>
            <a:ext cx="18288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pt-BR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r>
              <a:rPr lang="pt-BR" sz="2400" b="1" dirty="0" smtClean="0">
                <a:solidFill>
                  <a:schemeClr val="tx2"/>
                </a:solidFill>
              </a:rPr>
              <a:t/>
            </a:r>
            <a:br>
              <a:rPr lang="pt-BR" sz="2400" b="1" dirty="0" smtClean="0">
                <a:solidFill>
                  <a:schemeClr val="tx2"/>
                </a:solidFill>
              </a:rPr>
            </a:br>
            <a:r>
              <a:rPr lang="pt-BR" sz="2400" b="1" dirty="0" smtClean="0">
                <a:solidFill>
                  <a:schemeClr val="tx2"/>
                </a:solidFill>
              </a:rPr>
              <a:t>1) Músculos do compartimento </a:t>
            </a:r>
            <a:r>
              <a:rPr lang="pt-BR" sz="2400" b="1" dirty="0">
                <a:solidFill>
                  <a:schemeClr val="tx2"/>
                </a:solidFill>
              </a:rPr>
              <a:t>anterior do antebraço </a:t>
            </a:r>
            <a:br>
              <a:rPr lang="pt-BR" sz="2400" b="1" dirty="0">
                <a:solidFill>
                  <a:schemeClr val="tx2"/>
                </a:solidFill>
              </a:rPr>
            </a:br>
            <a:r>
              <a:rPr lang="pt-BR" sz="2400" b="1" i="1" dirty="0">
                <a:solidFill>
                  <a:schemeClr val="bg1"/>
                </a:solidFill>
              </a:rPr>
              <a:t>Camada </a:t>
            </a:r>
            <a:r>
              <a:rPr lang="pt-BR" sz="2400" b="1" i="1" dirty="0" smtClean="0">
                <a:solidFill>
                  <a:schemeClr val="bg1"/>
                </a:solidFill>
              </a:rPr>
              <a:t>média</a:t>
            </a:r>
            <a:r>
              <a:rPr lang="pt-BR" sz="2400" b="1" i="1" dirty="0">
                <a:solidFill>
                  <a:schemeClr val="bg1"/>
                </a:solidFill>
              </a:rPr>
              <a:t/>
            </a:r>
            <a:br>
              <a:rPr lang="pt-BR" sz="2400" b="1" i="1" dirty="0">
                <a:solidFill>
                  <a:schemeClr val="bg1"/>
                </a:solidFill>
              </a:rPr>
            </a:b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148064" y="2996952"/>
            <a:ext cx="3888432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t-BR" dirty="0" smtClean="0"/>
              <a:t>M.  Flexor superficial dos dedos</a:t>
            </a:r>
            <a:endParaRPr lang="pt-B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</a:blip>
          <a:srcRect/>
          <a:stretch>
            <a:fillRect/>
          </a:stretch>
        </p:blipFill>
        <p:spPr bwMode="auto">
          <a:xfrm>
            <a:off x="107504" y="1403622"/>
            <a:ext cx="5334000" cy="5265738"/>
          </a:xfrm>
          <a:prstGeom prst="rect">
            <a:avLst/>
          </a:prstGeom>
          <a:noFill/>
          <a:ln w="57150" cmpd="thickThin">
            <a:solidFill>
              <a:srgbClr val="008080"/>
            </a:solidFill>
            <a:miter lim="800000"/>
            <a:headEnd/>
            <a:tailEnd/>
          </a:ln>
          <a:effectLst/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609600" y="116632"/>
            <a:ext cx="82296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smtClean="0">
                <a:solidFill>
                  <a:schemeClr val="tx2"/>
                </a:solidFill>
              </a:rPr>
              <a:t/>
            </a:r>
            <a:br>
              <a:rPr lang="pt-BR" sz="2400" b="1" dirty="0" smtClean="0">
                <a:solidFill>
                  <a:schemeClr val="tx2"/>
                </a:solidFill>
              </a:rPr>
            </a:br>
            <a:r>
              <a:rPr lang="pt-BR" sz="2400" b="1" dirty="0" smtClean="0">
                <a:solidFill>
                  <a:schemeClr val="tx2"/>
                </a:solidFill>
              </a:rPr>
              <a:t>1) Músculos do compartimento anterior do antebraço </a:t>
            </a:r>
            <a:br>
              <a:rPr lang="pt-BR" sz="2400" b="1" dirty="0" smtClean="0">
                <a:solidFill>
                  <a:schemeClr val="tx2"/>
                </a:solidFill>
              </a:rPr>
            </a:br>
            <a:r>
              <a:rPr lang="pt-BR" sz="2400" b="1" i="1" dirty="0" smtClean="0">
                <a:solidFill>
                  <a:schemeClr val="accent6">
                    <a:lumMod val="50000"/>
                  </a:schemeClr>
                </a:solidFill>
              </a:rPr>
              <a:t>Camada profunda</a:t>
            </a:r>
            <a:r>
              <a:rPr lang="pt-BR" sz="2400" b="1" i="1" dirty="0" smtClean="0">
                <a:solidFill>
                  <a:schemeClr val="bg1"/>
                </a:solidFill>
              </a:rPr>
              <a:t/>
            </a:r>
            <a:br>
              <a:rPr lang="pt-BR" sz="2400" b="1" i="1" dirty="0" smtClean="0">
                <a:solidFill>
                  <a:schemeClr val="bg1"/>
                </a:solidFill>
              </a:rPr>
            </a:br>
            <a:endParaRPr lang="pt-BR" sz="2400" b="1" dirty="0">
              <a:solidFill>
                <a:schemeClr val="bg1"/>
              </a:solidFill>
            </a:endParaRPr>
          </a:p>
        </p:txBody>
      </p:sp>
      <p:pic>
        <p:nvPicPr>
          <p:cNvPr id="5121" name="Picture 1" descr="C:\Users\Lab Biol\Desktop\pronad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44824"/>
            <a:ext cx="6084168" cy="4896544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5076056" y="1700808"/>
            <a:ext cx="3888432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t-BR" dirty="0" smtClean="0"/>
              <a:t>M.  Flexor profundo dos dedos</a:t>
            </a:r>
          </a:p>
          <a:p>
            <a:pPr marL="342900" indent="-342900">
              <a:buAutoNum type="arabicPeriod"/>
            </a:pPr>
            <a:r>
              <a:rPr lang="pt-BR" dirty="0" smtClean="0"/>
              <a:t>M. flexor longo do polegar</a:t>
            </a:r>
          </a:p>
          <a:p>
            <a:pPr marL="342900" indent="-342900">
              <a:buAutoNum type="arabicPeriod"/>
            </a:pPr>
            <a:r>
              <a:rPr lang="pt-BR" dirty="0" smtClean="0">
                <a:solidFill>
                  <a:srgbClr val="FF0000"/>
                </a:solidFill>
              </a:rPr>
              <a:t>M. </a:t>
            </a:r>
            <a:r>
              <a:rPr lang="pt-BR" dirty="0" err="1" smtClean="0">
                <a:solidFill>
                  <a:srgbClr val="FF0000"/>
                </a:solidFill>
              </a:rPr>
              <a:t>pronador</a:t>
            </a:r>
            <a:r>
              <a:rPr lang="pt-BR" dirty="0" smtClean="0">
                <a:solidFill>
                  <a:srgbClr val="FF0000"/>
                </a:solidFill>
              </a:rPr>
              <a:t> quadrado</a:t>
            </a:r>
            <a:endParaRPr lang="pt-B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230188" y="304800"/>
            <a:ext cx="7888292" cy="3886200"/>
            <a:chOff x="145" y="192"/>
            <a:chExt cx="4969" cy="244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lum bright="-6000" contrast="12000"/>
            </a:blip>
            <a:srcRect/>
            <a:stretch>
              <a:fillRect/>
            </a:stretch>
          </p:blipFill>
          <p:spPr bwMode="auto">
            <a:xfrm>
              <a:off x="145" y="192"/>
              <a:ext cx="2416" cy="2448"/>
            </a:xfrm>
            <a:prstGeom prst="rect">
              <a:avLst/>
            </a:prstGeom>
            <a:noFill/>
            <a:ln w="57150" cmpd="thickThin">
              <a:solidFill>
                <a:srgbClr val="006666"/>
              </a:solidFill>
              <a:miter lim="800000"/>
              <a:headEnd/>
              <a:tailEnd/>
            </a:ln>
            <a:effectLst/>
          </p:spPr>
        </p:pic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2976" y="288"/>
              <a:ext cx="2138" cy="33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2800" b="1" dirty="0" smtClean="0">
                  <a:solidFill>
                    <a:srgbClr val="FF0000"/>
                  </a:solidFill>
                </a:rPr>
                <a:t>Músculos </a:t>
              </a:r>
              <a:r>
                <a:rPr lang="pt-BR" sz="2800" b="1" dirty="0" err="1" smtClean="0">
                  <a:solidFill>
                    <a:srgbClr val="FF0000"/>
                  </a:solidFill>
                </a:rPr>
                <a:t>pronadores</a:t>
              </a:r>
              <a:endParaRPr lang="pt-BR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 17"/>
          <p:cNvGrpSpPr>
            <a:grpSpLocks/>
          </p:cNvGrpSpPr>
          <p:nvPr/>
        </p:nvGrpSpPr>
        <p:grpSpPr bwMode="auto">
          <a:xfrm>
            <a:off x="2438400" y="1241425"/>
            <a:ext cx="3849688" cy="3648075"/>
            <a:chOff x="1536" y="782"/>
            <a:chExt cx="2425" cy="2298"/>
          </a:xfrm>
        </p:grpSpPr>
        <p:grpSp>
          <p:nvGrpSpPr>
            <p:cNvPr id="9" name="Group 14"/>
            <p:cNvGrpSpPr>
              <a:grpSpLocks/>
            </p:cNvGrpSpPr>
            <p:nvPr/>
          </p:nvGrpSpPr>
          <p:grpSpPr bwMode="auto">
            <a:xfrm>
              <a:off x="1584" y="782"/>
              <a:ext cx="2377" cy="212"/>
              <a:chOff x="1584" y="782"/>
              <a:chExt cx="2377" cy="212"/>
            </a:xfrm>
          </p:grpSpPr>
          <p:sp>
            <p:nvSpPr>
              <p:cNvPr id="13" name="Line 10"/>
              <p:cNvSpPr>
                <a:spLocks noChangeShapeType="1"/>
              </p:cNvSpPr>
              <p:nvPr/>
            </p:nvSpPr>
            <p:spPr bwMode="auto">
              <a:xfrm>
                <a:off x="1584" y="864"/>
                <a:ext cx="124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14" name="Text Box 12"/>
              <p:cNvSpPr txBox="1">
                <a:spLocks noChangeArrowheads="1"/>
              </p:cNvSpPr>
              <p:nvPr/>
            </p:nvSpPr>
            <p:spPr bwMode="auto">
              <a:xfrm>
                <a:off x="2808" y="782"/>
                <a:ext cx="1153" cy="2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sz="1600" b="1" dirty="0"/>
                  <a:t>camada superficial</a:t>
                </a:r>
              </a:p>
            </p:txBody>
          </p:sp>
        </p:grpSp>
        <p:grpSp>
          <p:nvGrpSpPr>
            <p:cNvPr id="10" name="Group 15"/>
            <p:cNvGrpSpPr>
              <a:grpSpLocks/>
            </p:cNvGrpSpPr>
            <p:nvPr/>
          </p:nvGrpSpPr>
          <p:grpSpPr bwMode="auto">
            <a:xfrm>
              <a:off x="1536" y="1824"/>
              <a:ext cx="1135" cy="1256"/>
              <a:chOff x="1536" y="1824"/>
              <a:chExt cx="1135" cy="1256"/>
            </a:xfrm>
          </p:grpSpPr>
          <p:sp>
            <p:nvSpPr>
              <p:cNvPr id="11" name="Line 11"/>
              <p:cNvSpPr>
                <a:spLocks noChangeShapeType="1"/>
              </p:cNvSpPr>
              <p:nvPr/>
            </p:nvSpPr>
            <p:spPr bwMode="auto">
              <a:xfrm>
                <a:off x="1536" y="1824"/>
                <a:ext cx="576" cy="105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12" name="Text Box 13"/>
              <p:cNvSpPr txBox="1">
                <a:spLocks noChangeArrowheads="1"/>
              </p:cNvSpPr>
              <p:nvPr/>
            </p:nvSpPr>
            <p:spPr bwMode="auto">
              <a:xfrm>
                <a:off x="1584" y="2868"/>
                <a:ext cx="1087" cy="2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sz="1600" b="1" dirty="0"/>
                  <a:t>camada profunda</a:t>
                </a:r>
              </a:p>
            </p:txBody>
          </p:sp>
        </p:grpSp>
      </p:grpSp>
      <p:grpSp>
        <p:nvGrpSpPr>
          <p:cNvPr id="15" name="Group 20"/>
          <p:cNvGrpSpPr>
            <a:grpSpLocks/>
          </p:cNvGrpSpPr>
          <p:nvPr/>
        </p:nvGrpSpPr>
        <p:grpSpPr bwMode="auto">
          <a:xfrm>
            <a:off x="4267200" y="2438400"/>
            <a:ext cx="4648200" cy="4095750"/>
            <a:chOff x="2688" y="1536"/>
            <a:chExt cx="2928" cy="2580"/>
          </a:xfrm>
        </p:grpSpPr>
        <p:grpSp>
          <p:nvGrpSpPr>
            <p:cNvPr id="16" name="Group 8"/>
            <p:cNvGrpSpPr>
              <a:grpSpLocks/>
            </p:cNvGrpSpPr>
            <p:nvPr/>
          </p:nvGrpSpPr>
          <p:grpSpPr bwMode="auto">
            <a:xfrm>
              <a:off x="2688" y="1536"/>
              <a:ext cx="2928" cy="2580"/>
              <a:chOff x="2688" y="1632"/>
              <a:chExt cx="2892" cy="2484"/>
            </a:xfrm>
          </p:grpSpPr>
          <p:pic>
            <p:nvPicPr>
              <p:cNvPr id="18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320" y="1728"/>
                <a:ext cx="1260" cy="2388"/>
              </a:xfrm>
              <a:prstGeom prst="rect">
                <a:avLst/>
              </a:prstGeom>
              <a:noFill/>
              <a:ln w="57150" cmpd="thickThin">
                <a:solidFill>
                  <a:srgbClr val="006666"/>
                </a:solidFill>
                <a:miter lim="800000"/>
                <a:headEnd/>
                <a:tailEnd/>
              </a:ln>
              <a:effectLst/>
            </p:spPr>
          </p:pic>
          <p:grpSp>
            <p:nvGrpSpPr>
              <p:cNvPr id="19" name="Group 7"/>
              <p:cNvGrpSpPr>
                <a:grpSpLocks/>
              </p:cNvGrpSpPr>
              <p:nvPr/>
            </p:nvGrpSpPr>
            <p:grpSpPr bwMode="auto">
              <a:xfrm>
                <a:off x="2688" y="1632"/>
                <a:ext cx="1440" cy="1296"/>
                <a:chOff x="2688" y="1632"/>
                <a:chExt cx="1440" cy="1296"/>
              </a:xfrm>
            </p:grpSpPr>
            <p:sp>
              <p:nvSpPr>
                <p:cNvPr id="20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2928" y="2080"/>
                  <a:ext cx="1000" cy="315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pt-BR" sz="2800" b="1" dirty="0" err="1">
                      <a:solidFill>
                        <a:schemeClr val="bg1"/>
                      </a:solidFill>
                    </a:rPr>
                    <a:t>pronação</a:t>
                  </a:r>
                  <a:endParaRPr lang="pt-BR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Line 5"/>
                <p:cNvSpPr>
                  <a:spLocks noChangeShapeType="1"/>
                </p:cNvSpPr>
                <p:nvPr/>
              </p:nvSpPr>
              <p:spPr bwMode="auto">
                <a:xfrm>
                  <a:off x="2688" y="1632"/>
                  <a:ext cx="528" cy="43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2" name="Line 6"/>
                <p:cNvSpPr>
                  <a:spLocks noChangeShapeType="1"/>
                </p:cNvSpPr>
                <p:nvPr/>
              </p:nvSpPr>
              <p:spPr bwMode="auto">
                <a:xfrm rot="-82531">
                  <a:off x="3600" y="2448"/>
                  <a:ext cx="528" cy="48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sp>
          <p:nvSpPr>
            <p:cNvPr id="17" name="AutoShape 19"/>
            <p:cNvSpPr>
              <a:spLocks noChangeArrowheads="1"/>
            </p:cNvSpPr>
            <p:nvPr/>
          </p:nvSpPr>
          <p:spPr bwMode="auto">
            <a:xfrm>
              <a:off x="4921" y="3193"/>
              <a:ext cx="240" cy="192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0799 w 21600"/>
                <a:gd name="T5" fmla="*/ 0 h 21600"/>
                <a:gd name="T6" fmla="*/ 2700 w 21600"/>
                <a:gd name="T7" fmla="*/ 10800 h 21600"/>
                <a:gd name="T8" fmla="*/ 10799 w 21600"/>
                <a:gd name="T9" fmla="*/ 5400 h 21600"/>
                <a:gd name="T10" fmla="*/ 24300 w 21600"/>
                <a:gd name="T11" fmla="*/ 10800 h 21600"/>
                <a:gd name="T12" fmla="*/ 18900 w 21600"/>
                <a:gd name="T13" fmla="*/ 16200 h 21600"/>
                <a:gd name="T14" fmla="*/ 13500 w 21600"/>
                <a:gd name="T15" fmla="*/ 1080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985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397</Words>
  <Application>Microsoft Office PowerPoint</Application>
  <PresentationFormat>Apresentação na tela (4:3)</PresentationFormat>
  <Paragraphs>94</Paragraphs>
  <Slides>17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Apresentação do PowerPoint</vt:lpstr>
      <vt:lpstr>Apresentação do PowerPoint</vt:lpstr>
      <vt:lpstr>Músculos do antebraço</vt:lpstr>
      <vt:lpstr>Músculos do antebraço</vt:lpstr>
      <vt:lpstr> 1) Músculos do compartimento anterior do antebraço  Camada superficial </vt:lpstr>
      <vt:lpstr> 1) Músculos do compartimento anterior do antebraço  Camada superficial </vt:lpstr>
      <vt:lpstr> 1) Músculos do compartimento anterior do antebraço  Camada média </vt:lpstr>
      <vt:lpstr>Apresentação do PowerPoint</vt:lpstr>
      <vt:lpstr>Apresentação do PowerPoint</vt:lpstr>
      <vt:lpstr>Apresentação do PowerPoint</vt:lpstr>
      <vt:lpstr> 1) Músculos do compartimento anterior do antebraço RESUMO </vt:lpstr>
      <vt:lpstr>Apresentação do PowerPoint</vt:lpstr>
      <vt:lpstr> 2) Músculos do compartimento posterior do antebraço  Camada profunda </vt:lpstr>
      <vt:lpstr>Apresentação do PowerPoint</vt:lpstr>
      <vt:lpstr>Apresentação do PowerPoint</vt:lpstr>
      <vt:lpstr>            RESUMO</vt:lpstr>
      <vt:lpstr>REFERÊNCIAS BIBLIOGRÁFICAS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Lab Biol</dc:creator>
  <cp:lastModifiedBy>Lab Biol</cp:lastModifiedBy>
  <cp:revision>38</cp:revision>
  <dcterms:created xsi:type="dcterms:W3CDTF">2017-10-11T21:36:20Z</dcterms:created>
  <dcterms:modified xsi:type="dcterms:W3CDTF">2017-10-13T03:54:13Z</dcterms:modified>
</cp:coreProperties>
</file>