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92" r:id="rId5"/>
    <p:sldId id="259" r:id="rId6"/>
    <p:sldId id="260" r:id="rId7"/>
    <p:sldId id="293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94" r:id="rId17"/>
    <p:sldId id="295" r:id="rId18"/>
    <p:sldId id="296" r:id="rId19"/>
    <p:sldId id="269" r:id="rId20"/>
    <p:sldId id="291" r:id="rId21"/>
    <p:sldId id="270" r:id="rId22"/>
    <p:sldId id="271" r:id="rId23"/>
    <p:sldId id="272" r:id="rId24"/>
    <p:sldId id="273" r:id="rId25"/>
    <p:sldId id="274" r:id="rId26"/>
    <p:sldId id="275" r:id="rId27"/>
    <p:sldId id="289" r:id="rId28"/>
    <p:sldId id="276" r:id="rId29"/>
    <p:sldId id="277" r:id="rId30"/>
    <p:sldId id="278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90" r:id="rId39"/>
    <p:sldId id="287" r:id="rId40"/>
    <p:sldId id="288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123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88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43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938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75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53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4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346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26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65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9EE-0E82-6440-A4DE-6E50F338CEDB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C96B-1AB8-9C43-B6CA-6537DC68780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12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dirty="0" smtClean="0"/>
              <a:t>Click to edit Master text styles</a:t>
            </a:r>
          </a:p>
          <a:p>
            <a:pPr lvl="1"/>
            <a:r>
              <a:rPr lang="x-none" dirty="0" smtClean="0"/>
              <a:t>Second level</a:t>
            </a:r>
          </a:p>
          <a:p>
            <a:pPr lvl="2"/>
            <a:r>
              <a:rPr lang="x-none" dirty="0" smtClean="0"/>
              <a:t>Third level</a:t>
            </a:r>
          </a:p>
          <a:p>
            <a:pPr lvl="3"/>
            <a:r>
              <a:rPr lang="x-none" dirty="0" smtClean="0"/>
              <a:t>Fourth level</a:t>
            </a:r>
          </a:p>
          <a:p>
            <a:pPr lvl="4"/>
            <a:r>
              <a:rPr lang="x-none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venir Book"/>
              </a:defRPr>
            </a:lvl1pPr>
          </a:lstStyle>
          <a:p>
            <a:fld id="{73BD99EE-0E82-6440-A4DE-6E50F338CEDB}" type="datetimeFigureOut">
              <a:rPr lang="en-US" smtClean="0"/>
              <a:pPr/>
              <a:t>8/10/2017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venir Book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venir Book"/>
              </a:defRPr>
            </a:lvl1pPr>
          </a:lstStyle>
          <a:p>
            <a:fld id="{476EC96B-1AB8-9C43-B6CA-6537DC68780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10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venir Book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venir Book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venir Book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venir Book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venir Book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venir Book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7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1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Avenir Heavy"/>
                <a:cs typeface="Avenir Heavy"/>
              </a:rPr>
              <a:t>Eficiência</a:t>
            </a:r>
            <a:r>
              <a:rPr lang="en-US" dirty="0" smtClean="0">
                <a:latin typeface="Avenir Heavy"/>
                <a:cs typeface="Avenir Heavy"/>
              </a:rPr>
              <a:t> e </a:t>
            </a:r>
            <a:r>
              <a:rPr lang="en-US" dirty="0" err="1" smtClean="0">
                <a:latin typeface="Avenir Heavy"/>
                <a:cs typeface="Avenir Heavy"/>
              </a:rPr>
              <a:t>Mercados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Kolstad</a:t>
            </a:r>
            <a:endParaRPr lang="en-US" dirty="0" smtClean="0"/>
          </a:p>
          <a:p>
            <a:r>
              <a:rPr lang="en-US" dirty="0" err="1" smtClean="0"/>
              <a:t>Capítulo</a:t>
            </a:r>
            <a:r>
              <a:rPr lang="en-US" dirty="0" smtClean="0"/>
              <a:t>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231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602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venir Heavy"/>
                <a:cs typeface="Avenir Heavy"/>
              </a:rPr>
              <a:t>Eficiência</a:t>
            </a:r>
            <a:r>
              <a:rPr lang="en-US" dirty="0" smtClean="0">
                <a:latin typeface="Avenir Heavy"/>
                <a:cs typeface="Avenir Heavy"/>
              </a:rPr>
              <a:t> e </a:t>
            </a:r>
            <a:r>
              <a:rPr lang="en-US" dirty="0" err="1" smtClean="0">
                <a:latin typeface="Avenir Heavy"/>
                <a:cs typeface="Avenir Heavy"/>
              </a:rPr>
              <a:t>Mercados</a:t>
            </a:r>
            <a:r>
              <a:rPr lang="en-US" dirty="0" smtClean="0">
                <a:latin typeface="Avenir Heavy"/>
                <a:cs typeface="Avenir Heavy"/>
              </a:rPr>
              <a:t> </a:t>
            </a:r>
            <a:r>
              <a:rPr lang="en-US" dirty="0" err="1" smtClean="0">
                <a:latin typeface="Avenir Heavy"/>
                <a:cs typeface="Avenir Heavy"/>
              </a:rPr>
              <a:t>Competitivos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11583"/>
            <a:ext cx="8229600" cy="4525963"/>
          </a:xfrm>
        </p:spPr>
        <p:txBody>
          <a:bodyPr/>
          <a:lstStyle/>
          <a:p>
            <a:r>
              <a:rPr lang="pt-BR" dirty="0" smtClean="0"/>
              <a:t>Eficiência nas trocas.</a:t>
            </a:r>
          </a:p>
          <a:p>
            <a:r>
              <a:rPr lang="pt-BR" dirty="0" smtClean="0"/>
              <a:t>Eficiência na produção.</a:t>
            </a:r>
          </a:p>
          <a:p>
            <a:r>
              <a:rPr lang="pt-BR" dirty="0" smtClean="0"/>
              <a:t>Mercados competitivos são eficientes (operam na fronteira de Pareto).</a:t>
            </a:r>
          </a:p>
        </p:txBody>
      </p:sp>
    </p:spTree>
    <p:extLst>
      <p:ext uri="{BB962C8B-B14F-4D97-AF65-F5344CB8AC3E}">
        <p14:creationId xmlns:p14="http://schemas.microsoft.com/office/powerpoint/2010/main" val="2761838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38944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Avenir Heavy"/>
                <a:cs typeface="Avenir Heavy"/>
              </a:rPr>
              <a:t>Eficiência</a:t>
            </a:r>
            <a:r>
              <a:rPr lang="en-US" dirty="0" smtClean="0">
                <a:latin typeface="Avenir Heavy"/>
                <a:cs typeface="Avenir Heavy"/>
              </a:rPr>
              <a:t> </a:t>
            </a:r>
            <a:r>
              <a:rPr lang="en-US" dirty="0" err="1" smtClean="0">
                <a:latin typeface="Avenir Heavy"/>
                <a:cs typeface="Avenir Heavy"/>
              </a:rPr>
              <a:t>nas</a:t>
            </a:r>
            <a:r>
              <a:rPr lang="en-US" dirty="0" smtClean="0">
                <a:latin typeface="Avenir Heavy"/>
                <a:cs typeface="Avenir Heavy"/>
              </a:rPr>
              <a:t> </a:t>
            </a:r>
            <a:r>
              <a:rPr lang="en-US" dirty="0" err="1" smtClean="0">
                <a:latin typeface="Avenir Heavy"/>
                <a:cs typeface="Avenir Heavy"/>
              </a:rPr>
              <a:t>Trocas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64506"/>
            <a:ext cx="8229600" cy="4525963"/>
          </a:xfrm>
        </p:spPr>
        <p:txBody>
          <a:bodyPr/>
          <a:lstStyle/>
          <a:p>
            <a:r>
              <a:rPr lang="en-US" dirty="0" err="1" smtClean="0"/>
              <a:t>Caixa</a:t>
            </a:r>
            <a:r>
              <a:rPr lang="en-US" dirty="0" smtClean="0"/>
              <a:t> de </a:t>
            </a:r>
            <a:r>
              <a:rPr lang="en-US" dirty="0" err="1" smtClean="0"/>
              <a:t>Edgeworth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Representação</a:t>
            </a:r>
            <a:endParaRPr lang="en-US" dirty="0" smtClean="0"/>
          </a:p>
          <a:p>
            <a:pPr lvl="1"/>
            <a:r>
              <a:rPr lang="en-US" dirty="0" err="1" smtClean="0"/>
              <a:t>Curva</a:t>
            </a:r>
            <a:r>
              <a:rPr lang="en-US" dirty="0" smtClean="0"/>
              <a:t> de </a:t>
            </a:r>
            <a:r>
              <a:rPr lang="en-US" dirty="0" err="1" smtClean="0"/>
              <a:t>contrato</a:t>
            </a:r>
            <a:endParaRPr lang="en-US" dirty="0" smtClean="0"/>
          </a:p>
          <a:p>
            <a:pPr lvl="1"/>
            <a:r>
              <a:rPr lang="en-US" dirty="0" smtClean="0"/>
              <a:t>Core</a:t>
            </a:r>
          </a:p>
        </p:txBody>
      </p:sp>
    </p:spTree>
    <p:extLst>
      <p:ext uri="{BB962C8B-B14F-4D97-AF65-F5344CB8AC3E}">
        <p14:creationId xmlns:p14="http://schemas.microsoft.com/office/powerpoint/2010/main" val="3786395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6688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Avenir Heavy"/>
                <a:cs typeface="Avenir Heavy"/>
              </a:rPr>
              <a:t>Eficiência</a:t>
            </a:r>
            <a:r>
              <a:rPr lang="en-US" dirty="0" smtClean="0">
                <a:latin typeface="Avenir Heavy"/>
                <a:cs typeface="Avenir Heavy"/>
              </a:rPr>
              <a:t> </a:t>
            </a:r>
            <a:r>
              <a:rPr lang="en-US" dirty="0" err="1" smtClean="0">
                <a:latin typeface="Avenir Heavy"/>
                <a:cs typeface="Avenir Heavy"/>
              </a:rPr>
              <a:t>nas</a:t>
            </a:r>
            <a:r>
              <a:rPr lang="en-US" dirty="0" smtClean="0">
                <a:latin typeface="Avenir Heavy"/>
                <a:cs typeface="Avenir Heavy"/>
              </a:rPr>
              <a:t> </a:t>
            </a:r>
            <a:r>
              <a:rPr lang="en-US" dirty="0" err="1" smtClean="0">
                <a:latin typeface="Avenir Heavy"/>
                <a:cs typeface="Avenir Heavy"/>
              </a:rPr>
              <a:t>Trocas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2250"/>
            <a:ext cx="8229600" cy="4525963"/>
          </a:xfrm>
        </p:spPr>
        <p:txBody>
          <a:bodyPr/>
          <a:lstStyle/>
          <a:p>
            <a:r>
              <a:rPr lang="pt-BR" dirty="0" smtClean="0"/>
              <a:t>Comércio garante eficiência nas trocas</a:t>
            </a:r>
          </a:p>
          <a:p>
            <a:r>
              <a:rPr lang="pt-BR" dirty="0" smtClean="0"/>
              <a:t>Na curva de contrato </a:t>
            </a:r>
            <a:r>
              <a:rPr lang="pt-BR" dirty="0" err="1" smtClean="0"/>
              <a:t>TMS</a:t>
            </a:r>
            <a:r>
              <a:rPr lang="pt-BR" baseline="30000" dirty="0" err="1" smtClean="0"/>
              <a:t>A</a:t>
            </a:r>
            <a:r>
              <a:rPr lang="pt-BR" baseline="-25000" dirty="0" err="1" smtClean="0"/>
              <a:t>xy</a:t>
            </a:r>
            <a:r>
              <a:rPr lang="pt-BR" baseline="-25000" dirty="0" smtClean="0"/>
              <a:t> </a:t>
            </a:r>
            <a:r>
              <a:rPr lang="pt-BR" dirty="0" smtClean="0"/>
              <a:t>= </a:t>
            </a:r>
            <a:r>
              <a:rPr lang="pt-BR" dirty="0" err="1" smtClean="0"/>
              <a:t>TMS</a:t>
            </a:r>
            <a:r>
              <a:rPr lang="pt-BR" baseline="30000" dirty="0" err="1" smtClean="0"/>
              <a:t>B</a:t>
            </a:r>
            <a:r>
              <a:rPr lang="pt-BR" baseline="-25000" dirty="0" err="1" smtClean="0"/>
              <a:t>xy</a:t>
            </a:r>
            <a:endParaRPr lang="pt-BR" dirty="0" smtClean="0"/>
          </a:p>
          <a:p>
            <a:r>
              <a:rPr lang="pt-BR" dirty="0" smtClean="0"/>
              <a:t>Problema do consumidor com dotação e caixa de </a:t>
            </a:r>
            <a:r>
              <a:rPr lang="pt-BR" dirty="0" err="1" smtClean="0"/>
              <a:t>Edgeworth</a:t>
            </a:r>
            <a:r>
              <a:rPr lang="pt-BR" dirty="0"/>
              <a:t>:</a:t>
            </a:r>
            <a:endParaRPr lang="pt-BR" dirty="0" smtClean="0"/>
          </a:p>
          <a:p>
            <a:pPr lvl="1"/>
            <a:r>
              <a:rPr lang="pt-BR" dirty="0" err="1" smtClean="0"/>
              <a:t>TMS</a:t>
            </a:r>
            <a:r>
              <a:rPr lang="pt-BR" baseline="30000" dirty="0" err="1" smtClean="0"/>
              <a:t>A</a:t>
            </a:r>
            <a:r>
              <a:rPr lang="pt-BR" baseline="-25000" dirty="0" err="1" smtClean="0"/>
              <a:t>xy</a:t>
            </a:r>
            <a:r>
              <a:rPr lang="pt-BR" dirty="0"/>
              <a:t> = </a:t>
            </a:r>
            <a:r>
              <a:rPr lang="pt-BR" dirty="0" err="1" smtClean="0"/>
              <a:t>TMS</a:t>
            </a:r>
            <a:r>
              <a:rPr lang="pt-BR" baseline="30000" dirty="0" err="1" smtClean="0"/>
              <a:t>B</a:t>
            </a:r>
            <a:r>
              <a:rPr lang="pt-BR" baseline="-25000" dirty="0" err="1" smtClean="0"/>
              <a:t>xy</a:t>
            </a:r>
            <a:r>
              <a:rPr lang="pt-BR" dirty="0"/>
              <a:t> = </a:t>
            </a:r>
            <a:r>
              <a:rPr lang="pt-BR" dirty="0" err="1"/>
              <a:t>p</a:t>
            </a:r>
            <a:r>
              <a:rPr lang="pt-BR" baseline="-25000" dirty="0" err="1" smtClean="0"/>
              <a:t>x</a:t>
            </a:r>
            <a:r>
              <a:rPr lang="pt-BR" dirty="0" smtClean="0"/>
              <a:t>/</a:t>
            </a:r>
            <a:r>
              <a:rPr lang="pt-BR" dirty="0" err="1" smtClean="0"/>
              <a:t>p</a:t>
            </a:r>
            <a:r>
              <a:rPr lang="pt-BR" baseline="-25000" dirty="0" err="1" smtClean="0"/>
              <a:t>y</a:t>
            </a:r>
            <a:endParaRPr lang="pt-BR" dirty="0" smtClean="0"/>
          </a:p>
          <a:p>
            <a:pPr lvl="1"/>
            <a:r>
              <a:rPr lang="pt-BR" dirty="0" err="1" smtClean="0"/>
              <a:t>p</a:t>
            </a:r>
            <a:r>
              <a:rPr lang="pt-BR" baseline="-25000" dirty="0" err="1" smtClean="0"/>
              <a:t>x</a:t>
            </a:r>
            <a:r>
              <a:rPr lang="pt-BR" dirty="0" smtClean="0"/>
              <a:t> e </a:t>
            </a:r>
            <a:r>
              <a:rPr lang="pt-BR" dirty="0" err="1" smtClean="0"/>
              <a:t>p</a:t>
            </a:r>
            <a:r>
              <a:rPr lang="pt-BR" baseline="-25000" dirty="0" err="1" smtClean="0"/>
              <a:t>y</a:t>
            </a:r>
            <a:r>
              <a:rPr lang="pt-BR" dirty="0" smtClean="0"/>
              <a:t> são determinados </a:t>
            </a:r>
            <a:r>
              <a:rPr lang="pt-BR" dirty="0" err="1" smtClean="0"/>
              <a:t>endogeneamente</a:t>
            </a:r>
            <a:r>
              <a:rPr lang="pt-BR" dirty="0" smtClean="0"/>
              <a:t> a partir da barganha entre indivíduos.</a:t>
            </a:r>
          </a:p>
        </p:txBody>
      </p:sp>
    </p:spTree>
    <p:extLst>
      <p:ext uri="{BB962C8B-B14F-4D97-AF65-F5344CB8AC3E}">
        <p14:creationId xmlns:p14="http://schemas.microsoft.com/office/powerpoint/2010/main" val="1014299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03765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Avenir Heavy"/>
                <a:cs typeface="Avenir Heavy"/>
              </a:rPr>
              <a:t>Eficiência</a:t>
            </a:r>
            <a:r>
              <a:rPr lang="en-US" dirty="0" smtClean="0">
                <a:latin typeface="Avenir Heavy"/>
                <a:cs typeface="Avenir Heavy"/>
              </a:rPr>
              <a:t> </a:t>
            </a:r>
            <a:r>
              <a:rPr lang="en-US" dirty="0" err="1" smtClean="0">
                <a:latin typeface="Avenir Heavy"/>
                <a:cs typeface="Avenir Heavy"/>
              </a:rPr>
              <a:t>nas</a:t>
            </a:r>
            <a:r>
              <a:rPr lang="en-US" dirty="0" smtClean="0">
                <a:latin typeface="Avenir Heavy"/>
                <a:cs typeface="Avenir Heavy"/>
              </a:rPr>
              <a:t> </a:t>
            </a:r>
            <a:r>
              <a:rPr lang="en-US" dirty="0" err="1" smtClean="0">
                <a:latin typeface="Avenir Heavy"/>
                <a:cs typeface="Avenir Heavy"/>
              </a:rPr>
              <a:t>Trocas</a:t>
            </a:r>
            <a:r>
              <a:rPr lang="en-US" dirty="0">
                <a:latin typeface="Avenir Heavy"/>
                <a:cs typeface="Avenir Heavy"/>
              </a:rPr>
              <a:t> </a:t>
            </a:r>
            <a:r>
              <a:rPr lang="en-US" dirty="0" smtClean="0">
                <a:latin typeface="Avenir Heavy"/>
                <a:cs typeface="Avenir Heavy"/>
              </a:rPr>
              <a:t>- “males”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9327"/>
            <a:ext cx="8229600" cy="4525963"/>
          </a:xfrm>
        </p:spPr>
        <p:txBody>
          <a:bodyPr/>
          <a:lstStyle/>
          <a:p>
            <a:r>
              <a:rPr lang="pt-BR" dirty="0" smtClean="0"/>
              <a:t>Curvas de indiferença para um bem e um mal.</a:t>
            </a:r>
          </a:p>
          <a:p>
            <a:r>
              <a:rPr lang="pt-BR" dirty="0" smtClean="0"/>
              <a:t>TMS decrescente.</a:t>
            </a:r>
          </a:p>
          <a:p>
            <a:r>
              <a:rPr lang="pt-BR" dirty="0" smtClean="0"/>
              <a:t>1 bem, 1 mal (lixo) e troca (com direitos de propriedade bem definidos) – caixa de </a:t>
            </a:r>
            <a:r>
              <a:rPr lang="pt-BR" dirty="0" err="1" smtClean="0"/>
              <a:t>Edgeworth</a:t>
            </a:r>
            <a:r>
              <a:rPr lang="pt-BR" dirty="0" smtClean="0"/>
              <a:t>.</a:t>
            </a:r>
          </a:p>
          <a:p>
            <a:r>
              <a:rPr lang="pt-BR" dirty="0" smtClean="0"/>
              <a:t>Preço do “mal” é negativo.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28105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7252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Avenir Heavy"/>
                <a:cs typeface="Avenir Heavy"/>
              </a:rPr>
              <a:t>Eficiência</a:t>
            </a:r>
            <a:r>
              <a:rPr lang="en-US" dirty="0" smtClean="0">
                <a:latin typeface="Avenir Heavy"/>
                <a:cs typeface="Avenir Heavy"/>
              </a:rPr>
              <a:t> </a:t>
            </a:r>
            <a:r>
              <a:rPr lang="en-US" dirty="0" err="1" smtClean="0">
                <a:latin typeface="Avenir Heavy"/>
                <a:cs typeface="Avenir Heavy"/>
              </a:rPr>
              <a:t>na</a:t>
            </a:r>
            <a:r>
              <a:rPr lang="en-US" dirty="0" smtClean="0">
                <a:latin typeface="Avenir Heavy"/>
                <a:cs typeface="Avenir Heavy"/>
              </a:rPr>
              <a:t> </a:t>
            </a:r>
            <a:r>
              <a:rPr lang="en-US" dirty="0" err="1" smtClean="0">
                <a:latin typeface="Avenir Heavy"/>
                <a:cs typeface="Avenir Heavy"/>
              </a:rPr>
              <a:t>Produção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52814"/>
            <a:ext cx="8229600" cy="4525963"/>
          </a:xfrm>
        </p:spPr>
        <p:txBody>
          <a:bodyPr/>
          <a:lstStyle/>
          <a:p>
            <a:r>
              <a:rPr lang="pt-BR" dirty="0" smtClean="0"/>
              <a:t>Fronteira de possibilidades de produção (FPP):</a:t>
            </a:r>
          </a:p>
          <a:p>
            <a:pPr lvl="1"/>
            <a:r>
              <a:rPr lang="pt-BR" dirty="0" smtClean="0"/>
              <a:t>2 bens.</a:t>
            </a:r>
          </a:p>
          <a:p>
            <a:pPr lvl="1"/>
            <a:r>
              <a:rPr lang="pt-BR" dirty="0" smtClean="0"/>
              <a:t>1 bem e 1 mal.</a:t>
            </a:r>
          </a:p>
          <a:p>
            <a:r>
              <a:rPr lang="pt-BR" dirty="0" smtClean="0"/>
              <a:t>Taxa Marginal de Transformação (def.).</a:t>
            </a:r>
          </a:p>
        </p:txBody>
      </p:sp>
    </p:spTree>
    <p:extLst>
      <p:ext uri="{BB962C8B-B14F-4D97-AF65-F5344CB8AC3E}">
        <p14:creationId xmlns:p14="http://schemas.microsoft.com/office/powerpoint/2010/main" val="91849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7919"/>
            <a:ext cx="8229600" cy="1143000"/>
          </a:xfrm>
        </p:spPr>
        <p:txBody>
          <a:bodyPr/>
          <a:lstStyle/>
          <a:p>
            <a:r>
              <a:rPr lang="pt-BR" dirty="0" smtClean="0">
                <a:latin typeface="Avenir Heavy"/>
                <a:cs typeface="Avenir Heavy"/>
              </a:rPr>
              <a:t>Eficiência na Produção</a:t>
            </a:r>
            <a:endParaRPr lang="pt-BR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23481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Lucro</a:t>
            </a:r>
            <a:r>
              <a:rPr lang="en-US" dirty="0" smtClean="0"/>
              <a:t>, </a:t>
            </a:r>
            <a:r>
              <a:rPr lang="en-US" dirty="0" err="1" smtClean="0"/>
              <a:t>produção</a:t>
            </a:r>
            <a:r>
              <a:rPr lang="en-US" dirty="0" smtClean="0"/>
              <a:t> </a:t>
            </a:r>
            <a:r>
              <a:rPr lang="en-US" dirty="0" err="1" smtClean="0"/>
              <a:t>eficiente</a:t>
            </a:r>
            <a:r>
              <a:rPr lang="en-US" dirty="0" smtClean="0"/>
              <a:t> e TMT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Gráfico</a:t>
            </a:r>
            <a:r>
              <a:rPr lang="en-US" dirty="0" smtClean="0"/>
              <a:t>: </a:t>
            </a:r>
            <a:r>
              <a:rPr lang="en-US" dirty="0" err="1" smtClean="0"/>
              <a:t>iso-lucro</a:t>
            </a:r>
            <a:r>
              <a:rPr lang="en-US" dirty="0" smtClean="0"/>
              <a:t>, </a:t>
            </a:r>
            <a:r>
              <a:rPr lang="en-US" dirty="0" err="1" smtClean="0"/>
              <a:t>maximização</a:t>
            </a:r>
            <a:r>
              <a:rPr lang="en-US" dirty="0" smtClean="0"/>
              <a:t> do </a:t>
            </a:r>
            <a:r>
              <a:rPr lang="en-US" dirty="0" err="1" smtClean="0"/>
              <a:t>lucro</a:t>
            </a:r>
            <a:r>
              <a:rPr lang="en-US" dirty="0" smtClean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62869" y="3160054"/>
            <a:ext cx="11387952" cy="3954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01830" y="4054926"/>
            <a:ext cx="10445830" cy="749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40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7919"/>
            <a:ext cx="8229600" cy="1143000"/>
          </a:xfrm>
        </p:spPr>
        <p:txBody>
          <a:bodyPr/>
          <a:lstStyle/>
          <a:p>
            <a:r>
              <a:rPr lang="pt-BR" dirty="0" smtClean="0">
                <a:latin typeface="Avenir Heavy"/>
                <a:cs typeface="Avenir Heavy"/>
              </a:rPr>
              <a:t>Eficiência na Produção</a:t>
            </a:r>
            <a:endParaRPr lang="pt-BR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23481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Lucro</a:t>
            </a:r>
            <a:r>
              <a:rPr lang="en-US" dirty="0" smtClean="0"/>
              <a:t>, </a:t>
            </a:r>
            <a:r>
              <a:rPr lang="en-US" dirty="0" err="1" smtClean="0"/>
              <a:t>produção</a:t>
            </a:r>
            <a:r>
              <a:rPr lang="en-US" dirty="0" smtClean="0"/>
              <a:t> </a:t>
            </a:r>
            <a:r>
              <a:rPr lang="en-US" dirty="0" err="1" smtClean="0"/>
              <a:t>eficiente</a:t>
            </a:r>
            <a:r>
              <a:rPr lang="en-US" dirty="0" smtClean="0"/>
              <a:t> e TMT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574549" y="3088474"/>
            <a:ext cx="11387952" cy="3954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473" y="2858120"/>
            <a:ext cx="10445830" cy="749585"/>
          </a:xfrm>
          <a:prstGeom prst="rect">
            <a:avLst/>
          </a:prstGeom>
        </p:spPr>
      </p:pic>
      <p:grpSp>
        <p:nvGrpSpPr>
          <p:cNvPr id="46" name="Grupo 45"/>
          <p:cNvGrpSpPr/>
          <p:nvPr/>
        </p:nvGrpSpPr>
        <p:grpSpPr>
          <a:xfrm>
            <a:off x="1988019" y="3777370"/>
            <a:ext cx="4549815" cy="2930623"/>
            <a:chOff x="443292" y="3661956"/>
            <a:chExt cx="4549815" cy="2930623"/>
          </a:xfrm>
        </p:grpSpPr>
        <p:cxnSp>
          <p:nvCxnSpPr>
            <p:cNvPr id="7" name="Conector reto 6"/>
            <p:cNvCxnSpPr/>
            <p:nvPr/>
          </p:nvCxnSpPr>
          <p:spPr>
            <a:xfrm>
              <a:off x="1233996" y="4003829"/>
              <a:ext cx="0" cy="221941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Conector reto 9"/>
            <p:cNvCxnSpPr/>
            <p:nvPr/>
          </p:nvCxnSpPr>
          <p:spPr>
            <a:xfrm>
              <a:off x="1233996" y="6223247"/>
              <a:ext cx="2672179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>
              <a:off x="1233996" y="5370990"/>
              <a:ext cx="885431" cy="85225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Conector reto 13"/>
            <p:cNvCxnSpPr/>
            <p:nvPr/>
          </p:nvCxnSpPr>
          <p:spPr>
            <a:xfrm>
              <a:off x="1233996" y="4864354"/>
              <a:ext cx="1402672" cy="135889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>
              <a:off x="1233996" y="4394447"/>
              <a:ext cx="1890944" cy="18288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CaixaDeTexto 16"/>
                <p:cNvSpPr txBox="1"/>
                <p:nvPr/>
              </p:nvSpPr>
              <p:spPr>
                <a:xfrm>
                  <a:off x="462230" y="5191748"/>
                  <a:ext cx="897975" cy="5574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pt-BR" sz="1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pt-BR" sz="14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1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  <m:sub>
                                <m:r>
                                  <a:rPr lang="pt-BR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pt-BR" sz="1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pt-BR" sz="14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num>
                          <m:den>
                            <m:sSub>
                              <m:sSubPr>
                                <m:ctrlPr>
                                  <a:rPr lang="pt-BR" sz="14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14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pt-BR" sz="1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pt-BR" sz="1400" dirty="0"/>
                </a:p>
              </p:txBody>
            </p:sp>
          </mc:Choice>
          <mc:Fallback xmlns="">
            <p:sp>
              <p:nvSpPr>
                <p:cNvPr id="17" name="CaixaDeTexto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230" y="5191748"/>
                  <a:ext cx="897975" cy="557460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CaixaDeTexto 17"/>
                <p:cNvSpPr txBox="1"/>
                <p:nvPr/>
              </p:nvSpPr>
              <p:spPr>
                <a:xfrm>
                  <a:off x="452761" y="4675999"/>
                  <a:ext cx="897975" cy="5574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pt-BR" sz="1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pt-BR" sz="14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1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  <m:sub>
                                <m:r>
                                  <a:rPr lang="pt-BR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pt-BR" sz="1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pt-BR" sz="14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num>
                          <m:den>
                            <m:sSub>
                              <m:sSubPr>
                                <m:ctrlPr>
                                  <a:rPr lang="pt-BR" sz="14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14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pt-BR" sz="1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pt-BR" sz="1400" dirty="0"/>
                </a:p>
              </p:txBody>
            </p:sp>
          </mc:Choice>
          <mc:Fallback xmlns="">
            <p:sp>
              <p:nvSpPr>
                <p:cNvPr id="18" name="CaixaDeTexto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2761" y="4675999"/>
                  <a:ext cx="897975" cy="557460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CaixaDeTexto 18"/>
                <p:cNvSpPr txBox="1"/>
                <p:nvPr/>
              </p:nvSpPr>
              <p:spPr>
                <a:xfrm>
                  <a:off x="443292" y="4152079"/>
                  <a:ext cx="897975" cy="5574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pt-BR" sz="1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pt-BR" sz="14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1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  <m:sub>
                                <m:r>
                                  <a:rPr lang="pt-BR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pt-BR" sz="1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pt-BR" sz="14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num>
                          <m:den>
                            <m:sSub>
                              <m:sSubPr>
                                <m:ctrlPr>
                                  <a:rPr lang="pt-BR" sz="14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14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pt-BR" sz="1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pt-BR" sz="1400" dirty="0"/>
                </a:p>
              </p:txBody>
            </p:sp>
          </mc:Choice>
          <mc:Fallback xmlns="">
            <p:sp>
              <p:nvSpPr>
                <p:cNvPr id="19" name="CaixaDeTexto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3292" y="4152079"/>
                  <a:ext cx="897975" cy="557460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CaixaDeTexto 19"/>
            <p:cNvSpPr txBox="1"/>
            <p:nvPr/>
          </p:nvSpPr>
          <p:spPr>
            <a:xfrm>
              <a:off x="791866" y="366195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i="1" dirty="0" smtClean="0">
                  <a:latin typeface="Avenir Book"/>
                </a:rPr>
                <a:t>y (suco)</a:t>
              </a:r>
              <a:endParaRPr lang="pt-BR" i="1" dirty="0">
                <a:latin typeface="Avenir Book"/>
              </a:endParaRPr>
            </a:p>
          </p:txBody>
        </p:sp>
        <p:sp>
          <p:nvSpPr>
            <p:cNvPr id="21" name="CaixaDeTexto 20"/>
            <p:cNvSpPr txBox="1"/>
            <p:nvPr/>
          </p:nvSpPr>
          <p:spPr>
            <a:xfrm>
              <a:off x="3090022" y="6223247"/>
              <a:ext cx="19030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i="1" dirty="0" smtClean="0">
                  <a:latin typeface="Avenir Book"/>
                </a:rPr>
                <a:t>x (pão de queijo)</a:t>
              </a:r>
              <a:endParaRPr lang="pt-BR" i="1" dirty="0">
                <a:latin typeface="Avenir Book"/>
              </a:endParaRPr>
            </a:p>
          </p:txBody>
        </p:sp>
        <p:cxnSp>
          <p:nvCxnSpPr>
            <p:cNvPr id="23" name="Conector de seta reta 22"/>
            <p:cNvCxnSpPr/>
            <p:nvPr/>
          </p:nvCxnSpPr>
          <p:spPr>
            <a:xfrm flipV="1">
              <a:off x="2119427" y="4589755"/>
              <a:ext cx="450658" cy="52378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CaixaDeTexto 23"/>
                <p:cNvSpPr txBox="1"/>
                <p:nvPr/>
              </p:nvSpPr>
              <p:spPr>
                <a:xfrm>
                  <a:off x="1881338" y="4232949"/>
                  <a:ext cx="162345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&gt;</m:t>
                        </m:r>
                        <m:sSub>
                          <m:sSub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&gt;</m:t>
                        </m:r>
                        <m:sSub>
                          <m:sSub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pt-BR" dirty="0"/>
                </a:p>
              </p:txBody>
            </p:sp>
          </mc:Choice>
          <mc:Fallback xmlns="">
            <p:sp>
              <p:nvSpPr>
                <p:cNvPr id="24" name="CaixaDeTexto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81338" y="4232949"/>
                  <a:ext cx="1623458" cy="3693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7" name="CaixaDeTexto 46"/>
          <p:cNvSpPr txBox="1"/>
          <p:nvPr/>
        </p:nvSpPr>
        <p:spPr>
          <a:xfrm>
            <a:off x="6205490" y="4464142"/>
            <a:ext cx="20695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venir Book"/>
              </a:rPr>
              <a:t>Dois bens:</a:t>
            </a:r>
          </a:p>
          <a:p>
            <a:r>
              <a:rPr lang="pt-BR" i="1" dirty="0" smtClean="0">
                <a:latin typeface="Avenir Book"/>
              </a:rPr>
              <a:t>x</a:t>
            </a:r>
            <a:r>
              <a:rPr lang="pt-BR" dirty="0" smtClean="0">
                <a:latin typeface="Avenir Book"/>
              </a:rPr>
              <a:t>: pão de queijo</a:t>
            </a:r>
          </a:p>
          <a:p>
            <a:r>
              <a:rPr lang="pt-BR" i="1" dirty="0" smtClean="0">
                <a:latin typeface="Avenir Book"/>
              </a:rPr>
              <a:t>y: suco</a:t>
            </a:r>
            <a:endParaRPr lang="pt-BR" i="1" dirty="0">
              <a:latin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381094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7919"/>
            <a:ext cx="8229600" cy="1143000"/>
          </a:xfrm>
        </p:spPr>
        <p:txBody>
          <a:bodyPr/>
          <a:lstStyle/>
          <a:p>
            <a:r>
              <a:rPr lang="pt-BR" dirty="0" smtClean="0">
                <a:latin typeface="Avenir Heavy"/>
                <a:cs typeface="Avenir Heavy"/>
              </a:rPr>
              <a:t>Eficiência na Produção</a:t>
            </a:r>
            <a:endParaRPr lang="pt-BR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23481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Lucro</a:t>
            </a:r>
            <a:r>
              <a:rPr lang="en-US" dirty="0" smtClean="0"/>
              <a:t>, </a:t>
            </a:r>
            <a:r>
              <a:rPr lang="en-US" dirty="0" err="1" smtClean="0"/>
              <a:t>produção</a:t>
            </a:r>
            <a:r>
              <a:rPr lang="en-US" dirty="0" smtClean="0"/>
              <a:t> </a:t>
            </a:r>
            <a:r>
              <a:rPr lang="en-US" dirty="0" err="1" smtClean="0"/>
              <a:t>eficiente</a:t>
            </a:r>
            <a:r>
              <a:rPr lang="en-US" dirty="0" smtClean="0"/>
              <a:t> e TMT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574549" y="2981938"/>
            <a:ext cx="11387952" cy="3954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473" y="2804852"/>
            <a:ext cx="10445830" cy="749585"/>
          </a:xfrm>
          <a:prstGeom prst="rect">
            <a:avLst/>
          </a:prstGeom>
        </p:spPr>
      </p:pic>
      <p:grpSp>
        <p:nvGrpSpPr>
          <p:cNvPr id="6" name="Grupo 5"/>
          <p:cNvGrpSpPr/>
          <p:nvPr/>
        </p:nvGrpSpPr>
        <p:grpSpPr>
          <a:xfrm>
            <a:off x="1706236" y="3477077"/>
            <a:ext cx="4276541" cy="3128218"/>
            <a:chOff x="4880972" y="3464361"/>
            <a:chExt cx="4276541" cy="3128218"/>
          </a:xfrm>
        </p:grpSpPr>
        <p:cxnSp>
          <p:nvCxnSpPr>
            <p:cNvPr id="25" name="Conector reto 24"/>
            <p:cNvCxnSpPr/>
            <p:nvPr/>
          </p:nvCxnSpPr>
          <p:spPr>
            <a:xfrm>
              <a:off x="5854388" y="3944280"/>
              <a:ext cx="0" cy="264829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Conector reto 25"/>
            <p:cNvCxnSpPr/>
            <p:nvPr/>
          </p:nvCxnSpPr>
          <p:spPr>
            <a:xfrm>
              <a:off x="5854388" y="4946350"/>
              <a:ext cx="2672179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Conector reto 27"/>
            <p:cNvCxnSpPr/>
            <p:nvPr/>
          </p:nvCxnSpPr>
          <p:spPr>
            <a:xfrm flipV="1">
              <a:off x="5854388" y="3464361"/>
              <a:ext cx="1522521" cy="184448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Conector reto 28"/>
            <p:cNvCxnSpPr/>
            <p:nvPr/>
          </p:nvCxnSpPr>
          <p:spPr>
            <a:xfrm flipV="1">
              <a:off x="5854387" y="3661956"/>
              <a:ext cx="1707528" cy="211350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Conector reto 31"/>
            <p:cNvCxnSpPr/>
            <p:nvPr/>
          </p:nvCxnSpPr>
          <p:spPr>
            <a:xfrm flipV="1">
              <a:off x="5854388" y="3923467"/>
              <a:ext cx="1870752" cy="224023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CaixaDeTexto 36"/>
                <p:cNvSpPr txBox="1"/>
                <p:nvPr/>
              </p:nvSpPr>
              <p:spPr>
                <a:xfrm>
                  <a:off x="5052960" y="4963896"/>
                  <a:ext cx="897975" cy="5574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pt-BR" sz="1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pt-BR" sz="14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1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  <m:sub>
                                <m:r>
                                  <a:rPr lang="pt-BR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pt-BR" sz="1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pt-BR" sz="14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num>
                          <m:den>
                            <m:sSub>
                              <m:sSubPr>
                                <m:ctrlPr>
                                  <a:rPr lang="pt-BR" sz="14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14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pt-BR" sz="1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pt-BR" sz="1400" dirty="0"/>
                </a:p>
              </p:txBody>
            </p:sp>
          </mc:Choice>
          <mc:Fallback xmlns="">
            <p:sp>
              <p:nvSpPr>
                <p:cNvPr id="37" name="CaixaDeTexto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52960" y="4963896"/>
                  <a:ext cx="897975" cy="557460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CaixaDeTexto 37"/>
                <p:cNvSpPr txBox="1"/>
                <p:nvPr/>
              </p:nvSpPr>
              <p:spPr>
                <a:xfrm>
                  <a:off x="5084802" y="5485727"/>
                  <a:ext cx="897975" cy="5574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pt-BR" sz="1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pt-BR" sz="14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1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  <m:sub>
                                <m:r>
                                  <a:rPr lang="pt-BR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pt-BR" sz="1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pt-BR" sz="14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num>
                          <m:den>
                            <m:sSub>
                              <m:sSubPr>
                                <m:ctrlPr>
                                  <a:rPr lang="pt-BR" sz="14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14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pt-BR" sz="1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pt-BR" sz="1400" dirty="0"/>
                </a:p>
              </p:txBody>
            </p:sp>
          </mc:Choice>
          <mc:Fallback xmlns="">
            <p:sp>
              <p:nvSpPr>
                <p:cNvPr id="38" name="CaixaDeTexto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84802" y="5485727"/>
                  <a:ext cx="897975" cy="557460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CaixaDeTexto 38"/>
                <p:cNvSpPr txBox="1"/>
                <p:nvPr/>
              </p:nvSpPr>
              <p:spPr>
                <a:xfrm>
                  <a:off x="5084802" y="5936183"/>
                  <a:ext cx="897975" cy="5574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pt-BR" sz="1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pt-BR" sz="14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1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  <m:sub>
                                <m:r>
                                  <a:rPr lang="pt-BR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pt-BR" sz="1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pt-BR" sz="14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num>
                          <m:den>
                            <m:sSub>
                              <m:sSubPr>
                                <m:ctrlPr>
                                  <a:rPr lang="pt-BR" sz="14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14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pt-BR" sz="1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pt-BR" sz="1400" dirty="0"/>
                </a:p>
              </p:txBody>
            </p:sp>
          </mc:Choice>
          <mc:Fallback xmlns="">
            <p:sp>
              <p:nvSpPr>
                <p:cNvPr id="39" name="CaixaDeTexto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84802" y="5936183"/>
                  <a:ext cx="897975" cy="557460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CaixaDeTexto 39"/>
                <p:cNvSpPr txBox="1"/>
                <p:nvPr/>
              </p:nvSpPr>
              <p:spPr>
                <a:xfrm>
                  <a:off x="7394241" y="4468716"/>
                  <a:ext cx="162345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&gt;</m:t>
                        </m:r>
                        <m:sSub>
                          <m:sSub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&gt;</m:t>
                        </m:r>
                        <m:sSub>
                          <m:sSubPr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pt-BR" dirty="0"/>
                </a:p>
              </p:txBody>
            </p:sp>
          </mc:Choice>
          <mc:Fallback xmlns="">
            <p:sp>
              <p:nvSpPr>
                <p:cNvPr id="40" name="CaixaDeTexto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94241" y="4468716"/>
                  <a:ext cx="1623458" cy="3693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2" name="Conector de seta reta 41"/>
            <p:cNvCxnSpPr/>
            <p:nvPr/>
          </p:nvCxnSpPr>
          <p:spPr>
            <a:xfrm>
              <a:off x="7607693" y="4193918"/>
              <a:ext cx="457306" cy="23689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CaixaDeTexto 43"/>
            <p:cNvSpPr txBox="1"/>
            <p:nvPr/>
          </p:nvSpPr>
          <p:spPr>
            <a:xfrm>
              <a:off x="7254428" y="4975756"/>
              <a:ext cx="19030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i="1" dirty="0" smtClean="0">
                  <a:latin typeface="Avenir Book"/>
                </a:rPr>
                <a:t>x (pão de queijo)</a:t>
              </a:r>
              <a:endParaRPr lang="pt-BR" i="1" dirty="0">
                <a:latin typeface="Avenir Book"/>
              </a:endParaRPr>
            </a:p>
          </p:txBody>
        </p:sp>
        <p:sp>
          <p:nvSpPr>
            <p:cNvPr id="45" name="CaixaDeTexto 44"/>
            <p:cNvSpPr txBox="1"/>
            <p:nvPr/>
          </p:nvSpPr>
          <p:spPr>
            <a:xfrm>
              <a:off x="4880972" y="3696395"/>
              <a:ext cx="8643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i="1" dirty="0" smtClean="0">
                  <a:latin typeface="Avenir Book"/>
                </a:rPr>
                <a:t>y (lixo)</a:t>
              </a:r>
              <a:endParaRPr lang="pt-BR" i="1" dirty="0">
                <a:latin typeface="Avenir Book"/>
              </a:endParaRPr>
            </a:p>
          </p:txBody>
        </p:sp>
      </p:grpSp>
      <p:sp>
        <p:nvSpPr>
          <p:cNvPr id="31" name="CaixaDeTexto 30"/>
          <p:cNvSpPr txBox="1"/>
          <p:nvPr/>
        </p:nvSpPr>
        <p:spPr>
          <a:xfrm>
            <a:off x="6205490" y="4464142"/>
            <a:ext cx="28586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venir Book"/>
              </a:rPr>
              <a:t>Um bem </a:t>
            </a:r>
            <a:r>
              <a:rPr lang="pt-BR" i="1" dirty="0" smtClean="0">
                <a:latin typeface="Avenir Book"/>
              </a:rPr>
              <a:t>(x</a:t>
            </a:r>
            <a:r>
              <a:rPr lang="pt-BR" dirty="0" smtClean="0">
                <a:latin typeface="Avenir Book"/>
              </a:rPr>
              <a:t>) e um mal </a:t>
            </a:r>
            <a:r>
              <a:rPr lang="pt-BR" i="1" dirty="0" smtClean="0">
                <a:latin typeface="Avenir Book"/>
              </a:rPr>
              <a:t>(y</a:t>
            </a:r>
            <a:r>
              <a:rPr lang="pt-BR" dirty="0" smtClean="0">
                <a:latin typeface="Avenir Book"/>
              </a:rPr>
              <a:t>)</a:t>
            </a:r>
            <a:r>
              <a:rPr lang="pt-BR" i="1" dirty="0" smtClean="0">
                <a:latin typeface="Avenir Book"/>
              </a:rPr>
              <a:t>:</a:t>
            </a:r>
          </a:p>
          <a:p>
            <a:r>
              <a:rPr lang="pt-BR" i="1" dirty="0" smtClean="0">
                <a:latin typeface="Avenir Book"/>
              </a:rPr>
              <a:t>x</a:t>
            </a:r>
            <a:r>
              <a:rPr lang="pt-BR" dirty="0" smtClean="0">
                <a:latin typeface="Avenir Book"/>
              </a:rPr>
              <a:t>: pão de queijo</a:t>
            </a:r>
          </a:p>
          <a:p>
            <a:r>
              <a:rPr lang="pt-BR" i="1" dirty="0" smtClean="0">
                <a:latin typeface="Avenir Book"/>
              </a:rPr>
              <a:t>y: </a:t>
            </a:r>
            <a:r>
              <a:rPr lang="pt-BR" dirty="0" smtClean="0">
                <a:latin typeface="Avenir Book"/>
              </a:rPr>
              <a:t>lixo</a:t>
            </a:r>
            <a:endParaRPr lang="pt-BR" i="1" dirty="0">
              <a:latin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158315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7919"/>
            <a:ext cx="8229600" cy="1143000"/>
          </a:xfrm>
        </p:spPr>
        <p:txBody>
          <a:bodyPr/>
          <a:lstStyle/>
          <a:p>
            <a:r>
              <a:rPr lang="pt-BR" dirty="0" smtClean="0">
                <a:latin typeface="Avenir Heavy"/>
                <a:cs typeface="Avenir Heavy"/>
              </a:rPr>
              <a:t>Eficiência na Produção</a:t>
            </a:r>
            <a:endParaRPr lang="pt-BR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23481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Lucro</a:t>
            </a:r>
            <a:r>
              <a:rPr lang="en-US" dirty="0" smtClean="0"/>
              <a:t>, </a:t>
            </a:r>
            <a:r>
              <a:rPr lang="en-US" dirty="0" err="1" smtClean="0"/>
              <a:t>produção</a:t>
            </a:r>
            <a:r>
              <a:rPr lang="en-US" dirty="0" smtClean="0"/>
              <a:t> </a:t>
            </a:r>
            <a:r>
              <a:rPr lang="en-US" dirty="0" err="1" smtClean="0"/>
              <a:t>eficiente</a:t>
            </a:r>
            <a:r>
              <a:rPr lang="en-US" dirty="0" smtClean="0"/>
              <a:t> e TMT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Gráfico</a:t>
            </a:r>
            <a:r>
              <a:rPr lang="en-US" dirty="0" smtClean="0"/>
              <a:t>: max </a:t>
            </a:r>
            <a:r>
              <a:rPr lang="en-US" dirty="0" err="1" smtClean="0"/>
              <a:t>lucro</a:t>
            </a:r>
            <a:r>
              <a:rPr lang="en-US" dirty="0" smtClean="0"/>
              <a:t> </a:t>
            </a:r>
            <a:r>
              <a:rPr lang="en-US" dirty="0" err="1" smtClean="0"/>
              <a:t>sujeito</a:t>
            </a:r>
            <a:r>
              <a:rPr lang="en-US" dirty="0" smtClean="0"/>
              <a:t> a FPP:</a:t>
            </a:r>
          </a:p>
          <a:p>
            <a:pPr marL="457200" lvl="1" indent="0">
              <a:buNone/>
            </a:pPr>
            <a:r>
              <a:rPr lang="en-US" dirty="0" smtClean="0"/>
              <a:t>TMT =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x</a:t>
            </a:r>
            <a:r>
              <a:rPr lang="en-US" dirty="0" smtClean="0"/>
              <a:t>/</a:t>
            </a:r>
            <a:r>
              <a:rPr lang="en-US" dirty="0" err="1" smtClean="0"/>
              <a:t>p</a:t>
            </a:r>
            <a:r>
              <a:rPr lang="en-US" baseline="-25000" dirty="0" err="1" smtClean="0"/>
              <a:t>y</a:t>
            </a:r>
            <a:endParaRPr lang="en-US" baseline="-25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62869" y="3160054"/>
            <a:ext cx="11387952" cy="3954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01830" y="4054926"/>
            <a:ext cx="10445830" cy="749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03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0961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Avenir Heavy"/>
                <a:cs typeface="Avenir Heavy"/>
              </a:rPr>
              <a:t>Eficiência na Produção e na Troca</a:t>
            </a:r>
            <a:endParaRPr lang="pt-BR" dirty="0">
              <a:latin typeface="Avenir Heavy"/>
              <a:cs typeface="Avenir Heavy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57200" y="2723875"/>
            <a:ext cx="0" cy="331282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57200" y="6036696"/>
            <a:ext cx="440242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Arc 13"/>
          <p:cNvSpPr/>
          <p:nvPr/>
        </p:nvSpPr>
        <p:spPr>
          <a:xfrm>
            <a:off x="-2830062" y="3644104"/>
            <a:ext cx="6714075" cy="4545926"/>
          </a:xfrm>
          <a:prstGeom prst="arc">
            <a:avLst>
              <a:gd name="adj1" fmla="val 16064168"/>
              <a:gd name="adj2" fmla="val 185682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TextBox 15"/>
          <p:cNvSpPr txBox="1"/>
          <p:nvPr/>
        </p:nvSpPr>
        <p:spPr>
          <a:xfrm>
            <a:off x="62262" y="2318134"/>
            <a:ext cx="19204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>
                <a:latin typeface="Avenir Book"/>
                <a:cs typeface="Avenir Book"/>
              </a:rPr>
              <a:t>Lavanderia</a:t>
            </a:r>
            <a:endParaRPr lang="pt-BR" sz="2800" dirty="0">
              <a:latin typeface="Avenir Book"/>
              <a:cs typeface="Avenir Book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09868" y="5963069"/>
            <a:ext cx="816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>
                <a:latin typeface="Avenir Book"/>
                <a:cs typeface="Avenir Book"/>
              </a:rPr>
              <a:t>Aço</a:t>
            </a:r>
            <a:endParaRPr lang="pt-BR" sz="2800" dirty="0">
              <a:latin typeface="Avenir Book"/>
              <a:cs typeface="Avenir Book"/>
            </a:endParaRPr>
          </a:p>
        </p:txBody>
      </p:sp>
      <p:sp>
        <p:nvSpPr>
          <p:cNvPr id="18" name="Arc 17"/>
          <p:cNvSpPr/>
          <p:nvPr/>
        </p:nvSpPr>
        <p:spPr>
          <a:xfrm rot="10800000">
            <a:off x="2223255" y="0"/>
            <a:ext cx="4942461" cy="5016016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0" name="Straight Connector 19"/>
          <p:cNvCxnSpPr/>
          <p:nvPr/>
        </p:nvCxnSpPr>
        <p:spPr>
          <a:xfrm>
            <a:off x="1534657" y="3245973"/>
            <a:ext cx="3192793" cy="243448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683220" y="5504043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p</a:t>
            </a:r>
            <a:r>
              <a:rPr lang="pt-BR" baseline="-25000" dirty="0" err="1" smtClean="0"/>
              <a:t>A</a:t>
            </a:r>
            <a:r>
              <a:rPr lang="pt-BR" dirty="0" smtClean="0"/>
              <a:t>/</a:t>
            </a:r>
            <a:r>
              <a:rPr lang="pt-BR" dirty="0" err="1" smtClean="0"/>
              <a:t>p</a:t>
            </a:r>
            <a:r>
              <a:rPr lang="pt-BR" baseline="-25000" dirty="0" err="1" smtClean="0"/>
              <a:t>L</a:t>
            </a:r>
            <a:endParaRPr lang="pt-BR" baseline="-250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506" y="3021628"/>
            <a:ext cx="10896119" cy="753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40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8483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Avenir Heavy"/>
                <a:cs typeface="Avenir Heavy"/>
              </a:rPr>
              <a:t>Eficiência</a:t>
            </a:r>
            <a:r>
              <a:rPr lang="en-US" dirty="0" smtClean="0">
                <a:latin typeface="Avenir Heavy"/>
                <a:cs typeface="Avenir Heavy"/>
              </a:rPr>
              <a:t> e Mercado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94045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>
                <a:latin typeface="Avenir Book"/>
                <a:cs typeface="Avenir Book"/>
              </a:rPr>
              <a:t>Questões econômicas básicas da sociedade</a:t>
            </a:r>
          </a:p>
          <a:p>
            <a:pPr lvl="1" algn="just"/>
            <a:r>
              <a:rPr lang="pt-BR" dirty="0" smtClean="0">
                <a:latin typeface="Avenir Book"/>
                <a:cs typeface="Avenir Book"/>
              </a:rPr>
              <a:t>O que produzir?</a:t>
            </a:r>
          </a:p>
          <a:p>
            <a:pPr lvl="1" algn="just"/>
            <a:r>
              <a:rPr lang="pt-BR" dirty="0" smtClean="0">
                <a:latin typeface="Avenir Book"/>
                <a:cs typeface="Avenir Book"/>
              </a:rPr>
              <a:t>Quanto produzir?</a:t>
            </a:r>
          </a:p>
          <a:p>
            <a:pPr lvl="1" algn="just"/>
            <a:r>
              <a:rPr lang="pt-BR" dirty="0" smtClean="0">
                <a:latin typeface="Avenir Book"/>
                <a:cs typeface="Avenir Book"/>
              </a:rPr>
              <a:t>Para quem produzir?</a:t>
            </a:r>
          </a:p>
          <a:p>
            <a:pPr algn="just"/>
            <a:r>
              <a:rPr lang="pt-BR" dirty="0" smtClean="0">
                <a:latin typeface="Avenir Book"/>
                <a:cs typeface="Avenir Book"/>
              </a:rPr>
              <a:t>Mercado competitivo responde a estas perguntas e garante eficiência na alocação dos recursos para produção e consumo</a:t>
            </a:r>
          </a:p>
        </p:txBody>
      </p:sp>
    </p:spTree>
    <p:extLst>
      <p:ext uri="{BB962C8B-B14F-4D97-AF65-F5344CB8AC3E}">
        <p14:creationId xmlns:p14="http://schemas.microsoft.com/office/powerpoint/2010/main" val="2277980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0961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Avenir Heavy"/>
                <a:cs typeface="Avenir Heavy"/>
              </a:rPr>
              <a:t>Eficiência na Produção e na Troca</a:t>
            </a:r>
            <a:endParaRPr lang="pt-BR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35173"/>
            <a:ext cx="8229600" cy="4525963"/>
          </a:xfrm>
        </p:spPr>
        <p:txBody>
          <a:bodyPr/>
          <a:lstStyle/>
          <a:p>
            <a:r>
              <a:rPr lang="en-US" dirty="0" err="1" smtClean="0"/>
              <a:t>Gráfico</a:t>
            </a:r>
            <a:r>
              <a:rPr lang="en-US" dirty="0" smtClean="0"/>
              <a:t>: FPP, </a:t>
            </a:r>
            <a:r>
              <a:rPr lang="en-US" dirty="0" err="1" smtClean="0"/>
              <a:t>curva</a:t>
            </a:r>
            <a:r>
              <a:rPr lang="en-US" dirty="0" smtClean="0"/>
              <a:t> de </a:t>
            </a:r>
            <a:r>
              <a:rPr lang="en-US" dirty="0" err="1" smtClean="0"/>
              <a:t>indiferença</a:t>
            </a:r>
            <a:r>
              <a:rPr lang="en-US" dirty="0" smtClean="0"/>
              <a:t> social e </a:t>
            </a:r>
            <a:r>
              <a:rPr lang="en-US" dirty="0" err="1" smtClean="0"/>
              <a:t>preço</a:t>
            </a:r>
            <a:r>
              <a:rPr lang="en-US" dirty="0" smtClean="0"/>
              <a:t> </a:t>
            </a:r>
            <a:r>
              <a:rPr lang="en-US" dirty="0" err="1" smtClean="0"/>
              <a:t>relativo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14584" y="4091642"/>
            <a:ext cx="10592687" cy="73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30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253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Avenir Heavy"/>
                <a:cs typeface="Avenir Heavy"/>
              </a:rPr>
              <a:t>Primeiro</a:t>
            </a:r>
            <a:r>
              <a:rPr lang="en-US" dirty="0" smtClean="0">
                <a:latin typeface="Avenir Heavy"/>
                <a:cs typeface="Avenir Heavy"/>
              </a:rPr>
              <a:t> </a:t>
            </a:r>
            <a:r>
              <a:rPr lang="en-US" dirty="0" err="1" smtClean="0">
                <a:latin typeface="Avenir Heavy"/>
                <a:cs typeface="Avenir Heavy"/>
              </a:rPr>
              <a:t>Teorema</a:t>
            </a:r>
            <a:r>
              <a:rPr lang="en-US" dirty="0" smtClean="0">
                <a:latin typeface="Avenir Heavy"/>
                <a:cs typeface="Avenir Heavy"/>
              </a:rPr>
              <a:t> do </a:t>
            </a:r>
            <a:r>
              <a:rPr lang="en-US" dirty="0" err="1" smtClean="0">
                <a:latin typeface="Avenir Heavy"/>
                <a:cs typeface="Avenir Heavy"/>
              </a:rPr>
              <a:t>Bem</a:t>
            </a:r>
            <a:r>
              <a:rPr lang="en-US" dirty="0" smtClean="0">
                <a:latin typeface="Avenir Heavy"/>
                <a:cs typeface="Avenir Heavy"/>
              </a:rPr>
              <a:t> </a:t>
            </a:r>
            <a:r>
              <a:rPr lang="en-US" dirty="0" err="1" smtClean="0">
                <a:latin typeface="Avenir Heavy"/>
                <a:cs typeface="Avenir Heavy"/>
              </a:rPr>
              <a:t>Estar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88096"/>
            <a:ext cx="8229600" cy="4525963"/>
          </a:xfrm>
        </p:spPr>
        <p:txBody>
          <a:bodyPr/>
          <a:lstStyle/>
          <a:p>
            <a:r>
              <a:rPr lang="pt-BR" dirty="0" smtClean="0"/>
              <a:t>Em uma economia competitiva, o equilíbrio de mercado implica eficiência (ótimo) de Pareto.</a:t>
            </a:r>
          </a:p>
          <a:p>
            <a:r>
              <a:rPr lang="pt-BR" dirty="0" smtClean="0"/>
              <a:t>Importância do Teorema I.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513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140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Avenir Heavy"/>
                <a:cs typeface="Avenir Heavy"/>
              </a:rPr>
              <a:t>Segundo Teorema do Bem Estar</a:t>
            </a:r>
            <a:endParaRPr lang="pt-BR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46968"/>
            <a:ext cx="8229600" cy="4525963"/>
          </a:xfrm>
        </p:spPr>
        <p:txBody>
          <a:bodyPr/>
          <a:lstStyle/>
          <a:p>
            <a:r>
              <a:rPr lang="pt-BR" dirty="0" smtClean="0"/>
              <a:t>Numa economia competitiva, qualquer ótimo de Pareto pode ser atingido através do mercado, desde que recursos sejam redistribuídos de forma apropriada antes do mercado operar.</a:t>
            </a:r>
          </a:p>
          <a:p>
            <a:r>
              <a:rPr lang="pt-BR" dirty="0" smtClean="0"/>
              <a:t>Importância do Teorema II.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911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08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venir Heavy"/>
                <a:cs typeface="Avenir Heavy"/>
              </a:rPr>
              <a:t>Condições</a:t>
            </a:r>
            <a:r>
              <a:rPr lang="en-US" dirty="0" smtClean="0">
                <a:latin typeface="Avenir Heavy"/>
                <a:cs typeface="Avenir Heavy"/>
              </a:rPr>
              <a:t> para </a:t>
            </a:r>
            <a:r>
              <a:rPr lang="en-US" dirty="0" err="1" smtClean="0">
                <a:latin typeface="Avenir Heavy"/>
                <a:cs typeface="Avenir Heavy"/>
              </a:rPr>
              <a:t>os</a:t>
            </a:r>
            <a:r>
              <a:rPr lang="en-US" dirty="0" smtClean="0">
                <a:latin typeface="Avenir Heavy"/>
                <a:cs typeface="Avenir Heavy"/>
              </a:rPr>
              <a:t> </a:t>
            </a:r>
            <a:r>
              <a:rPr lang="en-US" dirty="0" err="1" smtClean="0">
                <a:latin typeface="Avenir Heavy"/>
                <a:cs typeface="Avenir Heavy"/>
              </a:rPr>
              <a:t>Teoremas</a:t>
            </a:r>
            <a:r>
              <a:rPr lang="en-US" dirty="0" smtClean="0">
                <a:latin typeface="Avenir Heavy"/>
                <a:cs typeface="Avenir Heavy"/>
              </a:rPr>
              <a:t> I e II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6404"/>
            <a:ext cx="8229600" cy="4525963"/>
          </a:xfrm>
        </p:spPr>
        <p:txBody>
          <a:bodyPr/>
          <a:lstStyle/>
          <a:p>
            <a:r>
              <a:rPr lang="en-US" dirty="0" err="1" smtClean="0"/>
              <a:t>Direitos</a:t>
            </a:r>
            <a:r>
              <a:rPr lang="en-US" dirty="0" smtClean="0"/>
              <a:t> de </a:t>
            </a:r>
            <a:r>
              <a:rPr lang="en-US" dirty="0" err="1" smtClean="0"/>
              <a:t>propriedade</a:t>
            </a:r>
            <a:r>
              <a:rPr lang="en-US" dirty="0" smtClean="0"/>
              <a:t> </a:t>
            </a:r>
            <a:r>
              <a:rPr lang="en-US" dirty="0" err="1" smtClean="0"/>
              <a:t>completos</a:t>
            </a:r>
            <a:r>
              <a:rPr lang="en-US" dirty="0" smtClean="0"/>
              <a:t>/</a:t>
            </a:r>
            <a:r>
              <a:rPr lang="en-US" dirty="0" err="1" smtClean="0"/>
              <a:t>bem</a:t>
            </a:r>
            <a:r>
              <a:rPr lang="en-US" dirty="0" smtClean="0"/>
              <a:t> </a:t>
            </a:r>
            <a:r>
              <a:rPr lang="en-US" dirty="0" err="1" smtClean="0"/>
              <a:t>definidos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Seguros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Estáveis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Transferíveis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91501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08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venir Heavy"/>
                <a:cs typeface="Avenir Heavy"/>
              </a:rPr>
              <a:t>Condições</a:t>
            </a:r>
            <a:r>
              <a:rPr lang="en-US" dirty="0" smtClean="0">
                <a:latin typeface="Avenir Heavy"/>
                <a:cs typeface="Avenir Heavy"/>
              </a:rPr>
              <a:t> </a:t>
            </a:r>
            <a:r>
              <a:rPr lang="en-US" dirty="0" err="1" smtClean="0">
                <a:latin typeface="Avenir Heavy"/>
                <a:cs typeface="Avenir Heavy"/>
              </a:rPr>
              <a:t>para</a:t>
            </a:r>
            <a:r>
              <a:rPr lang="en-US" dirty="0" smtClean="0">
                <a:latin typeface="Avenir Heavy"/>
                <a:cs typeface="Avenir Heavy"/>
              </a:rPr>
              <a:t> o I e II </a:t>
            </a:r>
            <a:r>
              <a:rPr lang="en-US" dirty="0" err="1" smtClean="0">
                <a:latin typeface="Avenir Heavy"/>
                <a:cs typeface="Avenir Heavy"/>
              </a:rPr>
              <a:t>Teoremas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6404"/>
            <a:ext cx="8229600" cy="4525963"/>
          </a:xfrm>
        </p:spPr>
        <p:txBody>
          <a:bodyPr/>
          <a:lstStyle/>
          <a:p>
            <a:r>
              <a:rPr lang="en-US" dirty="0" err="1" smtClean="0"/>
              <a:t>Direitos</a:t>
            </a:r>
            <a:r>
              <a:rPr lang="en-US" dirty="0" smtClean="0"/>
              <a:t> de </a:t>
            </a:r>
            <a:r>
              <a:rPr lang="en-US" dirty="0" err="1" smtClean="0"/>
              <a:t>propriedade</a:t>
            </a:r>
            <a:r>
              <a:rPr lang="en-US" dirty="0" smtClean="0"/>
              <a:t> </a:t>
            </a:r>
            <a:r>
              <a:rPr lang="en-US" dirty="0" err="1" smtClean="0"/>
              <a:t>completos</a:t>
            </a:r>
            <a:r>
              <a:rPr lang="en-US" dirty="0" smtClean="0"/>
              <a:t>/</a:t>
            </a:r>
            <a:r>
              <a:rPr lang="en-US" dirty="0" err="1" smtClean="0"/>
              <a:t>bem</a:t>
            </a:r>
            <a:r>
              <a:rPr lang="en-US" dirty="0" smtClean="0"/>
              <a:t> </a:t>
            </a:r>
            <a:r>
              <a:rPr lang="en-US" dirty="0" err="1" smtClean="0"/>
              <a:t>definidos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err="1" smtClean="0"/>
              <a:t>Participantes</a:t>
            </a:r>
            <a:r>
              <a:rPr lang="en-US" dirty="0" smtClean="0"/>
              <a:t> </a:t>
            </a:r>
            <a:r>
              <a:rPr lang="en-US" dirty="0" err="1" smtClean="0"/>
              <a:t>atomísticos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consumidores</a:t>
            </a:r>
            <a:r>
              <a:rPr lang="en-US" dirty="0" smtClean="0"/>
              <a:t> e </a:t>
            </a:r>
            <a:r>
              <a:rPr lang="en-US" dirty="0" err="1" smtClean="0"/>
              <a:t>produtores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tomadores</a:t>
            </a:r>
            <a:r>
              <a:rPr lang="en-US" dirty="0" smtClean="0"/>
              <a:t> de </a:t>
            </a:r>
            <a:r>
              <a:rPr lang="en-US" dirty="0" err="1" smtClean="0"/>
              <a:t>preço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há</a:t>
            </a:r>
            <a:r>
              <a:rPr lang="en-US" dirty="0" smtClean="0"/>
              <a:t> </a:t>
            </a:r>
            <a:r>
              <a:rPr lang="en-US" dirty="0" err="1" smtClean="0"/>
              <a:t>barreiras</a:t>
            </a:r>
            <a:r>
              <a:rPr lang="en-US" dirty="0" smtClean="0"/>
              <a:t> a </a:t>
            </a:r>
            <a:r>
              <a:rPr lang="en-US" dirty="0" err="1" smtClean="0"/>
              <a:t>entrada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1844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08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venir Heavy"/>
                <a:cs typeface="Avenir Heavy"/>
              </a:rPr>
              <a:t>Condições</a:t>
            </a:r>
            <a:r>
              <a:rPr lang="en-US" dirty="0" smtClean="0">
                <a:latin typeface="Avenir Heavy"/>
                <a:cs typeface="Avenir Heavy"/>
              </a:rPr>
              <a:t> </a:t>
            </a:r>
            <a:r>
              <a:rPr lang="en-US" dirty="0" err="1" smtClean="0">
                <a:latin typeface="Avenir Heavy"/>
                <a:cs typeface="Avenir Heavy"/>
              </a:rPr>
              <a:t>para</a:t>
            </a:r>
            <a:r>
              <a:rPr lang="en-US" dirty="0" smtClean="0">
                <a:latin typeface="Avenir Heavy"/>
                <a:cs typeface="Avenir Heavy"/>
              </a:rPr>
              <a:t> o I e II </a:t>
            </a:r>
            <a:r>
              <a:rPr lang="en-US" dirty="0" err="1" smtClean="0">
                <a:latin typeface="Avenir Heavy"/>
                <a:cs typeface="Avenir Heavy"/>
              </a:rPr>
              <a:t>Teoremas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6404"/>
            <a:ext cx="8229600" cy="4525963"/>
          </a:xfrm>
        </p:spPr>
        <p:txBody>
          <a:bodyPr/>
          <a:lstStyle/>
          <a:p>
            <a:r>
              <a:rPr lang="en-US" dirty="0" err="1" smtClean="0"/>
              <a:t>Direitos</a:t>
            </a:r>
            <a:r>
              <a:rPr lang="en-US" dirty="0" smtClean="0"/>
              <a:t> de </a:t>
            </a:r>
            <a:r>
              <a:rPr lang="en-US" dirty="0" err="1" smtClean="0"/>
              <a:t>propriedade</a:t>
            </a:r>
            <a:r>
              <a:rPr lang="en-US" dirty="0" smtClean="0"/>
              <a:t> </a:t>
            </a:r>
            <a:r>
              <a:rPr lang="en-US" dirty="0" err="1" smtClean="0"/>
              <a:t>completos</a:t>
            </a:r>
            <a:r>
              <a:rPr lang="en-US" dirty="0" smtClean="0"/>
              <a:t>/</a:t>
            </a:r>
            <a:r>
              <a:rPr lang="en-US" dirty="0" err="1" smtClean="0"/>
              <a:t>bem</a:t>
            </a:r>
            <a:r>
              <a:rPr lang="en-US" dirty="0" smtClean="0"/>
              <a:t> </a:t>
            </a:r>
            <a:r>
              <a:rPr lang="en-US" dirty="0" err="1" smtClean="0"/>
              <a:t>definidos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err="1" smtClean="0"/>
              <a:t>Participantes</a:t>
            </a:r>
            <a:r>
              <a:rPr lang="en-US" dirty="0" smtClean="0"/>
              <a:t> </a:t>
            </a:r>
            <a:r>
              <a:rPr lang="en-US" dirty="0" err="1" smtClean="0"/>
              <a:t>atomísticos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Produto</a:t>
            </a:r>
            <a:r>
              <a:rPr lang="en-US" dirty="0" smtClean="0"/>
              <a:t> </a:t>
            </a:r>
            <a:r>
              <a:rPr lang="en-US" dirty="0" err="1" smtClean="0"/>
              <a:t>homogêneo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765272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08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venir Heavy"/>
                <a:cs typeface="Avenir Heavy"/>
              </a:rPr>
              <a:t>Condições</a:t>
            </a:r>
            <a:r>
              <a:rPr lang="en-US" dirty="0" smtClean="0">
                <a:latin typeface="Avenir Heavy"/>
                <a:cs typeface="Avenir Heavy"/>
              </a:rPr>
              <a:t> </a:t>
            </a:r>
            <a:r>
              <a:rPr lang="en-US" dirty="0" err="1" smtClean="0">
                <a:latin typeface="Avenir Heavy"/>
                <a:cs typeface="Avenir Heavy"/>
              </a:rPr>
              <a:t>para</a:t>
            </a:r>
            <a:r>
              <a:rPr lang="en-US" dirty="0" smtClean="0">
                <a:latin typeface="Avenir Heavy"/>
                <a:cs typeface="Avenir Heavy"/>
              </a:rPr>
              <a:t> o I e II </a:t>
            </a:r>
            <a:r>
              <a:rPr lang="en-US" dirty="0" err="1" smtClean="0">
                <a:latin typeface="Avenir Heavy"/>
                <a:cs typeface="Avenir Heavy"/>
              </a:rPr>
              <a:t>Teoremas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6404"/>
            <a:ext cx="8229600" cy="4525963"/>
          </a:xfrm>
        </p:spPr>
        <p:txBody>
          <a:bodyPr/>
          <a:lstStyle/>
          <a:p>
            <a:r>
              <a:rPr lang="en-US" dirty="0" err="1" smtClean="0"/>
              <a:t>Direitos</a:t>
            </a:r>
            <a:r>
              <a:rPr lang="en-US" dirty="0" smtClean="0"/>
              <a:t> de </a:t>
            </a:r>
            <a:r>
              <a:rPr lang="en-US" dirty="0" err="1" smtClean="0"/>
              <a:t>propriedade</a:t>
            </a:r>
            <a:r>
              <a:rPr lang="en-US" dirty="0" smtClean="0"/>
              <a:t> </a:t>
            </a:r>
            <a:r>
              <a:rPr lang="en-US" dirty="0" err="1" smtClean="0"/>
              <a:t>completos</a:t>
            </a:r>
            <a:r>
              <a:rPr lang="en-US" dirty="0" smtClean="0"/>
              <a:t>/</a:t>
            </a:r>
            <a:r>
              <a:rPr lang="en-US" dirty="0" err="1" smtClean="0"/>
              <a:t>bem</a:t>
            </a:r>
            <a:r>
              <a:rPr lang="en-US" dirty="0" smtClean="0"/>
              <a:t> </a:t>
            </a:r>
            <a:r>
              <a:rPr lang="en-US" dirty="0" err="1" smtClean="0"/>
              <a:t>definidos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err="1" smtClean="0"/>
              <a:t>Participantes</a:t>
            </a:r>
            <a:r>
              <a:rPr lang="en-US" dirty="0" smtClean="0"/>
              <a:t> </a:t>
            </a:r>
            <a:r>
              <a:rPr lang="en-US" dirty="0" err="1" smtClean="0"/>
              <a:t>atomísticos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Produto</a:t>
            </a:r>
            <a:r>
              <a:rPr lang="en-US" dirty="0" smtClean="0"/>
              <a:t> </a:t>
            </a:r>
            <a:r>
              <a:rPr lang="en-US" dirty="0" err="1" smtClean="0"/>
              <a:t>homogêneo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Informação</a:t>
            </a:r>
            <a:r>
              <a:rPr lang="en-US" dirty="0" smtClean="0"/>
              <a:t> </a:t>
            </a:r>
            <a:r>
              <a:rPr lang="en-US" dirty="0" err="1" smtClean="0"/>
              <a:t>completa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26305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08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venir Heavy"/>
                <a:cs typeface="Avenir Heavy"/>
              </a:rPr>
              <a:t>Condições</a:t>
            </a:r>
            <a:r>
              <a:rPr lang="en-US" dirty="0" smtClean="0">
                <a:latin typeface="Avenir Heavy"/>
                <a:cs typeface="Avenir Heavy"/>
              </a:rPr>
              <a:t> </a:t>
            </a:r>
            <a:r>
              <a:rPr lang="en-US" dirty="0" err="1" smtClean="0">
                <a:latin typeface="Avenir Heavy"/>
                <a:cs typeface="Avenir Heavy"/>
              </a:rPr>
              <a:t>para</a:t>
            </a:r>
            <a:r>
              <a:rPr lang="en-US" dirty="0" smtClean="0">
                <a:latin typeface="Avenir Heavy"/>
                <a:cs typeface="Avenir Heavy"/>
              </a:rPr>
              <a:t> o I e II </a:t>
            </a:r>
            <a:r>
              <a:rPr lang="en-US" dirty="0" err="1" smtClean="0">
                <a:latin typeface="Avenir Heavy"/>
                <a:cs typeface="Avenir Heavy"/>
              </a:rPr>
              <a:t>Teoremas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6404"/>
            <a:ext cx="8229600" cy="4525963"/>
          </a:xfrm>
        </p:spPr>
        <p:txBody>
          <a:bodyPr/>
          <a:lstStyle/>
          <a:p>
            <a:r>
              <a:rPr lang="en-US" dirty="0" err="1" smtClean="0"/>
              <a:t>Direitos</a:t>
            </a:r>
            <a:r>
              <a:rPr lang="en-US" dirty="0" smtClean="0"/>
              <a:t> de </a:t>
            </a:r>
            <a:r>
              <a:rPr lang="en-US" dirty="0" err="1" smtClean="0"/>
              <a:t>propriedade</a:t>
            </a:r>
            <a:r>
              <a:rPr lang="en-US" dirty="0" smtClean="0"/>
              <a:t> </a:t>
            </a:r>
            <a:r>
              <a:rPr lang="en-US" dirty="0" err="1" smtClean="0"/>
              <a:t>completos</a:t>
            </a:r>
            <a:r>
              <a:rPr lang="en-US" dirty="0" smtClean="0"/>
              <a:t>/</a:t>
            </a:r>
            <a:r>
              <a:rPr lang="en-US" dirty="0" err="1" smtClean="0"/>
              <a:t>bem</a:t>
            </a:r>
            <a:r>
              <a:rPr lang="en-US" dirty="0" smtClean="0"/>
              <a:t> </a:t>
            </a:r>
            <a:r>
              <a:rPr lang="en-US" dirty="0" err="1" smtClean="0"/>
              <a:t>definidos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err="1" smtClean="0"/>
              <a:t>Participantes</a:t>
            </a:r>
            <a:r>
              <a:rPr lang="en-US" dirty="0" smtClean="0"/>
              <a:t> </a:t>
            </a:r>
            <a:r>
              <a:rPr lang="en-US" dirty="0" err="1" smtClean="0"/>
              <a:t>atomísticos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Produto</a:t>
            </a:r>
            <a:r>
              <a:rPr lang="en-US" dirty="0" smtClean="0"/>
              <a:t> </a:t>
            </a:r>
            <a:r>
              <a:rPr lang="en-US" dirty="0" err="1" smtClean="0"/>
              <a:t>homogêneo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Informação</a:t>
            </a:r>
            <a:r>
              <a:rPr lang="en-US" dirty="0" smtClean="0"/>
              <a:t> </a:t>
            </a:r>
            <a:r>
              <a:rPr lang="en-US" dirty="0" err="1" smtClean="0"/>
              <a:t>completa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há</a:t>
            </a:r>
            <a:r>
              <a:rPr lang="en-US" dirty="0" smtClean="0"/>
              <a:t> </a:t>
            </a:r>
            <a:r>
              <a:rPr lang="en-US" dirty="0" err="1" smtClean="0"/>
              <a:t>custos</a:t>
            </a:r>
            <a:r>
              <a:rPr lang="en-US" dirty="0" smtClean="0"/>
              <a:t> de </a:t>
            </a:r>
            <a:r>
              <a:rPr lang="en-US" dirty="0" err="1" smtClean="0"/>
              <a:t>transação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83492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08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venir Heavy"/>
                <a:cs typeface="Avenir Heavy"/>
              </a:rPr>
              <a:t>Condições</a:t>
            </a:r>
            <a:r>
              <a:rPr lang="en-US" dirty="0" smtClean="0">
                <a:latin typeface="Avenir Heavy"/>
                <a:cs typeface="Avenir Heavy"/>
              </a:rPr>
              <a:t> para </a:t>
            </a:r>
            <a:r>
              <a:rPr lang="en-US" dirty="0" err="1" smtClean="0">
                <a:latin typeface="Avenir Heavy"/>
                <a:cs typeface="Avenir Heavy"/>
              </a:rPr>
              <a:t>os</a:t>
            </a:r>
            <a:r>
              <a:rPr lang="en-US" dirty="0" smtClean="0">
                <a:latin typeface="Avenir Heavy"/>
                <a:cs typeface="Avenir Heavy"/>
              </a:rPr>
              <a:t> </a:t>
            </a:r>
            <a:r>
              <a:rPr lang="en-US" dirty="0" err="1" smtClean="0">
                <a:latin typeface="Avenir Heavy"/>
                <a:cs typeface="Avenir Heavy"/>
              </a:rPr>
              <a:t>Teoremas</a:t>
            </a:r>
            <a:r>
              <a:rPr lang="en-US" dirty="0" smtClean="0">
                <a:latin typeface="Avenir Heavy"/>
                <a:cs typeface="Avenir Heavy"/>
              </a:rPr>
              <a:t> I e II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6404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Direitos</a:t>
            </a:r>
            <a:r>
              <a:rPr lang="en-US" dirty="0" smtClean="0"/>
              <a:t> de </a:t>
            </a:r>
            <a:r>
              <a:rPr lang="en-US" dirty="0" err="1" smtClean="0"/>
              <a:t>propriedade</a:t>
            </a:r>
            <a:r>
              <a:rPr lang="en-US" dirty="0" smtClean="0"/>
              <a:t> </a:t>
            </a:r>
            <a:r>
              <a:rPr lang="en-US" dirty="0" err="1" smtClean="0"/>
              <a:t>completos</a:t>
            </a:r>
            <a:r>
              <a:rPr lang="en-US" dirty="0" smtClean="0"/>
              <a:t>/</a:t>
            </a:r>
            <a:r>
              <a:rPr lang="en-US" dirty="0" err="1" smtClean="0"/>
              <a:t>bem</a:t>
            </a:r>
            <a:r>
              <a:rPr lang="en-US" dirty="0" smtClean="0"/>
              <a:t> </a:t>
            </a:r>
            <a:r>
              <a:rPr lang="en-US" dirty="0" err="1" smtClean="0"/>
              <a:t>definidos</a:t>
            </a:r>
            <a:r>
              <a:rPr lang="en-US" dirty="0"/>
              <a:t>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Participantes</a:t>
            </a:r>
            <a:r>
              <a:rPr lang="en-US" dirty="0" smtClean="0"/>
              <a:t> </a:t>
            </a:r>
            <a:r>
              <a:rPr lang="en-US" dirty="0" err="1" smtClean="0"/>
              <a:t>atomísticos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Produtos</a:t>
            </a:r>
            <a:r>
              <a:rPr lang="en-US" dirty="0" smtClean="0"/>
              <a:t> </a:t>
            </a:r>
            <a:r>
              <a:rPr lang="en-US" dirty="0" err="1" smtClean="0"/>
              <a:t>homogêneos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Informação</a:t>
            </a:r>
            <a:r>
              <a:rPr lang="en-US" dirty="0" smtClean="0"/>
              <a:t> </a:t>
            </a:r>
            <a:r>
              <a:rPr lang="en-US" dirty="0" err="1" smtClean="0"/>
              <a:t>completa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há</a:t>
            </a:r>
            <a:r>
              <a:rPr lang="en-US" dirty="0" smtClean="0"/>
              <a:t> </a:t>
            </a:r>
            <a:r>
              <a:rPr lang="en-US" dirty="0" err="1" smtClean="0"/>
              <a:t>custos</a:t>
            </a:r>
            <a:r>
              <a:rPr lang="en-US" dirty="0" smtClean="0"/>
              <a:t> de </a:t>
            </a:r>
            <a:r>
              <a:rPr lang="en-US" dirty="0" err="1" smtClean="0"/>
              <a:t>transação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31200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08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venir Heavy"/>
                <a:cs typeface="Avenir Heavy"/>
              </a:rPr>
              <a:t>Condições</a:t>
            </a:r>
            <a:r>
              <a:rPr lang="en-US" dirty="0" smtClean="0">
                <a:latin typeface="Avenir Heavy"/>
                <a:cs typeface="Avenir Heavy"/>
              </a:rPr>
              <a:t> para </a:t>
            </a:r>
            <a:r>
              <a:rPr lang="en-US" dirty="0" err="1" smtClean="0">
                <a:latin typeface="Avenir Heavy"/>
                <a:cs typeface="Avenir Heavy"/>
              </a:rPr>
              <a:t>os</a:t>
            </a:r>
            <a:r>
              <a:rPr lang="en-US" dirty="0" smtClean="0">
                <a:latin typeface="Avenir Heavy"/>
                <a:cs typeface="Avenir Heavy"/>
              </a:rPr>
              <a:t> </a:t>
            </a:r>
            <a:r>
              <a:rPr lang="en-US" dirty="0" err="1" smtClean="0">
                <a:latin typeface="Avenir Heavy"/>
                <a:cs typeface="Avenir Heavy"/>
              </a:rPr>
              <a:t>Teoremas</a:t>
            </a:r>
            <a:r>
              <a:rPr lang="en-US" dirty="0" smtClean="0">
                <a:latin typeface="Avenir Heavy"/>
                <a:cs typeface="Avenir Heavy"/>
              </a:rPr>
              <a:t> I e II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640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Direitos</a:t>
            </a:r>
            <a:r>
              <a:rPr lang="en-US" dirty="0" smtClean="0"/>
              <a:t> de </a:t>
            </a:r>
            <a:r>
              <a:rPr lang="en-US" dirty="0" err="1" smtClean="0"/>
              <a:t>propriedade</a:t>
            </a:r>
            <a:r>
              <a:rPr lang="en-US" dirty="0" smtClean="0"/>
              <a:t> </a:t>
            </a:r>
            <a:r>
              <a:rPr lang="en-US" dirty="0" err="1" smtClean="0"/>
              <a:t>completos</a:t>
            </a:r>
            <a:r>
              <a:rPr lang="en-US" dirty="0" smtClean="0"/>
              <a:t>/</a:t>
            </a:r>
            <a:r>
              <a:rPr lang="en-US" dirty="0" err="1" smtClean="0"/>
              <a:t>bem</a:t>
            </a:r>
            <a:r>
              <a:rPr lang="en-US" dirty="0" smtClean="0"/>
              <a:t> </a:t>
            </a:r>
            <a:r>
              <a:rPr lang="en-US" dirty="0" err="1" smtClean="0"/>
              <a:t>definidos</a:t>
            </a:r>
            <a:r>
              <a:rPr lang="en-US" dirty="0"/>
              <a:t>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Participantes</a:t>
            </a:r>
            <a:r>
              <a:rPr lang="en-US" dirty="0" smtClean="0"/>
              <a:t> </a:t>
            </a:r>
            <a:r>
              <a:rPr lang="en-US" dirty="0" err="1" smtClean="0"/>
              <a:t>atomísticos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Produtos</a:t>
            </a:r>
            <a:r>
              <a:rPr lang="en-US" dirty="0" smtClean="0"/>
              <a:t> </a:t>
            </a:r>
            <a:r>
              <a:rPr lang="en-US" dirty="0" err="1" smtClean="0"/>
              <a:t>homogêneos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Informação</a:t>
            </a:r>
            <a:r>
              <a:rPr lang="en-US" dirty="0" smtClean="0"/>
              <a:t> </a:t>
            </a:r>
            <a:r>
              <a:rPr lang="en-US" dirty="0" err="1" smtClean="0"/>
              <a:t>completa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há</a:t>
            </a:r>
            <a:r>
              <a:rPr lang="en-US" dirty="0" smtClean="0"/>
              <a:t> </a:t>
            </a:r>
            <a:r>
              <a:rPr lang="en-US" dirty="0" err="1" smtClean="0"/>
              <a:t>custos</a:t>
            </a:r>
            <a:r>
              <a:rPr lang="en-US" dirty="0" smtClean="0"/>
              <a:t> de </a:t>
            </a:r>
            <a:r>
              <a:rPr lang="en-US" dirty="0" err="1" smtClean="0"/>
              <a:t>transação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Avenir Heavy"/>
                <a:cs typeface="Avenir Heavy"/>
              </a:rPr>
              <a:t>Bens </a:t>
            </a:r>
            <a:r>
              <a:rPr lang="en-US" dirty="0" err="1" smtClean="0">
                <a:latin typeface="Avenir Heavy"/>
                <a:cs typeface="Avenir Heavy"/>
              </a:rPr>
              <a:t>ambientais</a:t>
            </a:r>
            <a:r>
              <a:rPr lang="en-US" dirty="0" smtClean="0">
                <a:latin typeface="Avenir Heavy"/>
                <a:cs typeface="Avenir Heavy"/>
              </a:rPr>
              <a:t> </a:t>
            </a:r>
            <a:r>
              <a:rPr lang="en-US" dirty="0" err="1" smtClean="0">
                <a:latin typeface="Avenir Heavy"/>
                <a:cs typeface="Avenir Heavy"/>
              </a:rPr>
              <a:t>tipicamente</a:t>
            </a:r>
            <a:r>
              <a:rPr lang="en-US" dirty="0" smtClean="0">
                <a:latin typeface="Avenir Heavy"/>
                <a:cs typeface="Avenir Heavy"/>
              </a:rPr>
              <a:t> </a:t>
            </a:r>
            <a:r>
              <a:rPr lang="en-US" dirty="0" err="1" smtClean="0">
                <a:latin typeface="Avenir Heavy"/>
                <a:cs typeface="Avenir Heavy"/>
              </a:rPr>
              <a:t>violam</a:t>
            </a:r>
            <a:r>
              <a:rPr lang="en-US" dirty="0" smtClean="0">
                <a:latin typeface="Avenir Heavy"/>
                <a:cs typeface="Avenir Heavy"/>
              </a:rPr>
              <a:t> a </a:t>
            </a:r>
            <a:r>
              <a:rPr lang="en-US" dirty="0" err="1" smtClean="0">
                <a:latin typeface="Avenir Heavy"/>
                <a:cs typeface="Avenir Heavy"/>
              </a:rPr>
              <a:t>condição</a:t>
            </a:r>
            <a:r>
              <a:rPr lang="en-US" dirty="0" smtClean="0">
                <a:latin typeface="Avenir Heavy"/>
                <a:cs typeface="Avenir Heavy"/>
              </a:rPr>
              <a:t> 1.</a:t>
            </a:r>
          </a:p>
        </p:txBody>
      </p:sp>
    </p:spTree>
    <p:extLst>
      <p:ext uri="{BB962C8B-B14F-4D97-AF65-F5344CB8AC3E}">
        <p14:creationId xmlns:p14="http://schemas.microsoft.com/office/powerpoint/2010/main" val="39992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09611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Avenir Heavy"/>
                <a:cs typeface="Avenir Heavy"/>
              </a:rPr>
              <a:t>Eficiência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35173"/>
            <a:ext cx="8229600" cy="4525963"/>
          </a:xfrm>
        </p:spPr>
        <p:txBody>
          <a:bodyPr/>
          <a:lstStyle/>
          <a:p>
            <a:r>
              <a:rPr lang="en-US" dirty="0" err="1" smtClean="0"/>
              <a:t>Fronteira</a:t>
            </a:r>
            <a:r>
              <a:rPr lang="en-US" dirty="0" smtClean="0"/>
              <a:t> de Pareto:</a:t>
            </a:r>
          </a:p>
          <a:p>
            <a:pPr lvl="1"/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longo</a:t>
            </a:r>
            <a:r>
              <a:rPr lang="en-US" dirty="0" smtClean="0"/>
              <a:t> da </a:t>
            </a:r>
            <a:r>
              <a:rPr lang="en-US" dirty="0" err="1" smtClean="0"/>
              <a:t>fronteira</a:t>
            </a:r>
            <a:r>
              <a:rPr lang="en-US" dirty="0" smtClean="0"/>
              <a:t> de Pareto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possível</a:t>
            </a:r>
            <a:r>
              <a:rPr lang="en-US" dirty="0" smtClean="0"/>
              <a:t> </a:t>
            </a:r>
            <a:r>
              <a:rPr lang="en-US" dirty="0" err="1" smtClean="0"/>
              <a:t>aumentar</a:t>
            </a:r>
            <a:r>
              <a:rPr lang="en-US" dirty="0" smtClean="0"/>
              <a:t> o </a:t>
            </a:r>
            <a:r>
              <a:rPr lang="en-US" dirty="0" err="1" smtClean="0"/>
              <a:t>bem</a:t>
            </a:r>
            <a:r>
              <a:rPr lang="en-US" dirty="0" smtClean="0"/>
              <a:t> </a:t>
            </a:r>
            <a:r>
              <a:rPr lang="en-US" dirty="0" err="1" smtClean="0"/>
              <a:t>estar</a:t>
            </a:r>
            <a:r>
              <a:rPr lang="en-US" dirty="0" smtClean="0"/>
              <a:t> de um </a:t>
            </a:r>
            <a:r>
              <a:rPr lang="en-US" dirty="0" err="1" smtClean="0"/>
              <a:t>indivíduo</a:t>
            </a:r>
            <a:r>
              <a:rPr lang="en-US" dirty="0" smtClean="0"/>
              <a:t> com </a:t>
            </a:r>
            <a:r>
              <a:rPr lang="en-US" dirty="0" err="1" smtClean="0"/>
              <a:t>uma</a:t>
            </a:r>
            <a:r>
              <a:rPr lang="en-US" dirty="0" smtClean="0"/>
              <a:t> nova </a:t>
            </a:r>
            <a:r>
              <a:rPr lang="en-US" dirty="0" err="1" smtClean="0"/>
              <a:t>alocação</a:t>
            </a:r>
            <a:r>
              <a:rPr lang="en-US" dirty="0" smtClean="0"/>
              <a:t> de bens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piorar</a:t>
            </a:r>
            <a:r>
              <a:rPr lang="en-US" dirty="0" smtClean="0"/>
              <a:t> o </a:t>
            </a:r>
            <a:r>
              <a:rPr lang="en-US" dirty="0" err="1" smtClean="0"/>
              <a:t>bem</a:t>
            </a:r>
            <a:r>
              <a:rPr lang="en-US" dirty="0" smtClean="0"/>
              <a:t> </a:t>
            </a:r>
            <a:r>
              <a:rPr lang="en-US" dirty="0" err="1" smtClean="0"/>
              <a:t>estar</a:t>
            </a:r>
            <a:r>
              <a:rPr lang="en-US" dirty="0" smtClean="0"/>
              <a:t> de outro. (</a:t>
            </a:r>
            <a:r>
              <a:rPr lang="en-US" dirty="0" err="1" smtClean="0"/>
              <a:t>Gráfico</a:t>
            </a:r>
            <a:r>
              <a:rPr lang="en-US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1899398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366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venir Heavy"/>
                <a:cs typeface="Avenir Heavy"/>
              </a:rPr>
              <a:t>Oferta</a:t>
            </a:r>
            <a:r>
              <a:rPr lang="en-US" dirty="0" smtClean="0">
                <a:latin typeface="Avenir Heavy"/>
                <a:cs typeface="Avenir Heavy"/>
              </a:rPr>
              <a:t>, </a:t>
            </a:r>
            <a:r>
              <a:rPr lang="en-US" dirty="0" err="1" smtClean="0">
                <a:latin typeface="Avenir Heavy"/>
                <a:cs typeface="Avenir Heavy"/>
              </a:rPr>
              <a:t>Demanda</a:t>
            </a:r>
            <a:r>
              <a:rPr lang="en-US" dirty="0" smtClean="0">
                <a:latin typeface="Avenir Heavy"/>
                <a:cs typeface="Avenir Heavy"/>
              </a:rPr>
              <a:t> e </a:t>
            </a:r>
            <a:r>
              <a:rPr lang="en-US" dirty="0" err="1" smtClean="0">
                <a:latin typeface="Avenir Heavy"/>
                <a:cs typeface="Avenir Heavy"/>
              </a:rPr>
              <a:t>Eficiência</a:t>
            </a:r>
            <a:r>
              <a:rPr lang="en-US" dirty="0" smtClean="0">
                <a:latin typeface="Avenir Heavy"/>
                <a:cs typeface="Avenir Heavy"/>
              </a:rPr>
              <a:t> de Mercado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29224"/>
            <a:ext cx="8229600" cy="4525963"/>
          </a:xfrm>
        </p:spPr>
        <p:txBody>
          <a:bodyPr/>
          <a:lstStyle/>
          <a:p>
            <a:r>
              <a:rPr lang="en-US" dirty="0" err="1" smtClean="0"/>
              <a:t>Fronteira</a:t>
            </a:r>
            <a:r>
              <a:rPr lang="en-US" dirty="0" smtClean="0"/>
              <a:t> de </a:t>
            </a:r>
            <a:r>
              <a:rPr lang="en-US" dirty="0" err="1" smtClean="0"/>
              <a:t>possibilidades</a:t>
            </a:r>
            <a:r>
              <a:rPr lang="en-US" dirty="0" smtClean="0"/>
              <a:t> de </a:t>
            </a:r>
            <a:r>
              <a:rPr lang="en-US" dirty="0" err="1" smtClean="0"/>
              <a:t>produção</a:t>
            </a:r>
            <a:r>
              <a:rPr lang="en-US" dirty="0" smtClean="0"/>
              <a:t> (FPP) e </a:t>
            </a:r>
            <a:r>
              <a:rPr lang="en-US" dirty="0" err="1" smtClean="0"/>
              <a:t>custo</a:t>
            </a:r>
            <a:r>
              <a:rPr lang="en-US" dirty="0" smtClean="0"/>
              <a:t> marginal (</a:t>
            </a:r>
            <a:r>
              <a:rPr lang="en-US" dirty="0" err="1" smtClean="0"/>
              <a:t>gráfico</a:t>
            </a:r>
            <a:r>
              <a:rPr lang="en-US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945596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366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venir Heavy"/>
                <a:cs typeface="Avenir Heavy"/>
              </a:rPr>
              <a:t>Oferta</a:t>
            </a:r>
            <a:r>
              <a:rPr lang="en-US" dirty="0" smtClean="0">
                <a:latin typeface="Avenir Heavy"/>
                <a:cs typeface="Avenir Heavy"/>
              </a:rPr>
              <a:t>, </a:t>
            </a:r>
            <a:r>
              <a:rPr lang="en-US" dirty="0" err="1" smtClean="0">
                <a:latin typeface="Avenir Heavy"/>
                <a:cs typeface="Avenir Heavy"/>
              </a:rPr>
              <a:t>Demanda</a:t>
            </a:r>
            <a:r>
              <a:rPr lang="en-US" dirty="0" smtClean="0">
                <a:latin typeface="Avenir Heavy"/>
                <a:cs typeface="Avenir Heavy"/>
              </a:rPr>
              <a:t> e </a:t>
            </a:r>
            <a:r>
              <a:rPr lang="en-US" dirty="0" err="1" smtClean="0">
                <a:latin typeface="Avenir Heavy"/>
                <a:cs typeface="Avenir Heavy"/>
              </a:rPr>
              <a:t>Eficiência</a:t>
            </a:r>
            <a:r>
              <a:rPr lang="en-US" dirty="0" smtClean="0">
                <a:latin typeface="Avenir Heavy"/>
                <a:cs typeface="Avenir Heavy"/>
              </a:rPr>
              <a:t> de Mercado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29224"/>
            <a:ext cx="8229600" cy="4525963"/>
          </a:xfrm>
        </p:spPr>
        <p:txBody>
          <a:bodyPr/>
          <a:lstStyle/>
          <a:p>
            <a:r>
              <a:rPr lang="en-US" dirty="0" smtClean="0"/>
              <a:t>FPP e </a:t>
            </a:r>
            <a:r>
              <a:rPr lang="en-US" dirty="0" err="1" smtClean="0"/>
              <a:t>custo</a:t>
            </a:r>
            <a:r>
              <a:rPr lang="en-US" dirty="0" smtClean="0"/>
              <a:t> marginal (</a:t>
            </a:r>
            <a:r>
              <a:rPr lang="en-US" dirty="0" err="1" smtClean="0"/>
              <a:t>gráfico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Custo</a:t>
            </a:r>
            <a:r>
              <a:rPr lang="en-US" dirty="0" smtClean="0"/>
              <a:t> marginal e </a:t>
            </a:r>
            <a:r>
              <a:rPr lang="en-US" dirty="0" err="1" smtClean="0"/>
              <a:t>curva</a:t>
            </a:r>
            <a:r>
              <a:rPr lang="en-US" dirty="0" smtClean="0"/>
              <a:t> de </a:t>
            </a:r>
            <a:r>
              <a:rPr lang="en-US" dirty="0" err="1" smtClean="0"/>
              <a:t>oferta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311393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366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venir Heavy"/>
                <a:cs typeface="Avenir Heavy"/>
              </a:rPr>
              <a:t>Oferta</a:t>
            </a:r>
            <a:r>
              <a:rPr lang="en-US" dirty="0" smtClean="0">
                <a:latin typeface="Avenir Heavy"/>
                <a:cs typeface="Avenir Heavy"/>
              </a:rPr>
              <a:t>, </a:t>
            </a:r>
            <a:r>
              <a:rPr lang="en-US" dirty="0" err="1" smtClean="0">
                <a:latin typeface="Avenir Heavy"/>
                <a:cs typeface="Avenir Heavy"/>
              </a:rPr>
              <a:t>Demanda</a:t>
            </a:r>
            <a:r>
              <a:rPr lang="en-US" dirty="0" smtClean="0">
                <a:latin typeface="Avenir Heavy"/>
                <a:cs typeface="Avenir Heavy"/>
              </a:rPr>
              <a:t> e </a:t>
            </a:r>
            <a:r>
              <a:rPr lang="en-US" dirty="0" err="1" smtClean="0">
                <a:latin typeface="Avenir Heavy"/>
                <a:cs typeface="Avenir Heavy"/>
              </a:rPr>
              <a:t>Eficiência</a:t>
            </a:r>
            <a:r>
              <a:rPr lang="en-US" dirty="0" smtClean="0">
                <a:latin typeface="Avenir Heavy"/>
                <a:cs typeface="Avenir Heavy"/>
              </a:rPr>
              <a:t> de Mercado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29224"/>
            <a:ext cx="8229600" cy="4525963"/>
          </a:xfrm>
        </p:spPr>
        <p:txBody>
          <a:bodyPr/>
          <a:lstStyle/>
          <a:p>
            <a:r>
              <a:rPr lang="en-US" dirty="0" smtClean="0"/>
              <a:t>FPP e </a:t>
            </a:r>
            <a:r>
              <a:rPr lang="en-US" dirty="0" err="1" smtClean="0"/>
              <a:t>custo</a:t>
            </a:r>
            <a:r>
              <a:rPr lang="en-US" dirty="0" smtClean="0"/>
              <a:t> marginal (</a:t>
            </a:r>
            <a:r>
              <a:rPr lang="en-US" dirty="0" err="1" smtClean="0"/>
              <a:t>gráfico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Custo</a:t>
            </a:r>
            <a:r>
              <a:rPr lang="en-US" dirty="0" smtClean="0"/>
              <a:t> marginal e </a:t>
            </a:r>
            <a:r>
              <a:rPr lang="en-US" dirty="0" err="1" smtClean="0"/>
              <a:t>curva</a:t>
            </a:r>
            <a:r>
              <a:rPr lang="en-US" dirty="0" smtClean="0"/>
              <a:t> de </a:t>
            </a:r>
            <a:r>
              <a:rPr lang="en-US" dirty="0" err="1" smtClean="0"/>
              <a:t>oferta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Custo</a:t>
            </a:r>
            <a:r>
              <a:rPr lang="en-US" dirty="0" smtClean="0"/>
              <a:t> = </a:t>
            </a:r>
            <a:r>
              <a:rPr lang="en-US" dirty="0" err="1" smtClean="0"/>
              <a:t>área</a:t>
            </a:r>
            <a:r>
              <a:rPr lang="en-US" dirty="0" smtClean="0"/>
              <a:t> sob </a:t>
            </a:r>
            <a:r>
              <a:rPr lang="en-US" dirty="0" err="1" smtClean="0"/>
              <a:t>curva</a:t>
            </a:r>
            <a:r>
              <a:rPr lang="en-US" dirty="0" smtClean="0"/>
              <a:t> de </a:t>
            </a:r>
            <a:r>
              <a:rPr lang="en-US" dirty="0" err="1" smtClean="0"/>
              <a:t>CMg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86132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366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venir Heavy"/>
                <a:cs typeface="Avenir Heavy"/>
              </a:rPr>
              <a:t>Oferta</a:t>
            </a:r>
            <a:r>
              <a:rPr lang="en-US" dirty="0" smtClean="0">
                <a:latin typeface="Avenir Heavy"/>
                <a:cs typeface="Avenir Heavy"/>
              </a:rPr>
              <a:t>, </a:t>
            </a:r>
            <a:r>
              <a:rPr lang="en-US" dirty="0" err="1" smtClean="0">
                <a:latin typeface="Avenir Heavy"/>
                <a:cs typeface="Avenir Heavy"/>
              </a:rPr>
              <a:t>Demanda</a:t>
            </a:r>
            <a:r>
              <a:rPr lang="en-US" dirty="0" smtClean="0">
                <a:latin typeface="Avenir Heavy"/>
                <a:cs typeface="Avenir Heavy"/>
              </a:rPr>
              <a:t> e </a:t>
            </a:r>
            <a:r>
              <a:rPr lang="en-US" dirty="0" err="1" smtClean="0">
                <a:latin typeface="Avenir Heavy"/>
                <a:cs typeface="Avenir Heavy"/>
              </a:rPr>
              <a:t>Eficiência</a:t>
            </a:r>
            <a:r>
              <a:rPr lang="en-US" dirty="0" smtClean="0">
                <a:latin typeface="Avenir Heavy"/>
                <a:cs typeface="Avenir Heavy"/>
              </a:rPr>
              <a:t> de Mercado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29224"/>
            <a:ext cx="8229600" cy="4525963"/>
          </a:xfrm>
        </p:spPr>
        <p:txBody>
          <a:bodyPr/>
          <a:lstStyle/>
          <a:p>
            <a:r>
              <a:rPr lang="en-US" dirty="0" smtClean="0"/>
              <a:t>FPP e </a:t>
            </a:r>
            <a:r>
              <a:rPr lang="en-US" dirty="0" err="1" smtClean="0"/>
              <a:t>custo</a:t>
            </a:r>
            <a:r>
              <a:rPr lang="en-US" dirty="0" smtClean="0"/>
              <a:t> marginal (</a:t>
            </a:r>
            <a:r>
              <a:rPr lang="en-US" dirty="0" err="1" smtClean="0"/>
              <a:t>gráfico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Custo</a:t>
            </a:r>
            <a:r>
              <a:rPr lang="en-US" dirty="0" smtClean="0"/>
              <a:t> marginal e </a:t>
            </a:r>
            <a:r>
              <a:rPr lang="en-US" dirty="0" err="1" smtClean="0"/>
              <a:t>curva</a:t>
            </a:r>
            <a:r>
              <a:rPr lang="en-US" dirty="0" smtClean="0"/>
              <a:t> de </a:t>
            </a:r>
            <a:r>
              <a:rPr lang="en-US" dirty="0" err="1" smtClean="0"/>
              <a:t>oferta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Custo</a:t>
            </a:r>
            <a:r>
              <a:rPr lang="en-US" dirty="0" smtClean="0"/>
              <a:t> = </a:t>
            </a:r>
            <a:r>
              <a:rPr lang="en-US" dirty="0" err="1" smtClean="0"/>
              <a:t>área</a:t>
            </a:r>
            <a:r>
              <a:rPr lang="en-US" dirty="0" smtClean="0"/>
              <a:t> sob </a:t>
            </a:r>
            <a:r>
              <a:rPr lang="en-US" dirty="0" err="1" smtClean="0"/>
              <a:t>curva</a:t>
            </a:r>
            <a:r>
              <a:rPr lang="en-US" dirty="0" smtClean="0"/>
              <a:t> de </a:t>
            </a:r>
            <a:r>
              <a:rPr lang="en-US" dirty="0" err="1" smtClean="0"/>
              <a:t>CMg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Excedente</a:t>
            </a:r>
            <a:r>
              <a:rPr lang="en-US" dirty="0" smtClean="0"/>
              <a:t> dos </a:t>
            </a:r>
            <a:r>
              <a:rPr lang="en-US" dirty="0" err="1" smtClean="0"/>
              <a:t>Produtores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38527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366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venir Heavy"/>
                <a:cs typeface="Avenir Heavy"/>
              </a:rPr>
              <a:t>Oferta</a:t>
            </a:r>
            <a:r>
              <a:rPr lang="en-US" dirty="0" smtClean="0">
                <a:latin typeface="Avenir Heavy"/>
                <a:cs typeface="Avenir Heavy"/>
              </a:rPr>
              <a:t>, </a:t>
            </a:r>
            <a:r>
              <a:rPr lang="en-US" dirty="0" err="1" smtClean="0">
                <a:latin typeface="Avenir Heavy"/>
                <a:cs typeface="Avenir Heavy"/>
              </a:rPr>
              <a:t>Demanda</a:t>
            </a:r>
            <a:r>
              <a:rPr lang="en-US" dirty="0" smtClean="0">
                <a:latin typeface="Avenir Heavy"/>
                <a:cs typeface="Avenir Heavy"/>
              </a:rPr>
              <a:t> e </a:t>
            </a:r>
            <a:r>
              <a:rPr lang="en-US" dirty="0" err="1" smtClean="0">
                <a:latin typeface="Avenir Heavy"/>
                <a:cs typeface="Avenir Heavy"/>
              </a:rPr>
              <a:t>Eficiência</a:t>
            </a:r>
            <a:r>
              <a:rPr lang="en-US" dirty="0" smtClean="0">
                <a:latin typeface="Avenir Heavy"/>
                <a:cs typeface="Avenir Heavy"/>
              </a:rPr>
              <a:t> de Mercado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29224"/>
            <a:ext cx="8229600" cy="4525963"/>
          </a:xfrm>
        </p:spPr>
        <p:txBody>
          <a:bodyPr/>
          <a:lstStyle/>
          <a:p>
            <a:r>
              <a:rPr lang="en-US" dirty="0" err="1" smtClean="0"/>
              <a:t>Demanda</a:t>
            </a:r>
            <a:r>
              <a:rPr lang="en-US" dirty="0" smtClean="0"/>
              <a:t> e </a:t>
            </a:r>
            <a:r>
              <a:rPr lang="en-US" dirty="0" err="1" smtClean="0"/>
              <a:t>propensão</a:t>
            </a:r>
            <a:r>
              <a:rPr lang="en-US" dirty="0" smtClean="0"/>
              <a:t> marginal a </a:t>
            </a:r>
            <a:r>
              <a:rPr lang="en-US" dirty="0" err="1" smtClean="0"/>
              <a:t>pagar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73350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366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venir Heavy"/>
                <a:cs typeface="Avenir Heavy"/>
              </a:rPr>
              <a:t>Oferta</a:t>
            </a:r>
            <a:r>
              <a:rPr lang="en-US" dirty="0" smtClean="0">
                <a:latin typeface="Avenir Heavy"/>
                <a:cs typeface="Avenir Heavy"/>
              </a:rPr>
              <a:t>, </a:t>
            </a:r>
            <a:r>
              <a:rPr lang="en-US" dirty="0" err="1" smtClean="0">
                <a:latin typeface="Avenir Heavy"/>
                <a:cs typeface="Avenir Heavy"/>
              </a:rPr>
              <a:t>Demanda</a:t>
            </a:r>
            <a:r>
              <a:rPr lang="en-US" dirty="0" smtClean="0">
                <a:latin typeface="Avenir Heavy"/>
                <a:cs typeface="Avenir Heavy"/>
              </a:rPr>
              <a:t> e </a:t>
            </a:r>
            <a:r>
              <a:rPr lang="en-US" dirty="0" err="1" smtClean="0">
                <a:latin typeface="Avenir Heavy"/>
                <a:cs typeface="Avenir Heavy"/>
              </a:rPr>
              <a:t>Eficiência</a:t>
            </a:r>
            <a:r>
              <a:rPr lang="en-US" dirty="0" smtClean="0">
                <a:latin typeface="Avenir Heavy"/>
                <a:cs typeface="Avenir Heavy"/>
              </a:rPr>
              <a:t> de Mercado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29224"/>
            <a:ext cx="8229600" cy="4525963"/>
          </a:xfrm>
        </p:spPr>
        <p:txBody>
          <a:bodyPr/>
          <a:lstStyle/>
          <a:p>
            <a:r>
              <a:rPr lang="en-US" dirty="0" err="1" smtClean="0"/>
              <a:t>Demanda</a:t>
            </a:r>
            <a:r>
              <a:rPr lang="en-US" dirty="0" smtClean="0"/>
              <a:t> e </a:t>
            </a:r>
            <a:r>
              <a:rPr lang="en-US" dirty="0" err="1" smtClean="0"/>
              <a:t>propensão</a:t>
            </a:r>
            <a:r>
              <a:rPr lang="en-US" dirty="0" smtClean="0"/>
              <a:t> marginal a </a:t>
            </a:r>
            <a:r>
              <a:rPr lang="en-US" dirty="0" err="1" smtClean="0"/>
              <a:t>pagar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Propensão</a:t>
            </a:r>
            <a:r>
              <a:rPr lang="en-US" dirty="0" smtClean="0"/>
              <a:t> total a </a:t>
            </a:r>
            <a:r>
              <a:rPr lang="en-US" dirty="0" err="1" smtClean="0"/>
              <a:t>pagar</a:t>
            </a:r>
            <a:r>
              <a:rPr lang="en-US" dirty="0" smtClean="0"/>
              <a:t> (valor).</a:t>
            </a:r>
          </a:p>
        </p:txBody>
      </p:sp>
    </p:spTree>
    <p:extLst>
      <p:ext uri="{BB962C8B-B14F-4D97-AF65-F5344CB8AC3E}">
        <p14:creationId xmlns:p14="http://schemas.microsoft.com/office/powerpoint/2010/main" val="31976040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366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venir Heavy"/>
                <a:cs typeface="Avenir Heavy"/>
              </a:rPr>
              <a:t>Oferta</a:t>
            </a:r>
            <a:r>
              <a:rPr lang="en-US" dirty="0" smtClean="0">
                <a:latin typeface="Avenir Heavy"/>
                <a:cs typeface="Avenir Heavy"/>
              </a:rPr>
              <a:t>, </a:t>
            </a:r>
            <a:r>
              <a:rPr lang="en-US" dirty="0" err="1" smtClean="0">
                <a:latin typeface="Avenir Heavy"/>
                <a:cs typeface="Avenir Heavy"/>
              </a:rPr>
              <a:t>Demanda</a:t>
            </a:r>
            <a:r>
              <a:rPr lang="en-US" dirty="0" smtClean="0">
                <a:latin typeface="Avenir Heavy"/>
                <a:cs typeface="Avenir Heavy"/>
              </a:rPr>
              <a:t> e </a:t>
            </a:r>
            <a:r>
              <a:rPr lang="en-US" dirty="0" err="1" smtClean="0">
                <a:latin typeface="Avenir Heavy"/>
                <a:cs typeface="Avenir Heavy"/>
              </a:rPr>
              <a:t>Eficiência</a:t>
            </a:r>
            <a:r>
              <a:rPr lang="en-US" dirty="0" smtClean="0">
                <a:latin typeface="Avenir Heavy"/>
                <a:cs typeface="Avenir Heavy"/>
              </a:rPr>
              <a:t> de Mercado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29224"/>
            <a:ext cx="8229600" cy="4525963"/>
          </a:xfrm>
        </p:spPr>
        <p:txBody>
          <a:bodyPr/>
          <a:lstStyle/>
          <a:p>
            <a:r>
              <a:rPr lang="en-US" dirty="0" err="1" smtClean="0"/>
              <a:t>Demanda</a:t>
            </a:r>
            <a:r>
              <a:rPr lang="en-US" dirty="0" smtClean="0"/>
              <a:t> e </a:t>
            </a:r>
            <a:r>
              <a:rPr lang="en-US" dirty="0" err="1" smtClean="0"/>
              <a:t>propensão</a:t>
            </a:r>
            <a:r>
              <a:rPr lang="en-US" dirty="0" smtClean="0"/>
              <a:t> marginal a </a:t>
            </a:r>
            <a:r>
              <a:rPr lang="en-US" dirty="0" err="1" smtClean="0"/>
              <a:t>pagar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Propensão</a:t>
            </a:r>
            <a:r>
              <a:rPr lang="en-US" dirty="0" smtClean="0"/>
              <a:t> total a </a:t>
            </a:r>
            <a:r>
              <a:rPr lang="en-US" dirty="0" err="1" smtClean="0"/>
              <a:t>pagar</a:t>
            </a:r>
            <a:r>
              <a:rPr lang="en-US" dirty="0" smtClean="0"/>
              <a:t> (valor).</a:t>
            </a:r>
          </a:p>
          <a:p>
            <a:r>
              <a:rPr lang="en-US" dirty="0" err="1" smtClean="0"/>
              <a:t>Excedente</a:t>
            </a:r>
            <a:r>
              <a:rPr lang="en-US" dirty="0" smtClean="0"/>
              <a:t> dos </a:t>
            </a:r>
            <a:r>
              <a:rPr lang="en-US" dirty="0" err="1"/>
              <a:t>C</a:t>
            </a:r>
            <a:r>
              <a:rPr lang="en-US" dirty="0" err="1" smtClean="0"/>
              <a:t>onsumidores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73769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366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venir Heavy"/>
                <a:cs typeface="Avenir Heavy"/>
              </a:rPr>
              <a:t>Oferta</a:t>
            </a:r>
            <a:r>
              <a:rPr lang="en-US" dirty="0" smtClean="0">
                <a:latin typeface="Avenir Heavy"/>
                <a:cs typeface="Avenir Heavy"/>
              </a:rPr>
              <a:t>, </a:t>
            </a:r>
            <a:r>
              <a:rPr lang="en-US" dirty="0" err="1" smtClean="0">
                <a:latin typeface="Avenir Heavy"/>
                <a:cs typeface="Avenir Heavy"/>
              </a:rPr>
              <a:t>Demanda</a:t>
            </a:r>
            <a:r>
              <a:rPr lang="en-US" dirty="0" smtClean="0">
                <a:latin typeface="Avenir Heavy"/>
                <a:cs typeface="Avenir Heavy"/>
              </a:rPr>
              <a:t> e </a:t>
            </a:r>
            <a:r>
              <a:rPr lang="en-US" dirty="0" err="1" smtClean="0">
                <a:latin typeface="Avenir Heavy"/>
                <a:cs typeface="Avenir Heavy"/>
              </a:rPr>
              <a:t>Eficiência</a:t>
            </a:r>
            <a:r>
              <a:rPr lang="en-US" dirty="0" smtClean="0">
                <a:latin typeface="Avenir Heavy"/>
                <a:cs typeface="Avenir Heavy"/>
              </a:rPr>
              <a:t> de Mercado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29224"/>
            <a:ext cx="8229600" cy="4525963"/>
          </a:xfrm>
        </p:spPr>
        <p:txBody>
          <a:bodyPr/>
          <a:lstStyle/>
          <a:p>
            <a:r>
              <a:rPr lang="en-US" dirty="0" err="1" smtClean="0"/>
              <a:t>Excedente</a:t>
            </a:r>
            <a:r>
              <a:rPr lang="en-US" dirty="0" smtClean="0"/>
              <a:t> total = </a:t>
            </a:r>
            <a:r>
              <a:rPr lang="en-US" dirty="0" err="1" smtClean="0"/>
              <a:t>Excedente</a:t>
            </a:r>
            <a:r>
              <a:rPr lang="en-US" dirty="0" smtClean="0"/>
              <a:t> dos </a:t>
            </a:r>
            <a:r>
              <a:rPr lang="en-US" dirty="0" err="1" smtClean="0"/>
              <a:t>Consumidores</a:t>
            </a:r>
            <a:r>
              <a:rPr lang="en-US" dirty="0" smtClean="0"/>
              <a:t> + </a:t>
            </a:r>
            <a:r>
              <a:rPr lang="en-US" dirty="0" err="1" smtClean="0"/>
              <a:t>Excedente</a:t>
            </a:r>
            <a:r>
              <a:rPr lang="en-US" dirty="0" smtClean="0"/>
              <a:t> dos </a:t>
            </a:r>
            <a:r>
              <a:rPr lang="en-US" dirty="0" err="1" smtClean="0"/>
              <a:t>Produtores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85220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366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venir Heavy"/>
                <a:cs typeface="Avenir Heavy"/>
              </a:rPr>
              <a:t>Oferta</a:t>
            </a:r>
            <a:r>
              <a:rPr lang="en-US" dirty="0" smtClean="0">
                <a:latin typeface="Avenir Heavy"/>
                <a:cs typeface="Avenir Heavy"/>
              </a:rPr>
              <a:t>, </a:t>
            </a:r>
            <a:r>
              <a:rPr lang="en-US" dirty="0" err="1" smtClean="0">
                <a:latin typeface="Avenir Heavy"/>
                <a:cs typeface="Avenir Heavy"/>
              </a:rPr>
              <a:t>Demanda</a:t>
            </a:r>
            <a:r>
              <a:rPr lang="en-US" dirty="0" smtClean="0">
                <a:latin typeface="Avenir Heavy"/>
                <a:cs typeface="Avenir Heavy"/>
              </a:rPr>
              <a:t> e </a:t>
            </a:r>
            <a:r>
              <a:rPr lang="en-US" dirty="0" err="1" smtClean="0">
                <a:latin typeface="Avenir Heavy"/>
                <a:cs typeface="Avenir Heavy"/>
              </a:rPr>
              <a:t>Eficiência</a:t>
            </a:r>
            <a:r>
              <a:rPr lang="en-US" dirty="0" smtClean="0">
                <a:latin typeface="Avenir Heavy"/>
                <a:cs typeface="Avenir Heavy"/>
              </a:rPr>
              <a:t> de Mercado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29224"/>
            <a:ext cx="8229600" cy="4525963"/>
          </a:xfrm>
        </p:spPr>
        <p:txBody>
          <a:bodyPr/>
          <a:lstStyle/>
          <a:p>
            <a:r>
              <a:rPr lang="en-US" dirty="0" err="1" smtClean="0"/>
              <a:t>Excedente</a:t>
            </a:r>
            <a:r>
              <a:rPr lang="en-US" dirty="0" smtClean="0"/>
              <a:t> total = </a:t>
            </a:r>
            <a:r>
              <a:rPr lang="en-US" dirty="0" err="1" smtClean="0"/>
              <a:t>Excedente</a:t>
            </a:r>
            <a:r>
              <a:rPr lang="en-US" dirty="0" smtClean="0"/>
              <a:t> dos </a:t>
            </a:r>
            <a:r>
              <a:rPr lang="en-US" dirty="0" err="1" smtClean="0"/>
              <a:t>Consumidores</a:t>
            </a:r>
            <a:r>
              <a:rPr lang="en-US" dirty="0" smtClean="0"/>
              <a:t> + </a:t>
            </a:r>
            <a:r>
              <a:rPr lang="en-US" dirty="0" err="1" smtClean="0"/>
              <a:t>Excedente</a:t>
            </a:r>
            <a:r>
              <a:rPr lang="en-US" dirty="0" smtClean="0"/>
              <a:t> dos </a:t>
            </a:r>
            <a:r>
              <a:rPr lang="en-US" dirty="0" err="1" smtClean="0"/>
              <a:t>Produtores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Mercado </a:t>
            </a:r>
            <a:r>
              <a:rPr lang="en-US" dirty="0" err="1" smtClean="0"/>
              <a:t>maximiza</a:t>
            </a:r>
            <a:r>
              <a:rPr lang="en-US" dirty="0" smtClean="0"/>
              <a:t> o </a:t>
            </a:r>
            <a:r>
              <a:rPr lang="en-US" dirty="0" err="1" smtClean="0"/>
              <a:t>excedente</a:t>
            </a:r>
            <a:r>
              <a:rPr lang="en-US" dirty="0" smtClean="0"/>
              <a:t> total (</a:t>
            </a:r>
            <a:r>
              <a:rPr lang="en-US" dirty="0" err="1" smtClean="0"/>
              <a:t>eficiência</a:t>
            </a:r>
            <a:r>
              <a:rPr lang="en-US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0260699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366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venir Heavy"/>
                <a:cs typeface="Avenir Heavy"/>
              </a:rPr>
              <a:t>Oferta</a:t>
            </a:r>
            <a:r>
              <a:rPr lang="en-US" dirty="0" smtClean="0">
                <a:latin typeface="Avenir Heavy"/>
                <a:cs typeface="Avenir Heavy"/>
              </a:rPr>
              <a:t>, </a:t>
            </a:r>
            <a:r>
              <a:rPr lang="en-US" dirty="0" err="1" smtClean="0">
                <a:latin typeface="Avenir Heavy"/>
                <a:cs typeface="Avenir Heavy"/>
              </a:rPr>
              <a:t>Demanda</a:t>
            </a:r>
            <a:r>
              <a:rPr lang="en-US" dirty="0" smtClean="0">
                <a:latin typeface="Avenir Heavy"/>
                <a:cs typeface="Avenir Heavy"/>
              </a:rPr>
              <a:t> e </a:t>
            </a:r>
            <a:r>
              <a:rPr lang="en-US" dirty="0" err="1" smtClean="0">
                <a:latin typeface="Avenir Heavy"/>
                <a:cs typeface="Avenir Heavy"/>
              </a:rPr>
              <a:t>Eficiência</a:t>
            </a:r>
            <a:r>
              <a:rPr lang="en-US" dirty="0" smtClean="0">
                <a:latin typeface="Avenir Heavy"/>
                <a:cs typeface="Avenir Heavy"/>
              </a:rPr>
              <a:t> de Mercado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29224"/>
            <a:ext cx="8229600" cy="4525963"/>
          </a:xfrm>
        </p:spPr>
        <p:txBody>
          <a:bodyPr/>
          <a:lstStyle/>
          <a:p>
            <a:r>
              <a:rPr lang="en-US" dirty="0" err="1" smtClean="0"/>
              <a:t>Análise</a:t>
            </a:r>
            <a:r>
              <a:rPr lang="en-US" dirty="0" smtClean="0"/>
              <a:t> </a:t>
            </a:r>
            <a:r>
              <a:rPr lang="en-US" dirty="0" err="1" smtClean="0"/>
              <a:t>válida</a:t>
            </a:r>
            <a:r>
              <a:rPr lang="en-US" dirty="0" smtClean="0"/>
              <a:t> </a:t>
            </a:r>
            <a:r>
              <a:rPr lang="en-US" dirty="0" err="1" smtClean="0"/>
              <a:t>tanto</a:t>
            </a:r>
            <a:r>
              <a:rPr lang="en-US" dirty="0" smtClean="0"/>
              <a:t> para bens </a:t>
            </a:r>
            <a:r>
              <a:rPr lang="en-US" dirty="0" err="1" smtClean="0"/>
              <a:t>como</a:t>
            </a:r>
            <a:r>
              <a:rPr lang="en-US" dirty="0" smtClean="0"/>
              <a:t> para males (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lixo</a:t>
            </a:r>
            <a:r>
              <a:rPr lang="en-US" dirty="0" smtClean="0"/>
              <a:t>).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5204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09611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Avenir Heavy"/>
                <a:cs typeface="Avenir Heavy"/>
              </a:rPr>
              <a:t>Eficiência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35173"/>
            <a:ext cx="8229600" cy="4525963"/>
          </a:xfrm>
        </p:spPr>
        <p:txBody>
          <a:bodyPr/>
          <a:lstStyle/>
          <a:p>
            <a:r>
              <a:rPr lang="en-US" dirty="0" err="1" smtClean="0"/>
              <a:t>Fronteira</a:t>
            </a:r>
            <a:r>
              <a:rPr lang="en-US" dirty="0" smtClean="0"/>
              <a:t> de Pareto:</a:t>
            </a:r>
          </a:p>
          <a:p>
            <a:pPr lvl="1"/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longo</a:t>
            </a:r>
            <a:r>
              <a:rPr lang="en-US" dirty="0" smtClean="0"/>
              <a:t> da </a:t>
            </a:r>
            <a:r>
              <a:rPr lang="en-US" dirty="0" err="1" smtClean="0"/>
              <a:t>fronteira</a:t>
            </a:r>
            <a:r>
              <a:rPr lang="en-US" dirty="0" smtClean="0"/>
              <a:t> de Pareto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possível</a:t>
            </a:r>
            <a:r>
              <a:rPr lang="en-US" dirty="0" smtClean="0"/>
              <a:t> </a:t>
            </a:r>
            <a:r>
              <a:rPr lang="en-US" dirty="0" err="1" smtClean="0"/>
              <a:t>aumentar</a:t>
            </a:r>
            <a:r>
              <a:rPr lang="en-US" dirty="0" smtClean="0"/>
              <a:t> o </a:t>
            </a:r>
            <a:r>
              <a:rPr lang="en-US" dirty="0" err="1" smtClean="0"/>
              <a:t>bem</a:t>
            </a:r>
            <a:r>
              <a:rPr lang="en-US" dirty="0" smtClean="0"/>
              <a:t> </a:t>
            </a:r>
            <a:r>
              <a:rPr lang="en-US" dirty="0" err="1" smtClean="0"/>
              <a:t>estar</a:t>
            </a:r>
            <a:r>
              <a:rPr lang="en-US" dirty="0" smtClean="0"/>
              <a:t> de um </a:t>
            </a:r>
            <a:r>
              <a:rPr lang="en-US" dirty="0" err="1" smtClean="0"/>
              <a:t>indivíduo</a:t>
            </a:r>
            <a:r>
              <a:rPr lang="en-US" dirty="0" smtClean="0"/>
              <a:t> com </a:t>
            </a:r>
            <a:r>
              <a:rPr lang="en-US" dirty="0" err="1" smtClean="0"/>
              <a:t>uma</a:t>
            </a:r>
            <a:r>
              <a:rPr lang="en-US" dirty="0" smtClean="0"/>
              <a:t> nova </a:t>
            </a:r>
            <a:r>
              <a:rPr lang="en-US" dirty="0" err="1" smtClean="0"/>
              <a:t>alocação</a:t>
            </a:r>
            <a:r>
              <a:rPr lang="en-US" dirty="0" smtClean="0"/>
              <a:t> de bens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piorar</a:t>
            </a:r>
            <a:r>
              <a:rPr lang="en-US" dirty="0" smtClean="0"/>
              <a:t> o </a:t>
            </a:r>
            <a:r>
              <a:rPr lang="en-US" dirty="0" err="1" smtClean="0"/>
              <a:t>bem</a:t>
            </a:r>
            <a:r>
              <a:rPr lang="en-US" dirty="0" smtClean="0"/>
              <a:t> </a:t>
            </a:r>
            <a:r>
              <a:rPr lang="en-US" dirty="0" err="1" smtClean="0"/>
              <a:t>estar</a:t>
            </a:r>
            <a:r>
              <a:rPr lang="en-US" dirty="0" smtClean="0"/>
              <a:t> de outro. (</a:t>
            </a:r>
            <a:r>
              <a:rPr lang="en-US" dirty="0" err="1" smtClean="0"/>
              <a:t>Gráfico</a:t>
            </a:r>
            <a:r>
              <a:rPr lang="en-US" dirty="0" smtClean="0"/>
              <a:t>).</a:t>
            </a:r>
          </a:p>
          <a:p>
            <a:pPr lvl="1"/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longo</a:t>
            </a:r>
            <a:r>
              <a:rPr lang="en-US" dirty="0" smtClean="0"/>
              <a:t> da </a:t>
            </a:r>
            <a:r>
              <a:rPr lang="en-US" dirty="0" err="1" smtClean="0"/>
              <a:t>fronteira</a:t>
            </a:r>
            <a:r>
              <a:rPr lang="en-US" dirty="0" smtClean="0"/>
              <a:t> de Pareto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possível</a:t>
            </a:r>
            <a:r>
              <a:rPr lang="en-US" dirty="0" smtClean="0"/>
              <a:t> </a:t>
            </a:r>
            <a:r>
              <a:rPr lang="en-US" dirty="0" err="1" smtClean="0"/>
              <a:t>aumentar</a:t>
            </a:r>
            <a:r>
              <a:rPr lang="en-US" dirty="0" smtClean="0"/>
              <a:t> a </a:t>
            </a:r>
            <a:r>
              <a:rPr lang="en-US" dirty="0" err="1" smtClean="0"/>
              <a:t>produção</a:t>
            </a:r>
            <a:r>
              <a:rPr lang="en-US" dirty="0" smtClean="0"/>
              <a:t> de um </a:t>
            </a:r>
            <a:r>
              <a:rPr lang="en-US" dirty="0" err="1" smtClean="0"/>
              <a:t>bem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diminuir</a:t>
            </a:r>
            <a:r>
              <a:rPr lang="en-US" dirty="0" smtClean="0"/>
              <a:t> a </a:t>
            </a:r>
            <a:r>
              <a:rPr lang="en-US" dirty="0" err="1" smtClean="0"/>
              <a:t>produção</a:t>
            </a:r>
            <a:r>
              <a:rPr lang="en-US" dirty="0" smtClean="0"/>
              <a:t> de outro </a:t>
            </a:r>
            <a:r>
              <a:rPr lang="en-US" dirty="0" err="1" smtClean="0"/>
              <a:t>bem</a:t>
            </a:r>
            <a:r>
              <a:rPr lang="en-US" dirty="0" smtClean="0"/>
              <a:t>. (</a:t>
            </a:r>
            <a:r>
              <a:rPr lang="en-US" dirty="0" err="1" smtClean="0"/>
              <a:t>Gráfico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382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366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venir Heavy"/>
                <a:cs typeface="Avenir Heavy"/>
              </a:rPr>
              <a:t>Oferta</a:t>
            </a:r>
            <a:r>
              <a:rPr lang="en-US" dirty="0" smtClean="0">
                <a:latin typeface="Avenir Heavy"/>
                <a:cs typeface="Avenir Heavy"/>
              </a:rPr>
              <a:t>, </a:t>
            </a:r>
            <a:r>
              <a:rPr lang="en-US" dirty="0" err="1" smtClean="0">
                <a:latin typeface="Avenir Heavy"/>
                <a:cs typeface="Avenir Heavy"/>
              </a:rPr>
              <a:t>Demanda</a:t>
            </a:r>
            <a:r>
              <a:rPr lang="en-US" dirty="0" smtClean="0">
                <a:latin typeface="Avenir Heavy"/>
                <a:cs typeface="Avenir Heavy"/>
              </a:rPr>
              <a:t> e </a:t>
            </a:r>
            <a:r>
              <a:rPr lang="en-US" dirty="0" err="1" smtClean="0">
                <a:latin typeface="Avenir Heavy"/>
                <a:cs typeface="Avenir Heavy"/>
              </a:rPr>
              <a:t>Eficiência</a:t>
            </a:r>
            <a:r>
              <a:rPr lang="en-US" dirty="0" smtClean="0">
                <a:latin typeface="Avenir Heavy"/>
                <a:cs typeface="Avenir Heavy"/>
              </a:rPr>
              <a:t> de Mercado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29224"/>
            <a:ext cx="8229600" cy="4525963"/>
          </a:xfrm>
        </p:spPr>
        <p:txBody>
          <a:bodyPr/>
          <a:lstStyle/>
          <a:p>
            <a:r>
              <a:rPr lang="en-US" dirty="0" err="1" smtClean="0"/>
              <a:t>Ideia</a:t>
            </a:r>
            <a:r>
              <a:rPr lang="en-US" dirty="0" smtClean="0"/>
              <a:t> </a:t>
            </a:r>
            <a:r>
              <a:rPr lang="en-US" dirty="0" err="1" smtClean="0"/>
              <a:t>aplicada</a:t>
            </a:r>
            <a:r>
              <a:rPr lang="en-US" dirty="0" smtClean="0"/>
              <a:t> a </a:t>
            </a:r>
            <a:r>
              <a:rPr lang="en-US" dirty="0" err="1" smtClean="0"/>
              <a:t>custo</a:t>
            </a:r>
            <a:r>
              <a:rPr lang="en-US" dirty="0" smtClean="0"/>
              <a:t> e </a:t>
            </a:r>
            <a:r>
              <a:rPr lang="en-US" dirty="0" err="1" smtClean="0"/>
              <a:t>benefício</a:t>
            </a:r>
            <a:r>
              <a:rPr lang="en-US" dirty="0" smtClean="0"/>
              <a:t> de bens </a:t>
            </a:r>
            <a:r>
              <a:rPr lang="en-US" dirty="0" err="1" smtClean="0"/>
              <a:t>ambientais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Exemplos</a:t>
            </a:r>
            <a:r>
              <a:rPr lang="en-US" dirty="0" smtClean="0"/>
              <a:t> de </a:t>
            </a:r>
            <a:r>
              <a:rPr lang="en-US" dirty="0" err="1" smtClean="0"/>
              <a:t>estimativa</a:t>
            </a:r>
            <a:r>
              <a:rPr lang="en-US" dirty="0" smtClean="0"/>
              <a:t> de </a:t>
            </a:r>
            <a:r>
              <a:rPr lang="en-US" dirty="0" err="1" smtClean="0"/>
              <a:t>disposição</a:t>
            </a:r>
            <a:r>
              <a:rPr lang="en-US" dirty="0" smtClean="0"/>
              <a:t> a </a:t>
            </a:r>
            <a:r>
              <a:rPr lang="en-US" dirty="0" err="1" smtClean="0"/>
              <a:t>pagar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recursos</a:t>
            </a:r>
            <a:r>
              <a:rPr lang="en-US" dirty="0" smtClean="0"/>
              <a:t> </a:t>
            </a:r>
            <a:r>
              <a:rPr lang="en-US" dirty="0" err="1" smtClean="0"/>
              <a:t>ambientais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403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7252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Avenir Heavy"/>
                <a:cs typeface="Avenir Heavy"/>
              </a:rPr>
              <a:t>Eficiência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52814"/>
            <a:ext cx="8229600" cy="4525963"/>
          </a:xfrm>
        </p:spPr>
        <p:txBody>
          <a:bodyPr/>
          <a:lstStyle/>
          <a:p>
            <a:r>
              <a:rPr lang="en-US" dirty="0" smtClean="0"/>
              <a:t>Uma </a:t>
            </a:r>
            <a:r>
              <a:rPr lang="en-US" dirty="0" err="1" smtClean="0"/>
              <a:t>alocação</a:t>
            </a:r>
            <a:r>
              <a:rPr lang="en-US" dirty="0" smtClean="0"/>
              <a:t> é </a:t>
            </a:r>
            <a:r>
              <a:rPr lang="en-US" dirty="0" err="1" smtClean="0"/>
              <a:t>eficiente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Pareto </a:t>
            </a:r>
            <a:r>
              <a:rPr lang="en-US" dirty="0" err="1" smtClean="0"/>
              <a:t>ótima</a:t>
            </a:r>
            <a:r>
              <a:rPr lang="en-US" dirty="0" smtClean="0"/>
              <a:t> se 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fronteira</a:t>
            </a:r>
            <a:r>
              <a:rPr lang="en-US" dirty="0" smtClean="0"/>
              <a:t> de Pareto (</a:t>
            </a:r>
            <a:r>
              <a:rPr lang="en-US" dirty="0" err="1" smtClean="0"/>
              <a:t>caso</a:t>
            </a:r>
            <a:r>
              <a:rPr lang="en-US" dirty="0" smtClean="0"/>
              <a:t> </a:t>
            </a:r>
            <a:r>
              <a:rPr lang="en-US" dirty="0" err="1" smtClean="0"/>
              <a:t>contrário</a:t>
            </a:r>
            <a:r>
              <a:rPr lang="en-US" dirty="0" smtClean="0"/>
              <a:t>, </a:t>
            </a:r>
            <a:r>
              <a:rPr lang="en-US" dirty="0" err="1" smtClean="0"/>
              <a:t>ela</a:t>
            </a:r>
            <a:r>
              <a:rPr lang="en-US" dirty="0" smtClean="0"/>
              <a:t> é </a:t>
            </a:r>
            <a:r>
              <a:rPr lang="en-US" dirty="0" err="1" smtClean="0"/>
              <a:t>ineficiente</a:t>
            </a:r>
            <a:r>
              <a:rPr lang="en-US" dirty="0" smtClean="0"/>
              <a:t>).</a:t>
            </a:r>
          </a:p>
          <a:p>
            <a:pPr lvl="1"/>
            <a:r>
              <a:rPr lang="en-US" dirty="0" err="1" smtClean="0"/>
              <a:t>Gráfico</a:t>
            </a:r>
            <a:r>
              <a:rPr lang="en-US" dirty="0" smtClean="0"/>
              <a:t> com </a:t>
            </a:r>
            <a:r>
              <a:rPr lang="en-US" dirty="0" err="1" smtClean="0"/>
              <a:t>alocações</a:t>
            </a:r>
            <a:r>
              <a:rPr lang="en-US" dirty="0" smtClean="0"/>
              <a:t> </a:t>
            </a:r>
            <a:r>
              <a:rPr lang="en-US" dirty="0" err="1" smtClean="0"/>
              <a:t>eficientes</a:t>
            </a:r>
            <a:r>
              <a:rPr lang="en-US" dirty="0" smtClean="0"/>
              <a:t> e </a:t>
            </a:r>
            <a:r>
              <a:rPr lang="en-US" dirty="0" err="1" smtClean="0"/>
              <a:t>ineficientes</a:t>
            </a:r>
            <a:r>
              <a:rPr lang="en-US" dirty="0" smtClean="0"/>
              <a:t> (</a:t>
            </a:r>
            <a:r>
              <a:rPr lang="en-US" dirty="0" err="1" smtClean="0"/>
              <a:t>recursos</a:t>
            </a:r>
            <a:r>
              <a:rPr lang="en-US" dirty="0" smtClean="0"/>
              <a:t> </a:t>
            </a:r>
            <a:r>
              <a:rPr lang="en-US" dirty="0" err="1" smtClean="0"/>
              <a:t>poderiam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melhor</a:t>
            </a:r>
            <a:r>
              <a:rPr lang="en-US" dirty="0" smtClean="0"/>
              <a:t> </a:t>
            </a:r>
            <a:r>
              <a:rPr lang="en-US" dirty="0" err="1" smtClean="0"/>
              <a:t>utilizados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105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1406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Avenir Heavy"/>
                <a:cs typeface="Avenir Heavy"/>
              </a:rPr>
              <a:t>Eficiência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46968"/>
            <a:ext cx="8229600" cy="4525963"/>
          </a:xfrm>
        </p:spPr>
        <p:txBody>
          <a:bodyPr/>
          <a:lstStyle/>
          <a:p>
            <a:pPr algn="just"/>
            <a:r>
              <a:rPr lang="en-US" dirty="0" err="1" smtClean="0"/>
              <a:t>Limitações</a:t>
            </a:r>
            <a:r>
              <a:rPr lang="en-US" dirty="0" smtClean="0"/>
              <a:t> do </a:t>
            </a:r>
            <a:r>
              <a:rPr lang="en-US" dirty="0" err="1" smtClean="0"/>
              <a:t>conceito</a:t>
            </a:r>
            <a:r>
              <a:rPr lang="en-US" dirty="0" smtClean="0"/>
              <a:t> de </a:t>
            </a:r>
            <a:r>
              <a:rPr lang="en-US" dirty="0" err="1" smtClean="0"/>
              <a:t>eficiência</a:t>
            </a:r>
            <a:r>
              <a:rPr lang="en-US" dirty="0" smtClean="0"/>
              <a:t>:</a:t>
            </a:r>
          </a:p>
          <a:p>
            <a:pPr lvl="1" algn="just"/>
            <a:r>
              <a:rPr lang="en-US" dirty="0" err="1" smtClean="0"/>
              <a:t>Não</a:t>
            </a:r>
            <a:r>
              <a:rPr lang="en-US" dirty="0" smtClean="0"/>
              <a:t> é </a:t>
            </a:r>
            <a:r>
              <a:rPr lang="en-US" dirty="0" err="1" smtClean="0"/>
              <a:t>possível</a:t>
            </a:r>
            <a:r>
              <a:rPr lang="en-US" dirty="0" smtClean="0"/>
              <a:t> </a:t>
            </a:r>
            <a:r>
              <a:rPr lang="en-US" dirty="0" err="1" smtClean="0"/>
              <a:t>comparar</a:t>
            </a:r>
            <a:r>
              <a:rPr lang="en-US" dirty="0" smtClean="0"/>
              <a:t>/</a:t>
            </a:r>
            <a:r>
              <a:rPr lang="en-US" dirty="0" err="1" smtClean="0"/>
              <a:t>ranquear</a:t>
            </a:r>
            <a:r>
              <a:rPr lang="en-US" dirty="0" smtClean="0"/>
              <a:t> </a:t>
            </a:r>
            <a:r>
              <a:rPr lang="en-US" dirty="0" err="1" smtClean="0"/>
              <a:t>alocações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fronteira</a:t>
            </a:r>
            <a:r>
              <a:rPr lang="en-US" dirty="0" smtClean="0"/>
              <a:t> de Pareto.</a:t>
            </a:r>
          </a:p>
        </p:txBody>
      </p:sp>
    </p:spTree>
    <p:extLst>
      <p:ext uri="{BB962C8B-B14F-4D97-AF65-F5344CB8AC3E}">
        <p14:creationId xmlns:p14="http://schemas.microsoft.com/office/powerpoint/2010/main" val="1470124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1406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Avenir Heavy"/>
                <a:cs typeface="Avenir Heavy"/>
              </a:rPr>
              <a:t>Eficiência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46968"/>
            <a:ext cx="8229600" cy="4525963"/>
          </a:xfrm>
        </p:spPr>
        <p:txBody>
          <a:bodyPr/>
          <a:lstStyle/>
          <a:p>
            <a:pPr algn="just"/>
            <a:r>
              <a:rPr lang="en-US" dirty="0" err="1" smtClean="0"/>
              <a:t>Limitações</a:t>
            </a:r>
            <a:r>
              <a:rPr lang="en-US" dirty="0" smtClean="0"/>
              <a:t> do </a:t>
            </a:r>
            <a:r>
              <a:rPr lang="en-US" dirty="0" err="1" smtClean="0"/>
              <a:t>conceito</a:t>
            </a:r>
            <a:r>
              <a:rPr lang="en-US" dirty="0" smtClean="0"/>
              <a:t> de </a:t>
            </a:r>
            <a:r>
              <a:rPr lang="en-US" dirty="0" err="1" smtClean="0"/>
              <a:t>eficiência</a:t>
            </a:r>
            <a:r>
              <a:rPr lang="en-US" dirty="0" smtClean="0"/>
              <a:t>:</a:t>
            </a:r>
          </a:p>
          <a:p>
            <a:pPr lvl="1" algn="just"/>
            <a:r>
              <a:rPr lang="en-US" dirty="0" err="1" smtClean="0"/>
              <a:t>Não</a:t>
            </a:r>
            <a:r>
              <a:rPr lang="en-US" dirty="0" smtClean="0"/>
              <a:t> é </a:t>
            </a:r>
            <a:r>
              <a:rPr lang="en-US" dirty="0" err="1" smtClean="0"/>
              <a:t>possível</a:t>
            </a:r>
            <a:r>
              <a:rPr lang="en-US" dirty="0" smtClean="0"/>
              <a:t> </a:t>
            </a:r>
            <a:r>
              <a:rPr lang="en-US" dirty="0" err="1" smtClean="0"/>
              <a:t>comparar</a:t>
            </a:r>
            <a:r>
              <a:rPr lang="en-US" dirty="0" smtClean="0"/>
              <a:t>/</a:t>
            </a:r>
            <a:r>
              <a:rPr lang="en-US" dirty="0" err="1" smtClean="0"/>
              <a:t>ranquear</a:t>
            </a:r>
            <a:r>
              <a:rPr lang="en-US" dirty="0" smtClean="0"/>
              <a:t> </a:t>
            </a:r>
            <a:r>
              <a:rPr lang="en-US" dirty="0" err="1" smtClean="0"/>
              <a:t>alocações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fronteira</a:t>
            </a:r>
            <a:r>
              <a:rPr lang="en-US" dirty="0" smtClean="0"/>
              <a:t> de Pareto.</a:t>
            </a:r>
          </a:p>
          <a:p>
            <a:pPr lvl="1" algn="just"/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considera</a:t>
            </a:r>
            <a:r>
              <a:rPr lang="en-US" dirty="0" smtClean="0"/>
              <a:t> </a:t>
            </a:r>
            <a:r>
              <a:rPr lang="en-US" dirty="0" err="1" smtClean="0"/>
              <a:t>igualdade</a:t>
            </a:r>
            <a:r>
              <a:rPr lang="en-US" dirty="0" smtClean="0"/>
              <a:t> social – </a:t>
            </a:r>
            <a:r>
              <a:rPr lang="en-US" dirty="0" err="1" smtClean="0"/>
              <a:t>escolhas</a:t>
            </a:r>
            <a:r>
              <a:rPr lang="en-US" dirty="0" smtClean="0"/>
              <a:t> </a:t>
            </a:r>
            <a:r>
              <a:rPr lang="en-US" dirty="0" err="1" smtClean="0"/>
              <a:t>sociais</a:t>
            </a:r>
            <a:r>
              <a:rPr lang="en-US" dirty="0" smtClean="0"/>
              <a:t> de </a:t>
            </a:r>
            <a:r>
              <a:rPr lang="en-US" dirty="0" err="1" smtClean="0"/>
              <a:t>fato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considerar</a:t>
            </a:r>
            <a:r>
              <a:rPr lang="en-US" dirty="0" smtClean="0"/>
              <a:t> outros </a:t>
            </a:r>
            <a:r>
              <a:rPr lang="en-US" dirty="0" err="1" smtClean="0"/>
              <a:t>fatores</a:t>
            </a:r>
            <a:r>
              <a:rPr lang="en-US" dirty="0" smtClean="0"/>
              <a:t> </a:t>
            </a:r>
            <a:r>
              <a:rPr lang="en-US" dirty="0" err="1" smtClean="0"/>
              <a:t>além</a:t>
            </a:r>
            <a:r>
              <a:rPr lang="en-US" dirty="0" smtClean="0"/>
              <a:t> da </a:t>
            </a:r>
            <a:r>
              <a:rPr lang="en-US" dirty="0" err="1" smtClean="0"/>
              <a:t>eficiência</a:t>
            </a:r>
            <a:r>
              <a:rPr lang="en-US" dirty="0" smtClean="0"/>
              <a:t> (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alguma</a:t>
            </a:r>
            <a:r>
              <a:rPr lang="en-US" dirty="0" smtClean="0"/>
              <a:t> </a:t>
            </a:r>
            <a:r>
              <a:rPr lang="en-US" dirty="0" err="1" smtClean="0"/>
              <a:t>noção</a:t>
            </a:r>
            <a:r>
              <a:rPr lang="en-US" dirty="0" smtClean="0"/>
              <a:t> de </a:t>
            </a:r>
            <a:r>
              <a:rPr lang="en-US" dirty="0" err="1" smtClean="0"/>
              <a:t>igualdade</a:t>
            </a:r>
            <a:r>
              <a:rPr lang="en-US" dirty="0" smtClean="0"/>
              <a:t>) no </a:t>
            </a:r>
            <a:r>
              <a:rPr lang="en-US" dirty="0" err="1" smtClean="0"/>
              <a:t>processo</a:t>
            </a:r>
            <a:r>
              <a:rPr lang="en-US" dirty="0" smtClean="0"/>
              <a:t> de </a:t>
            </a:r>
            <a:r>
              <a:rPr lang="en-US" dirty="0" err="1" smtClean="0"/>
              <a:t>decidir</a:t>
            </a:r>
            <a:r>
              <a:rPr lang="en-US" dirty="0" smtClean="0"/>
              <a:t> o que é </a:t>
            </a:r>
            <a:r>
              <a:rPr lang="en-US" dirty="0" err="1" smtClean="0"/>
              <a:t>melhor</a:t>
            </a:r>
            <a:r>
              <a:rPr lang="en-US" dirty="0" smtClean="0"/>
              <a:t> para a </a:t>
            </a:r>
            <a:r>
              <a:rPr lang="en-US" dirty="0" err="1" smtClean="0"/>
              <a:t>sociedade</a:t>
            </a:r>
            <a:r>
              <a:rPr lang="en-US" dirty="0" smtClean="0"/>
              <a:t> e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dividir</a:t>
            </a:r>
            <a:r>
              <a:rPr lang="en-US" dirty="0" smtClean="0"/>
              <a:t> </a:t>
            </a:r>
            <a:r>
              <a:rPr lang="en-US" dirty="0" err="1" smtClean="0"/>
              <a:t>seus</a:t>
            </a:r>
            <a:r>
              <a:rPr lang="en-US" dirty="0" smtClean="0"/>
              <a:t> </a:t>
            </a:r>
            <a:r>
              <a:rPr lang="en-US" dirty="0" err="1" smtClean="0"/>
              <a:t>recursos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90873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1545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venir Heavy"/>
                <a:cs typeface="Avenir Heavy"/>
              </a:rPr>
              <a:t>Eficiência</a:t>
            </a:r>
            <a:r>
              <a:rPr lang="en-US" dirty="0" smtClean="0">
                <a:latin typeface="Avenir Heavy"/>
                <a:cs typeface="Avenir Heavy"/>
              </a:rPr>
              <a:t> e </a:t>
            </a:r>
            <a:r>
              <a:rPr lang="en-US" dirty="0" err="1" smtClean="0">
                <a:latin typeface="Avenir Heavy"/>
                <a:cs typeface="Avenir Heavy"/>
              </a:rPr>
              <a:t>Mercados</a:t>
            </a:r>
            <a:r>
              <a:rPr lang="en-US" dirty="0" smtClean="0">
                <a:latin typeface="Avenir Heavy"/>
                <a:cs typeface="Avenir Heavy"/>
              </a:rPr>
              <a:t> </a:t>
            </a:r>
            <a:r>
              <a:rPr lang="en-US" dirty="0" err="1" smtClean="0">
                <a:latin typeface="Avenir Heavy"/>
                <a:cs typeface="Avenir Heavy"/>
              </a:rPr>
              <a:t>Competitivos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41019"/>
            <a:ext cx="8229600" cy="4525963"/>
          </a:xfrm>
        </p:spPr>
        <p:txBody>
          <a:bodyPr/>
          <a:lstStyle/>
          <a:p>
            <a:r>
              <a:rPr lang="pt-BR" dirty="0" smtClean="0"/>
              <a:t>Ineficiência nas trocas:</a:t>
            </a:r>
          </a:p>
          <a:p>
            <a:pPr lvl="1"/>
            <a:r>
              <a:rPr lang="pt-BR" dirty="0" smtClean="0"/>
              <a:t>Recursos realocados aumentam bem estar de pelo menos um indivíduo sem diminuir o bem estar de ninguém.</a:t>
            </a:r>
          </a:p>
        </p:txBody>
      </p:sp>
    </p:spTree>
    <p:extLst>
      <p:ext uri="{BB962C8B-B14F-4D97-AF65-F5344CB8AC3E}">
        <p14:creationId xmlns:p14="http://schemas.microsoft.com/office/powerpoint/2010/main" val="2536236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01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venir Heavy"/>
                <a:cs typeface="Avenir Heavy"/>
              </a:rPr>
              <a:t>Eficiência</a:t>
            </a:r>
            <a:r>
              <a:rPr lang="en-US" dirty="0" smtClean="0">
                <a:latin typeface="Avenir Heavy"/>
                <a:cs typeface="Avenir Heavy"/>
              </a:rPr>
              <a:t> e </a:t>
            </a:r>
            <a:r>
              <a:rPr lang="en-US" dirty="0" err="1" smtClean="0">
                <a:latin typeface="Avenir Heavy"/>
                <a:cs typeface="Avenir Heavy"/>
              </a:rPr>
              <a:t>Mercados</a:t>
            </a:r>
            <a:r>
              <a:rPr lang="en-US" dirty="0" smtClean="0">
                <a:latin typeface="Avenir Heavy"/>
                <a:cs typeface="Avenir Heavy"/>
              </a:rPr>
              <a:t> </a:t>
            </a:r>
            <a:r>
              <a:rPr lang="en-US" dirty="0" err="1" smtClean="0">
                <a:latin typeface="Avenir Heavy"/>
                <a:cs typeface="Avenir Heavy"/>
              </a:rPr>
              <a:t>Competitivos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5737"/>
            <a:ext cx="8229600" cy="4525963"/>
          </a:xfrm>
        </p:spPr>
        <p:txBody>
          <a:bodyPr/>
          <a:lstStyle/>
          <a:p>
            <a:r>
              <a:rPr lang="pt-BR" dirty="0" smtClean="0"/>
              <a:t>Ineficiência na produção:</a:t>
            </a:r>
          </a:p>
          <a:p>
            <a:pPr lvl="1"/>
            <a:r>
              <a:rPr lang="pt-BR" dirty="0" smtClean="0"/>
              <a:t>Mais pode ser produzido com mesmos recursos, ou</a:t>
            </a:r>
          </a:p>
          <a:p>
            <a:pPr lvl="1"/>
            <a:r>
              <a:rPr lang="pt-BR" dirty="0" smtClean="0"/>
              <a:t>Mix diferente de bens pode ser produzido e melhor refletir preferências sociais.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6967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5978</TotalTime>
  <Words>1100</Words>
  <Application>Microsoft Office PowerPoint</Application>
  <PresentationFormat>Apresentação na tela (4:3)</PresentationFormat>
  <Paragraphs>183</Paragraphs>
  <Slides>40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40</vt:i4>
      </vt:variant>
    </vt:vector>
  </HeadingPairs>
  <TitlesOfParts>
    <vt:vector size="46" baseType="lpstr">
      <vt:lpstr>Arial</vt:lpstr>
      <vt:lpstr>Avenir Book</vt:lpstr>
      <vt:lpstr>Avenir Heavy</vt:lpstr>
      <vt:lpstr>Calibri</vt:lpstr>
      <vt:lpstr>Cambria Math</vt:lpstr>
      <vt:lpstr>Office Theme</vt:lpstr>
      <vt:lpstr>Eficiência e Mercados</vt:lpstr>
      <vt:lpstr>Eficiência e Mercado</vt:lpstr>
      <vt:lpstr>Eficiência</vt:lpstr>
      <vt:lpstr>Eficiência</vt:lpstr>
      <vt:lpstr>Eficiência</vt:lpstr>
      <vt:lpstr>Eficiência</vt:lpstr>
      <vt:lpstr>Eficiência</vt:lpstr>
      <vt:lpstr>Eficiência e Mercados Competitivos</vt:lpstr>
      <vt:lpstr>Eficiência e Mercados Competitivos</vt:lpstr>
      <vt:lpstr>Eficiência e Mercados Competitivos</vt:lpstr>
      <vt:lpstr>Eficiência nas Trocas</vt:lpstr>
      <vt:lpstr>Eficiência nas Trocas</vt:lpstr>
      <vt:lpstr>Eficiência nas Trocas - “males”</vt:lpstr>
      <vt:lpstr>Eficiência na Produção</vt:lpstr>
      <vt:lpstr>Eficiência na Produção</vt:lpstr>
      <vt:lpstr>Eficiência na Produção</vt:lpstr>
      <vt:lpstr>Eficiência na Produção</vt:lpstr>
      <vt:lpstr>Eficiência na Produção</vt:lpstr>
      <vt:lpstr>Eficiência na Produção e na Troca</vt:lpstr>
      <vt:lpstr>Eficiência na Produção e na Troca</vt:lpstr>
      <vt:lpstr>Primeiro Teorema do Bem Estar</vt:lpstr>
      <vt:lpstr>Segundo Teorema do Bem Estar</vt:lpstr>
      <vt:lpstr>Condições para os Teoremas I e II</vt:lpstr>
      <vt:lpstr>Condições para o I e II Teoremas</vt:lpstr>
      <vt:lpstr>Condições para o I e II Teoremas</vt:lpstr>
      <vt:lpstr>Condições para o I e II Teoremas</vt:lpstr>
      <vt:lpstr>Condições para o I e II Teoremas</vt:lpstr>
      <vt:lpstr>Condições para os Teoremas I e II</vt:lpstr>
      <vt:lpstr>Condições para os Teoremas I e II</vt:lpstr>
      <vt:lpstr>Oferta, Demanda e Eficiência de Mercado</vt:lpstr>
      <vt:lpstr>Oferta, Demanda e Eficiência de Mercado</vt:lpstr>
      <vt:lpstr>Oferta, Demanda e Eficiência de Mercado</vt:lpstr>
      <vt:lpstr>Oferta, Demanda e Eficiência de Mercado</vt:lpstr>
      <vt:lpstr>Oferta, Demanda e Eficiência de Mercado</vt:lpstr>
      <vt:lpstr>Oferta, Demanda e Eficiência de Mercado</vt:lpstr>
      <vt:lpstr>Oferta, Demanda e Eficiência de Mercado</vt:lpstr>
      <vt:lpstr>Oferta, Demanda e Eficiência de Mercado</vt:lpstr>
      <vt:lpstr>Oferta, Demanda e Eficiência de Mercado</vt:lpstr>
      <vt:lpstr>Oferta, Demanda e Eficiência de Mercado</vt:lpstr>
      <vt:lpstr>Oferta, Demanda e Eficiência de Mercado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Eficiência e Mercados</dc:title>
  <dc:subject/>
  <dc:creator>Ariaster Chimeli</dc:creator>
  <cp:keywords/>
  <dc:description/>
  <cp:lastModifiedBy>Ariaster Chimeli</cp:lastModifiedBy>
  <cp:revision>68</cp:revision>
  <dcterms:created xsi:type="dcterms:W3CDTF">2015-07-18T17:11:57Z</dcterms:created>
  <dcterms:modified xsi:type="dcterms:W3CDTF">2017-08-10T10:21:37Z</dcterms:modified>
  <cp:category/>
</cp:coreProperties>
</file>