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2"/>
  </p:notesMasterIdLst>
  <p:sldIdLst>
    <p:sldId id="269" r:id="rId5"/>
    <p:sldId id="364" r:id="rId6"/>
    <p:sldId id="286" r:id="rId7"/>
    <p:sldId id="285" r:id="rId8"/>
    <p:sldId id="287" r:id="rId9"/>
    <p:sldId id="301" r:id="rId10"/>
    <p:sldId id="289" r:id="rId11"/>
    <p:sldId id="290" r:id="rId12"/>
    <p:sldId id="291" r:id="rId13"/>
    <p:sldId id="292" r:id="rId14"/>
    <p:sldId id="304" r:id="rId15"/>
    <p:sldId id="293" r:id="rId16"/>
    <p:sldId id="288" r:id="rId17"/>
    <p:sldId id="302" r:id="rId18"/>
    <p:sldId id="363" r:id="rId19"/>
    <p:sldId id="308" r:id="rId20"/>
    <p:sldId id="313" r:id="rId2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E4BB7E-6004-4A8C-A515-FF562A344B57}" v="2" dt="2024-02-03T19:05:01.0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71" autoAdjust="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tor Sica | TUCCI ADVOGADOS ASSOCIADOS" userId="d5d484dc-ad3b-4f31-8f07-b93543c22204" providerId="ADAL" clId="{7EFC7F9E-28DB-4904-AFFC-64B33062E8E8}"/>
    <pc:docChg chg="addSld delSld modSld">
      <pc:chgData name="Heitor Sica | TUCCI ADVOGADOS ASSOCIADOS" userId="d5d484dc-ad3b-4f31-8f07-b93543c22204" providerId="ADAL" clId="{7EFC7F9E-28DB-4904-AFFC-64B33062E8E8}" dt="2021-09-23T10:31:32.961" v="8" actId="20577"/>
      <pc:docMkLst>
        <pc:docMk/>
      </pc:docMkLst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0" sldId="256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0" sldId="257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0" sldId="258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0" sldId="260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400705527" sldId="266"/>
        </pc:sldMkLst>
      </pc:sldChg>
      <pc:sldChg chg="modSp mod">
        <pc:chgData name="Heitor Sica | TUCCI ADVOGADOS ASSOCIADOS" userId="d5d484dc-ad3b-4f31-8f07-b93543c22204" providerId="ADAL" clId="{7EFC7F9E-28DB-4904-AFFC-64B33062E8E8}" dt="2021-09-23T10:31:32.961" v="8" actId="20577"/>
        <pc:sldMkLst>
          <pc:docMk/>
          <pc:sldMk cId="4077218146" sldId="269"/>
        </pc:sldMkLst>
        <pc:spChg chg="mod">
          <ac:chgData name="Heitor Sica | TUCCI ADVOGADOS ASSOCIADOS" userId="d5d484dc-ad3b-4f31-8f07-b93543c22204" providerId="ADAL" clId="{7EFC7F9E-28DB-4904-AFFC-64B33062E8E8}" dt="2021-09-23T10:31:32.961" v="8" actId="20577"/>
          <ac:spMkLst>
            <pc:docMk/>
            <pc:sldMk cId="4077218146" sldId="269"/>
            <ac:spMk id="3" creationId="{00000000-0000-0000-0000-000000000000}"/>
          </ac:spMkLst>
        </pc:spChg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35538117" sldId="271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4022899222" sldId="275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824685447" sldId="276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557142727" sldId="277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816127683" sldId="296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181677974" sldId="298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784234367" sldId="300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113372207" sldId="305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729213978" sldId="306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992181722" sldId="308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482132476" sldId="309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159158074" sldId="310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791477480" sldId="312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1529454164" sldId="313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730642282" sldId="315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457658376" sldId="317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4272464355" sldId="318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058972451" sldId="319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2724182161" sldId="320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530129397" sldId="321"/>
        </pc:sldMkLst>
      </pc:sldChg>
      <pc:sldChg chg="add del setBg">
        <pc:chgData name="Heitor Sica | TUCCI ADVOGADOS ASSOCIADOS" userId="d5d484dc-ad3b-4f31-8f07-b93543c22204" providerId="ADAL" clId="{7EFC7F9E-28DB-4904-AFFC-64B33062E8E8}" dt="2021-09-23T10:31:10.701" v="6"/>
        <pc:sldMkLst>
          <pc:docMk/>
          <pc:sldMk cId="3494186378" sldId="322"/>
        </pc:sldMkLst>
      </pc:sldChg>
    </pc:docChg>
  </pc:docChgLst>
  <pc:docChgLst>
    <pc:chgData name="Heitor Vitor Mendonça Sica" userId="889284d4-ab46-481a-a6a7-7ccb7afe6eef" providerId="ADAL" clId="{13472093-D4BA-41CD-962B-D47CC0E97659}"/>
    <pc:docChg chg="custSel addSld delSld modSld">
      <pc:chgData name="Heitor Vitor Mendonça Sica" userId="889284d4-ab46-481a-a6a7-7ccb7afe6eef" providerId="ADAL" clId="{13472093-D4BA-41CD-962B-D47CC0E97659}" dt="2023-08-06T14:27:19.797" v="53" actId="20577"/>
      <pc:docMkLst>
        <pc:docMk/>
      </pc:docMkLst>
      <pc:sldChg chg="addSp delSp modSp mod">
        <pc:chgData name="Heitor Vitor Mendonça Sica" userId="889284d4-ab46-481a-a6a7-7ccb7afe6eef" providerId="ADAL" clId="{13472093-D4BA-41CD-962B-D47CC0E97659}" dt="2023-08-06T14:27:19.797" v="53" actId="20577"/>
        <pc:sldMkLst>
          <pc:docMk/>
          <pc:sldMk cId="4077218146" sldId="269"/>
        </pc:sldMkLst>
        <pc:spChg chg="mod">
          <ac:chgData name="Heitor Vitor Mendonça Sica" userId="889284d4-ab46-481a-a6a7-7ccb7afe6eef" providerId="ADAL" clId="{13472093-D4BA-41CD-962B-D47CC0E97659}" dt="2023-08-06T14:27:19.797" v="53" actId="20577"/>
          <ac:spMkLst>
            <pc:docMk/>
            <pc:sldMk cId="4077218146" sldId="269"/>
            <ac:spMk id="2" creationId="{00000000-0000-0000-0000-000000000000}"/>
          </ac:spMkLst>
        </pc:spChg>
        <pc:spChg chg="del">
          <ac:chgData name="Heitor Vitor Mendonça Sica" userId="889284d4-ab46-481a-a6a7-7ccb7afe6eef" providerId="ADAL" clId="{13472093-D4BA-41CD-962B-D47CC0E97659}" dt="2023-08-06T14:23:36.319" v="0" actId="478"/>
          <ac:spMkLst>
            <pc:docMk/>
            <pc:sldMk cId="4077218146" sldId="269"/>
            <ac:spMk id="3" creationId="{00000000-0000-0000-0000-000000000000}"/>
          </ac:spMkLst>
        </pc:spChg>
        <pc:spChg chg="add del mod">
          <ac:chgData name="Heitor Vitor Mendonça Sica" userId="889284d4-ab46-481a-a6a7-7ccb7afe6eef" providerId="ADAL" clId="{13472093-D4BA-41CD-962B-D47CC0E97659}" dt="2023-08-06T14:23:37.218" v="1" actId="478"/>
          <ac:spMkLst>
            <pc:docMk/>
            <pc:sldMk cId="4077218146" sldId="269"/>
            <ac:spMk id="5" creationId="{976D5448-58AC-BFB7-6B8D-FB56C6431582}"/>
          </ac:spMkLst>
        </pc:spChg>
      </pc:sldChg>
      <pc:sldChg chg="del">
        <pc:chgData name="Heitor Vitor Mendonça Sica" userId="889284d4-ab46-481a-a6a7-7ccb7afe6eef" providerId="ADAL" clId="{13472093-D4BA-41CD-962B-D47CC0E97659}" dt="2023-08-06T14:23:53.833" v="2" actId="47"/>
        <pc:sldMkLst>
          <pc:docMk/>
          <pc:sldMk cId="1701419769" sldId="294"/>
        </pc:sldMkLst>
      </pc:sldChg>
      <pc:sldChg chg="del">
        <pc:chgData name="Heitor Vitor Mendonça Sica" userId="889284d4-ab46-481a-a6a7-7ccb7afe6eef" providerId="ADAL" clId="{13472093-D4BA-41CD-962B-D47CC0E97659}" dt="2023-08-06T14:23:53.833" v="2" actId="47"/>
        <pc:sldMkLst>
          <pc:docMk/>
          <pc:sldMk cId="4146021030" sldId="295"/>
        </pc:sldMkLst>
      </pc:sldChg>
      <pc:sldChg chg="modSp add mod setBg">
        <pc:chgData name="Heitor Vitor Mendonça Sica" userId="889284d4-ab46-481a-a6a7-7ccb7afe6eef" providerId="ADAL" clId="{13472093-D4BA-41CD-962B-D47CC0E97659}" dt="2023-08-06T14:26:51.278" v="6"/>
        <pc:sldMkLst>
          <pc:docMk/>
          <pc:sldMk cId="0" sldId="308"/>
        </pc:sldMkLst>
        <pc:spChg chg="mod">
          <ac:chgData name="Heitor Vitor Mendonça Sica" userId="889284d4-ab46-481a-a6a7-7ccb7afe6eef" providerId="ADAL" clId="{13472093-D4BA-41CD-962B-D47CC0E97659}" dt="2023-08-06T14:26:43.051" v="5" actId="27636"/>
          <ac:spMkLst>
            <pc:docMk/>
            <pc:sldMk cId="0" sldId="308"/>
            <ac:spMk id="18435" creationId="{1FB75933-77EA-DA99-1E61-3EF2CEF43329}"/>
          </ac:spMkLst>
        </pc:spChg>
      </pc:sldChg>
      <pc:sldChg chg="add setBg">
        <pc:chgData name="Heitor Vitor Mendonça Sica" userId="889284d4-ab46-481a-a6a7-7ccb7afe6eef" providerId="ADAL" clId="{13472093-D4BA-41CD-962B-D47CC0E97659}" dt="2023-08-06T14:26:51.278" v="6"/>
        <pc:sldMkLst>
          <pc:docMk/>
          <pc:sldMk cId="0" sldId="313"/>
        </pc:sldMkLst>
      </pc:sldChg>
      <pc:sldChg chg="del">
        <pc:chgData name="Heitor Vitor Mendonça Sica" userId="889284d4-ab46-481a-a6a7-7ccb7afe6eef" providerId="ADAL" clId="{13472093-D4BA-41CD-962B-D47CC0E97659}" dt="2023-08-06T14:23:53.833" v="2" actId="47"/>
        <pc:sldMkLst>
          <pc:docMk/>
          <pc:sldMk cId="669109076" sldId="314"/>
        </pc:sldMkLst>
      </pc:sldChg>
      <pc:sldChg chg="modSp add mod setBg">
        <pc:chgData name="Heitor Vitor Mendonça Sica" userId="889284d4-ab46-481a-a6a7-7ccb7afe6eef" providerId="ADAL" clId="{13472093-D4BA-41CD-962B-D47CC0E97659}" dt="2023-08-06T14:26:51.278" v="6"/>
        <pc:sldMkLst>
          <pc:docMk/>
          <pc:sldMk cId="0" sldId="363"/>
        </pc:sldMkLst>
        <pc:spChg chg="mod">
          <ac:chgData name="Heitor Vitor Mendonça Sica" userId="889284d4-ab46-481a-a6a7-7ccb7afe6eef" providerId="ADAL" clId="{13472093-D4BA-41CD-962B-D47CC0E97659}" dt="2023-08-06T14:26:43.036" v="4" actId="27636"/>
          <ac:spMkLst>
            <pc:docMk/>
            <pc:sldMk cId="0" sldId="363"/>
            <ac:spMk id="2050" creationId="{01FEF2F3-278B-9153-EA49-FEA6C6022A87}"/>
          </ac:spMkLst>
        </pc:spChg>
      </pc:sldChg>
      <pc:sldChg chg="modSp add mod setBg">
        <pc:chgData name="Heitor Vitor Mendonça Sica" userId="889284d4-ab46-481a-a6a7-7ccb7afe6eef" providerId="ADAL" clId="{13472093-D4BA-41CD-962B-D47CC0E97659}" dt="2023-08-06T14:27:09.075" v="25" actId="20577"/>
        <pc:sldMkLst>
          <pc:docMk/>
          <pc:sldMk cId="4123409171" sldId="364"/>
        </pc:sldMkLst>
        <pc:spChg chg="mod">
          <ac:chgData name="Heitor Vitor Mendonça Sica" userId="889284d4-ab46-481a-a6a7-7ccb7afe6eef" providerId="ADAL" clId="{13472093-D4BA-41CD-962B-D47CC0E97659}" dt="2023-08-06T14:27:09.075" v="25" actId="20577"/>
          <ac:spMkLst>
            <pc:docMk/>
            <pc:sldMk cId="4123409171" sldId="364"/>
            <ac:spMk id="2050" creationId="{01FEF2F3-278B-9153-EA49-FEA6C6022A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DA1A-B0A3-43AD-AABC-5A304B2FB7C6}" type="datetimeFigureOut">
              <a:rPr lang="pt-BR" smtClean="0"/>
              <a:t>03/02/2024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476EF-2ECE-4912-AAFB-D770416DD7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803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476EF-2ECE-4912-AAFB-D770416DD7D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58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4476EF-2ECE-4912-AAFB-D770416DD7D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195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B158A-3D77-47EF-8A49-2DDD774CA92B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42AD2-047F-41F1-B91D-26C2B205656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244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D7DFDB-121D-4B2E-8F6D-1A730AD84925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BD19C2-A359-49D7-803D-6B6A82DCDBD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907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B08901-C71A-48A7-AE1A-8389FADF1E90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963FF-2EB9-4AEF-8FF9-98091B55F93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1AEC-2578-46DE-BB73-C6824DF09A86}" type="datetimeFigureOut">
              <a:rPr lang="pt-BR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F3ADB-2098-474A-BA4B-B46FB85123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9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9FEA8-DE71-48F7-92F6-EB96B2AAADCD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865A2-580A-4267-92BC-ACA4F33D36C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72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74580-65AE-4193-903D-076DD0273467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2FAA0-2C2F-4F3E-A969-695FF4CFDEDB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594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13BC16-618F-4911-86B2-B75C603909AB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3C70C-ACFD-4BD5-8D97-23E5B44C6A4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73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44FF6D-C26B-4A94-85BF-39010FB9EE53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72A095-68C2-4A24-BF89-DE5B4C6424D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144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F7526-9912-4733-B557-0C87EDF6F743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BEE28-1417-4E0D-8ED0-E8B0FBD06A6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9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CF8F-B28F-4DF4-8836-1F932A790EC2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FCC0-7196-496D-B316-BF807C5FE40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32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503416-4735-4B9B-AB35-01779C09029F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B3DC9-A9A9-443D-AFAC-AB1CDB38F6A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722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367D7-F5B3-42DA-B7B8-EF0374BA1FF2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1DCC7-9C65-4534-A768-A5D3F781435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55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E62ACBE-BA5F-4492-BB06-B5AD02D3C4AA}" type="datetimeFigureOut">
              <a:rPr lang="pt-BR" smtClean="0"/>
              <a:pPr>
                <a:defRPr/>
              </a:pPr>
              <a:t>03/02/2024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0E68629-7631-41D6-954B-D1D4470DCE6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33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1470025"/>
          </a:xfrm>
        </p:spPr>
        <p:txBody>
          <a:bodyPr>
            <a:noAutofit/>
          </a:bodyPr>
          <a:lstStyle/>
          <a:p>
            <a:b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Agravo Interno</a:t>
            </a:r>
            <a:b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48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Embargos </a:t>
            </a:r>
            <a:r>
              <a:rPr lang="pt-BR" sz="48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Divergência</a:t>
            </a:r>
            <a:endParaRPr lang="pt-BR" sz="48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218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ATENÇÃO!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Art.1021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4</a:t>
            </a:r>
            <a:r>
              <a:rPr lang="pt-BR" sz="2400" b="1" u="sng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Quando o agravo interno for declarado </a:t>
            </a:r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manifestamente inadmissível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ou </a:t>
            </a:r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improcedente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em votação unânime, o órgão colegiado, em decisão fundamentada, condenará o agravante a pagar ao agravado multa fixada entre um e cinco por cento do valor atualizado da causa.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Agravo interno protelatório</a:t>
            </a:r>
          </a:p>
        </p:txBody>
      </p:sp>
    </p:spTree>
    <p:extLst>
      <p:ext uri="{BB962C8B-B14F-4D97-AF65-F5344CB8AC3E}">
        <p14:creationId xmlns:p14="http://schemas.microsoft.com/office/powerpoint/2010/main" val="878777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472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Toda improcedência enseja multa ou apenas aquela “manifesta”? 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Enunciado FPPC 358.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“A aplicação da multa prevista no art. 1.021, § 4º, exige manifesta inadmissibilidade ou manifesta improcedência.”</a:t>
            </a:r>
          </a:p>
          <a:p>
            <a:pPr algn="just">
              <a:spcBef>
                <a:spcPts val="0"/>
              </a:spcBef>
            </a:pPr>
            <a:endParaRPr lang="pt-BR" sz="2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Enunciado FPPC 359 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“A aplicação da multa prevista no art. 1.021, § 4º, exige que a manifesta inadmissibilidade seja declarada por unanimidade”. </a:t>
            </a:r>
            <a:endParaRPr lang="pt-BR" sz="2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Agravo interno protelatório</a:t>
            </a:r>
          </a:p>
        </p:txBody>
      </p:sp>
    </p:spTree>
    <p:extLst>
      <p:ext uri="{BB962C8B-B14F-4D97-AF65-F5344CB8AC3E}">
        <p14:creationId xmlns:p14="http://schemas.microsoft.com/office/powerpoint/2010/main" val="3021259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1021</a:t>
            </a:r>
          </a:p>
          <a:p>
            <a:pPr marL="0" indent="0">
              <a:buNone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(...)</a:t>
            </a:r>
          </a:p>
          <a:p>
            <a:pPr marL="0" indent="0">
              <a:buNone/>
            </a:pPr>
            <a:r>
              <a:rPr lang="pt-B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5</a:t>
            </a:r>
            <a:r>
              <a:rPr lang="pt-BR" sz="2400" b="1" u="sng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interposição de qualquer outro recurso está condicionada ao depósito prévio do valor da multa prevista no § 4</a:t>
            </a:r>
            <a:r>
              <a:rPr lang="pt-BR" sz="2400" u="sng" baseline="30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à exceção da Fazenda Pública e do beneficiário de gratuidade da justiça, que farão o pagamento ao final.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Agravo interno protelatório</a:t>
            </a:r>
          </a:p>
        </p:txBody>
      </p:sp>
    </p:spTree>
    <p:extLst>
      <p:ext uri="{BB962C8B-B14F-4D97-AF65-F5344CB8AC3E}">
        <p14:creationId xmlns:p14="http://schemas.microsoft.com/office/powerpoint/2010/main" val="1162858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513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Agravo interno e recursos aos tribunais superiores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1988840"/>
            <a:ext cx="85837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Arts. 102, III e 105, III, da CF exigem que o RE e o REsp sejam interpostos contra “decisão de única ou última instância”</a:t>
            </a:r>
          </a:p>
          <a:p>
            <a:pPr algn="just"/>
            <a:endParaRPr lang="pt-BR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Necessidade de esgotamento das “vias recursais ordinárias” (Súmula 281/STF), o que inclui a interposição de agravo interno. </a:t>
            </a:r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095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Questões finais para reflexão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Livre possibilidade de o relator submeter ao colegiado questão que poderia decidir monocraticamente (art. 932)?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Livre possibilidade de o relator proferir decisões monocráticas na sessão de julgamento colegiada? </a:t>
            </a: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Majoração de honorários sucumbenciais pela decisão que julga agravo interno?</a:t>
            </a:r>
          </a:p>
        </p:txBody>
      </p:sp>
    </p:spTree>
    <p:extLst>
      <p:ext uri="{BB962C8B-B14F-4D97-AF65-F5344CB8AC3E}">
        <p14:creationId xmlns:p14="http://schemas.microsoft.com/office/powerpoint/2010/main" val="2274055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>
            <a:extLst>
              <a:ext uri="{FF2B5EF4-FFF2-40B4-BE49-F238E27FC236}">
                <a16:creationId xmlns:a16="http://schemas.microsoft.com/office/drawing/2014/main" id="{01FEF2F3-278B-9153-EA49-FEA6C6022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2349500"/>
            <a:ext cx="8569325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  <a:t>Parte II</a:t>
            </a:r>
            <a:b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  <a:t>Embargos de divergência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04EFAEE-3469-FDFF-7EDD-BE3807566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pt-BR" sz="4200" b="1" dirty="0">
                <a:solidFill>
                  <a:schemeClr val="accent1">
                    <a:lumMod val="75000"/>
                  </a:schemeClr>
                </a:solidFill>
              </a:rPr>
              <a:t>Embargos de divergência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FB75933-77EA-DA99-1E61-3EF2CEF43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01050" cy="4525963"/>
          </a:xfrm>
        </p:spPr>
        <p:txBody>
          <a:bodyPr>
            <a:normAutofit lnSpcReduction="10000"/>
          </a:bodyPr>
          <a:lstStyle/>
          <a:p>
            <a:pPr lvl="1" eaLnBrk="1" hangingPunct="1">
              <a:lnSpc>
                <a:spcPct val="80000"/>
              </a:lnSpc>
              <a:defRPr/>
            </a:pPr>
            <a:r>
              <a:rPr lang="pt-BR" altLang="pt-BR" sz="2200" dirty="0"/>
              <a:t>Cabimento: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altLang="pt-BR" sz="2200" dirty="0"/>
              <a:t>No STJ: divergência do acórdão de Turma com acórdão de outra Turma, de Seção ou da Corte Especial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altLang="pt-BR" sz="2200" dirty="0"/>
              <a:t>No STF, divergência do acórdão de Turma com acórdão de outra Turma ou do Pleno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altLang="pt-BR" sz="2200" dirty="0"/>
              <a:t>Em ambos, quando a divergência se dá entre acórdãos do mesmo órgão, desde que a composição tenha se alterado em mais de 50%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pt-BR" altLang="pt-BR" sz="22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pt-BR" altLang="pt-BR" sz="2200" dirty="0"/>
              <a:t>Conflitos entre acórdãos de mérito (art. 1043, I, CPC) e acórdão de mérito  acórdão que, embora não de mérito, tenha apreciado a controvérsia (art. 1043, III, CPC)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pt-BR" altLang="pt-BR" sz="22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pt-BR" altLang="pt-BR" sz="2200" dirty="0"/>
              <a:t>Prazo para interposição e resposta: 15 dias.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pt-BR" altLang="pt-BR" sz="2200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pt-BR" altLang="pt-BR" sz="2200" dirty="0"/>
              <a:t>Restante do procedimento é regulado pelos Regimentos Internos:</a:t>
            </a:r>
          </a:p>
          <a:p>
            <a:pPr marL="914400" lvl="2" indent="0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pt-BR" altLang="pt-BR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E0721B8-CFCE-CDF4-EE4E-81239A08F4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altLang="pt-BR" sz="4000" b="1" dirty="0">
                <a:solidFill>
                  <a:schemeClr val="accent1">
                    <a:lumMod val="75000"/>
                  </a:schemeClr>
                </a:solidFill>
              </a:rPr>
              <a:t>Embargos de divergência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8B34E86-979C-F910-FDDE-1587341AC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pt-BR" altLang="pt-BR" sz="2200"/>
              <a:t>Divergência jurisprudencial demonstrada da mesma forma que no REsp fundado na alínea ‘c’ do art.105, III, da CF: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pt-BR" altLang="pt-BR" sz="2200"/>
          </a:p>
          <a:p>
            <a:pPr lvl="2" eaLnBrk="1" hangingPunct="1">
              <a:lnSpc>
                <a:spcPct val="80000"/>
              </a:lnSpc>
            </a:pPr>
            <a:r>
              <a:rPr lang="pt-BR" altLang="pt-BR" sz="2200"/>
              <a:t>Apresentação do acórdão “paradigma”:</a:t>
            </a:r>
          </a:p>
          <a:p>
            <a:pPr lvl="3" eaLnBrk="1" hangingPunct="1">
              <a:lnSpc>
                <a:spcPct val="80000"/>
              </a:lnSpc>
            </a:pPr>
            <a:r>
              <a:rPr lang="pt-BR" altLang="pt-BR" sz="2200"/>
              <a:t>Certidão, cópia  autenticada ou declarada autêntica pelo advogado.</a:t>
            </a:r>
          </a:p>
          <a:p>
            <a:pPr lvl="3" eaLnBrk="1" hangingPunct="1">
              <a:lnSpc>
                <a:spcPct val="80000"/>
              </a:lnSpc>
            </a:pPr>
            <a:r>
              <a:rPr lang="pt-BR" altLang="pt-BR" sz="2200"/>
              <a:t>Citação de “repositório oficial”</a:t>
            </a:r>
          </a:p>
          <a:p>
            <a:pPr lvl="3" eaLnBrk="1" hangingPunct="1">
              <a:lnSpc>
                <a:spcPct val="80000"/>
              </a:lnSpc>
            </a:pPr>
            <a:r>
              <a:rPr lang="pt-BR" altLang="pt-BR" sz="2200"/>
              <a:t>Reprodução do julgado disponível na </a:t>
            </a:r>
            <a:r>
              <a:rPr lang="pt-BR" altLang="pt-BR" sz="2200" i="1"/>
              <a:t>internet</a:t>
            </a:r>
            <a:r>
              <a:rPr lang="pt-BR" altLang="pt-BR" sz="2200"/>
              <a:t> (art.541, §Único, CPC).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pt-BR" altLang="pt-BR" sz="2200"/>
          </a:p>
          <a:p>
            <a:pPr lvl="2" eaLnBrk="1" hangingPunct="1">
              <a:lnSpc>
                <a:spcPct val="80000"/>
              </a:lnSpc>
            </a:pPr>
            <a:r>
              <a:rPr lang="pt-BR" altLang="pt-BR" sz="2200"/>
              <a:t>Transcrição dos trechos dos acórdãos, com indicação das circunstâncias que identificam ou assemelhem o caso julgado com o acórdão recorrido.</a:t>
            </a:r>
          </a:p>
          <a:p>
            <a:pPr lvl="2" eaLnBrk="1" hangingPunct="1">
              <a:lnSpc>
                <a:spcPct val="80000"/>
              </a:lnSpc>
            </a:pPr>
            <a:endParaRPr lang="pt-BR" altLang="pt-BR"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>
            <a:extLst>
              <a:ext uri="{FF2B5EF4-FFF2-40B4-BE49-F238E27FC236}">
                <a16:creationId xmlns:a16="http://schemas.microsoft.com/office/drawing/2014/main" id="{01FEF2F3-278B-9153-EA49-FEA6C6022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50" y="2349500"/>
            <a:ext cx="8569325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  <a:t>Parte I</a:t>
            </a:r>
            <a:b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sz="5800" b="1" dirty="0">
                <a:solidFill>
                  <a:schemeClr val="accent1">
                    <a:lumMod val="75000"/>
                  </a:schemeClr>
                </a:solidFill>
              </a:rPr>
              <a:t>Agravo interno</a:t>
            </a:r>
          </a:p>
        </p:txBody>
      </p:sp>
    </p:spTree>
    <p:extLst>
      <p:ext uri="{BB962C8B-B14F-4D97-AF65-F5344CB8AC3E}">
        <p14:creationId xmlns:p14="http://schemas.microsoft.com/office/powerpoint/2010/main" val="412340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513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Introdução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23528" y="982095"/>
            <a:ext cx="8583718" cy="1061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Princípio da colegialidade dos tribunais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Justificativa = deliberação mais aprofundada e refletida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Assento constitucional?</a:t>
            </a:r>
          </a:p>
          <a:p>
            <a:pPr algn="just"/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Ampliação dos poderes dos relatores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mero “preparador” da causa a julgador “monocrático” ou “unipessoal”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Leis 8038/90, 9139/95, 9756/98, 10352/01 e 11187/05.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932, III a VI, do CPC/2015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35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513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982095"/>
            <a:ext cx="865572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Obrigatoriedade de controle de todas as decisões do relator pelo colegiado?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Arts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120, 545 e 557, §1º, CPC/73 (Lei 9756/98)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527, </a:t>
            </a:r>
            <a:r>
              <a:rPr lang="pt-B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par.ún</a:t>
            </a: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., CPC/73 (Lei 11187/05)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Art.1021, CPC/15 – </a:t>
            </a:r>
            <a:r>
              <a:rPr lang="pt-BR" sz="24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generalização do cabimento do recurso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Possibilidade de previsão apenas no regimento interno dos tribunais?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22, I, da CF?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Delegação de poderes do colegiado ao relator?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73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513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982095"/>
            <a:ext cx="865572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Decisões interlocutórias em geral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(art. 932, I) – </a:t>
            </a:r>
            <a:r>
              <a:rPr lang="pt-BR" sz="2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poderão ser eventualmente revistas pelo colegiado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Decisões sobre tutela provisória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(art.932, II) – </a:t>
            </a:r>
            <a:r>
              <a:rPr lang="pt-BR" sz="2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serão obrigatoriamente confirmadas ou revogadas pelo colegiado (salvo hipótese de estabilização de tutela antecipada em causas de competência originária)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Decisões finais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(art. 932, III a VI) – </a:t>
            </a:r>
            <a:r>
              <a:rPr lang="pt-BR" sz="2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serão revistas pelo colegiado, a menos que haja agravo interno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52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404664"/>
            <a:ext cx="8513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Verdana" pitchFamily="34" charset="0"/>
              </a:rPr>
              <a:t>Cabimento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982095"/>
            <a:ext cx="86557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sz="2800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Decisões a respeito de RE e REsp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(art.1030, §2º, 1035, §7º e 1037, §13, II, com redação da Lei 13256/16) – </a:t>
            </a:r>
            <a:r>
              <a:rPr lang="pt-BR" sz="2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serão revistas pelo colegiado, a menos que haja agravo interno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Decisões em suspensão de segurança, liminar ou sentença </a:t>
            </a:r>
            <a:r>
              <a:rPr lang="pt-BR" sz="2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(art. 4º, §3º, da Lei 8437/92, art. 15, §1º, da Lei 12016/09 e Lei 4348/64) – </a:t>
            </a:r>
            <a:r>
              <a:rPr lang="pt-BR" sz="2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não serão revistas pelo colegiado, a menos que haja agravo interno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 15, §1º, da Lei 12016/09 x Súmula 217/STJ e Súmula 506/STF (canceladas)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Art.16 da Lei 12016/09 x Súmula 622/STF (ainda pendente de cancelamento) </a:t>
            </a:r>
          </a:p>
          <a:p>
            <a:pPr algn="just"/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6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 lnSpcReduction="10000"/>
          </a:bodyPr>
          <a:lstStyle/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obstativo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igual ao dos demais recursos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regressivo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inerente ao regime do agravo interno (art. 1021) 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suspensivo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= não há </a:t>
            </a:r>
          </a:p>
          <a:p>
            <a:pPr lvl="1" algn="just">
              <a:spcBef>
                <a:spcPts val="0"/>
              </a:spcBef>
            </a:pPr>
            <a:r>
              <a:rPr lang="pt-BR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Não há norma a respeito no CPC/2015.</a:t>
            </a:r>
          </a:p>
          <a:p>
            <a:pPr lvl="1" algn="just">
              <a:spcBef>
                <a:spcPts val="0"/>
              </a:spcBef>
            </a:pPr>
            <a:r>
              <a:rPr lang="pt-BR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Necessidade de analisar o recurso subsequente, que é o recurso especial, extraordinário ou ordinário, os quais não têm efeito suspensivo automático (art. 995)</a:t>
            </a:r>
          </a:p>
          <a:p>
            <a:pPr lvl="1" algn="just">
              <a:spcBef>
                <a:spcPts val="0"/>
              </a:spcBef>
            </a:pPr>
            <a:r>
              <a:rPr lang="pt-BR" sz="2200" dirty="0">
                <a:latin typeface="Verdana" pitchFamily="34" charset="0"/>
                <a:ea typeface="Verdana" pitchFamily="34" charset="0"/>
                <a:cs typeface="Verdana" pitchFamily="34" charset="0"/>
              </a:rPr>
              <a:t>Possibilidade de atribuição pelo relator (art. 932, II e 995, par. ún).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da interposição</a:t>
            </a:r>
          </a:p>
        </p:txBody>
      </p:sp>
    </p:spTree>
    <p:extLst>
      <p:ext uri="{BB962C8B-B14F-4D97-AF65-F5344CB8AC3E}">
        <p14:creationId xmlns:p14="http://schemas.microsoft.com/office/powerpoint/2010/main" val="2908122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devolutivo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recurso de fundamentação livre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translativo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 igual aos demais recursos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expansivo =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igual aos demais recursos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Efeito substitutivo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=igual ao dos demais recursos</a:t>
            </a: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Efeitos do julgamento</a:t>
            </a:r>
          </a:p>
        </p:txBody>
      </p:sp>
    </p:spTree>
    <p:extLst>
      <p:ext uri="{BB962C8B-B14F-4D97-AF65-F5344CB8AC3E}">
        <p14:creationId xmlns:p14="http://schemas.microsoft.com/office/powerpoint/2010/main" val="86868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Prazo de 15 dias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(arts. 1003, §5º e 1070) – em dobro para MP e Fazenda (Súmula 117/STJ)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Contraditório do agravado em 15 dias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(art.1021, §2º)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Possibilidade de retratação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(art.1021, §2º)</a:t>
            </a:r>
          </a:p>
          <a:p>
            <a:pPr algn="just">
              <a:spcBef>
                <a:spcPts val="0"/>
              </a:spcBef>
            </a:pP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Ônus argumentativo do agravante 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(art. 1021, §1º) =&gt; </a:t>
            </a:r>
            <a:r>
              <a:rPr lang="pt-BR" sz="28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dever de fundamentação do julgamento</a:t>
            </a:r>
            <a:r>
              <a:rPr lang="pt-BR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(art. 1021, § 3º). </a:t>
            </a:r>
            <a:endParaRPr lang="pt-BR" sz="28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395536" y="312331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Verdana" pitchFamily="34" charset="0"/>
              </a:rPr>
              <a:t>Procedimento</a:t>
            </a:r>
          </a:p>
        </p:txBody>
      </p:sp>
    </p:spTree>
    <p:extLst>
      <p:ext uri="{BB962C8B-B14F-4D97-AF65-F5344CB8AC3E}">
        <p14:creationId xmlns:p14="http://schemas.microsoft.com/office/powerpoint/2010/main" val="3993897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adrão AASP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1cfb705-d9ac-42b3-b963-f1bd7d971bad" xsi:nil="true"/>
    <lcf76f155ced4ddcb4097134ff3c332f xmlns="ea5a77e5-6684-4ad9-8b25-61dc983aefc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8963C68C474046B1D2A056626EA4D7" ma:contentTypeVersion="15" ma:contentTypeDescription="Crie um novo documento." ma:contentTypeScope="" ma:versionID="f6641f28864c200ec28fd604576400e2">
  <xsd:schema xmlns:xsd="http://www.w3.org/2001/XMLSchema" xmlns:xs="http://www.w3.org/2001/XMLSchema" xmlns:p="http://schemas.microsoft.com/office/2006/metadata/properties" xmlns:ns2="ea5a77e5-6684-4ad9-8b25-61dc983aefc5" xmlns:ns3="11cfb705-d9ac-42b3-b963-f1bd7d971bad" targetNamespace="http://schemas.microsoft.com/office/2006/metadata/properties" ma:root="true" ma:fieldsID="f0acc4504183464e2cdfac044ec63945" ns2:_="" ns3:_="">
    <xsd:import namespace="ea5a77e5-6684-4ad9-8b25-61dc983aefc5"/>
    <xsd:import namespace="11cfb705-d9ac-42b3-b963-f1bd7d971b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a77e5-6684-4ad9-8b25-61dc983aef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626653-a8e6-41fb-a107-d49cf4946ce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fb705-d9ac-42b3-b963-f1bd7d971ba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b25a10d-76b7-499a-8673-dd40967e1b77}" ma:internalName="TaxCatchAll" ma:showField="CatchAllData" ma:web="11cfb705-d9ac-42b3-b963-f1bd7d971b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2FAE27-4E47-4E14-BB16-2F370C4C7D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44D5C9D-92F6-4557-A91E-8B425EA96CFA}">
  <ds:schemaRefs>
    <ds:schemaRef ds:uri="http://schemas.microsoft.com/office/2006/metadata/properties"/>
    <ds:schemaRef ds:uri="http://schemas.microsoft.com/office/infopath/2007/PartnerControls"/>
    <ds:schemaRef ds:uri="11cfb705-d9ac-42b3-b963-f1bd7d971bad"/>
    <ds:schemaRef ds:uri="ea5a77e5-6684-4ad9-8b25-61dc983aefc5"/>
  </ds:schemaRefs>
</ds:datastoreItem>
</file>

<file path=customXml/itemProps3.xml><?xml version="1.0" encoding="utf-8"?>
<ds:datastoreItem xmlns:ds="http://schemas.openxmlformats.org/officeDocument/2006/customXml" ds:itemID="{F9021EB3-A1ED-4228-9479-59E9904B3E4A}"/>
</file>

<file path=docProps/app.xml><?xml version="1.0" encoding="utf-8"?>
<Properties xmlns="http://schemas.openxmlformats.org/officeDocument/2006/extended-properties" xmlns:vt="http://schemas.openxmlformats.org/officeDocument/2006/docPropsVTypes">
  <Template>template padrão AASP</Template>
  <TotalTime>1537</TotalTime>
  <Words>1065</Words>
  <Application>Microsoft Office PowerPoint</Application>
  <PresentationFormat>Apresentação na tela (4:3)</PresentationFormat>
  <Paragraphs>121</Paragraphs>
  <Slides>17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Verdana</vt:lpstr>
      <vt:lpstr>template padrão AASP</vt:lpstr>
      <vt:lpstr> Agravo Interno  Embargos de Divergência</vt:lpstr>
      <vt:lpstr>Parte I  Agravo interno</vt:lpstr>
      <vt:lpstr>Apresentação do PowerPoint</vt:lpstr>
      <vt:lpstr>Apresentação do PowerPoint</vt:lpstr>
      <vt:lpstr>Apresentação do PowerPoint</vt:lpstr>
      <vt:lpstr>Apresentação do PowerPoint</vt:lpstr>
      <vt:lpstr>Efeitos da interposição</vt:lpstr>
      <vt:lpstr>Efeitos do julgamento</vt:lpstr>
      <vt:lpstr>Procedimento</vt:lpstr>
      <vt:lpstr>Agravo interno protelatório</vt:lpstr>
      <vt:lpstr>Agravo interno protelatório</vt:lpstr>
      <vt:lpstr>Agravo interno protelatório</vt:lpstr>
      <vt:lpstr>Apresentação do PowerPoint</vt:lpstr>
      <vt:lpstr>Questões finais para reflexão</vt:lpstr>
      <vt:lpstr>Parte II  Embargos de divergência</vt:lpstr>
      <vt:lpstr>Embargos de divergência </vt:lpstr>
      <vt:lpstr>Embargos de divergência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Silva Viveiros</dc:creator>
  <cp:lastModifiedBy>Heitor Vitor Mendonça Sica</cp:lastModifiedBy>
  <cp:revision>102</cp:revision>
  <dcterms:created xsi:type="dcterms:W3CDTF">2013-04-16T21:36:50Z</dcterms:created>
  <dcterms:modified xsi:type="dcterms:W3CDTF">2024-02-03T19:05:08Z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0x0101006F8963C68C474046B1D2A056626EA4D7</vt:lpwstr>
  </property>
  <property fmtid="{D5CDD505-2E9C-101B-9397-08002B2CF9AE}" pid="3" name="MediaServiceImageTags">
    <vt:lpwstr/>
  </property>
</Properties>
</file>