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80" r:id="rId4"/>
    <p:sldId id="258" r:id="rId5"/>
    <p:sldId id="281" r:id="rId6"/>
    <p:sldId id="284" r:id="rId7"/>
    <p:sldId id="268" r:id="rId8"/>
    <p:sldId id="259" r:id="rId9"/>
    <p:sldId id="269" r:id="rId10"/>
    <p:sldId id="261" r:id="rId11"/>
    <p:sldId id="271" r:id="rId12"/>
    <p:sldId id="272" r:id="rId13"/>
    <p:sldId id="273" r:id="rId14"/>
    <p:sldId id="274" r:id="rId15"/>
    <p:sldId id="278" r:id="rId16"/>
    <p:sldId id="279" r:id="rId17"/>
    <p:sldId id="282" r:id="rId18"/>
    <p:sldId id="267" r:id="rId1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093" autoAdjust="0"/>
    <p:restoredTop sz="94660"/>
  </p:normalViewPr>
  <p:slideViewPr>
    <p:cSldViewPr>
      <p:cViewPr varScale="1">
        <p:scale>
          <a:sx n="93" d="100"/>
          <a:sy n="93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9838-B5B4-442D-BADA-A51B81E2605E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7603-0107-473C-B973-38C41B3376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4395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9838-B5B4-442D-BADA-A51B81E2605E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7603-0107-473C-B973-38C41B3376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7747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9838-B5B4-442D-BADA-A51B81E2605E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7603-0107-473C-B973-38C41B3376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28687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9838-B5B4-442D-BADA-A51B81E2605E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7603-0107-473C-B973-38C41B3376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92158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9838-B5B4-442D-BADA-A51B81E2605E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7603-0107-473C-B973-38C41B3376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138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9838-B5B4-442D-BADA-A51B81E2605E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7603-0107-473C-B973-38C41B3376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76686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9838-B5B4-442D-BADA-A51B81E2605E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7603-0107-473C-B973-38C41B3376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28624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9838-B5B4-442D-BADA-A51B81E2605E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7603-0107-473C-B973-38C41B3376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5760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9838-B5B4-442D-BADA-A51B81E2605E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7603-0107-473C-B973-38C41B3376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14244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9838-B5B4-442D-BADA-A51B81E2605E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7603-0107-473C-B973-38C41B3376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260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379838-B5B4-442D-BADA-A51B81E2605E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927603-0107-473C-B973-38C41B3376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21007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379838-B5B4-442D-BADA-A51B81E2605E}" type="datetimeFigureOut">
              <a:rPr lang="pt-BR" smtClean="0"/>
              <a:t>04/12/2017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927603-0107-473C-B973-38C41B33768B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1019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95536" y="2247007"/>
            <a:ext cx="8280920" cy="1470025"/>
          </a:xfrm>
        </p:spPr>
        <p:txBody>
          <a:bodyPr>
            <a:normAutofit/>
          </a:bodyPr>
          <a:lstStyle/>
          <a:p>
            <a:r>
              <a:rPr lang="pt-BR" sz="3400" dirty="0" smtClean="0"/>
              <a:t>SEXUALIDADE E CICLOS DE VIDA</a:t>
            </a: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343708" y="4941168"/>
            <a:ext cx="6328792" cy="792088"/>
          </a:xfrm>
        </p:spPr>
        <p:txBody>
          <a:bodyPr>
            <a:normAutofit/>
          </a:bodyPr>
          <a:lstStyle/>
          <a:p>
            <a:pPr algn="r"/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  <a:t>Thiago </a:t>
            </a:r>
            <a:r>
              <a:rPr lang="pt-BR" sz="2000" dirty="0" smtClean="0">
                <a:solidFill>
                  <a:schemeClr val="accent5">
                    <a:lumMod val="75000"/>
                  </a:schemeClr>
                </a:solidFill>
              </a:rPr>
              <a:t>Pinheiro</a:t>
            </a:r>
            <a:endParaRPr lang="pt-BR" sz="20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pt-BR" sz="1800" dirty="0">
                <a:solidFill>
                  <a:schemeClr val="accent5">
                    <a:lumMod val="75000"/>
                  </a:schemeClr>
                </a:solidFill>
              </a:rPr>
              <a:t>tfpinheiro@usp.br</a:t>
            </a:r>
          </a:p>
          <a:p>
            <a:pPr algn="r"/>
            <a:endParaRPr lang="pt-BR" sz="2000" dirty="0" smtClean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539552" y="6237312"/>
            <a:ext cx="8280920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sz="1800" dirty="0" smtClean="0"/>
              <a:t>Faculdade de Saúde Pública – Universidade de São Paulo</a:t>
            </a:r>
          </a:p>
          <a:p>
            <a:endParaRPr lang="pt-BR" sz="15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0" y="27269"/>
            <a:ext cx="1835696" cy="1817555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1835696" y="27269"/>
            <a:ext cx="1835696" cy="1817555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3672408" y="27269"/>
            <a:ext cx="1835696" cy="1817555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5508104" y="27269"/>
            <a:ext cx="1835696" cy="1817555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7344816" y="27269"/>
            <a:ext cx="1835696" cy="1817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40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</a:rPr>
              <a:t>ADOLESCÊNCIA-JUVENTUDE</a:t>
            </a:r>
            <a:endParaRPr lang="pt-B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8531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Adolescência universal e a-histórica</a:t>
            </a:r>
            <a:endParaRPr lang="pt-BR" sz="2400" dirty="0"/>
          </a:p>
          <a:p>
            <a:r>
              <a:rPr lang="pt-BR" sz="1800" dirty="0"/>
              <a:t>referência à puberdade e ao desenvolvimento </a:t>
            </a:r>
            <a:r>
              <a:rPr lang="pt-BR" sz="1800" dirty="0" smtClean="0"/>
              <a:t>humano;</a:t>
            </a:r>
          </a:p>
          <a:p>
            <a:r>
              <a:rPr lang="pt-BR" sz="1800" dirty="0" smtClean="0"/>
              <a:t>fase problemática, crise;</a:t>
            </a:r>
            <a:endParaRPr lang="pt-BR" sz="1800" dirty="0"/>
          </a:p>
          <a:p>
            <a:r>
              <a:rPr lang="pt-BR" sz="1800" dirty="0"/>
              <a:t>padrão geral que, caracteristicamente, deixa o adolescente propenso a certos agravos e danos: gravidez não-planejada, IST/HIV/aids, uso de drogas, distúrbios alimentares</a:t>
            </a:r>
            <a:r>
              <a:rPr lang="pt-BR" sz="1800" dirty="0" smtClean="0"/>
              <a:t>...</a:t>
            </a:r>
          </a:p>
          <a:p>
            <a:endParaRPr lang="pt-BR" sz="1800" dirty="0"/>
          </a:p>
          <a:p>
            <a:pPr marL="0" indent="0">
              <a:buNone/>
            </a:pPr>
            <a:r>
              <a:rPr lang="pt-BR" sz="2400" dirty="0" smtClean="0"/>
              <a:t>Juventude como transição</a:t>
            </a:r>
          </a:p>
          <a:p>
            <a:r>
              <a:rPr lang="pt-BR" sz="1800" i="1" dirty="0" smtClean="0"/>
              <a:t>subculturas juvenis </a:t>
            </a:r>
            <a:r>
              <a:rPr lang="pt-BR" sz="1800" dirty="0" smtClean="0"/>
              <a:t>(estudos </a:t>
            </a:r>
            <a:r>
              <a:rPr lang="pt-BR" sz="1800" dirty="0" err="1" smtClean="0"/>
              <a:t>socioantropológicos</a:t>
            </a:r>
            <a:r>
              <a:rPr lang="pt-BR" sz="1800" dirty="0" smtClean="0"/>
              <a:t>);</a:t>
            </a:r>
          </a:p>
          <a:p>
            <a:r>
              <a:rPr lang="pt-BR" sz="1800" dirty="0" smtClean="0"/>
              <a:t>processo social de passagem ou entrada na vida adulta;</a:t>
            </a:r>
          </a:p>
          <a:p>
            <a:r>
              <a:rPr lang="pt-BR" sz="1800" dirty="0" smtClean="0"/>
              <a:t>marcos </a:t>
            </a:r>
            <a:r>
              <a:rPr lang="pt-BR" sz="1800" dirty="0" smtClean="0"/>
              <a:t>institucionais;</a:t>
            </a:r>
          </a:p>
          <a:p>
            <a:r>
              <a:rPr lang="pt-BR" sz="1800" dirty="0" smtClean="0"/>
              <a:t>geração responsável pela transmissão de valores ou pela ruptura dos padrões;</a:t>
            </a:r>
          </a:p>
          <a:p>
            <a:pPr marL="0" indent="0" algn="r">
              <a:buNone/>
            </a:pPr>
            <a:endParaRPr lang="pt-BR" sz="1400" dirty="0" smtClean="0"/>
          </a:p>
          <a:p>
            <a:pPr marL="0" indent="0" algn="r">
              <a:buNone/>
            </a:pPr>
            <a:r>
              <a:rPr lang="pt-BR" sz="1400" dirty="0" smtClean="0"/>
              <a:t>(</a:t>
            </a:r>
            <a:r>
              <a:rPr lang="pt-BR" sz="1400" dirty="0" err="1" smtClean="0"/>
              <a:t>Heilborn</a:t>
            </a:r>
            <a:r>
              <a:rPr lang="pt-BR" sz="1400" dirty="0" smtClean="0"/>
              <a:t>, 2006)</a:t>
            </a:r>
            <a:endParaRPr lang="pt-BR" sz="1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0"/>
            <a:ext cx="699610" cy="6926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92696"/>
            <a:ext cx="699610" cy="6926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1385392"/>
            <a:ext cx="699610" cy="6926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80902" y="1385392"/>
            <a:ext cx="699610" cy="6926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060848"/>
            <a:ext cx="699610" cy="69269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753544"/>
            <a:ext cx="699610" cy="69269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3437439"/>
            <a:ext cx="699610" cy="69269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130135"/>
            <a:ext cx="699610" cy="692696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822831"/>
            <a:ext cx="699610" cy="69269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5506726"/>
            <a:ext cx="699610" cy="69269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199422"/>
            <a:ext cx="699610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97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</a:rPr>
              <a:t>ADOLESCÊNCIA-JUVENTUDE</a:t>
            </a:r>
            <a:endParaRPr lang="pt-B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Sexualidade </a:t>
            </a:r>
            <a:r>
              <a:rPr lang="pt-BR" sz="2000" dirty="0" smtClean="0"/>
              <a:t>é um dos principais domínios que incitam o jovem a criar uma esfera de autonomia individual em relação à família de origem.</a:t>
            </a:r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r>
              <a:rPr lang="pt-BR" sz="2400" dirty="0" smtClean="0"/>
              <a:t>Aprendizado:</a:t>
            </a:r>
            <a:r>
              <a:rPr lang="pt-BR" sz="2000" dirty="0" smtClean="0"/>
              <a:t> reconhecer significado de estados internos e situações, organizar atos, estabelecer limites, vincular significados sexuais e não-sexuais.</a:t>
            </a:r>
          </a:p>
          <a:p>
            <a:pPr marL="0" indent="0">
              <a:buNone/>
            </a:pPr>
            <a:r>
              <a:rPr lang="pt-BR" sz="2000" dirty="0" smtClean="0"/>
              <a:t>Aceleração do processo de experimentação pessoal e impregnação pelo cenário sexual e passagem à sexualidade com parceiro.</a:t>
            </a:r>
          </a:p>
          <a:p>
            <a:pPr marL="0" indent="0">
              <a:buNone/>
            </a:pPr>
            <a:r>
              <a:rPr lang="pt-BR" sz="2000" dirty="0" smtClean="0"/>
              <a:t>Costumes atuais no Brasil: namoro como etapa sexual e afetiva em </a:t>
            </a:r>
            <a:r>
              <a:rPr lang="pt-BR" sz="2000" dirty="0" smtClean="0"/>
              <a:t>si, ficar...</a:t>
            </a:r>
            <a:endParaRPr lang="pt-BR" sz="2000" dirty="0" smtClean="0"/>
          </a:p>
          <a:p>
            <a:pPr marL="0" indent="0">
              <a:buNone/>
            </a:pPr>
            <a:endParaRPr lang="pt-BR" sz="1800" dirty="0" smtClean="0"/>
          </a:p>
          <a:p>
            <a:pPr marL="0" indent="0" algn="r">
              <a:buNone/>
            </a:pPr>
            <a:r>
              <a:rPr lang="pt-BR" sz="1400" dirty="0"/>
              <a:t>(</a:t>
            </a:r>
            <a:r>
              <a:rPr lang="pt-BR" sz="1400" dirty="0" err="1"/>
              <a:t>Heilborn</a:t>
            </a:r>
            <a:r>
              <a:rPr lang="pt-BR" sz="1400" dirty="0"/>
              <a:t>, 2006)</a:t>
            </a:r>
          </a:p>
          <a:p>
            <a:pPr marL="0" indent="0">
              <a:buNone/>
            </a:pPr>
            <a:endParaRPr lang="pt-BR" sz="18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0"/>
            <a:ext cx="699610" cy="6926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92696"/>
            <a:ext cx="699610" cy="6926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1385392"/>
            <a:ext cx="699610" cy="6926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80902" y="1385392"/>
            <a:ext cx="699610" cy="6926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060848"/>
            <a:ext cx="699610" cy="69269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753544"/>
            <a:ext cx="699610" cy="69269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3437439"/>
            <a:ext cx="699610" cy="69269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130135"/>
            <a:ext cx="699610" cy="692696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822831"/>
            <a:ext cx="699610" cy="69269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5506726"/>
            <a:ext cx="699610" cy="69269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199422"/>
            <a:ext cx="699610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20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</a:rPr>
              <a:t>ADOLESCÊNCIA-JUVENTUDE</a:t>
            </a:r>
            <a:endParaRPr lang="pt-B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Sexualidade e gênero</a:t>
            </a:r>
          </a:p>
          <a:p>
            <a:pPr marL="0" indent="0">
              <a:buNone/>
            </a:pPr>
            <a:r>
              <a:rPr lang="pt-BR" sz="1800" dirty="0" smtClean="0"/>
              <a:t>Rapazes são pressionados por um modelo hegemônico de masculinidade a terem relações sexuais e garantirem a heterossexualidade, o que se reflete em uma iniciação </a:t>
            </a:r>
            <a:r>
              <a:rPr lang="pt-BR" sz="1800" dirty="0"/>
              <a:t>sexual</a:t>
            </a:r>
            <a:r>
              <a:rPr lang="pt-BR" sz="1800" dirty="0" smtClean="0"/>
              <a:t> anterior a das moças e com baixo compromisso de respeito com as parceiras.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Moças são pressionadas por uma lógica de “virgindade moral”, oposta à demonstração de experiência, o que dificulta abordagem de questões de sexualidade e contracepção com parceiro e preparação/previsão das práticas. Concebem a primeira relação de forma mais relacional que eles. </a:t>
            </a:r>
            <a:r>
              <a:rPr lang="pt-BR" sz="1800" dirty="0"/>
              <a:t>Postura preventiva ocorre quando há planejamento da vida em geral com domínio das condições de vida e existência de projetos (escola e profissão</a:t>
            </a:r>
            <a:r>
              <a:rPr lang="pt-BR" sz="1800" dirty="0" smtClean="0"/>
              <a:t>). </a:t>
            </a: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 algn="r">
              <a:buNone/>
            </a:pPr>
            <a:r>
              <a:rPr lang="pt-BR" sz="1400" dirty="0" smtClean="0"/>
              <a:t> </a:t>
            </a:r>
            <a:r>
              <a:rPr lang="pt-BR" sz="1400" dirty="0"/>
              <a:t>(</a:t>
            </a:r>
            <a:r>
              <a:rPr lang="pt-BR" sz="1400" dirty="0" err="1"/>
              <a:t>Heilborn</a:t>
            </a:r>
            <a:r>
              <a:rPr lang="pt-BR" sz="1400" dirty="0"/>
              <a:t>, </a:t>
            </a:r>
            <a:r>
              <a:rPr lang="pt-BR" sz="1400" dirty="0" smtClean="0"/>
              <a:t>2006; </a:t>
            </a:r>
            <a:r>
              <a:rPr lang="pt-BR" sz="1400" dirty="0" err="1" smtClean="0"/>
              <a:t>Bozon</a:t>
            </a:r>
            <a:r>
              <a:rPr lang="pt-BR" sz="1400" dirty="0" smtClean="0"/>
              <a:t> e </a:t>
            </a:r>
            <a:r>
              <a:rPr lang="pt-BR" sz="1400" dirty="0" err="1" smtClean="0"/>
              <a:t>Heilborn</a:t>
            </a:r>
            <a:r>
              <a:rPr lang="pt-BR" sz="1400" dirty="0" smtClean="0"/>
              <a:t>, 2006)</a:t>
            </a:r>
            <a:endParaRPr lang="pt-BR" sz="1400" dirty="0"/>
          </a:p>
          <a:p>
            <a:pPr marL="0" indent="0">
              <a:buNone/>
            </a:pPr>
            <a:endParaRPr lang="pt-BR" sz="1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0"/>
            <a:ext cx="699610" cy="6926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92696"/>
            <a:ext cx="699610" cy="6926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1385392"/>
            <a:ext cx="699610" cy="6926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80902" y="1385392"/>
            <a:ext cx="699610" cy="6926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060848"/>
            <a:ext cx="699610" cy="69269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753544"/>
            <a:ext cx="699610" cy="69269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3437439"/>
            <a:ext cx="699610" cy="69269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130135"/>
            <a:ext cx="699610" cy="692696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822831"/>
            <a:ext cx="699610" cy="69269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5506726"/>
            <a:ext cx="699610" cy="69269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199422"/>
            <a:ext cx="699610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20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</a:rPr>
              <a:t>ADOLESCÊNCIA-JUVENTUDE</a:t>
            </a:r>
            <a:endParaRPr lang="pt-B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Contracepção e uso de preservativo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1800" dirty="0" smtClean="0"/>
              <a:t>Relações </a:t>
            </a:r>
            <a:r>
              <a:rPr lang="pt-BR" sz="1800" dirty="0"/>
              <a:t>vividas como fruto da espontaneidade, havendo </a:t>
            </a:r>
            <a:r>
              <a:rPr lang="pt-BR" sz="1800" dirty="0" smtClean="0"/>
              <a:t>pouca </a:t>
            </a:r>
            <a:r>
              <a:rPr lang="pt-BR" sz="1800" dirty="0"/>
              <a:t>conversa </a:t>
            </a:r>
            <a:r>
              <a:rPr lang="pt-BR" sz="1800" dirty="0" smtClean="0"/>
              <a:t>a respeito.</a:t>
            </a: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Há menos proteção entre aqueles se iniciam mais cedo;</a:t>
            </a:r>
          </a:p>
          <a:p>
            <a:pPr marL="0" indent="0">
              <a:buNone/>
            </a:pPr>
            <a:r>
              <a:rPr lang="pt-BR" sz="1800" dirty="0" smtClean="0"/>
              <a:t>Há maior proteção na iniciação sexual dos mais escolarizados.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 smtClean="0"/>
          </a:p>
          <a:p>
            <a:pPr marL="0" indent="0" algn="r">
              <a:buNone/>
            </a:pPr>
            <a:r>
              <a:rPr lang="pt-BR" sz="1400" dirty="0" smtClean="0"/>
              <a:t>(</a:t>
            </a:r>
            <a:r>
              <a:rPr lang="pt-BR" sz="1400" dirty="0" err="1" smtClean="0"/>
              <a:t>Bozon</a:t>
            </a:r>
            <a:r>
              <a:rPr lang="pt-BR" sz="1400" dirty="0" smtClean="0"/>
              <a:t> </a:t>
            </a:r>
            <a:r>
              <a:rPr lang="pt-BR" sz="1400" dirty="0"/>
              <a:t>e </a:t>
            </a:r>
            <a:r>
              <a:rPr lang="pt-BR" sz="1400" dirty="0" err="1"/>
              <a:t>Heilborn</a:t>
            </a:r>
            <a:r>
              <a:rPr lang="pt-BR" sz="1400" dirty="0"/>
              <a:t>, 2006)</a:t>
            </a:r>
          </a:p>
          <a:p>
            <a:pPr marL="0" indent="0">
              <a:buNone/>
            </a:pPr>
            <a:endParaRPr lang="pt-BR" sz="2400" dirty="0"/>
          </a:p>
          <a:p>
            <a:pPr marL="0" indent="0">
              <a:buNone/>
            </a:pPr>
            <a:endParaRPr lang="pt-BR" sz="18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0"/>
            <a:ext cx="699610" cy="6926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92696"/>
            <a:ext cx="699610" cy="6926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1385392"/>
            <a:ext cx="699610" cy="6926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80902" y="1385392"/>
            <a:ext cx="699610" cy="6926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060848"/>
            <a:ext cx="699610" cy="69269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753544"/>
            <a:ext cx="699610" cy="69269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3437439"/>
            <a:ext cx="699610" cy="69269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130135"/>
            <a:ext cx="699610" cy="692696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822831"/>
            <a:ext cx="699610" cy="69269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5506726"/>
            <a:ext cx="699610" cy="69269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199422"/>
            <a:ext cx="699610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209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</a:rPr>
              <a:t>ADOLESCÊNCIA-JUVENTUDE</a:t>
            </a:r>
            <a:endParaRPr lang="pt-B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945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Homossexualidade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Jovens gays mais comumente vivem secretamente a sexualidade e são constrangidos à precoce autonomia sexual e residencial. </a:t>
            </a:r>
          </a:p>
          <a:p>
            <a:pPr marL="0" indent="0" algn="r">
              <a:buNone/>
            </a:pPr>
            <a:r>
              <a:rPr lang="pt-BR" sz="1400" dirty="0" smtClean="0"/>
              <a:t>(</a:t>
            </a:r>
            <a:r>
              <a:rPr lang="pt-BR" sz="1400" dirty="0" err="1" smtClean="0"/>
              <a:t>Bozon</a:t>
            </a:r>
            <a:r>
              <a:rPr lang="pt-BR" sz="1400" dirty="0" smtClean="0"/>
              <a:t>, 2004)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No Brasil, houve fluxo migratório para grandes cidades na busca de um exercício da sexualidade menos controlado pelas famílias. </a:t>
            </a:r>
          </a:p>
          <a:p>
            <a:pPr marL="0" indent="0" algn="r">
              <a:buNone/>
            </a:pPr>
            <a:r>
              <a:rPr lang="pt-BR" sz="1400" dirty="0" smtClean="0"/>
              <a:t>(Green, 2000)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Entre homens de 15 a 24 anos,  na incidência de aids, </a:t>
            </a:r>
            <a:r>
              <a:rPr lang="pt-BR" sz="1800" dirty="0" smtClean="0"/>
              <a:t>a participação dos </a:t>
            </a:r>
            <a:r>
              <a:rPr lang="pt-BR" sz="1800" dirty="0" smtClean="0"/>
              <a:t>jovens HSH tem aumentado a despeito da estabilização entre jovens em geral e entre HSH a partir dos 13 anos.</a:t>
            </a:r>
          </a:p>
          <a:p>
            <a:pPr marL="0" indent="0" algn="r">
              <a:buNone/>
            </a:pPr>
            <a:r>
              <a:rPr lang="pt-BR" sz="1400" dirty="0" smtClean="0"/>
              <a:t>(Brasil, 2014) </a:t>
            </a:r>
          </a:p>
          <a:p>
            <a:pPr marL="0" indent="0">
              <a:buNone/>
            </a:pPr>
            <a:endParaRPr lang="pt-BR" sz="1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0"/>
            <a:ext cx="699610" cy="6926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92696"/>
            <a:ext cx="699610" cy="6926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1385392"/>
            <a:ext cx="699610" cy="6926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80902" y="1385392"/>
            <a:ext cx="699610" cy="6926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060848"/>
            <a:ext cx="699610" cy="69269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753544"/>
            <a:ext cx="699610" cy="69269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3437439"/>
            <a:ext cx="699610" cy="69269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130135"/>
            <a:ext cx="699610" cy="692696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822831"/>
            <a:ext cx="699610" cy="69269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5506726"/>
            <a:ext cx="699610" cy="69269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199422"/>
            <a:ext cx="699610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51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</a:rPr>
              <a:t>IDADE ADULTA E FUNCIONALIDADE SEXUAL </a:t>
            </a:r>
            <a:endParaRPr lang="pt-B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94557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Maturidade sexual</a:t>
            </a:r>
          </a:p>
          <a:p>
            <a:pPr marL="0" indent="0">
              <a:buNone/>
            </a:pPr>
            <a:r>
              <a:rPr lang="pt-BR" sz="1800" dirty="0"/>
              <a:t>S</a:t>
            </a:r>
            <a:r>
              <a:rPr lang="pt-BR" sz="1800" dirty="0" smtClean="0"/>
              <a:t>exualidade saudável (Sexologia contemporânea, meados do séc. XX)</a:t>
            </a:r>
          </a:p>
          <a:p>
            <a:r>
              <a:rPr lang="pt-BR" sz="1800" dirty="0"/>
              <a:t>E</a:t>
            </a:r>
            <a:r>
              <a:rPr lang="pt-BR" sz="1800" dirty="0" smtClean="0"/>
              <a:t>studos do Instituto </a:t>
            </a:r>
            <a:r>
              <a:rPr lang="pt-BR" sz="1800" dirty="0" err="1" smtClean="0"/>
              <a:t>Kinsey</a:t>
            </a:r>
            <a:r>
              <a:rPr lang="pt-BR" sz="1800" dirty="0" smtClean="0"/>
              <a:t> e de Masters e Johnson voltaram a atenção para o prazer e orgasmo, como padrão de funcionamento normal para a sexualidade, uma prática que satisfizesse os parceiros conjugais.</a:t>
            </a:r>
          </a:p>
          <a:p>
            <a:r>
              <a:rPr lang="pt-BR" sz="1800" dirty="0" smtClean="0"/>
              <a:t>Passagem da oposição normalidade/anormalidade para um contínuo de disfunção.</a:t>
            </a:r>
          </a:p>
          <a:p>
            <a:r>
              <a:rPr lang="pt-BR" sz="1800" dirty="0" smtClean="0"/>
              <a:t>Surgimento da terapia sexual para tratamento das perturbações e disfunções sexuais.</a:t>
            </a:r>
          </a:p>
          <a:p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Casais apresentam mais disfunções sexuais nos primeiros anos de relacionamento, quando também há maior interesse e atividade sexual.</a:t>
            </a:r>
          </a:p>
          <a:p>
            <a:pPr marL="0" indent="0">
              <a:buNone/>
            </a:pPr>
            <a:r>
              <a:rPr lang="pt-BR" sz="1800" dirty="0" smtClean="0"/>
              <a:t>Depois, as disfunções, assim como a satisfação do casal, recuam.</a:t>
            </a:r>
          </a:p>
          <a:p>
            <a:pPr marL="0" indent="0" algn="r">
              <a:buNone/>
            </a:pPr>
            <a:r>
              <a:rPr lang="pt-BR" sz="1400" dirty="0" smtClean="0"/>
              <a:t>(</a:t>
            </a:r>
            <a:r>
              <a:rPr lang="pt-BR" sz="1400" dirty="0" err="1" smtClean="0"/>
              <a:t>Bozon</a:t>
            </a:r>
            <a:r>
              <a:rPr lang="pt-BR" sz="1400" dirty="0" smtClean="0"/>
              <a:t>, 2004)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0"/>
            <a:ext cx="699610" cy="6926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92696"/>
            <a:ext cx="699610" cy="6926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1385392"/>
            <a:ext cx="699610" cy="6926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80902" y="1385392"/>
            <a:ext cx="699610" cy="6926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060848"/>
            <a:ext cx="699610" cy="69269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753544"/>
            <a:ext cx="699610" cy="69269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3437439"/>
            <a:ext cx="699610" cy="69269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130135"/>
            <a:ext cx="699610" cy="692696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822831"/>
            <a:ext cx="699610" cy="69269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5506726"/>
            <a:ext cx="699610" cy="69269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199422"/>
            <a:ext cx="699610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351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</a:rPr>
              <a:t>ENVELHECIMENTO</a:t>
            </a:r>
            <a:endParaRPr lang="pt-B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Prolongamento da vida sexual</a:t>
            </a:r>
          </a:p>
          <a:p>
            <a:r>
              <a:rPr lang="pt-BR" sz="1800" dirty="0" smtClean="0"/>
              <a:t>fenômeno do final do século XX;</a:t>
            </a:r>
          </a:p>
          <a:p>
            <a:r>
              <a:rPr lang="pt-BR" sz="1800" dirty="0" smtClean="0"/>
              <a:t>aumento da expectativa de vida em boas condições sociais e de saúde;</a:t>
            </a:r>
          </a:p>
          <a:p>
            <a:r>
              <a:rPr lang="pt-BR" sz="1800" dirty="0"/>
              <a:t>d</a:t>
            </a:r>
            <a:r>
              <a:rPr lang="pt-BR" sz="1800" dirty="0" smtClean="0"/>
              <a:t>ifusão do ideal de juventude e maior autonomia da terceira idade.</a:t>
            </a:r>
          </a:p>
          <a:p>
            <a:pPr marL="0" indent="0" algn="r">
              <a:buNone/>
            </a:pPr>
            <a:r>
              <a:rPr lang="pt-BR" sz="1500" dirty="0" smtClean="0"/>
              <a:t>(</a:t>
            </a:r>
            <a:r>
              <a:rPr lang="pt-BR" sz="1500" dirty="0" err="1" smtClean="0"/>
              <a:t>Bozon</a:t>
            </a:r>
            <a:r>
              <a:rPr lang="pt-BR" sz="1500" dirty="0" smtClean="0"/>
              <a:t>, 2004)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pt-BR" sz="2400" dirty="0" smtClean="0"/>
              <a:t>Nova </a:t>
            </a:r>
            <a:r>
              <a:rPr lang="pt-BR" sz="2400" dirty="0"/>
              <a:t>conformação da normalidade</a:t>
            </a:r>
            <a:endParaRPr lang="pt-BR" sz="2400" dirty="0" smtClean="0"/>
          </a:p>
          <a:p>
            <a:pPr marL="0" indent="0">
              <a:buNone/>
            </a:pPr>
            <a:r>
              <a:rPr lang="pt-BR" sz="1800" dirty="0" smtClean="0"/>
              <a:t>O envelhecimento  feminino e, mais  recentemente, o masculino, são estruturados  a partir da </a:t>
            </a:r>
            <a:r>
              <a:rPr lang="pt-BR" sz="1800" dirty="0"/>
              <a:t>associação entre hormônios, juventude, sexualidade e </a:t>
            </a:r>
            <a:r>
              <a:rPr lang="pt-BR" sz="1800" dirty="0" smtClean="0"/>
              <a:t>saúde.</a:t>
            </a:r>
          </a:p>
          <a:p>
            <a:pPr marL="0" indent="0">
              <a:buNone/>
            </a:pPr>
            <a:r>
              <a:rPr lang="pt-BR" sz="1800" dirty="0" smtClean="0"/>
              <a:t>Redefinição dos </a:t>
            </a:r>
            <a:r>
              <a:rPr lang="pt-BR" sz="1800" dirty="0"/>
              <a:t>cursos da vida sexual em termos </a:t>
            </a:r>
            <a:r>
              <a:rPr lang="pt-BR" sz="1800" dirty="0" smtClean="0"/>
              <a:t>do tratamento </a:t>
            </a:r>
            <a:r>
              <a:rPr lang="pt-BR" sz="1800" dirty="0"/>
              <a:t>da função </a:t>
            </a:r>
            <a:r>
              <a:rPr lang="pt-BR" sz="1800" dirty="0" smtClean="0"/>
              <a:t>sexual.</a:t>
            </a:r>
            <a:endParaRPr lang="pt-BR" sz="1800" dirty="0"/>
          </a:p>
          <a:p>
            <a:pPr marL="0" indent="0">
              <a:buNone/>
            </a:pPr>
            <a:endParaRPr lang="pt-BR" sz="1800" dirty="0"/>
          </a:p>
          <a:p>
            <a:pPr marL="0" indent="0" algn="r">
              <a:buNone/>
            </a:pPr>
            <a:r>
              <a:rPr lang="pt-BR" sz="1400" dirty="0" smtClean="0"/>
              <a:t>(</a:t>
            </a:r>
            <a:r>
              <a:rPr lang="pt-BR" sz="1400" dirty="0" err="1" smtClean="0"/>
              <a:t>Rohden</a:t>
            </a:r>
            <a:r>
              <a:rPr lang="pt-BR" sz="1400" dirty="0" smtClean="0"/>
              <a:t>, 2011)</a:t>
            </a:r>
          </a:p>
          <a:p>
            <a:pPr marL="0" indent="0">
              <a:buNone/>
            </a:pPr>
            <a:endParaRPr lang="pt-BR" sz="1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0"/>
            <a:ext cx="699610" cy="6926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92696"/>
            <a:ext cx="699610" cy="6926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1385392"/>
            <a:ext cx="699610" cy="6926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80902" y="1385392"/>
            <a:ext cx="699610" cy="6926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060848"/>
            <a:ext cx="699610" cy="69269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753544"/>
            <a:ext cx="699610" cy="69269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3437439"/>
            <a:ext cx="699610" cy="69269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130135"/>
            <a:ext cx="699610" cy="692696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822831"/>
            <a:ext cx="699610" cy="69269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5506726"/>
            <a:ext cx="699610" cy="69269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199422"/>
            <a:ext cx="699610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812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</a:rPr>
              <a:t>ENVELHECIMENTO</a:t>
            </a:r>
            <a:endParaRPr lang="pt-B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Envelhecimento </a:t>
            </a:r>
            <a:r>
              <a:rPr lang="pt-BR" sz="2400" dirty="0"/>
              <a:t>masculino </a:t>
            </a:r>
            <a:endParaRPr lang="pt-BR" sz="2400" dirty="0" smtClean="0"/>
          </a:p>
          <a:p>
            <a:pPr marL="0" indent="0">
              <a:buNone/>
            </a:pPr>
            <a:r>
              <a:rPr lang="pt-BR" sz="1800" dirty="0"/>
              <a:t>D</a:t>
            </a:r>
            <a:r>
              <a:rPr lang="pt-BR" sz="1800" dirty="0" smtClean="0"/>
              <a:t>urante </a:t>
            </a:r>
            <a:r>
              <a:rPr lang="pt-BR" sz="1800" dirty="0"/>
              <a:t>muito tempo, </a:t>
            </a:r>
            <a:r>
              <a:rPr lang="pt-BR" sz="1800" dirty="0" smtClean="0"/>
              <a:t>se considerou “normal</a:t>
            </a:r>
            <a:r>
              <a:rPr lang="pt-BR" sz="1800" dirty="0"/>
              <a:t>” que a </a:t>
            </a:r>
            <a:r>
              <a:rPr lang="pt-BR" sz="1800" dirty="0" smtClean="0"/>
              <a:t>função erétil </a:t>
            </a:r>
            <a:r>
              <a:rPr lang="pt-BR" sz="1800" dirty="0"/>
              <a:t>ou o nível de testosterona declinassem ao longo da vida de um homem</a:t>
            </a:r>
            <a:r>
              <a:rPr lang="pt-BR" sz="1800" dirty="0" smtClean="0"/>
              <a:t>. Essa ocorrência passou a </a:t>
            </a:r>
            <a:r>
              <a:rPr lang="pt-BR" sz="1800" dirty="0"/>
              <a:t>ser </a:t>
            </a:r>
            <a:r>
              <a:rPr lang="pt-BR" sz="1800" dirty="0" smtClean="0"/>
              <a:t>vista como  “disfuncional”.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A existência </a:t>
            </a:r>
            <a:r>
              <a:rPr lang="pt-BR" sz="1800" dirty="0"/>
              <a:t>de tratamentos </a:t>
            </a:r>
            <a:r>
              <a:rPr lang="pt-BR" sz="1800" dirty="0" smtClean="0"/>
              <a:t>atesta a disfunção: Viagra para </a:t>
            </a:r>
            <a:r>
              <a:rPr lang="pt-BR" sz="1800" dirty="0"/>
              <a:t>disfunção erétil </a:t>
            </a:r>
            <a:r>
              <a:rPr lang="pt-BR" sz="1800" dirty="0" smtClean="0"/>
              <a:t>e reposição </a:t>
            </a:r>
            <a:r>
              <a:rPr lang="pt-BR" sz="1800" dirty="0"/>
              <a:t>de testosterona </a:t>
            </a:r>
            <a:r>
              <a:rPr lang="pt-BR" sz="1800" dirty="0" smtClean="0"/>
              <a:t>para </a:t>
            </a:r>
            <a:r>
              <a:rPr lang="pt-BR" sz="1800" dirty="0"/>
              <a:t>a </a:t>
            </a:r>
            <a:r>
              <a:rPr lang="pt-BR" sz="1800" dirty="0" smtClean="0"/>
              <a:t>andropausa. </a:t>
            </a:r>
            <a:endParaRPr lang="pt-BR" sz="1800" dirty="0"/>
          </a:p>
          <a:p>
            <a:pPr marL="0" indent="0">
              <a:buNone/>
            </a:pPr>
            <a:endParaRPr lang="pt-BR" sz="1800" dirty="0" smtClean="0"/>
          </a:p>
          <a:p>
            <a:pPr marL="0" indent="0">
              <a:buNone/>
            </a:pPr>
            <a:r>
              <a:rPr lang="pt-BR" sz="1800" dirty="0" smtClean="0"/>
              <a:t>Envelhecimento masculino assume </a:t>
            </a:r>
            <a:r>
              <a:rPr lang="pt-BR" sz="1800" dirty="0"/>
              <a:t>um novo modelo </a:t>
            </a:r>
            <a:r>
              <a:rPr lang="pt-BR" sz="1800" dirty="0" smtClean="0"/>
              <a:t>que </a:t>
            </a:r>
            <a:r>
              <a:rPr lang="pt-BR" sz="1800" dirty="0"/>
              <a:t>privilegia a </a:t>
            </a:r>
            <a:r>
              <a:rPr lang="pt-BR" sz="1800" dirty="0" smtClean="0"/>
              <a:t>sexualidade e se estrutura a partir de uma vigilância da virilidade.</a:t>
            </a:r>
          </a:p>
          <a:p>
            <a:pPr marL="0" indent="0">
              <a:buNone/>
            </a:pPr>
            <a:endParaRPr lang="pt-BR" sz="1800" dirty="0"/>
          </a:p>
          <a:p>
            <a:pPr marL="0" indent="0" algn="r">
              <a:buNone/>
            </a:pPr>
            <a:r>
              <a:rPr lang="pt-BR" sz="1400" dirty="0" smtClean="0"/>
              <a:t>(</a:t>
            </a:r>
            <a:r>
              <a:rPr lang="pt-BR" sz="1400" dirty="0" err="1" smtClean="0"/>
              <a:t>Rohden</a:t>
            </a:r>
            <a:r>
              <a:rPr lang="pt-BR" sz="1400" dirty="0" smtClean="0"/>
              <a:t>, 2011)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0"/>
            <a:ext cx="699610" cy="6926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92696"/>
            <a:ext cx="699610" cy="6926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1385392"/>
            <a:ext cx="699610" cy="6926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80902" y="1385392"/>
            <a:ext cx="699610" cy="6926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060848"/>
            <a:ext cx="699610" cy="69269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753544"/>
            <a:ext cx="699610" cy="69269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3437439"/>
            <a:ext cx="699610" cy="69269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130135"/>
            <a:ext cx="699610" cy="692696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822831"/>
            <a:ext cx="699610" cy="69269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5506726"/>
            <a:ext cx="699610" cy="69269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199422"/>
            <a:ext cx="699610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689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</a:rPr>
              <a:t>Referências </a:t>
            </a:r>
            <a:endParaRPr lang="pt-B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7787208" cy="4126817"/>
          </a:xfrm>
        </p:spPr>
        <p:txBody>
          <a:bodyPr>
            <a:normAutofit fontScale="92500"/>
          </a:bodyPr>
          <a:lstStyle/>
          <a:p>
            <a:pPr marL="457200" indent="-457200">
              <a:buNone/>
            </a:pPr>
            <a:endParaRPr lang="pt-BR" sz="1400" dirty="0" smtClean="0"/>
          </a:p>
          <a:p>
            <a:pPr marL="457200" indent="-457200">
              <a:buNone/>
            </a:pPr>
            <a:r>
              <a:rPr lang="pt-BR" sz="1400" dirty="0" err="1" smtClean="0"/>
              <a:t>Bozon</a:t>
            </a:r>
            <a:r>
              <a:rPr lang="pt-BR" sz="1400" dirty="0" smtClean="0"/>
              <a:t> </a:t>
            </a:r>
            <a:r>
              <a:rPr lang="pt-BR" sz="1400" dirty="0" smtClean="0"/>
              <a:t>M. Sociologia da Sexualidade. Rio de Janeiro: Ed. FGV, 2004.</a:t>
            </a:r>
          </a:p>
          <a:p>
            <a:pPr marL="457200" indent="-457200">
              <a:buNone/>
            </a:pPr>
            <a:r>
              <a:rPr lang="pt-BR" sz="1400" dirty="0" err="1" smtClean="0"/>
              <a:t>Bozon</a:t>
            </a:r>
            <a:r>
              <a:rPr lang="pt-BR" sz="1400" dirty="0" smtClean="0"/>
              <a:t> M e </a:t>
            </a:r>
            <a:r>
              <a:rPr lang="pt-BR" sz="1400" dirty="0" err="1" smtClean="0"/>
              <a:t>Heilborn</a:t>
            </a:r>
            <a:r>
              <a:rPr lang="pt-BR" sz="1400" dirty="0" smtClean="0"/>
              <a:t>. Iniciação à sexualidade: modos de socialização, interações de gênero e trajetórias individuais</a:t>
            </a:r>
            <a:r>
              <a:rPr lang="pt-BR" sz="1400" dirty="0"/>
              <a:t>. In: </a:t>
            </a:r>
            <a:r>
              <a:rPr lang="pt-BR" sz="1400" dirty="0" err="1"/>
              <a:t>Heilborn</a:t>
            </a:r>
            <a:r>
              <a:rPr lang="pt-BR" sz="1400" dirty="0"/>
              <a:t> ML et. al, </a:t>
            </a:r>
            <a:r>
              <a:rPr lang="pt-BR" sz="1400" dirty="0" err="1"/>
              <a:t>orgs</a:t>
            </a:r>
            <a:r>
              <a:rPr lang="pt-BR" sz="1400" dirty="0"/>
              <a:t>. O aprendizado da sexualidade: reprodução e trajetórias sociais de jovens brasileiros. Rio de Janeiro: </a:t>
            </a:r>
            <a:r>
              <a:rPr lang="pt-BR" sz="1400" dirty="0" err="1"/>
              <a:t>Garamond</a:t>
            </a:r>
            <a:r>
              <a:rPr lang="pt-BR" sz="1400" dirty="0"/>
              <a:t> e Fiocruz.2006.</a:t>
            </a:r>
          </a:p>
          <a:p>
            <a:pPr marL="457200" indent="-457200">
              <a:buNone/>
            </a:pPr>
            <a:r>
              <a:rPr lang="pt-BR" sz="1400" dirty="0"/>
              <a:t>Brasil. Ministério da Saúde. Boletim epidemiológico HIV/AIDS (2013-2014). Brasília: Ministério da Saúde; 2014.</a:t>
            </a:r>
          </a:p>
          <a:p>
            <a:pPr marL="457200" indent="-457200">
              <a:buNone/>
            </a:pPr>
            <a:r>
              <a:rPr lang="pt-BR" sz="1400" dirty="0" smtClean="0"/>
              <a:t>Domingues JM. Gerações, modernidade e subjetividade. Tempo Social; Rev. Social. 2002;14(1).</a:t>
            </a:r>
          </a:p>
          <a:p>
            <a:pPr marL="457200" indent="-457200">
              <a:buNone/>
            </a:pPr>
            <a:r>
              <a:rPr lang="pt-BR" sz="1400" dirty="0" err="1" smtClean="0"/>
              <a:t>Gagnon</a:t>
            </a:r>
            <a:r>
              <a:rPr lang="pt-BR" sz="1400" dirty="0" smtClean="0"/>
              <a:t> </a:t>
            </a:r>
            <a:r>
              <a:rPr lang="pt-BR" sz="1400" dirty="0"/>
              <a:t>J. Uma interpretação do desejo: ensaios sobre o estudo da sexualidade. Rio de Janeiro: </a:t>
            </a:r>
            <a:r>
              <a:rPr lang="pt-BR" sz="1400" dirty="0" err="1"/>
              <a:t>Garamon</a:t>
            </a:r>
            <a:r>
              <a:rPr lang="pt-BR" sz="1400" dirty="0"/>
              <a:t>; 2006. </a:t>
            </a:r>
            <a:endParaRPr lang="pt-BR" sz="1400" dirty="0" smtClean="0"/>
          </a:p>
          <a:p>
            <a:pPr marL="457200" indent="-457200">
              <a:buNone/>
            </a:pPr>
            <a:r>
              <a:rPr lang="pt-BR" sz="1400" dirty="0"/>
              <a:t>Green JN. “Mais amor e mais tesão”: a construção de um movimento brasileiro de gays, lésbicas e travestis. Cad. </a:t>
            </a:r>
            <a:r>
              <a:rPr lang="pt-BR" sz="1400" dirty="0" err="1"/>
              <a:t>Pagu</a:t>
            </a:r>
            <a:r>
              <a:rPr lang="pt-BR" sz="1400" dirty="0"/>
              <a:t>. 2000;15:271-95.</a:t>
            </a:r>
            <a:endParaRPr lang="pt-BR" sz="1400" dirty="0" smtClean="0"/>
          </a:p>
          <a:p>
            <a:pPr marL="457200" indent="-457200">
              <a:buNone/>
            </a:pPr>
            <a:r>
              <a:rPr lang="pt-BR" sz="1400" dirty="0" err="1"/>
              <a:t>Heilborn</a:t>
            </a:r>
            <a:r>
              <a:rPr lang="pt-BR" sz="1400" dirty="0"/>
              <a:t> ML. Experiência da sexualidade , reprodução e trajetórias biográficas juvenis. In: </a:t>
            </a:r>
            <a:r>
              <a:rPr lang="pt-BR" sz="1400" dirty="0" err="1"/>
              <a:t>Heilborn</a:t>
            </a:r>
            <a:r>
              <a:rPr lang="pt-BR" sz="1400" dirty="0"/>
              <a:t> ML et. al, </a:t>
            </a:r>
            <a:r>
              <a:rPr lang="pt-BR" sz="1400" dirty="0" err="1"/>
              <a:t>orgs</a:t>
            </a:r>
            <a:r>
              <a:rPr lang="pt-BR" sz="1400" dirty="0"/>
              <a:t>. O aprendizado da sexualidade: reprodução e trajetórias sociais de jovens brasileiros. Rio de Janeiro: </a:t>
            </a:r>
            <a:r>
              <a:rPr lang="pt-BR" sz="1400" dirty="0" err="1"/>
              <a:t>Garamond</a:t>
            </a:r>
            <a:r>
              <a:rPr lang="pt-BR" sz="1400" dirty="0"/>
              <a:t> e Fiocruz.2006.</a:t>
            </a:r>
          </a:p>
          <a:p>
            <a:pPr marL="457200" indent="-457200">
              <a:buNone/>
            </a:pPr>
            <a:r>
              <a:rPr lang="pt-BR" sz="1400" dirty="0" smtClean="0"/>
              <a:t>Lévi-Strauss </a:t>
            </a:r>
            <a:r>
              <a:rPr lang="pt-BR" sz="1400" dirty="0" smtClean="0"/>
              <a:t>C. Tristes trópicos. Lisboa: Ed. 70. 1986.</a:t>
            </a:r>
          </a:p>
          <a:p>
            <a:pPr marL="457200" indent="-457200">
              <a:buNone/>
            </a:pPr>
            <a:r>
              <a:rPr lang="pt-BR" sz="1400" dirty="0" smtClean="0"/>
              <a:t>Louro GL, org. O corpo educado: pedagogias da sexualidade. Belo Horizonte: Autêntica. 2010.</a:t>
            </a:r>
          </a:p>
          <a:p>
            <a:pPr marL="457200" indent="-457200">
              <a:buNone/>
            </a:pPr>
            <a:r>
              <a:rPr lang="pt-BR" sz="1400" dirty="0" err="1"/>
              <a:t>Rohden</a:t>
            </a:r>
            <a:r>
              <a:rPr lang="pt-BR" sz="1400" dirty="0"/>
              <a:t> F. “O homem é mesmo a sua testosterona”: promoção da andropausa e representações sobre sexualidade e envelhecimento no cenário brasileiro. Horizontes Antropológicos. 2011;17(35):161=196.</a:t>
            </a:r>
          </a:p>
          <a:p>
            <a:pPr marL="457200" indent="-457200">
              <a:buNone/>
            </a:pPr>
            <a:r>
              <a:rPr lang="pt-BR" sz="1400" dirty="0" smtClean="0"/>
              <a:t>Simon </a:t>
            </a:r>
            <a:r>
              <a:rPr lang="pt-BR" sz="1400" dirty="0" smtClean="0"/>
              <a:t>W, </a:t>
            </a:r>
            <a:r>
              <a:rPr lang="pt-BR" sz="1400" dirty="0" err="1" smtClean="0"/>
              <a:t>Gagnon</a:t>
            </a:r>
            <a:r>
              <a:rPr lang="pt-BR" sz="1400" dirty="0" smtClean="0"/>
              <a:t> JH. Sexual scripts. </a:t>
            </a:r>
            <a:r>
              <a:rPr lang="pt-BR" sz="1400" i="1" dirty="0" err="1" smtClean="0"/>
              <a:t>Society</a:t>
            </a:r>
            <a:r>
              <a:rPr lang="pt-BR" sz="1400" dirty="0" smtClean="0"/>
              <a:t>. 1984;22(1):53-60. </a:t>
            </a:r>
          </a:p>
          <a:p>
            <a:pPr marL="457200" indent="-457200">
              <a:buNone/>
            </a:pPr>
            <a:endParaRPr lang="pt-BR" sz="14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0"/>
            <a:ext cx="699610" cy="6926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92696"/>
            <a:ext cx="699610" cy="6926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1385392"/>
            <a:ext cx="699610" cy="6926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80902" y="1385392"/>
            <a:ext cx="699610" cy="6926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060848"/>
            <a:ext cx="699610" cy="69269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753544"/>
            <a:ext cx="699610" cy="69269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3437439"/>
            <a:ext cx="699610" cy="69269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130135"/>
            <a:ext cx="699610" cy="692696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822831"/>
            <a:ext cx="699610" cy="69269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5506726"/>
            <a:ext cx="699610" cy="69269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199422"/>
            <a:ext cx="699610" cy="692696"/>
          </a:xfrm>
          <a:prstGeom prst="rect">
            <a:avLst/>
          </a:prstGeom>
        </p:spPr>
      </p:pic>
      <p:sp>
        <p:nvSpPr>
          <p:cNvPr id="17" name="Título 1"/>
          <p:cNvSpPr txBox="1">
            <a:spLocks/>
          </p:cNvSpPr>
          <p:nvPr/>
        </p:nvSpPr>
        <p:spPr>
          <a:xfrm>
            <a:off x="107504" y="53823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400" dirty="0" smtClean="0">
                <a:solidFill>
                  <a:schemeClr val="accent5">
                    <a:lumMod val="75000"/>
                  </a:schemeClr>
                </a:solidFill>
              </a:rPr>
              <a:t>tfpinheiro@usp.br</a:t>
            </a:r>
            <a:endParaRPr lang="pt-BR" sz="2400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4540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5">
                    <a:lumMod val="75000"/>
                  </a:schemeClr>
                </a:solidFill>
              </a:rPr>
              <a:t>GERAÇÃO, SEXUALIDADE E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pt-BR" sz="2400" dirty="0" smtClean="0"/>
          </a:p>
          <a:p>
            <a:pPr marL="0" indent="0" algn="ctr">
              <a:buNone/>
            </a:pPr>
            <a:r>
              <a:rPr lang="pt-BR" sz="2400" b="1" dirty="0" smtClean="0"/>
              <a:t>Como abordar </a:t>
            </a:r>
            <a:r>
              <a:rPr lang="pt-BR" sz="2400" b="1" dirty="0" smtClean="0"/>
              <a:t>ciclos de vida/geração </a:t>
            </a:r>
            <a:r>
              <a:rPr lang="pt-BR" sz="2400" b="1" dirty="0" smtClean="0"/>
              <a:t>e sexualidade no âmbito da saúde sem naturalizar tais dimensões?</a:t>
            </a:r>
          </a:p>
          <a:p>
            <a:pPr marL="0" indent="0">
              <a:buNone/>
            </a:pPr>
            <a:endParaRPr lang="pt-BR" sz="2400" b="1" dirty="0" smtClean="0"/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2400" dirty="0" smtClean="0"/>
              <a:t>Objetivo</a:t>
            </a:r>
          </a:p>
          <a:p>
            <a:pPr marL="0" indent="0">
              <a:buNone/>
            </a:pPr>
            <a:r>
              <a:rPr lang="pt-BR" sz="2000" dirty="0" smtClean="0"/>
              <a:t>Discutir a relevância da sexualidade na conformação dos ciclos de vida a partir da perspectiva das Ciências Sociais e Humanas e algumas implicações para a saúde.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endParaRPr lang="pt-BR" sz="20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0"/>
            <a:ext cx="699610" cy="6926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92696"/>
            <a:ext cx="699610" cy="6926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1385392"/>
            <a:ext cx="699610" cy="6926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80902" y="1385392"/>
            <a:ext cx="699610" cy="6926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060848"/>
            <a:ext cx="699610" cy="69269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753544"/>
            <a:ext cx="699610" cy="69269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3437439"/>
            <a:ext cx="699610" cy="69269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130135"/>
            <a:ext cx="699610" cy="692696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822831"/>
            <a:ext cx="699610" cy="69269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5506726"/>
            <a:ext cx="699610" cy="69269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199422"/>
            <a:ext cx="699610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510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>
                <a:solidFill>
                  <a:schemeClr val="accent5">
                    <a:lumMod val="75000"/>
                  </a:schemeClr>
                </a:solidFill>
              </a:rPr>
              <a:t>GERAÇÃO, SEXUALIDADE E SAÚDE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643192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Resultados esperados</a:t>
            </a:r>
          </a:p>
          <a:p>
            <a:pPr marL="0" indent="0">
              <a:buNone/>
            </a:pPr>
            <a:endParaRPr lang="pt-BR" sz="2400" dirty="0" smtClean="0"/>
          </a:p>
          <a:p>
            <a:r>
              <a:rPr lang="pt-BR" sz="2000" dirty="0" smtClean="0"/>
              <a:t>olhar crítico em relação ao ciclo de vida como categorias estanques ou universais;</a:t>
            </a:r>
          </a:p>
          <a:p>
            <a:r>
              <a:rPr lang="pt-BR" sz="2000" dirty="0" smtClean="0"/>
              <a:t>reflexão </a:t>
            </a:r>
            <a:r>
              <a:rPr lang="pt-BR" sz="2000" dirty="0"/>
              <a:t>articulada acerca da construção</a:t>
            </a:r>
            <a:endParaRPr lang="pt-BR" sz="2000" dirty="0" smtClean="0"/>
          </a:p>
          <a:p>
            <a:pPr lvl="1"/>
            <a:r>
              <a:rPr lang="pt-BR" sz="2000" dirty="0"/>
              <a:t>d</a:t>
            </a:r>
            <a:r>
              <a:rPr lang="pt-BR" sz="2000" dirty="0" smtClean="0"/>
              <a:t>as expressões da sexualidade</a:t>
            </a:r>
          </a:p>
          <a:p>
            <a:pPr lvl="1"/>
            <a:r>
              <a:rPr lang="pt-BR" sz="2000" dirty="0" smtClean="0"/>
              <a:t>das etapas do ciclo de vida</a:t>
            </a:r>
          </a:p>
          <a:p>
            <a:pPr lvl="1"/>
            <a:r>
              <a:rPr lang="pt-BR" sz="2000" dirty="0" smtClean="0"/>
              <a:t>da saúde/doença</a:t>
            </a:r>
          </a:p>
          <a:p>
            <a:r>
              <a:rPr lang="pt-BR" sz="2000" dirty="0" smtClean="0"/>
              <a:t>capacidade de articular dados em saúde referentes às etapas do ciclo de vida e/ou à sexualidade com aspectos socioculturais</a:t>
            </a: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0"/>
            <a:ext cx="699610" cy="6926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92696"/>
            <a:ext cx="699610" cy="6926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1385392"/>
            <a:ext cx="699610" cy="6926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80902" y="1385392"/>
            <a:ext cx="699610" cy="6926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060848"/>
            <a:ext cx="699610" cy="69269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753544"/>
            <a:ext cx="699610" cy="69269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3437439"/>
            <a:ext cx="699610" cy="69269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130135"/>
            <a:ext cx="699610" cy="692696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822831"/>
            <a:ext cx="699610" cy="69269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5506726"/>
            <a:ext cx="699610" cy="69269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199422"/>
            <a:ext cx="699610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488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</a:rPr>
              <a:t>CICLOS DE VIDA</a:t>
            </a:r>
            <a:endParaRPr lang="pt-B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4019562"/>
            <a:ext cx="7787208" cy="2001726"/>
          </a:xfrm>
        </p:spPr>
        <p:txBody>
          <a:bodyPr>
            <a:normAutofit/>
          </a:bodyPr>
          <a:lstStyle/>
          <a:p>
            <a:r>
              <a:rPr lang="pt-BR" sz="2400" dirty="0" smtClean="0"/>
              <a:t>processo de transformação do ser humano; </a:t>
            </a:r>
          </a:p>
          <a:p>
            <a:r>
              <a:rPr lang="pt-BR" sz="2400" dirty="0" smtClean="0"/>
              <a:t>desenvolvimento </a:t>
            </a:r>
            <a:r>
              <a:rPr lang="pt-BR" sz="2400" dirty="0"/>
              <a:t>físico e </a:t>
            </a:r>
            <a:r>
              <a:rPr lang="pt-BR" sz="2400" dirty="0" smtClean="0"/>
              <a:t>psicológico;</a:t>
            </a:r>
          </a:p>
          <a:p>
            <a:r>
              <a:rPr lang="pt-BR" sz="2400" dirty="0" smtClean="0"/>
              <a:t>eventos </a:t>
            </a:r>
            <a:r>
              <a:rPr lang="pt-BR" sz="2400" dirty="0"/>
              <a:t>específicos biológicos e</a:t>
            </a:r>
            <a:r>
              <a:rPr lang="pt-BR" sz="2400" dirty="0" smtClean="0"/>
              <a:t> </a:t>
            </a:r>
            <a:r>
              <a:rPr lang="pt-BR" sz="2400" dirty="0"/>
              <a:t>socialmente </a:t>
            </a:r>
            <a:r>
              <a:rPr lang="pt-BR" sz="2400" dirty="0" smtClean="0"/>
              <a:t>esperados;</a:t>
            </a:r>
          </a:p>
          <a:p>
            <a:r>
              <a:rPr lang="pt-BR" sz="2400" dirty="0" smtClean="0"/>
              <a:t>Infância – adolescência</a:t>
            </a:r>
            <a:r>
              <a:rPr lang="pt-BR" sz="2400" dirty="0"/>
              <a:t> </a:t>
            </a:r>
            <a:r>
              <a:rPr lang="pt-BR" sz="2400" dirty="0" smtClean="0"/>
              <a:t>– fase adulta – envelhecimento.  </a:t>
            </a:r>
            <a:endParaRPr lang="pt-BR" sz="2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0"/>
            <a:ext cx="699610" cy="6926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92696"/>
            <a:ext cx="699610" cy="6926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1385392"/>
            <a:ext cx="699610" cy="6926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80902" y="1385392"/>
            <a:ext cx="699610" cy="6926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060848"/>
            <a:ext cx="699610" cy="69269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753544"/>
            <a:ext cx="699610" cy="69269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3437439"/>
            <a:ext cx="699610" cy="69269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130135"/>
            <a:ext cx="699610" cy="692696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822831"/>
            <a:ext cx="699610" cy="69269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5506726"/>
            <a:ext cx="699610" cy="69269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199422"/>
            <a:ext cx="699610" cy="692696"/>
          </a:xfrm>
          <a:prstGeom prst="rect">
            <a:avLst/>
          </a:prstGeom>
        </p:spPr>
      </p:pic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744" y="1333501"/>
            <a:ext cx="4032448" cy="24642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209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</a:rPr>
              <a:t>ABORDAGEM SOCIOLÓGICA DA GERAÇÃO</a:t>
            </a:r>
            <a:endParaRPr lang="pt-B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Tipo de coletividade</a:t>
            </a:r>
          </a:p>
          <a:p>
            <a:pPr marL="0" indent="0">
              <a:buNone/>
            </a:pPr>
            <a:endParaRPr lang="pt-BR" sz="2400" dirty="0" smtClean="0"/>
          </a:p>
          <a:p>
            <a:pPr marL="0" indent="0">
              <a:buNone/>
            </a:pPr>
            <a:r>
              <a:rPr lang="pt-BR" sz="1800" dirty="0" smtClean="0"/>
              <a:t>Compartilhamento de posições biológicas articuladas socialmente,</a:t>
            </a:r>
          </a:p>
          <a:p>
            <a:pPr marL="0" indent="0">
              <a:buNone/>
            </a:pPr>
            <a:r>
              <a:rPr lang="pt-BR" sz="1800" dirty="0" smtClean="0"/>
              <a:t>vinculado aos processos históricos de mudança social.</a:t>
            </a:r>
          </a:p>
          <a:p>
            <a:pPr marL="0" indent="0">
              <a:buNone/>
            </a:pPr>
            <a:endParaRPr lang="pt-BR" sz="1800" dirty="0"/>
          </a:p>
          <a:p>
            <a:pPr marL="0" indent="0">
              <a:buNone/>
            </a:pPr>
            <a:r>
              <a:rPr lang="pt-BR" sz="1800" dirty="0" smtClean="0"/>
              <a:t>Conjuntos de relação que </a:t>
            </a:r>
            <a:r>
              <a:rPr lang="pt-BR" sz="1800" dirty="0"/>
              <a:t>implicam </a:t>
            </a:r>
            <a:r>
              <a:rPr lang="pt-BR" sz="1800" dirty="0" smtClean="0"/>
              <a:t>experiências </a:t>
            </a:r>
            <a:r>
              <a:rPr lang="pt-BR" sz="1800" dirty="0"/>
              <a:t>comuns, que fazem com que a geração enquanto </a:t>
            </a:r>
            <a:r>
              <a:rPr lang="pt-BR" sz="1800" i="1" dirty="0" smtClean="0"/>
              <a:t>potencialidade</a:t>
            </a:r>
            <a:r>
              <a:rPr lang="pt-BR" sz="1800" dirty="0" smtClean="0"/>
              <a:t> </a:t>
            </a:r>
            <a:r>
              <a:rPr lang="pt-BR" sz="1800" dirty="0"/>
              <a:t>avance na direção da conformação de </a:t>
            </a:r>
            <a:r>
              <a:rPr lang="pt-BR" sz="1800" dirty="0" smtClean="0"/>
              <a:t>grupos concretos:  </a:t>
            </a:r>
            <a:r>
              <a:rPr lang="pt-BR" sz="2400" dirty="0" smtClean="0"/>
              <a:t>unidades </a:t>
            </a:r>
            <a:r>
              <a:rPr lang="pt-BR" sz="2400" dirty="0"/>
              <a:t>de </a:t>
            </a:r>
            <a:r>
              <a:rPr lang="pt-BR" sz="2400" dirty="0" smtClean="0"/>
              <a:t>geração</a:t>
            </a:r>
          </a:p>
          <a:p>
            <a:pPr marL="0" indent="0">
              <a:buNone/>
            </a:pPr>
            <a:endParaRPr lang="pt-BR" sz="1800" dirty="0" smtClean="0"/>
          </a:p>
          <a:p>
            <a:pPr marL="0" indent="0" algn="r">
              <a:buNone/>
            </a:pPr>
            <a:r>
              <a:rPr lang="pt-BR" sz="1400" dirty="0" smtClean="0"/>
              <a:t>(Domingues</a:t>
            </a:r>
            <a:r>
              <a:rPr lang="pt-BR" sz="1400" dirty="0"/>
              <a:t>, 2002)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0"/>
            <a:ext cx="699610" cy="6926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92696"/>
            <a:ext cx="699610" cy="6926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1385392"/>
            <a:ext cx="699610" cy="6926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80902" y="1385392"/>
            <a:ext cx="699610" cy="6926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060848"/>
            <a:ext cx="699610" cy="69269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753544"/>
            <a:ext cx="699610" cy="69269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3437439"/>
            <a:ext cx="699610" cy="69269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130135"/>
            <a:ext cx="699610" cy="692696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822831"/>
            <a:ext cx="699610" cy="69269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5506726"/>
            <a:ext cx="699610" cy="69269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199422"/>
            <a:ext cx="699610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1862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</a:rPr>
              <a:t>ORGANIZAÇÃO SOCIAL DAS IDADES </a:t>
            </a:r>
            <a:br>
              <a:rPr lang="pt-BR" sz="3200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</a:rPr>
              <a:t>E SEXUALIDADES</a:t>
            </a:r>
            <a:endParaRPr lang="pt-B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781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err="1" smtClean="0"/>
              <a:t>Nambiquaras</a:t>
            </a:r>
            <a:r>
              <a:rPr lang="pt-BR" sz="2400" dirty="0"/>
              <a:t>, </a:t>
            </a:r>
            <a:r>
              <a:rPr lang="pt-BR" sz="2400" dirty="0" smtClean="0"/>
              <a:t>1930</a:t>
            </a:r>
          </a:p>
          <a:p>
            <a:r>
              <a:rPr lang="pt-BR" sz="2000" dirty="0" err="1" smtClean="0"/>
              <a:t>Tamindige</a:t>
            </a:r>
            <a:r>
              <a:rPr lang="pt-BR" sz="2000" dirty="0" smtClean="0"/>
              <a:t> </a:t>
            </a:r>
            <a:r>
              <a:rPr lang="pt-BR" sz="2000" dirty="0" err="1" smtClean="0"/>
              <a:t>kihandige</a:t>
            </a:r>
            <a:r>
              <a:rPr lang="pt-BR" sz="2000" dirty="0"/>
              <a:t> </a:t>
            </a:r>
            <a:r>
              <a:rPr lang="pt-BR" sz="2000" dirty="0" smtClean="0"/>
              <a:t>- amor de mentira</a:t>
            </a:r>
            <a:endParaRPr lang="pt-BR" sz="2000" dirty="0"/>
          </a:p>
          <a:p>
            <a:pPr marL="0" indent="0" algn="r">
              <a:buNone/>
            </a:pPr>
            <a:r>
              <a:rPr lang="pt-BR" sz="1400" dirty="0" smtClean="0"/>
              <a:t>(Lévi-Strauss, </a:t>
            </a:r>
            <a:r>
              <a:rPr lang="pt-BR" sz="1400" dirty="0" smtClean="0"/>
              <a:t>1930)</a:t>
            </a:r>
            <a:endParaRPr lang="pt-BR" sz="1400" dirty="0" smtClean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pt-BR" sz="2400" dirty="0" smtClean="0"/>
              <a:t>Sociedades ocidentais atuais</a:t>
            </a:r>
          </a:p>
          <a:p>
            <a:r>
              <a:rPr lang="pt-BR" sz="2000" dirty="0" smtClean="0"/>
              <a:t>Trajetórias individuais mais complexas, irregulares e menos homogêneas</a:t>
            </a:r>
          </a:p>
          <a:p>
            <a:r>
              <a:rPr lang="pt-BR" sz="2000" dirty="0" smtClean="0"/>
              <a:t>Diminuição do valor social da maturidade e valorização de um ideal de juventude estendida </a:t>
            </a:r>
          </a:p>
          <a:p>
            <a:r>
              <a:rPr lang="pt-BR" sz="2000" dirty="0" smtClean="0"/>
              <a:t>Sexualidade é um dos sinais mais reveladores da nova organização do curso da vida: alongamento </a:t>
            </a:r>
            <a:r>
              <a:rPr lang="pt-BR" sz="2000" dirty="0"/>
              <a:t>da vida sexual</a:t>
            </a:r>
          </a:p>
          <a:p>
            <a:pPr marL="0" indent="0" algn="r">
              <a:buNone/>
            </a:pPr>
            <a:endParaRPr lang="pt-BR" sz="1400" dirty="0" smtClean="0"/>
          </a:p>
          <a:p>
            <a:pPr marL="0" indent="0" algn="r">
              <a:buNone/>
            </a:pPr>
            <a:r>
              <a:rPr lang="pt-BR" sz="1400" dirty="0" smtClean="0"/>
              <a:t>(</a:t>
            </a:r>
            <a:r>
              <a:rPr lang="pt-BR" sz="1400" dirty="0" err="1" smtClean="0"/>
              <a:t>Bozon</a:t>
            </a:r>
            <a:r>
              <a:rPr lang="pt-BR" sz="1400" dirty="0" smtClean="0"/>
              <a:t>, 2004)</a:t>
            </a:r>
            <a:endParaRPr lang="pt-BR" sz="14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0"/>
            <a:ext cx="699610" cy="6926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92696"/>
            <a:ext cx="699610" cy="6926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1385392"/>
            <a:ext cx="699610" cy="6926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80902" y="1385392"/>
            <a:ext cx="699610" cy="6926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060848"/>
            <a:ext cx="699610" cy="69269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753544"/>
            <a:ext cx="699610" cy="69269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3437439"/>
            <a:ext cx="699610" cy="69269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130135"/>
            <a:ext cx="699610" cy="692696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822831"/>
            <a:ext cx="699610" cy="69269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5506726"/>
            <a:ext cx="699610" cy="69269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199422"/>
            <a:ext cx="699610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9690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</a:rPr>
              <a:t>CONDUTA SEXUAL</a:t>
            </a:r>
            <a:endParaRPr lang="pt-B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787208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t-BR" sz="2400" dirty="0" smtClean="0"/>
          </a:p>
          <a:p>
            <a:pPr marL="400050" lvl="1" indent="0">
              <a:buNone/>
            </a:pPr>
            <a:r>
              <a:rPr lang="pt-BR" sz="2000" dirty="0" smtClean="0"/>
              <a:t>“Não </a:t>
            </a:r>
            <a:r>
              <a:rPr lang="pt-BR" sz="2000" dirty="0"/>
              <a:t>há comportamento humano sem avaliação moral e, portanto, social. Logo, não temos um comportamento sexual biologicamente nu, mas uma conduta sexual socialmente vestida</a:t>
            </a:r>
            <a:r>
              <a:rPr lang="pt-BR" sz="2000" dirty="0" smtClean="0"/>
              <a:t>.</a:t>
            </a:r>
          </a:p>
          <a:p>
            <a:pPr marL="400050" lvl="1" indent="0">
              <a:buNone/>
            </a:pPr>
            <a:r>
              <a:rPr lang="pt-BR" sz="2000" dirty="0" smtClean="0"/>
              <a:t>...pensar </a:t>
            </a:r>
            <a:r>
              <a:rPr lang="pt-BR" sz="2000" dirty="0"/>
              <a:t>no sexo como um comportamento é um dos aspectos do modo como nos conduzimos </a:t>
            </a:r>
            <a:r>
              <a:rPr lang="pt-BR" sz="2000" dirty="0" smtClean="0"/>
              <a:t>sexualmente. O </a:t>
            </a:r>
            <a:r>
              <a:rPr lang="pt-BR" sz="2000" dirty="0"/>
              <a:t>sexo se transforma em comportamento quando decidimos tirar a roupagem cultural da sexualidade, que é sua condição socialmente </a:t>
            </a:r>
            <a:r>
              <a:rPr lang="pt-BR" sz="2000" dirty="0" smtClean="0"/>
              <a:t>‘natural</a:t>
            </a:r>
            <a:r>
              <a:rPr lang="pt-BR" sz="2000" dirty="0"/>
              <a:t>’, para revelar a condição não-natural do sexo como um comportamento nu</a:t>
            </a:r>
            <a:r>
              <a:rPr lang="pt-BR" sz="2000" dirty="0" smtClean="0"/>
              <a:t>”</a:t>
            </a:r>
          </a:p>
          <a:p>
            <a:pPr marL="400050" lvl="1" indent="0">
              <a:buNone/>
            </a:pPr>
            <a:endParaRPr lang="pt-BR" sz="2000" dirty="0"/>
          </a:p>
          <a:p>
            <a:pPr marL="400050" lvl="1" indent="0" algn="r">
              <a:buNone/>
            </a:pPr>
            <a:r>
              <a:rPr lang="pt-BR" sz="1400" dirty="0" smtClean="0"/>
              <a:t>(</a:t>
            </a:r>
            <a:r>
              <a:rPr lang="pt-BR" sz="1400" dirty="0" err="1"/>
              <a:t>Gagnon</a:t>
            </a:r>
            <a:r>
              <a:rPr lang="pt-BR" sz="1400" dirty="0"/>
              <a:t>, </a:t>
            </a:r>
            <a:r>
              <a:rPr lang="pt-BR" sz="1400" dirty="0" smtClean="0"/>
              <a:t>2006, p. 406) </a:t>
            </a:r>
          </a:p>
          <a:p>
            <a:pPr marL="0" indent="0">
              <a:buNone/>
            </a:pPr>
            <a:endParaRPr lang="pt-BR" sz="14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0"/>
            <a:ext cx="699610" cy="6926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92696"/>
            <a:ext cx="699610" cy="6926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1385392"/>
            <a:ext cx="699610" cy="6926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80902" y="1385392"/>
            <a:ext cx="699610" cy="6926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060848"/>
            <a:ext cx="699610" cy="69269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753544"/>
            <a:ext cx="699610" cy="69269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3437439"/>
            <a:ext cx="699610" cy="69269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130135"/>
            <a:ext cx="699610" cy="692696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822831"/>
            <a:ext cx="699610" cy="69269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5506726"/>
            <a:ext cx="699610" cy="69269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199422"/>
            <a:ext cx="699610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5819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</a:rPr>
              <a:t>CONDUTA SEXUAL</a:t>
            </a:r>
            <a:endParaRPr lang="pt-B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000" dirty="0" smtClean="0"/>
              <a:t>A </a:t>
            </a:r>
            <a:r>
              <a:rPr lang="pt-BR" sz="2000" dirty="0"/>
              <a:t>conduta sexual de um ator social está vinculada aos significados acerca da sexualidade compartilhados coletiva e </a:t>
            </a:r>
            <a:r>
              <a:rPr lang="pt-BR" sz="2000" dirty="0" smtClean="0"/>
              <a:t>institucionalmente.</a:t>
            </a: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pt-BR" sz="2000" dirty="0" smtClean="0"/>
              <a:t>Opera </a:t>
            </a:r>
            <a:r>
              <a:rPr lang="pt-BR" sz="2000" dirty="0"/>
              <a:t>sob a orientação de uma sintaxe, </a:t>
            </a:r>
            <a:r>
              <a:rPr lang="pt-BR" sz="2000" dirty="0" smtClean="0"/>
              <a:t>em </a:t>
            </a:r>
            <a:r>
              <a:rPr lang="pt-BR" sz="2000" dirty="0"/>
              <a:t>que se articulam diferentes níveis de roteiros: </a:t>
            </a:r>
            <a:endParaRPr lang="pt-BR" sz="2000" dirty="0" smtClean="0"/>
          </a:p>
          <a:p>
            <a:r>
              <a:rPr lang="pt-BR" sz="2000" dirty="0" smtClean="0"/>
              <a:t>cenários </a:t>
            </a:r>
            <a:r>
              <a:rPr lang="pt-BR" sz="2000" dirty="0"/>
              <a:t>culturais </a:t>
            </a:r>
            <a:endParaRPr lang="pt-BR" sz="2000" dirty="0" smtClean="0"/>
          </a:p>
          <a:p>
            <a:r>
              <a:rPr lang="pt-BR" sz="2000" dirty="0" smtClean="0"/>
              <a:t>scripts interpessoais </a:t>
            </a:r>
          </a:p>
          <a:p>
            <a:r>
              <a:rPr lang="pt-BR" sz="2000" dirty="0" smtClean="0"/>
              <a:t>scripts </a:t>
            </a:r>
            <a:r>
              <a:rPr lang="pt-BR" sz="2000" dirty="0"/>
              <a:t>intrapsíquicos </a:t>
            </a:r>
          </a:p>
          <a:p>
            <a:pPr marL="0" indent="0" algn="r">
              <a:buNone/>
            </a:pPr>
            <a:endParaRPr lang="pt-BR" sz="1400" dirty="0" smtClean="0"/>
          </a:p>
          <a:p>
            <a:pPr marL="0" indent="0" algn="r">
              <a:buNone/>
            </a:pPr>
            <a:endParaRPr lang="pt-BR" sz="1400" dirty="0"/>
          </a:p>
          <a:p>
            <a:pPr marL="0" indent="0" algn="r">
              <a:buNone/>
            </a:pPr>
            <a:r>
              <a:rPr lang="pt-BR" sz="1400" dirty="0" smtClean="0"/>
              <a:t>(</a:t>
            </a:r>
            <a:r>
              <a:rPr lang="pt-BR" sz="1400" dirty="0"/>
              <a:t>Simon e </a:t>
            </a:r>
            <a:r>
              <a:rPr lang="pt-BR" sz="1400" dirty="0" err="1"/>
              <a:t>Gagnon</a:t>
            </a:r>
            <a:r>
              <a:rPr lang="pt-BR" sz="1400" dirty="0"/>
              <a:t>, 1984)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0"/>
            <a:ext cx="699610" cy="6926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92696"/>
            <a:ext cx="699610" cy="6926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1385392"/>
            <a:ext cx="699610" cy="6926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80902" y="1385392"/>
            <a:ext cx="699610" cy="6926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060848"/>
            <a:ext cx="699610" cy="69269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753544"/>
            <a:ext cx="699610" cy="69269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3437439"/>
            <a:ext cx="699610" cy="69269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130135"/>
            <a:ext cx="699610" cy="692696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822831"/>
            <a:ext cx="699610" cy="69269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5506726"/>
            <a:ext cx="699610" cy="69269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199422"/>
            <a:ext cx="699610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97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7504" y="274638"/>
            <a:ext cx="8229600" cy="1143000"/>
          </a:xfrm>
        </p:spPr>
        <p:txBody>
          <a:bodyPr>
            <a:normAutofit/>
          </a:bodyPr>
          <a:lstStyle/>
          <a:p>
            <a:r>
              <a:rPr lang="pt-BR" sz="3200" dirty="0" smtClean="0">
                <a:solidFill>
                  <a:schemeClr val="accent5">
                    <a:lumMod val="75000"/>
                  </a:schemeClr>
                </a:solidFill>
              </a:rPr>
              <a:t>CONDUTA SEXUAL</a:t>
            </a:r>
            <a:endParaRPr lang="pt-BR" sz="32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785921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400" dirty="0" smtClean="0"/>
              <a:t>Os </a:t>
            </a:r>
            <a:r>
              <a:rPr lang="pt-BR" sz="2400" dirty="0"/>
              <a:t>cenários culturais </a:t>
            </a:r>
            <a:r>
              <a:rPr lang="pt-BR" sz="1800" dirty="0"/>
              <a:t>servem de guias de instrução, no nível cultural, sobre como as pessoas podem ou devem se portar sexualmente. Trata-se de sistemas de signos e símbolos, presentes nos arranjos socialmente institucionalizados e inseridos nas diversas narrativas compartilhadas culturalmente, que fornecem elementos normativos e atitudinais que orientam as práticas dos papéis </a:t>
            </a:r>
            <a:r>
              <a:rPr lang="pt-BR" sz="1800" dirty="0" smtClean="0"/>
              <a:t>específicos.</a:t>
            </a:r>
            <a:endParaRPr lang="pt-BR" sz="1800" dirty="0"/>
          </a:p>
          <a:p>
            <a:pPr marL="0" indent="0">
              <a:buNone/>
            </a:pPr>
            <a:r>
              <a:rPr lang="pt-BR" sz="2000" dirty="0"/>
              <a:t> </a:t>
            </a:r>
            <a:endParaRPr lang="pt-BR" sz="2000" dirty="0" smtClean="0"/>
          </a:p>
          <a:p>
            <a:pPr marL="0" indent="0">
              <a:buNone/>
            </a:pPr>
            <a:r>
              <a:rPr lang="pt-BR" sz="1800" dirty="0" smtClean="0"/>
              <a:t>Na </a:t>
            </a:r>
            <a:r>
              <a:rPr lang="pt-BR" sz="1800" dirty="0"/>
              <a:t>interação dos atores sociais, esses guias são improvisados e adaptados às exigências das situações concretas, por meio dos </a:t>
            </a:r>
            <a:r>
              <a:rPr lang="pt-BR" sz="2400" dirty="0"/>
              <a:t>scripts </a:t>
            </a:r>
            <a:r>
              <a:rPr lang="pt-BR" sz="2400" dirty="0" smtClean="0"/>
              <a:t>interpessoais</a:t>
            </a:r>
            <a:r>
              <a:rPr lang="pt-BR" sz="2000" dirty="0" smtClean="0"/>
              <a:t>.</a:t>
            </a: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r>
              <a:rPr lang="pt-BR" sz="1800" dirty="0" smtClean="0"/>
              <a:t>Além </a:t>
            </a:r>
            <a:r>
              <a:rPr lang="pt-BR" sz="1800" dirty="0"/>
              <a:t>disso, eles são elaborados ou reorganizados simbolicamente no âmbito dos </a:t>
            </a:r>
            <a:r>
              <a:rPr lang="pt-BR" sz="2400" dirty="0"/>
              <a:t>scripts </a:t>
            </a:r>
            <a:r>
              <a:rPr lang="pt-BR" sz="2400" dirty="0" smtClean="0"/>
              <a:t>intrapsíquicos.</a:t>
            </a:r>
            <a:endParaRPr lang="pt-BR" sz="2400" dirty="0"/>
          </a:p>
          <a:p>
            <a:pPr marL="0" indent="0" algn="r">
              <a:buNone/>
            </a:pPr>
            <a:endParaRPr lang="pt-BR" sz="1400" dirty="0" smtClean="0"/>
          </a:p>
          <a:p>
            <a:pPr marL="0" indent="0" algn="r">
              <a:buNone/>
            </a:pPr>
            <a:r>
              <a:rPr lang="pt-BR" sz="1400" dirty="0" smtClean="0"/>
              <a:t>(</a:t>
            </a:r>
            <a:r>
              <a:rPr lang="pt-BR" sz="1400" dirty="0"/>
              <a:t>Simon e </a:t>
            </a:r>
            <a:r>
              <a:rPr lang="pt-BR" sz="1400" dirty="0" err="1"/>
              <a:t>Gagnon</a:t>
            </a:r>
            <a:r>
              <a:rPr lang="pt-BR" sz="1400" dirty="0"/>
              <a:t>, 1984)</a:t>
            </a:r>
          </a:p>
          <a:p>
            <a:pPr marL="0" indent="0">
              <a:buNone/>
            </a:pPr>
            <a:endParaRPr lang="pt-BR" sz="2000" dirty="0" smtClean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 smtClean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0"/>
            <a:ext cx="699610" cy="692696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92696"/>
            <a:ext cx="699610" cy="692696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1385392"/>
            <a:ext cx="699610" cy="692696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80902" y="1385392"/>
            <a:ext cx="699610" cy="692696"/>
          </a:xfrm>
          <a:prstGeom prst="rect">
            <a:avLst/>
          </a:prstGeom>
        </p:spPr>
      </p:pic>
      <p:pic>
        <p:nvPicPr>
          <p:cNvPr id="9" name="Imagem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060848"/>
            <a:ext cx="699610" cy="692696"/>
          </a:xfrm>
          <a:prstGeom prst="rect">
            <a:avLst/>
          </a:prstGeom>
        </p:spPr>
      </p:pic>
      <p:pic>
        <p:nvPicPr>
          <p:cNvPr id="10" name="Imagem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2753544"/>
            <a:ext cx="699610" cy="692696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3437439"/>
            <a:ext cx="699610" cy="692696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130135"/>
            <a:ext cx="699610" cy="692696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4822831"/>
            <a:ext cx="699610" cy="692696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3307" y="5506726"/>
            <a:ext cx="699610" cy="692696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V="1">
            <a:off x="8460432" y="6199422"/>
            <a:ext cx="699610" cy="692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9107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Words>1544</Words>
  <Application>Microsoft Office PowerPoint</Application>
  <PresentationFormat>Apresentação na tela (4:3)</PresentationFormat>
  <Paragraphs>168</Paragraphs>
  <Slides>18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19" baseType="lpstr">
      <vt:lpstr>Tema do Office</vt:lpstr>
      <vt:lpstr>SEXUALIDADE E CICLOS DE VIDA</vt:lpstr>
      <vt:lpstr>GERAÇÃO, SEXUALIDADE E SAÚDE</vt:lpstr>
      <vt:lpstr>GERAÇÃO, SEXUALIDADE E SAÚDE</vt:lpstr>
      <vt:lpstr>CICLOS DE VIDA</vt:lpstr>
      <vt:lpstr>ABORDAGEM SOCIOLÓGICA DA GERAÇÃO</vt:lpstr>
      <vt:lpstr>ORGANIZAÇÃO SOCIAL DAS IDADES  E SEXUALIDADES</vt:lpstr>
      <vt:lpstr>CONDUTA SEXUAL</vt:lpstr>
      <vt:lpstr>CONDUTA SEXUAL</vt:lpstr>
      <vt:lpstr>CONDUTA SEXUAL</vt:lpstr>
      <vt:lpstr>ADOLESCÊNCIA-JUVENTUDE</vt:lpstr>
      <vt:lpstr>ADOLESCÊNCIA-JUVENTUDE</vt:lpstr>
      <vt:lpstr>ADOLESCÊNCIA-JUVENTUDE</vt:lpstr>
      <vt:lpstr>ADOLESCÊNCIA-JUVENTUDE</vt:lpstr>
      <vt:lpstr>ADOLESCÊNCIA-JUVENTUDE</vt:lpstr>
      <vt:lpstr>IDADE ADULTA E FUNCIONALIDADE SEXUAL </vt:lpstr>
      <vt:lpstr>ENVELHECIMENTO</vt:lpstr>
      <vt:lpstr>ENVELHECIMENTO</vt:lpstr>
      <vt:lpstr>Referências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ENTENDENDO O COMPORTAMENTO SEXUAL: A EDUCAÇÃO E A INTERSETORIALIDADE</dc:title>
  <dc:creator>Thiago Pinheiro</dc:creator>
  <cp:lastModifiedBy>Thiago Pinheiro</cp:lastModifiedBy>
  <cp:revision>102</cp:revision>
  <dcterms:created xsi:type="dcterms:W3CDTF">2017-09-06T22:52:47Z</dcterms:created>
  <dcterms:modified xsi:type="dcterms:W3CDTF">2017-12-04T14:11:00Z</dcterms:modified>
</cp:coreProperties>
</file>