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8" r:id="rId2"/>
    <p:sldId id="259" r:id="rId3"/>
    <p:sldId id="267" r:id="rId4"/>
    <p:sldId id="268" r:id="rId5"/>
    <p:sldId id="272" r:id="rId6"/>
    <p:sldId id="271" r:id="rId7"/>
    <p:sldId id="269" r:id="rId8"/>
    <p:sldId id="273" r:id="rId9"/>
    <p:sldId id="426" r:id="rId10"/>
    <p:sldId id="274" r:id="rId11"/>
    <p:sldId id="301" r:id="rId12"/>
    <p:sldId id="302" r:id="rId13"/>
    <p:sldId id="283" r:id="rId14"/>
    <p:sldId id="303" r:id="rId15"/>
    <p:sldId id="427" r:id="rId16"/>
    <p:sldId id="429" r:id="rId17"/>
    <p:sldId id="430" r:id="rId18"/>
    <p:sldId id="300" r:id="rId19"/>
    <p:sldId id="431" r:id="rId20"/>
    <p:sldId id="432" r:id="rId21"/>
    <p:sldId id="304" r:id="rId22"/>
    <p:sldId id="316" r:id="rId23"/>
    <p:sldId id="433" r:id="rId24"/>
    <p:sldId id="279" r:id="rId25"/>
    <p:sldId id="434" r:id="rId26"/>
    <p:sldId id="30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Josefin Sans" panose="020B060402020202020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885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6" y="78"/>
      </p:cViewPr>
      <p:guideLst>
        <p:guide orient="horz" pos="1620"/>
        <p:guide pos="2880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20ff0f4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20ff0f4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b685279e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b685279e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21189" y="8671664"/>
            <a:ext cx="2902529" cy="4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86CFCF99-46A1-41EA-8BFD-3C16B4630BB2}" type="slidenum">
              <a:rPr lang="pt-BR" alt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5988"/>
              <a:t>12</a:t>
            </a:fld>
            <a:endParaRPr lang="pt-BR" alt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11200"/>
            <a:ext cx="6062663" cy="3411538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35" y="4335833"/>
            <a:ext cx="5018208" cy="4122330"/>
          </a:xfrm>
          <a:noFill/>
          <a:ln/>
        </p:spPr>
        <p:txBody>
          <a:bodyPr lIns="90432" tIns="45216" rIns="90432" bIns="45216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4d89a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4d89a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3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85275" y="8684826"/>
            <a:ext cx="2971092" cy="457711"/>
          </a:xfrm>
          <a:prstGeom prst="rect">
            <a:avLst/>
          </a:prstGeom>
          <a:noFill/>
        </p:spPr>
        <p:txBody>
          <a:bodyPr/>
          <a:lstStyle/>
          <a:p>
            <a:fld id="{9912F617-3371-4309-8CD6-94CF399F6697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000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7846DCB-53C1-4E9D-AB48-ADC136DDA4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1125" y="8670925"/>
            <a:ext cx="2901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679FAD-BEF8-45D1-8FAD-8818E17B0CE1}" type="slidenum">
              <a:rPr lang="en-US" altLang="pt-BR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pt-BR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74E4682-39AF-48CA-BE93-7141536EF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11200"/>
            <a:ext cx="6059487" cy="34099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84DFA17-64C7-46DC-A790-3B444132F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4335463"/>
            <a:ext cx="5018087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39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251d3ba3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251d3ba3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b685279e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b685279e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4d89a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4d89a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2cca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2cca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251d3ba3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251d3ba3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planeta ter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</p:spPr>
      </p:pic>
      <p:sp>
        <p:nvSpPr>
          <p:cNvPr id="71" name="Google Shape;71;p15"/>
          <p:cNvSpPr txBox="1"/>
          <p:nvPr/>
        </p:nvSpPr>
        <p:spPr>
          <a:xfrm>
            <a:off x="-138236" y="75305"/>
            <a:ext cx="3514698" cy="20916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ÉTICA, RESPONSABILIDADE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SOCIAL CORPORATIVA E DESENVOLVIMENTO SUSTENTÁVEL NAS EMPRESAS</a:t>
            </a:r>
            <a:endParaRPr sz="1800" dirty="0">
              <a:solidFill>
                <a:schemeClr val="bg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71;p15"/>
          <p:cNvSpPr txBox="1"/>
          <p:nvPr/>
        </p:nvSpPr>
        <p:spPr>
          <a:xfrm>
            <a:off x="-38626" y="4734813"/>
            <a:ext cx="2168644" cy="408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Renata Cherém</a:t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29"/>
          <p:cNvCxnSpPr/>
          <p:nvPr/>
        </p:nvCxnSpPr>
        <p:spPr>
          <a:xfrm flipV="1">
            <a:off x="934821" y="1496294"/>
            <a:ext cx="6723279" cy="12346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9"/>
          <p:cNvSpPr txBox="1"/>
          <p:nvPr/>
        </p:nvSpPr>
        <p:spPr>
          <a:xfrm>
            <a:off x="841662" y="1649742"/>
            <a:ext cx="6920345" cy="332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2300" dirty="0">
                <a:latin typeface="+mj-lt"/>
              </a:rPr>
              <a:t>é “a integração voluntária de preocupações sociais e ambientais por parte das empresas nas suas operações e na sua interação com outras partes interessadas” (Comissão das Comunidades Europeias, 2001, p.7). </a:t>
            </a:r>
            <a:endParaRPr sz="2300">
              <a:solidFill>
                <a:srgbClr val="1155CC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830613" y="1005684"/>
            <a:ext cx="5923478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Responsabilidade Social Corporativa</a:t>
            </a:r>
            <a:endParaRPr sz="2500" b="1">
              <a:solidFill>
                <a:srgbClr val="0070C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/>
        </p:nvSpPr>
        <p:spPr>
          <a:xfrm>
            <a:off x="7595756" y="92429"/>
            <a:ext cx="1350819" cy="447899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ANOS 90</a:t>
            </a:r>
            <a:endParaRPr sz="2000" b="1">
              <a:solidFill>
                <a:srgbClr val="0070C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271;p36"/>
          <p:cNvSpPr txBox="1"/>
          <p:nvPr/>
        </p:nvSpPr>
        <p:spPr>
          <a:xfrm>
            <a:off x="1683326" y="3657601"/>
            <a:ext cx="7242465" cy="1309255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2800" b="1" dirty="0">
              <a:solidFill>
                <a:srgbClr val="0070C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pt-BR" sz="2800" b="1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RSC como desenvolvimento sustentável</a:t>
            </a:r>
          </a:p>
        </p:txBody>
      </p:sp>
      <p:pic>
        <p:nvPicPr>
          <p:cNvPr id="4" name="Picture 2" descr="Resultado de imagem para world conservation strate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006" y="713555"/>
            <a:ext cx="1361210" cy="1265675"/>
          </a:xfrm>
          <a:prstGeom prst="rect">
            <a:avLst/>
          </a:prstGeom>
          <a:noFill/>
        </p:spPr>
      </p:pic>
      <p:pic>
        <p:nvPicPr>
          <p:cNvPr id="5" name="Picture 4" descr="Resultado de imagem para our common fu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381" y="703165"/>
            <a:ext cx="1167214" cy="130925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482288" y="2167282"/>
            <a:ext cx="2379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“para que o desenvolvimento seja sustentável devem-se considerar aspectos referentes às dimensões social e ecológica, bem como fatores econômicos”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67052" y="2143038"/>
            <a:ext cx="2394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“este relatório conceitua Desenvolvimento Sustentável como “o encontro das necessidades do presente sem comprometer a sobrevivência das gerações futuras</a:t>
            </a:r>
            <a:r>
              <a:rPr lang="pt-BR" sz="1200" i="1" dirty="0"/>
              <a:t>” </a:t>
            </a:r>
            <a:endParaRPr lang="pt-B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esultado de imagem para INDIVIDUALISMO"/>
          <p:cNvSpPr>
            <a:spLocks noChangeAspect="1" noChangeArrowheads="1"/>
          </p:cNvSpPr>
          <p:nvPr/>
        </p:nvSpPr>
        <p:spPr bwMode="auto">
          <a:xfrm>
            <a:off x="196850" y="-136921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 sz="1800"/>
          </a:p>
        </p:txBody>
      </p:sp>
      <p:pic>
        <p:nvPicPr>
          <p:cNvPr id="19459" name="Picture 2" descr="Resultado de imagem para MERCADO, ESTADO E SOCIED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2038351"/>
            <a:ext cx="53530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tângulo 5"/>
          <p:cNvSpPr>
            <a:spLocks noChangeArrowheads="1"/>
          </p:cNvSpPr>
          <p:nvPr/>
        </p:nvSpPr>
        <p:spPr bwMode="auto">
          <a:xfrm>
            <a:off x="526397" y="328499"/>
            <a:ext cx="809120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2" indent="-342892" algn="ctr"/>
            <a:r>
              <a:rPr lang="pt-BR" altLang="pt-BR" sz="3200" dirty="0">
                <a:latin typeface="Times New Roman" pitchFamily="18" charset="0"/>
                <a:cs typeface="Times New Roman" pitchFamily="18" charset="0"/>
              </a:rPr>
              <a:t>QUEM DEVE PROMOVER </a:t>
            </a:r>
          </a:p>
          <a:p>
            <a:pPr marL="342892" indent="-342892" algn="ctr"/>
            <a:r>
              <a:rPr lang="pt-BR" altLang="pt-BR" sz="3200" dirty="0">
                <a:latin typeface="Times New Roman" pitchFamily="18" charset="0"/>
                <a:cs typeface="Times New Roman" pitchFamily="18" charset="0"/>
              </a:rPr>
              <a:t>A RSC E O DESENVOLVIMENTO SUSTENTÁVEL?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374074" y="1775699"/>
            <a:ext cx="4031672" cy="99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PRINCIPAL IMPLICAÇÃO DO CARÁTER VOLUNTÁRIO DA RSC</a:t>
            </a:r>
            <a:endParaRPr sz="1800" b="1">
              <a:solidFill>
                <a:srgbClr val="0070C0"/>
              </a:solidFill>
            </a:endParaRPr>
          </a:p>
        </p:txBody>
      </p:sp>
      <p:sp>
        <p:nvSpPr>
          <p:cNvPr id="5" name="Google Shape;117;p21"/>
          <p:cNvSpPr txBox="1"/>
          <p:nvPr/>
        </p:nvSpPr>
        <p:spPr>
          <a:xfrm>
            <a:off x="5187077" y="1761843"/>
            <a:ext cx="3537824" cy="134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EXCLUSÃO DOS GOVERNOS DO SEU DESENVOLVIMENTO</a:t>
            </a:r>
            <a:endParaRPr sz="1800" b="1">
              <a:solidFill>
                <a:srgbClr val="0070C0"/>
              </a:solidFill>
            </a:endParaRPr>
          </a:p>
        </p:txBody>
      </p:sp>
      <p:sp>
        <p:nvSpPr>
          <p:cNvPr id="8" name="Igual 7"/>
          <p:cNvSpPr/>
          <p:nvPr/>
        </p:nvSpPr>
        <p:spPr>
          <a:xfrm>
            <a:off x="4229100" y="2119747"/>
            <a:ext cx="852055" cy="4468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9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>
            <a:off x="461328" y="1528841"/>
            <a:ext cx="7955309" cy="29797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82;p29">
            <a:extLst>
              <a:ext uri="{FF2B5EF4-FFF2-40B4-BE49-F238E27FC236}">
                <a16:creationId xmlns:a16="http://schemas.microsoft.com/office/drawing/2014/main" id="{563955A7-7642-41BF-8E42-7B360C70054D}"/>
              </a:ext>
            </a:extLst>
          </p:cNvPr>
          <p:cNvCxnSpPr/>
          <p:nvPr/>
        </p:nvCxnSpPr>
        <p:spPr>
          <a:xfrm>
            <a:off x="489037" y="2938541"/>
            <a:ext cx="7955309" cy="29797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501B031-2659-4F69-88A8-F16A93BAFCDD}"/>
              </a:ext>
            </a:extLst>
          </p:cNvPr>
          <p:cNvSpPr/>
          <p:nvPr/>
        </p:nvSpPr>
        <p:spPr>
          <a:xfrm>
            <a:off x="1273925" y="810491"/>
            <a:ext cx="6724993" cy="32835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2925"/>
              </a:lnSpc>
            </a:pPr>
            <a:r>
              <a:rPr lang="pt-BR" sz="1800" dirty="0"/>
              <a:t>Independente de serem mais ou menos críticos à ideia de que os  Estados diminuíram seu poder de interferência e de ação devido a globalização, os autores reconhecem que os Estados continuam sendo importantes no desenvolvimento da RSC e que esta não pode ser enxergada isolada do governo. O que ainda é inconclusivo na literatura é sobre o verdadeiro papel e a influencia das corporações privadas e do governo na criação e manutenção das ações de RSC.</a:t>
            </a:r>
          </a:p>
        </p:txBody>
      </p:sp>
    </p:spTree>
    <p:extLst>
      <p:ext uri="{BB962C8B-B14F-4D97-AF65-F5344CB8AC3E}">
        <p14:creationId xmlns:p14="http://schemas.microsoft.com/office/powerpoint/2010/main" val="234354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2289132" y="1066553"/>
            <a:ext cx="4766153" cy="23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“</a:t>
            </a:r>
            <a:r>
              <a:rPr lang="pt-BR" sz="3300" b="1" dirty="0"/>
              <a:t>O maior patrimônio das empresas, hoje, é a sua credibilidade”</a:t>
            </a:r>
            <a:endParaRPr sz="3300" b="1" dirty="0"/>
          </a:p>
        </p:txBody>
      </p:sp>
      <p:sp>
        <p:nvSpPr>
          <p:cNvPr id="8" name="Google Shape;117;p21">
            <a:extLst>
              <a:ext uri="{FF2B5EF4-FFF2-40B4-BE49-F238E27FC236}">
                <a16:creationId xmlns:a16="http://schemas.microsoft.com/office/drawing/2014/main" id="{2972E3BA-28D9-401A-BF2B-29902658F965}"/>
              </a:ext>
            </a:extLst>
          </p:cNvPr>
          <p:cNvSpPr txBox="1"/>
          <p:nvPr/>
        </p:nvSpPr>
        <p:spPr>
          <a:xfrm>
            <a:off x="5635669" y="4580475"/>
            <a:ext cx="3320442" cy="56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200" b="1" dirty="0"/>
              <a:t>Oded Grajew, Fundador do Instituto Ethos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328611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CD3D6-71BC-4E94-A21D-21B9DB22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721" y="810496"/>
            <a:ext cx="5052058" cy="6733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195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MODELOS DE RESPONSABILIDADE SOCIAL CORPORATIVA E DESENVOLVIMENTO SUSTENTÁVEL</a:t>
            </a:r>
          </a:p>
        </p:txBody>
      </p:sp>
      <p:sp>
        <p:nvSpPr>
          <p:cNvPr id="4" name="Fluxograma: Documento 3">
            <a:extLst>
              <a:ext uri="{FF2B5EF4-FFF2-40B4-BE49-F238E27FC236}">
                <a16:creationId xmlns:a16="http://schemas.microsoft.com/office/drawing/2014/main" id="{29DF5BD2-A321-400B-8FB6-4BAE9916CF24}"/>
              </a:ext>
            </a:extLst>
          </p:cNvPr>
          <p:cNvSpPr/>
          <p:nvPr/>
        </p:nvSpPr>
        <p:spPr>
          <a:xfrm>
            <a:off x="496676" y="1966400"/>
            <a:ext cx="2294322" cy="2098529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25" b="1" dirty="0">
                <a:solidFill>
                  <a:schemeClr val="tx1"/>
                </a:solidFill>
              </a:rPr>
              <a:t>Modelo das quatro dimensões da RSC</a:t>
            </a:r>
          </a:p>
          <a:p>
            <a:pPr algn="ctr"/>
            <a:endParaRPr lang="pt-BR" sz="1050" dirty="0"/>
          </a:p>
        </p:txBody>
      </p:sp>
      <p:sp>
        <p:nvSpPr>
          <p:cNvPr id="18" name="Fluxograma: Documento 17">
            <a:extLst>
              <a:ext uri="{FF2B5EF4-FFF2-40B4-BE49-F238E27FC236}">
                <a16:creationId xmlns:a16="http://schemas.microsoft.com/office/drawing/2014/main" id="{6E844A5F-40BA-44AF-AAD6-D2DFFB66D5DC}"/>
              </a:ext>
            </a:extLst>
          </p:cNvPr>
          <p:cNvSpPr/>
          <p:nvPr/>
        </p:nvSpPr>
        <p:spPr>
          <a:xfrm>
            <a:off x="3256504" y="1956009"/>
            <a:ext cx="2423164" cy="199669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25" b="1" dirty="0">
                <a:solidFill>
                  <a:schemeClr val="tx1"/>
                </a:solidFill>
              </a:rPr>
              <a:t>Modelo dos três domínios da RSC</a:t>
            </a:r>
          </a:p>
        </p:txBody>
      </p:sp>
      <p:sp>
        <p:nvSpPr>
          <p:cNvPr id="7" name="Fluxograma: Documento 6">
            <a:extLst>
              <a:ext uri="{FF2B5EF4-FFF2-40B4-BE49-F238E27FC236}">
                <a16:creationId xmlns:a16="http://schemas.microsoft.com/office/drawing/2014/main" id="{6E844A5F-40BA-44AF-AAD6-D2DFFB66D5DC}"/>
              </a:ext>
            </a:extLst>
          </p:cNvPr>
          <p:cNvSpPr/>
          <p:nvPr/>
        </p:nvSpPr>
        <p:spPr>
          <a:xfrm>
            <a:off x="6062052" y="1956009"/>
            <a:ext cx="2423164" cy="184707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>
              <a:buFont typeface="Symbol" panose="05050102010706020507" pitchFamily="18" charset="2"/>
              <a:buChar char=""/>
            </a:pPr>
            <a:endParaRPr lang="pt-BR" sz="1500" dirty="0">
              <a:solidFill>
                <a:schemeClr val="tx1"/>
              </a:solidFill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pt-BR" sz="1500" dirty="0">
              <a:solidFill>
                <a:schemeClr val="tx1"/>
              </a:solidFill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pt-BR" sz="1500" dirty="0">
              <a:solidFill>
                <a:schemeClr val="tx1"/>
              </a:solidFill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pt-BR" sz="1500" dirty="0">
              <a:solidFill>
                <a:schemeClr val="tx1"/>
              </a:solidFill>
            </a:endParaRPr>
          </a:p>
          <a:p>
            <a:pPr lvl="0" algn="just"/>
            <a:r>
              <a:rPr lang="pt-BR" sz="1725" b="1" dirty="0">
                <a:solidFill>
                  <a:schemeClr val="tx1"/>
                </a:solidFill>
              </a:rPr>
              <a:t>Modelo Tripple botton Line</a:t>
            </a:r>
            <a:endParaRPr lang="pt-BR" sz="1725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1725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15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8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CF2B23C1-E55D-4AEE-AF58-9E62D4F00DFE}"/>
              </a:ext>
            </a:extLst>
          </p:cNvPr>
          <p:cNvSpPr/>
          <p:nvPr/>
        </p:nvSpPr>
        <p:spPr>
          <a:xfrm>
            <a:off x="290945" y="539266"/>
            <a:ext cx="822544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à"/>
            </a:pPr>
            <a:r>
              <a:rPr lang="pt-BR" sz="1800" dirty="0">
                <a:sym typeface="Wingdings" panose="05000000000000000000" pitchFamily="2" charset="2"/>
              </a:rPr>
              <a:t>  </a:t>
            </a:r>
            <a:r>
              <a:rPr lang="pt-BR" sz="1650" dirty="0">
                <a:sym typeface="Wingdings" panose="05000000000000000000" pitchFamily="2" charset="2"/>
              </a:rPr>
              <a:t>Criada a partir do conceito de RSC de </a:t>
            </a:r>
            <a:r>
              <a:rPr lang="pt-BR" sz="1650" dirty="0"/>
              <a:t>Carroll (1979).</a:t>
            </a:r>
          </a:p>
          <a:p>
            <a:pPr algn="just"/>
            <a:endParaRPr lang="pt-BR" sz="1650" dirty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sz="1650" dirty="0"/>
              <a:t>“RSC é compreende as expectativas econômicas, legais, éticas e filantrópicas que a sociedade tem em relação às organizações em dado período”.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41C688-35FE-4D84-84C8-401B13492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83" y="91453"/>
            <a:ext cx="4644424" cy="378206"/>
          </a:xfrm>
        </p:spPr>
        <p:txBody>
          <a:bodyPr>
            <a:noAutofit/>
          </a:bodyPr>
          <a:lstStyle/>
          <a:p>
            <a:pPr algn="l"/>
            <a:r>
              <a:rPr lang="pt-BR" sz="21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AS QUATRO DIMENSÕES DA RSC</a:t>
            </a:r>
          </a:p>
        </p:txBody>
      </p:sp>
      <p:pic>
        <p:nvPicPr>
          <p:cNvPr id="1026" name="Picture 2" descr="Pirâmide da Responsabilidade Social Corporativa proposta por ...">
            <a:extLst>
              <a:ext uri="{FF2B5EF4-FFF2-40B4-BE49-F238E27FC236}">
                <a16:creationId xmlns:a16="http://schemas.microsoft.com/office/drawing/2014/main" id="{AB2B9C2A-1879-4435-BA3F-8732DF83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06" y="1720737"/>
            <a:ext cx="6072188" cy="33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3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CF2B23C1-E55D-4AEE-AF58-9E62D4F00DFE}"/>
              </a:ext>
            </a:extLst>
          </p:cNvPr>
          <p:cNvSpPr/>
          <p:nvPr/>
        </p:nvSpPr>
        <p:spPr>
          <a:xfrm>
            <a:off x="290945" y="539265"/>
            <a:ext cx="82254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à"/>
            </a:pPr>
            <a:r>
              <a:rPr lang="pt-BR" sz="1800" dirty="0">
                <a:sym typeface="Wingdings" panose="05000000000000000000" pitchFamily="2" charset="2"/>
              </a:rPr>
              <a:t>  </a:t>
            </a:r>
            <a:r>
              <a:rPr lang="pt-BR" sz="1650" dirty="0">
                <a:sym typeface="Wingdings" panose="05000000000000000000" pitchFamily="2" charset="2"/>
              </a:rPr>
              <a:t>Criada a partir do conceito de RSC de </a:t>
            </a:r>
            <a:r>
              <a:rPr lang="pt-BR" sz="1650" dirty="0"/>
              <a:t>Carroll (1979) por Schwartz e Carroll (2003).</a:t>
            </a:r>
          </a:p>
          <a:p>
            <a:pPr algn="just"/>
            <a:endParaRPr lang="pt-BR" sz="165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41C688-35FE-4D84-84C8-401B13492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83" y="91453"/>
            <a:ext cx="4619372" cy="378206"/>
          </a:xfrm>
        </p:spPr>
        <p:txBody>
          <a:bodyPr>
            <a:noAutofit/>
          </a:bodyPr>
          <a:lstStyle/>
          <a:p>
            <a:pPr algn="l"/>
            <a:r>
              <a:rPr lang="pt-BR" sz="21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OS TRÊS DOMÍNIOS DA RSC</a:t>
            </a:r>
          </a:p>
        </p:txBody>
      </p:sp>
      <p:pic>
        <p:nvPicPr>
          <p:cNvPr id="2050" name="Picture 2" descr="Os três domínios da RSE. | Download Scientific Diagram">
            <a:extLst>
              <a:ext uri="{FF2B5EF4-FFF2-40B4-BE49-F238E27FC236}">
                <a16:creationId xmlns:a16="http://schemas.microsoft.com/office/drawing/2014/main" id="{3D6E1E5C-0654-42C6-A754-EB1EDBA3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41" y="1139429"/>
            <a:ext cx="4836319" cy="3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9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2536E27-9D2D-4273-87B2-380E89926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137161"/>
            <a:ext cx="3571056" cy="353903"/>
          </a:xfrm>
        </p:spPr>
        <p:txBody>
          <a:bodyPr>
            <a:noAutofit/>
          </a:bodyPr>
          <a:lstStyle/>
          <a:p>
            <a:r>
              <a:rPr lang="pt-BR" sz="21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TRIPLE BOTTOM LINE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7418B2-04D8-4E3C-8AD6-40A4421F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02" y="1488253"/>
            <a:ext cx="6496397" cy="351808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03CEA3-EF33-4451-A99A-6218B8EEAF56}"/>
              </a:ext>
            </a:extLst>
          </p:cNvPr>
          <p:cNvSpPr/>
          <p:nvPr/>
        </p:nvSpPr>
        <p:spPr>
          <a:xfrm>
            <a:off x="249382" y="567344"/>
            <a:ext cx="842910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313B3F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pt-BR" sz="1650" dirty="0">
                <a:solidFill>
                  <a:srgbClr val="313B3F"/>
                </a:solidFill>
                <a:sym typeface="Wingdings" panose="05000000000000000000" pitchFamily="2" charset="2"/>
              </a:rPr>
              <a:t>C</a:t>
            </a:r>
            <a:r>
              <a:rPr lang="pt-BR" sz="1650" dirty="0"/>
              <a:t>onceito criado pelo sociólogo britânico John </a:t>
            </a:r>
            <a:r>
              <a:rPr lang="pt-BR" sz="1650" dirty="0" err="1"/>
              <a:t>Elkington</a:t>
            </a:r>
            <a:r>
              <a:rPr lang="pt-BR" sz="1650" dirty="0"/>
              <a:t> em 1994.</a:t>
            </a:r>
            <a:r>
              <a:rPr lang="pt-BR" sz="1650" dirty="0">
                <a:solidFill>
                  <a:srgbClr val="313B3F"/>
                </a:solidFill>
              </a:rPr>
              <a:t>Também é denominado como </a:t>
            </a:r>
            <a:r>
              <a:rPr lang="pt-BR" sz="1650" dirty="0">
                <a:solidFill>
                  <a:srgbClr val="090A0B"/>
                </a:solidFill>
              </a:rPr>
              <a:t>3 </a:t>
            </a:r>
            <a:r>
              <a:rPr lang="pt-BR" sz="1650" dirty="0" err="1">
                <a:solidFill>
                  <a:srgbClr val="090A0B"/>
                </a:solidFill>
              </a:rPr>
              <a:t>Ps</a:t>
            </a:r>
            <a:r>
              <a:rPr lang="pt-BR" sz="1650" dirty="0">
                <a:solidFill>
                  <a:srgbClr val="313B3F"/>
                </a:solidFill>
              </a:rPr>
              <a:t> da sustentabilidade, que são </a:t>
            </a:r>
            <a:r>
              <a:rPr lang="pt-BR" sz="1650" i="1" dirty="0">
                <a:solidFill>
                  <a:srgbClr val="090A0B"/>
                </a:solidFill>
              </a:rPr>
              <a:t>People</a:t>
            </a:r>
            <a:r>
              <a:rPr lang="pt-BR" sz="1650" dirty="0">
                <a:solidFill>
                  <a:srgbClr val="313B3F"/>
                </a:solidFill>
              </a:rPr>
              <a:t> (Pessoas), </a:t>
            </a:r>
            <a:r>
              <a:rPr lang="pt-BR" sz="1650" i="1" dirty="0">
                <a:solidFill>
                  <a:srgbClr val="090A0B"/>
                </a:solidFill>
              </a:rPr>
              <a:t>Planet</a:t>
            </a:r>
            <a:r>
              <a:rPr lang="pt-BR" sz="1650" dirty="0">
                <a:solidFill>
                  <a:srgbClr val="313B3F"/>
                </a:solidFill>
              </a:rPr>
              <a:t> (Planeta) e </a:t>
            </a:r>
            <a:r>
              <a:rPr lang="pt-BR" sz="1650" i="1" dirty="0">
                <a:solidFill>
                  <a:srgbClr val="090A0B"/>
                </a:solidFill>
              </a:rPr>
              <a:t>Profit</a:t>
            </a:r>
            <a:r>
              <a:rPr lang="pt-BR" sz="1650" dirty="0">
                <a:solidFill>
                  <a:srgbClr val="313B3F"/>
                </a:solidFill>
              </a:rPr>
              <a:t> (Lucro). Ou, em português, </a:t>
            </a:r>
            <a:r>
              <a:rPr lang="pt-BR" sz="1650" dirty="0">
                <a:solidFill>
                  <a:srgbClr val="090A0B"/>
                </a:solidFill>
              </a:rPr>
              <a:t>PPL</a:t>
            </a:r>
            <a:r>
              <a:rPr lang="pt-BR" sz="1650" dirty="0">
                <a:solidFill>
                  <a:srgbClr val="313B3F"/>
                </a:solidFill>
              </a:rPr>
              <a:t> (Pessoas, Planeta e Lucro).</a:t>
            </a:r>
            <a:endParaRPr lang="pt-BR" sz="1650" dirty="0"/>
          </a:p>
        </p:txBody>
      </p:sp>
    </p:spTree>
    <p:extLst>
      <p:ext uri="{BB962C8B-B14F-4D97-AF65-F5344CB8AC3E}">
        <p14:creationId xmlns:p14="http://schemas.microsoft.com/office/powerpoint/2010/main" val="299884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76018" y="862446"/>
            <a:ext cx="3059464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70C0"/>
                </a:solidFill>
              </a:rPr>
              <a:t>O MUNDO NÃO ESTÁ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70C0"/>
                </a:solidFill>
              </a:rPr>
              <a:t>MAIS AGUENTANDO</a:t>
            </a:r>
            <a:br>
              <a:rPr lang="pt-BR" b="1" dirty="0">
                <a:solidFill>
                  <a:srgbClr val="0070C0"/>
                </a:solidFill>
              </a:rPr>
            </a:br>
            <a:endParaRPr sz="900">
              <a:solidFill>
                <a:srgbClr val="0070C0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65628" y="1634470"/>
            <a:ext cx="3077700" cy="24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Crise financeira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Mudança climática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Desigualdade social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Fome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Escassez de recursos naturais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Guerras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Desastres ambientais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Drogas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Corrupção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Doenças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pt-BR" sz="1200" b="1" dirty="0">
                <a:solidFill>
                  <a:schemeClr val="tx1"/>
                </a:solidFill>
              </a:rPr>
              <a:t>Pobreza extrema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lang="pt-BR" sz="900" b="1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sz="9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999999"/>
              </a:solidFill>
            </a:endParaRPr>
          </a:p>
        </p:txBody>
      </p:sp>
      <p:pic>
        <p:nvPicPr>
          <p:cNvPr id="16386" name="Picture 2" descr="Resultado de imagem para capas de revista sobre desastres natura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5528" y="301336"/>
            <a:ext cx="955964" cy="1215737"/>
          </a:xfrm>
          <a:prstGeom prst="rect">
            <a:avLst/>
          </a:prstGeom>
          <a:noFill/>
        </p:spPr>
      </p:pic>
      <p:pic>
        <p:nvPicPr>
          <p:cNvPr id="16388" name="Picture 4" descr="Resultado de imagem para capas de revista sobre o plan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446" y="238990"/>
            <a:ext cx="976745" cy="1153392"/>
          </a:xfrm>
          <a:prstGeom prst="rect">
            <a:avLst/>
          </a:prstGeom>
          <a:noFill/>
        </p:spPr>
      </p:pic>
      <p:pic>
        <p:nvPicPr>
          <p:cNvPr id="16390" name="Picture 6" descr="Resultado de imagem para capas de revista sobre o plane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6656" y="3449781"/>
            <a:ext cx="1059872" cy="1465118"/>
          </a:xfrm>
          <a:prstGeom prst="rect">
            <a:avLst/>
          </a:prstGeom>
          <a:noFill/>
        </p:spPr>
      </p:pic>
      <p:pic>
        <p:nvPicPr>
          <p:cNvPr id="16392" name="Picture 8" descr="Resultado de imagem para capas de revista sobre o plane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6362" y="1724891"/>
            <a:ext cx="1018310" cy="1143000"/>
          </a:xfrm>
          <a:prstGeom prst="rect">
            <a:avLst/>
          </a:prstGeom>
          <a:noFill/>
        </p:spPr>
      </p:pic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98" name="Picture 14" descr="Resultado de imagem para vingança da natureza CAPA DA VE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0675" y="1672935"/>
            <a:ext cx="1018598" cy="1454729"/>
          </a:xfrm>
          <a:prstGeom prst="rect">
            <a:avLst/>
          </a:prstGeom>
          <a:noFill/>
        </p:spPr>
      </p:pic>
      <p:pic>
        <p:nvPicPr>
          <p:cNvPr id="16400" name="Picture 16" descr="Resultado de imagem para CAPA REVISTA time THE GLOBAL WARM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827" y="3190007"/>
            <a:ext cx="1236518" cy="1298864"/>
          </a:xfrm>
          <a:prstGeom prst="rect">
            <a:avLst/>
          </a:prstGeom>
          <a:noFill/>
        </p:spPr>
      </p:pic>
      <p:pic>
        <p:nvPicPr>
          <p:cNvPr id="16402" name="Picture 18" descr="Resultado de imagem para CAPA REVISTA time THE GLOBAL WARM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0473" y="3470563"/>
            <a:ext cx="1330037" cy="1444337"/>
          </a:xfrm>
          <a:prstGeom prst="rect">
            <a:avLst/>
          </a:prstGeom>
          <a:noFill/>
        </p:spPr>
      </p:pic>
      <p:pic>
        <p:nvPicPr>
          <p:cNvPr id="16404" name="Picture 20" descr="Resultado de imagem para CAPA REVISTA EXAME ECONOMIA VERD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1282" y="124691"/>
            <a:ext cx="1070263" cy="1340428"/>
          </a:xfrm>
          <a:prstGeom prst="rect">
            <a:avLst/>
          </a:prstGeom>
          <a:noFill/>
        </p:spPr>
      </p:pic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410" name="Picture 26" descr="Resultado de imagem para CAPA REVISTA EXAME ECONOMIA VERD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2400" y="1808018"/>
            <a:ext cx="1091045" cy="1298864"/>
          </a:xfrm>
          <a:prstGeom prst="rect">
            <a:avLst/>
          </a:prstGeom>
          <a:noFill/>
        </p:spPr>
      </p:pic>
      <p:pic>
        <p:nvPicPr>
          <p:cNvPr id="16412" name="Picture 28" descr="Resultado de imagem para CAPA REVISTA TIME ARCTI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3927" y="259772"/>
            <a:ext cx="1246909" cy="1361209"/>
          </a:xfrm>
          <a:prstGeom prst="rect">
            <a:avLst/>
          </a:prstGeom>
          <a:noFill/>
        </p:spPr>
      </p:pic>
      <p:pic>
        <p:nvPicPr>
          <p:cNvPr id="16414" name="Picture 30" descr="Resultado de imagem para CAPA REVISTA THE ECONOMIST BRASI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4973" y="3262748"/>
            <a:ext cx="1132609" cy="1465118"/>
          </a:xfrm>
          <a:prstGeom prst="rect">
            <a:avLst/>
          </a:prstGeom>
          <a:noFill/>
        </p:spPr>
      </p:pic>
      <p:pic>
        <p:nvPicPr>
          <p:cNvPr id="16416" name="Picture 32" descr="Resultado de imagem para CAPA REVISTA THE ECONOMIST THE FUTU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61709" y="1766453"/>
            <a:ext cx="1111827" cy="1184566"/>
          </a:xfrm>
          <a:prstGeom prst="rect">
            <a:avLst/>
          </a:prstGeom>
          <a:noFill/>
        </p:spPr>
      </p:pic>
      <p:pic>
        <p:nvPicPr>
          <p:cNvPr id="16418" name="Picture 34" descr="Resultado de imagem para CAPA REVISTA Time FUTURE OF PLAN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53590" y="1714500"/>
            <a:ext cx="1163782" cy="1361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1776846" y="301337"/>
            <a:ext cx="6868390" cy="2854514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28"/>
          <p:cNvCxnSpPr/>
          <p:nvPr/>
        </p:nvCxnSpPr>
        <p:spPr>
          <a:xfrm rot="10800000" flipH="1">
            <a:off x="-39675" y="3155901"/>
            <a:ext cx="1816800" cy="20310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8"/>
          <p:cNvSpPr txBox="1"/>
          <p:nvPr/>
        </p:nvSpPr>
        <p:spPr>
          <a:xfrm>
            <a:off x="1865168" y="463744"/>
            <a:ext cx="6691745" cy="21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Uma empresa sustentável é aquela que contribui com o desenvolvimento sustentável, gerando, simultaneamente, benefícios econômicos sociais e ambientais (três pilares da sustentabilidade). </a:t>
            </a:r>
            <a:endParaRPr lang="pt-BR" sz="26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336" y="1089666"/>
            <a:ext cx="7956550" cy="92630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82550" algn="just">
              <a:spcBef>
                <a:spcPct val="50000"/>
              </a:spcBef>
              <a:defRPr/>
            </a:pPr>
            <a:r>
              <a:rPr lang="pt-BR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a maioria das empresas, continua sendo difícil conciliar sustentabilidade com lucro.</a:t>
            </a:r>
          </a:p>
        </p:txBody>
      </p:sp>
      <p:sp>
        <p:nvSpPr>
          <p:cNvPr id="18436" name="Retângulo 17"/>
          <p:cNvSpPr>
            <a:spLocks noChangeArrowheads="1"/>
          </p:cNvSpPr>
          <p:nvPr/>
        </p:nvSpPr>
        <p:spPr bwMode="auto">
          <a:xfrm>
            <a:off x="601336" y="2370277"/>
            <a:ext cx="798353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Defesa que a sustentabilidade irá exigir que as empresas sacrifiquem os lucros e o valor aos acionistas. </a:t>
            </a:r>
            <a:endParaRPr lang="pt-BR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571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Conector reto 3">
            <a:extLst>
              <a:ext uri="{FF2B5EF4-FFF2-40B4-BE49-F238E27FC236}">
                <a16:creationId xmlns:a16="http://schemas.microsoft.com/office/drawing/2014/main" id="{0D2D1615-954A-4A25-BDC2-B8E3BBB4BA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6947297" y="964406"/>
            <a:ext cx="9269016" cy="734020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4099" name="Retângulo 1">
            <a:extLst>
              <a:ext uri="{FF2B5EF4-FFF2-40B4-BE49-F238E27FC236}">
                <a16:creationId xmlns:a16="http://schemas.microsoft.com/office/drawing/2014/main" id="{2A697241-25C2-4C8A-AF36-AD7DC059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61" y="0"/>
            <a:ext cx="8474299" cy="8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6750"/>
              </a:lnSpc>
            </a:pPr>
            <a:r>
              <a:rPr lang="pt-BR" altLang="pt-BR" sz="2600" b="1" dirty="0">
                <a:cs typeface="Times New Roman" panose="02020603050405020304" pitchFamily="18" charset="0"/>
              </a:rPr>
              <a:t>SUSTENTABILIDADE E A PANDEMIA DO COVID-19</a:t>
            </a:r>
          </a:p>
        </p:txBody>
      </p:sp>
      <p:pic>
        <p:nvPicPr>
          <p:cNvPr id="3074" name="Picture 2" descr="Coronavírus (COVID-19): origem, sinais, sintomas, achados ...">
            <a:extLst>
              <a:ext uri="{FF2B5EF4-FFF2-40B4-BE49-F238E27FC236}">
                <a16:creationId xmlns:a16="http://schemas.microsoft.com/office/drawing/2014/main" id="{17F94B00-C599-4E01-9CC7-2091E9EC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8" y="2382592"/>
            <a:ext cx="3412901" cy="23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id="{AA119AA8-6076-4F5B-ACBD-4A68D04F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01" y="1359543"/>
            <a:ext cx="5061397" cy="33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200" dirty="0"/>
              <a:t>Não há nenhuma garantia de que as mudanças positivas vão se perpetuar e de que o Brasil e o mundo sairão dessa crise com um modo de regulação mais solidário e sustentável.</a:t>
            </a:r>
          </a:p>
          <a:p>
            <a:pPr algn="r">
              <a:lnSpc>
                <a:spcPts val="6750"/>
              </a:lnSpc>
            </a:pPr>
            <a:r>
              <a:rPr lang="pt-BR" altLang="pt-BR" sz="1800" dirty="0">
                <a:cs typeface="Times New Roman" panose="02020603050405020304" pitchFamily="18" charset="0"/>
              </a:rPr>
              <a:t>(Daniel Pereira Andrade)</a:t>
            </a:r>
          </a:p>
        </p:txBody>
      </p:sp>
    </p:spTree>
    <p:extLst>
      <p:ext uri="{BB962C8B-B14F-4D97-AF65-F5344CB8AC3E}">
        <p14:creationId xmlns:p14="http://schemas.microsoft.com/office/powerpoint/2010/main" val="34024513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29"/>
          <p:cNvCxnSpPr>
            <a:cxnSpLocks/>
          </p:cNvCxnSpPr>
          <p:nvPr/>
        </p:nvCxnSpPr>
        <p:spPr>
          <a:xfrm>
            <a:off x="329657" y="1120334"/>
            <a:ext cx="6547132" cy="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9"/>
          <p:cNvSpPr txBox="1"/>
          <p:nvPr/>
        </p:nvSpPr>
        <p:spPr>
          <a:xfrm>
            <a:off x="329657" y="1293445"/>
            <a:ext cx="6021039" cy="332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>
                <a:latin typeface="+mj-lt"/>
              </a:rPr>
              <a:t>Os desafios globais associados à sustentabilidade, podem ajudar a identificar estratégias e práticas que contribuam para um mundo mais sustentável e que sejam direcionadas a gerar valor para os acionistas.   </a:t>
            </a:r>
            <a:endParaRPr sz="2000" dirty="0">
              <a:solidFill>
                <a:srgbClr val="1155CC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329657" y="313152"/>
            <a:ext cx="4530442" cy="66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Sustentabilidade da empresa e a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criação de valor para o acionista </a:t>
            </a:r>
            <a:endParaRPr sz="2000" b="1" dirty="0">
              <a:solidFill>
                <a:srgbClr val="0070C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82;p29"/>
          <p:cNvCxnSpPr/>
          <p:nvPr/>
        </p:nvCxnSpPr>
        <p:spPr>
          <a:xfrm flipV="1">
            <a:off x="1111466" y="1205349"/>
            <a:ext cx="6723279" cy="1234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90;p29"/>
          <p:cNvSpPr txBox="1"/>
          <p:nvPr/>
        </p:nvSpPr>
        <p:spPr>
          <a:xfrm>
            <a:off x="1111466" y="507577"/>
            <a:ext cx="6282890" cy="57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Dimensões-chave do modelo de criação do valor ao acionista</a:t>
            </a:r>
            <a:endParaRPr sz="2500" b="1" dirty="0">
              <a:solidFill>
                <a:srgbClr val="0070C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9231D4-D322-4A14-9D1B-B6882657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0" y="1523041"/>
            <a:ext cx="7067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1;p36"/>
          <p:cNvSpPr txBox="1"/>
          <p:nvPr/>
        </p:nvSpPr>
        <p:spPr>
          <a:xfrm>
            <a:off x="274363" y="4039844"/>
            <a:ext cx="8042919" cy="790503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70C0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rPr>
              <a:t>Aumento da população, da pobreza e da desigualdade associado à globalização.</a:t>
            </a:r>
          </a:p>
        </p:txBody>
      </p:sp>
      <p:sp>
        <p:nvSpPr>
          <p:cNvPr id="5" name="Google Shape;271;p36">
            <a:extLst>
              <a:ext uri="{FF2B5EF4-FFF2-40B4-BE49-F238E27FC236}">
                <a16:creationId xmlns:a16="http://schemas.microsoft.com/office/drawing/2014/main" id="{746BC696-EADA-48A5-9428-B7E437AAB56C}"/>
              </a:ext>
            </a:extLst>
          </p:cNvPr>
          <p:cNvSpPr txBox="1"/>
          <p:nvPr/>
        </p:nvSpPr>
        <p:spPr>
          <a:xfrm>
            <a:off x="274363" y="1300628"/>
            <a:ext cx="8042919" cy="482538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70C0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rPr>
              <a:t>Crescente industrialização e suas consequências. </a:t>
            </a:r>
          </a:p>
        </p:txBody>
      </p:sp>
      <p:sp>
        <p:nvSpPr>
          <p:cNvPr id="8" name="Google Shape;271;p36">
            <a:extLst>
              <a:ext uri="{FF2B5EF4-FFF2-40B4-BE49-F238E27FC236}">
                <a16:creationId xmlns:a16="http://schemas.microsoft.com/office/drawing/2014/main" id="{A3E10A84-35CA-43E4-964A-80B3ED777D8E}"/>
              </a:ext>
            </a:extLst>
          </p:cNvPr>
          <p:cNvSpPr txBox="1"/>
          <p:nvPr/>
        </p:nvSpPr>
        <p:spPr>
          <a:xfrm>
            <a:off x="274363" y="2117917"/>
            <a:ext cx="8042919" cy="482538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70C0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rPr>
              <a:t>Proliferação e interligação dos stakeholders da sociedade civil.</a:t>
            </a:r>
          </a:p>
        </p:txBody>
      </p:sp>
      <p:sp>
        <p:nvSpPr>
          <p:cNvPr id="9" name="Google Shape;271;p36">
            <a:extLst>
              <a:ext uri="{FF2B5EF4-FFF2-40B4-BE49-F238E27FC236}">
                <a16:creationId xmlns:a16="http://schemas.microsoft.com/office/drawing/2014/main" id="{62D7B1EB-BDB0-4421-B39F-9EC71F2DB412}"/>
              </a:ext>
            </a:extLst>
          </p:cNvPr>
          <p:cNvSpPr txBox="1"/>
          <p:nvPr/>
        </p:nvSpPr>
        <p:spPr>
          <a:xfrm>
            <a:off x="274363" y="2907544"/>
            <a:ext cx="8042919" cy="825212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70C0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rPr>
              <a:t>Tecnologias que oferecem soluções que podem tornam obsoletas as bases das industrias</a:t>
            </a:r>
          </a:p>
        </p:txBody>
      </p:sp>
      <p:sp>
        <p:nvSpPr>
          <p:cNvPr id="10" name="Google Shape;190;p29">
            <a:extLst>
              <a:ext uri="{FF2B5EF4-FFF2-40B4-BE49-F238E27FC236}">
                <a16:creationId xmlns:a16="http://schemas.microsoft.com/office/drawing/2014/main" id="{3F409908-5C93-4F2B-8BE2-91E512EB002A}"/>
              </a:ext>
            </a:extLst>
          </p:cNvPr>
          <p:cNvSpPr txBox="1"/>
          <p:nvPr/>
        </p:nvSpPr>
        <p:spPr>
          <a:xfrm>
            <a:off x="329657" y="313152"/>
            <a:ext cx="5457368" cy="51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Motivadores globais da sustentabilidade</a:t>
            </a:r>
            <a:endParaRPr sz="2000" b="1" dirty="0">
              <a:solidFill>
                <a:srgbClr val="0070C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1" name="Google Shape;182;p29">
            <a:extLst>
              <a:ext uri="{FF2B5EF4-FFF2-40B4-BE49-F238E27FC236}">
                <a16:creationId xmlns:a16="http://schemas.microsoft.com/office/drawing/2014/main" id="{3653EA6C-483A-43E1-A5C5-CBB51327539D}"/>
              </a:ext>
            </a:extLst>
          </p:cNvPr>
          <p:cNvCxnSpPr>
            <a:cxnSpLocks/>
          </p:cNvCxnSpPr>
          <p:nvPr/>
        </p:nvCxnSpPr>
        <p:spPr>
          <a:xfrm>
            <a:off x="329657" y="826143"/>
            <a:ext cx="7874891" cy="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82;p29"/>
          <p:cNvCxnSpPr>
            <a:cxnSpLocks/>
          </p:cNvCxnSpPr>
          <p:nvPr/>
        </p:nvCxnSpPr>
        <p:spPr>
          <a:xfrm>
            <a:off x="435061" y="697134"/>
            <a:ext cx="78446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90;p29"/>
          <p:cNvSpPr txBox="1"/>
          <p:nvPr/>
        </p:nvSpPr>
        <p:spPr>
          <a:xfrm>
            <a:off x="435061" y="131796"/>
            <a:ext cx="6282890" cy="57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rPr>
              <a:t>Modelo do valor sustentável</a:t>
            </a:r>
            <a:endParaRPr sz="2500" b="1" dirty="0">
              <a:solidFill>
                <a:srgbClr val="0070C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EF21A2-AB90-4C8B-929A-15989A39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979901"/>
            <a:ext cx="7067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4845" y="2057401"/>
            <a:ext cx="3059464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CRESCIMENTO POPULACIONAL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7586" name="Picture 2" descr="Resultado de imagem para crescimento populaci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440" y="376517"/>
            <a:ext cx="6551892" cy="4421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4845" y="2057401"/>
            <a:ext cx="825419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LIXO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5538" name="Picture 2" descr="Resultado de imagem para lixo no mu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855" y="311727"/>
            <a:ext cx="7232072" cy="446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4845" y="2057401"/>
            <a:ext cx="2456791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MOVIMENTOS MIGRATÓRIOS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346" name="AutoShape 2" descr="Resultado de imagem para movimentos migrato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348" name="AutoShape 4" descr="Resultado de imagem para movimentos migrato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350" name="AutoShape 6" descr="Resultado de imagem para movimentos migrato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7352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993" y="353290"/>
            <a:ext cx="5798416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4845" y="2057401"/>
            <a:ext cx="2456791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70C0"/>
                </a:solidFill>
              </a:rPr>
              <a:t>DESASTRES NATURAIS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9398" name="Picture 6" descr="Resultado de imagem para DESASTRES NATURA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216" y="467591"/>
            <a:ext cx="6400802" cy="439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8198" y="2057401"/>
            <a:ext cx="2799691" cy="5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0070C0"/>
                </a:solidFill>
              </a:rPr>
              <a:t>ESCASSEZ DE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0070C0"/>
                </a:solidFill>
              </a:rPr>
              <a:t>RECURSOS NATURAIS </a:t>
            </a:r>
            <a:endParaRPr sz="1700">
              <a:solidFill>
                <a:srgbClr val="0070C0"/>
              </a:solidFill>
            </a:endParaRPr>
          </a:p>
        </p:txBody>
      </p:sp>
      <p:sp>
        <p:nvSpPr>
          <p:cNvPr id="16394" name="AutoShape 10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6" name="AutoShape 12" descr="Resultado de imagem para capa VEJA vingança da natur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6" name="AutoShape 22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8" name="AutoShape 24" descr="Resultado de imagem para CAPA REVISTA EXAME ECONOMIA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0" name="Picture 2" descr="Resultado de imagem para escassez de recursos natura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099" y="290945"/>
            <a:ext cx="6235849" cy="4582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1776846" y="301337"/>
            <a:ext cx="6868390" cy="2854514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28"/>
          <p:cNvCxnSpPr/>
          <p:nvPr/>
        </p:nvCxnSpPr>
        <p:spPr>
          <a:xfrm rot="10800000" flipH="1">
            <a:off x="-39675" y="3155901"/>
            <a:ext cx="1816800" cy="2031000"/>
          </a:xfrm>
          <a:prstGeom prst="straightConnector1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8"/>
          <p:cNvSpPr txBox="1"/>
          <p:nvPr/>
        </p:nvSpPr>
        <p:spPr>
          <a:xfrm rot="-5400000">
            <a:off x="-672257" y="1499440"/>
            <a:ext cx="2831437" cy="425011"/>
          </a:xfrm>
          <a:prstGeom prst="rect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Contradição pós-moderna</a:t>
            </a:r>
          </a:p>
        </p:txBody>
      </p:sp>
      <p:sp>
        <p:nvSpPr>
          <p:cNvPr id="169" name="Google Shape;169;p28"/>
          <p:cNvSpPr txBox="1"/>
          <p:nvPr/>
        </p:nvSpPr>
        <p:spPr>
          <a:xfrm>
            <a:off x="1797628" y="770281"/>
            <a:ext cx="6691745" cy="21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Desenvolvimento Econômico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Desenvolvimento Social e Ambiental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40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43533BAC-A0C1-4322-B86E-67E7E210141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33" y="187037"/>
            <a:ext cx="7730837" cy="48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3556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621</Words>
  <Application>Microsoft Office PowerPoint</Application>
  <PresentationFormat>Apresentação na tela (16:9)</PresentationFormat>
  <Paragraphs>76</Paragraphs>
  <Slides>26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Roboto Condensed</vt:lpstr>
      <vt:lpstr>Georgia</vt:lpstr>
      <vt:lpstr>Josefin Sans</vt:lpstr>
      <vt:lpstr>Symbol</vt:lpstr>
      <vt:lpstr>Times New Roman</vt:lpstr>
      <vt:lpstr>Arial</vt:lpstr>
      <vt:lpstr>Calibri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DE RESPONSABILIDADE SOCIAL CORPORATIVA E DESENVOLVIMENTO SUSTENTÁVEL</vt:lpstr>
      <vt:lpstr>AS QUATRO DIMENSÕES DA RSC</vt:lpstr>
      <vt:lpstr>OS TRÊS DOMÍNIOS DA RSC</vt:lpstr>
      <vt:lpstr>TRIPLE BOTTOM LINE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 Cherem de Araujo Pereira</dc:creator>
  <cp:lastModifiedBy>Renata Cherém</cp:lastModifiedBy>
  <cp:revision>167</cp:revision>
  <dcterms:modified xsi:type="dcterms:W3CDTF">2020-04-28T20:59:30Z</dcterms:modified>
</cp:coreProperties>
</file>