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2"/>
            <a:ext cx="13004803" cy="975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964240" y="8854469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9562" y="1174702"/>
            <a:ext cx="1343997" cy="8396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-2"/>
            <a:ext cx="13004803" cy="975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tângulo"/>
          <p:cNvSpPr/>
          <p:nvPr/>
        </p:nvSpPr>
        <p:spPr>
          <a:xfrm>
            <a:off x="-284210" y="1133567"/>
            <a:ext cx="4220525" cy="86367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" name="Retângulo"/>
          <p:cNvSpPr/>
          <p:nvPr/>
        </p:nvSpPr>
        <p:spPr>
          <a:xfrm>
            <a:off x="9584918" y="3869957"/>
            <a:ext cx="4220525" cy="59003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85658" y="9040141"/>
            <a:ext cx="289269" cy="2824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2"/>
            <a:ext cx="13004803" cy="975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964240" y="8854469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9562" y="1174702"/>
            <a:ext cx="1343997" cy="8396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-2"/>
            <a:ext cx="13004803" cy="975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tângulo"/>
          <p:cNvSpPr/>
          <p:nvPr/>
        </p:nvSpPr>
        <p:spPr>
          <a:xfrm>
            <a:off x="-130605" y="1239094"/>
            <a:ext cx="3969567" cy="8858831"/>
          </a:xfrm>
          <a:prstGeom prst="rect">
            <a:avLst/>
          </a:prstGeom>
          <a:solidFill>
            <a:srgbClr val="2229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" name="Retângulo"/>
          <p:cNvSpPr/>
          <p:nvPr/>
        </p:nvSpPr>
        <p:spPr>
          <a:xfrm>
            <a:off x="9527316" y="5868174"/>
            <a:ext cx="3969566" cy="3999342"/>
          </a:xfrm>
          <a:prstGeom prst="rect">
            <a:avLst/>
          </a:prstGeom>
          <a:solidFill>
            <a:srgbClr val="2229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85658" y="9040141"/>
            <a:ext cx="289269" cy="28244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2"/>
          <p:cNvSpPr txBox="1"/>
          <p:nvPr/>
        </p:nvSpPr>
        <p:spPr>
          <a:xfrm>
            <a:off x="2304076" y="3442244"/>
            <a:ext cx="10265410" cy="200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650240">
              <a:defRPr sz="64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Encontrando o encaixe</a:t>
            </a:r>
          </a:p>
          <a:p>
            <a:pPr algn="l" defTabSz="650240">
              <a:defRPr sz="64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entre problema e solução </a:t>
            </a:r>
          </a:p>
        </p:txBody>
      </p:sp>
      <p:sp>
        <p:nvSpPr>
          <p:cNvPr id="176" name="TextBox 4"/>
          <p:cNvSpPr txBox="1"/>
          <p:nvPr/>
        </p:nvSpPr>
        <p:spPr>
          <a:xfrm>
            <a:off x="-1" y="6033122"/>
            <a:ext cx="13004802" cy="688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650240">
              <a:defRPr sz="3800">
                <a:solidFill>
                  <a:srgbClr val="DBEE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Rodrigo Franco e Artur Vilas Boas</a:t>
            </a:r>
          </a:p>
        </p:txBody>
      </p:sp>
      <p:sp>
        <p:nvSpPr>
          <p:cNvPr id="177" name="TextBox 5"/>
          <p:cNvSpPr txBox="1"/>
          <p:nvPr/>
        </p:nvSpPr>
        <p:spPr>
          <a:xfrm>
            <a:off x="-1" y="7012592"/>
            <a:ext cx="13004802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650240">
              <a:defRPr>
                <a:solidFill>
                  <a:srgbClr val="DBEE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5/5/2018 </a:t>
            </a:r>
          </a:p>
        </p:txBody>
      </p:sp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653" y="3568670"/>
            <a:ext cx="1309514" cy="808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44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Como encontrar as dores/ problemas</a:t>
            </a:r>
          </a:p>
        </p:txBody>
      </p:sp>
      <p:sp>
        <p:nvSpPr>
          <p:cNvPr id="245" name="Startups não são versões menores de grandes empresas!…"/>
          <p:cNvSpPr txBox="1"/>
          <p:nvPr/>
        </p:nvSpPr>
        <p:spPr>
          <a:xfrm>
            <a:off x="1595004" y="2993200"/>
            <a:ext cx="6188301" cy="491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Listar Segmentos de clientes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Pesquisar sobre necessidades, dores, problemas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Trazer dados e entendimentos</a:t>
            </a:r>
          </a:p>
        </p:txBody>
      </p:sp>
      <p:pic>
        <p:nvPicPr>
          <p:cNvPr id="246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7623" flipH="1">
            <a:off x="775334" y="3498686"/>
            <a:ext cx="1047386" cy="1448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7623" flipH="1">
            <a:off x="775334" y="5860365"/>
            <a:ext cx="1047386" cy="1448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9962" y="7465528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egistrar no deck"/>
          <p:cNvSpPr txBox="1"/>
          <p:nvPr/>
        </p:nvSpPr>
        <p:spPr>
          <a:xfrm>
            <a:off x="8400395" y="7329491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Registrar no deck </a:t>
            </a:r>
          </a:p>
        </p:txBody>
      </p:sp>
      <p:sp>
        <p:nvSpPr>
          <p:cNvPr id="250" name="Shape 77"/>
          <p:cNvSpPr/>
          <p:nvPr/>
        </p:nvSpPr>
        <p:spPr>
          <a:xfrm>
            <a:off x="8016264" y="2977707"/>
            <a:ext cx="3915814" cy="3198989"/>
          </a:xfrm>
          <a:prstGeom prst="roundRect">
            <a:avLst>
              <a:gd name="adj" fmla="val 14827"/>
            </a:avLst>
          </a:prstGeom>
          <a:solidFill>
            <a:srgbClr val="E05829">
              <a:alpha val="10844"/>
            </a:srgbClr>
          </a:solidFill>
          <a:ln w="25400">
            <a:solidFill>
              <a:srgbClr val="E05929">
                <a:alpha val="10844"/>
              </a:srgbClr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1" name="Aprofundar o olhar e o entendimento sobre os segmentos de cliente"/>
          <p:cNvSpPr txBox="1"/>
          <p:nvPr/>
        </p:nvSpPr>
        <p:spPr>
          <a:xfrm>
            <a:off x="8263538" y="3561200"/>
            <a:ext cx="3421266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Aprofundar o olhar e o entendimento sobre os segmentos de cliente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54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Como fazer a pesquisa</a:t>
            </a:r>
          </a:p>
        </p:txBody>
      </p:sp>
      <p:sp>
        <p:nvSpPr>
          <p:cNvPr id="255" name="Startups não são versões menores de grandes empresas!…"/>
          <p:cNvSpPr txBox="1"/>
          <p:nvPr/>
        </p:nvSpPr>
        <p:spPr>
          <a:xfrm>
            <a:off x="758770" y="3816069"/>
            <a:ext cx="878125" cy="311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O</a:t>
            </a:r>
          </a:p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</a:t>
            </a:r>
          </a:p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</a:t>
            </a:r>
          </a:p>
        </p:txBody>
      </p:sp>
      <p:sp>
        <p:nvSpPr>
          <p:cNvPr id="256" name="Startups não são versões menores de grandes empresas!…"/>
          <p:cNvSpPr txBox="1"/>
          <p:nvPr/>
        </p:nvSpPr>
        <p:spPr>
          <a:xfrm>
            <a:off x="1488996" y="3816069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bserve</a:t>
            </a:r>
          </a:p>
        </p:txBody>
      </p:sp>
      <p:pic>
        <p:nvPicPr>
          <p:cNvPr id="257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328" y="4150224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Observar"/>
          <p:cNvSpPr txBox="1"/>
          <p:nvPr/>
        </p:nvSpPr>
        <p:spPr>
          <a:xfrm>
            <a:off x="5256067" y="3988787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Observar</a:t>
            </a:r>
          </a:p>
        </p:txBody>
      </p:sp>
      <p:sp>
        <p:nvSpPr>
          <p:cNvPr id="259" name="Startups não são versões menores de grandes empresas!…"/>
          <p:cNvSpPr txBox="1"/>
          <p:nvPr/>
        </p:nvSpPr>
        <p:spPr>
          <a:xfrm>
            <a:off x="1488996" y="4908269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sk</a:t>
            </a:r>
          </a:p>
        </p:txBody>
      </p:sp>
      <p:sp>
        <p:nvSpPr>
          <p:cNvPr id="260" name="Startups não são versões menores de grandes empresas!…"/>
          <p:cNvSpPr txBox="1"/>
          <p:nvPr/>
        </p:nvSpPr>
        <p:spPr>
          <a:xfrm>
            <a:off x="1488996" y="6000469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ry</a:t>
            </a:r>
          </a:p>
        </p:txBody>
      </p:sp>
      <p:pic>
        <p:nvPicPr>
          <p:cNvPr id="261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328" y="5242424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Entrevistar"/>
          <p:cNvSpPr txBox="1"/>
          <p:nvPr/>
        </p:nvSpPr>
        <p:spPr>
          <a:xfrm>
            <a:off x="5256067" y="5080987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Entrevistar</a:t>
            </a:r>
          </a:p>
        </p:txBody>
      </p:sp>
      <p:pic>
        <p:nvPicPr>
          <p:cNvPr id="263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328" y="6334624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Experimentar"/>
          <p:cNvSpPr txBox="1"/>
          <p:nvPr/>
        </p:nvSpPr>
        <p:spPr>
          <a:xfrm>
            <a:off x="5256067" y="6173187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Experimentar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7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Como fazer a pesquisa</a:t>
            </a:r>
          </a:p>
        </p:txBody>
      </p:sp>
      <p:sp>
        <p:nvSpPr>
          <p:cNvPr id="268" name="Startups não são versões menores de grandes empresas!…"/>
          <p:cNvSpPr txBox="1"/>
          <p:nvPr/>
        </p:nvSpPr>
        <p:spPr>
          <a:xfrm>
            <a:off x="758770" y="3816069"/>
            <a:ext cx="878125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</a:t>
            </a:r>
          </a:p>
        </p:txBody>
      </p:sp>
      <p:sp>
        <p:nvSpPr>
          <p:cNvPr id="269" name="Startups não são versões menores de grandes empresas!…"/>
          <p:cNvSpPr txBox="1"/>
          <p:nvPr/>
        </p:nvSpPr>
        <p:spPr>
          <a:xfrm>
            <a:off x="1488996" y="3816069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bserve</a:t>
            </a:r>
          </a:p>
        </p:txBody>
      </p:sp>
      <p:pic>
        <p:nvPicPr>
          <p:cNvPr id="270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328" y="4150224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bservar"/>
          <p:cNvSpPr txBox="1"/>
          <p:nvPr/>
        </p:nvSpPr>
        <p:spPr>
          <a:xfrm>
            <a:off x="955123" y="4584698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Observar</a:t>
            </a:r>
          </a:p>
        </p:txBody>
      </p:sp>
      <p:sp>
        <p:nvSpPr>
          <p:cNvPr id="272" name="Startups não são versões menores de grandes empresas!…"/>
          <p:cNvSpPr txBox="1"/>
          <p:nvPr/>
        </p:nvSpPr>
        <p:spPr>
          <a:xfrm>
            <a:off x="5695117" y="3975017"/>
            <a:ext cx="6089598" cy="443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Observar e registrar um processo, um comportamento,</a:t>
            </a:r>
            <a:br/>
            <a:r>
              <a:t>o dia-a-dia…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Custe o tempo que custar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Ex.: Observar como um médico atende pacientes; observar o processo de pagamento em um bar</a:t>
            </a:r>
          </a:p>
        </p:txBody>
      </p:sp>
      <p:sp>
        <p:nvSpPr>
          <p:cNvPr id="273" name="Startups não são versões menores de grandes empresas!…"/>
          <p:cNvSpPr txBox="1"/>
          <p:nvPr/>
        </p:nvSpPr>
        <p:spPr>
          <a:xfrm>
            <a:off x="836174" y="2203214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OAT</a:t>
            </a:r>
          </a:p>
        </p:txBody>
      </p:sp>
      <p:pic>
        <p:nvPicPr>
          <p:cNvPr id="274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700" y="2511971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gistrar no deck"/>
          <p:cNvSpPr txBox="1"/>
          <p:nvPr/>
        </p:nvSpPr>
        <p:spPr>
          <a:xfrm>
            <a:off x="3830134" y="2375934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Registrar no deck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78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Como fazer a pesquisa</a:t>
            </a:r>
          </a:p>
        </p:txBody>
      </p:sp>
      <p:sp>
        <p:nvSpPr>
          <p:cNvPr id="279" name="Startups não são versões menores de grandes empresas!…"/>
          <p:cNvSpPr txBox="1"/>
          <p:nvPr/>
        </p:nvSpPr>
        <p:spPr>
          <a:xfrm>
            <a:off x="758770" y="3816069"/>
            <a:ext cx="878125" cy="311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</a:t>
            </a:r>
          </a:p>
        </p:txBody>
      </p:sp>
      <p:sp>
        <p:nvSpPr>
          <p:cNvPr id="280" name="Startups não são versões menores de grandes empresas!…"/>
          <p:cNvSpPr txBox="1"/>
          <p:nvPr/>
        </p:nvSpPr>
        <p:spPr>
          <a:xfrm>
            <a:off x="1488996" y="6000469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ry</a:t>
            </a:r>
          </a:p>
        </p:txBody>
      </p:sp>
      <p:pic>
        <p:nvPicPr>
          <p:cNvPr id="281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3480" y="6334624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Experimentar"/>
          <p:cNvSpPr txBox="1"/>
          <p:nvPr/>
        </p:nvSpPr>
        <p:spPr>
          <a:xfrm>
            <a:off x="993525" y="6826008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Experimentar</a:t>
            </a:r>
          </a:p>
        </p:txBody>
      </p:sp>
      <p:sp>
        <p:nvSpPr>
          <p:cNvPr id="283" name="Startups não são versões menores de grandes empresas!…"/>
          <p:cNvSpPr txBox="1"/>
          <p:nvPr/>
        </p:nvSpPr>
        <p:spPr>
          <a:xfrm>
            <a:off x="4466276" y="3683217"/>
            <a:ext cx="7064556" cy="491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“Vivenciar" o problema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Testar uma ferramenta,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testar um processo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Fazer com as próprias mãos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Ex.: Usar acessórios que simulam a vivência de um idoso; fazer você mesmo um processo dentro de uma fábrica</a:t>
            </a:r>
          </a:p>
        </p:txBody>
      </p:sp>
      <p:sp>
        <p:nvSpPr>
          <p:cNvPr id="284" name="Startups não são versões menores de grandes empresas!…"/>
          <p:cNvSpPr txBox="1"/>
          <p:nvPr/>
        </p:nvSpPr>
        <p:spPr>
          <a:xfrm>
            <a:off x="836174" y="2203214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OAT</a:t>
            </a:r>
          </a:p>
        </p:txBody>
      </p:sp>
      <p:pic>
        <p:nvPicPr>
          <p:cNvPr id="285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700" y="2511971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Registrar no deck"/>
          <p:cNvSpPr txBox="1"/>
          <p:nvPr/>
        </p:nvSpPr>
        <p:spPr>
          <a:xfrm>
            <a:off x="3830134" y="2375934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Registrar no deck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89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Como fazer a pesquisa</a:t>
            </a:r>
          </a:p>
        </p:txBody>
      </p:sp>
      <p:sp>
        <p:nvSpPr>
          <p:cNvPr id="290" name="Startups não são versões menores de grandes empresas!…"/>
          <p:cNvSpPr txBox="1"/>
          <p:nvPr/>
        </p:nvSpPr>
        <p:spPr>
          <a:xfrm>
            <a:off x="758770" y="3816069"/>
            <a:ext cx="878125" cy="202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spcBef>
                <a:spcPts val="2000"/>
              </a:spcBef>
              <a:defRPr sz="4800" b="1">
                <a:solidFill>
                  <a:srgbClr val="DC6F4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</a:t>
            </a:r>
          </a:p>
        </p:txBody>
      </p:sp>
      <p:sp>
        <p:nvSpPr>
          <p:cNvPr id="291" name="Startups não são versões menores de grandes empresas!…"/>
          <p:cNvSpPr txBox="1"/>
          <p:nvPr/>
        </p:nvSpPr>
        <p:spPr>
          <a:xfrm>
            <a:off x="1488996" y="4908269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sk</a:t>
            </a:r>
          </a:p>
        </p:txBody>
      </p:sp>
      <p:pic>
        <p:nvPicPr>
          <p:cNvPr id="292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0284" y="5242424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Entrevistar"/>
          <p:cNvSpPr txBox="1"/>
          <p:nvPr/>
        </p:nvSpPr>
        <p:spPr>
          <a:xfrm>
            <a:off x="916722" y="5657007"/>
            <a:ext cx="31475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Entrevistar</a:t>
            </a:r>
          </a:p>
        </p:txBody>
      </p:sp>
      <p:sp>
        <p:nvSpPr>
          <p:cNvPr id="294" name="Startups não são versões menores de grandes empresas!…"/>
          <p:cNvSpPr txBox="1"/>
          <p:nvPr/>
        </p:nvSpPr>
        <p:spPr>
          <a:xfrm>
            <a:off x="4466277" y="4440999"/>
            <a:ext cx="5307771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Entrevistar clientes, usuários e pessoas importante dentro do segmento escolhido e do problema identificado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5 Whys (“5 por ques”)</a:t>
            </a:r>
          </a:p>
          <a:p>
            <a: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Pergunte por que!</a:t>
            </a:r>
          </a:p>
        </p:txBody>
      </p:sp>
      <p:sp>
        <p:nvSpPr>
          <p:cNvPr id="295" name="Startups não são versões menores de grandes empresas!…"/>
          <p:cNvSpPr txBox="1"/>
          <p:nvPr/>
        </p:nvSpPr>
        <p:spPr>
          <a:xfrm>
            <a:off x="836174" y="2203214"/>
            <a:ext cx="252690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spcBef>
                <a:spcPts val="2000"/>
              </a:spcBef>
              <a:defRPr sz="4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OAT</a:t>
            </a:r>
          </a:p>
        </p:txBody>
      </p:sp>
      <p:pic>
        <p:nvPicPr>
          <p:cNvPr id="296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700" y="2511971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Registrar no deck"/>
          <p:cNvSpPr txBox="1"/>
          <p:nvPr/>
        </p:nvSpPr>
        <p:spPr>
          <a:xfrm>
            <a:off x="3830134" y="2375934"/>
            <a:ext cx="31475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 b="1">
                <a:solidFill>
                  <a:srgbClr val="DE6F3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Registrar no deck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00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Identificando dores</a:t>
            </a:r>
          </a:p>
        </p:txBody>
      </p:sp>
      <p:sp>
        <p:nvSpPr>
          <p:cNvPr id="301" name="Startups não são versões menores de grandes empresas!…"/>
          <p:cNvSpPr txBox="1"/>
          <p:nvPr/>
        </p:nvSpPr>
        <p:spPr>
          <a:xfrm>
            <a:off x="1642428" y="3448360"/>
            <a:ext cx="9719944" cy="382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Ao conversar com mais e mais pessoas e ampliar a pesquisa, você percebe que</a:t>
            </a:r>
          </a:p>
          <a:p>
            <a:pPr>
              <a:defRPr sz="36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Existem dores/ problemas mais “fortes"</a:t>
            </a:r>
          </a:p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 outros não tão “fortes”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985655" y="9040141"/>
            <a:ext cx="28926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04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Identificando dores</a:t>
            </a:r>
          </a:p>
        </p:txBody>
      </p:sp>
      <p:sp>
        <p:nvSpPr>
          <p:cNvPr id="305" name="TextBox 1"/>
          <p:cNvSpPr txBox="1"/>
          <p:nvPr/>
        </p:nvSpPr>
        <p:spPr>
          <a:xfrm>
            <a:off x="546591" y="9057668"/>
            <a:ext cx="3092415" cy="37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l" defTabSz="650240">
              <a:defRPr sz="1600">
                <a:solidFill>
                  <a:srgbClr val="181D4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Fonte: Sequoia Capital (USA)</a:t>
            </a:r>
          </a:p>
        </p:txBody>
      </p:sp>
      <p:sp>
        <p:nvSpPr>
          <p:cNvPr id="306" name="Startups não são versões menores de grandes empresas!…"/>
          <p:cNvSpPr txBox="1"/>
          <p:nvPr/>
        </p:nvSpPr>
        <p:spPr>
          <a:xfrm>
            <a:off x="6576993" y="2994119"/>
            <a:ext cx="5418101" cy="444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36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Queremos identificar os problemas mais importantes para aquele segmento!</a:t>
            </a:r>
          </a:p>
          <a:p>
            <a:pPr algn="l">
              <a:defRPr sz="36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Queremos um “cabelo pegando fogo”!</a:t>
            </a:r>
          </a:p>
        </p:txBody>
      </p:sp>
      <p:pic>
        <p:nvPicPr>
          <p:cNvPr id="307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14359" t="20271" r="14359"/>
          <a:stretch>
            <a:fillRect/>
          </a:stretch>
        </p:blipFill>
        <p:spPr>
          <a:xfrm>
            <a:off x="849557" y="3036861"/>
            <a:ext cx="5199883" cy="436214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IMPORTANTE: Pense na facilidade de contratarem vocês"/>
          <p:cNvSpPr txBox="1"/>
          <p:nvPr/>
        </p:nvSpPr>
        <p:spPr>
          <a:xfrm>
            <a:off x="1821769" y="7936190"/>
            <a:ext cx="980333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IMPORTANTE: Pense na facilidade de contratarem vocês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81" name="O que é diferente nas startups?"/>
          <p:cNvSpPr txBox="1"/>
          <p:nvPr/>
        </p:nvSpPr>
        <p:spPr>
          <a:xfrm>
            <a:off x="839625" y="2197571"/>
            <a:ext cx="5382660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Startup de sucesso…</a:t>
            </a:r>
          </a:p>
        </p:txBody>
      </p:sp>
      <p:sp>
        <p:nvSpPr>
          <p:cNvPr id="182" name="Startups não são versões menores de grandes empresas!…"/>
          <p:cNvSpPr txBox="1"/>
          <p:nvPr/>
        </p:nvSpPr>
        <p:spPr>
          <a:xfrm>
            <a:off x="1642428" y="3448360"/>
            <a:ext cx="9719944" cy="258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Não é sobre uma grande ideia.</a:t>
            </a:r>
          </a:p>
          <a:p>
            <a:pPr>
              <a:defRPr sz="36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É sobre pesquisar, descobrir, testar, aprender e executar.</a:t>
            </a:r>
          </a:p>
        </p:txBody>
      </p:sp>
      <p:pic>
        <p:nvPicPr>
          <p:cNvPr id="183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771" y="6481209"/>
            <a:ext cx="1605259" cy="2000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771" y="6481207"/>
            <a:ext cx="1605259" cy="200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87" name="O que é diferente nas startups?"/>
          <p:cNvSpPr txBox="1"/>
          <p:nvPr/>
        </p:nvSpPr>
        <p:spPr>
          <a:xfrm>
            <a:off x="839625" y="2197571"/>
            <a:ext cx="5382660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Por onde a gente começa?</a:t>
            </a:r>
          </a:p>
        </p:txBody>
      </p:sp>
      <p:sp>
        <p:nvSpPr>
          <p:cNvPr id="188" name="Startups não são versões menores de grandes empresas!…"/>
          <p:cNvSpPr txBox="1"/>
          <p:nvPr/>
        </p:nvSpPr>
        <p:spPr>
          <a:xfrm>
            <a:off x="1642428" y="3771619"/>
            <a:ext cx="9719944" cy="320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 gente começa</a:t>
            </a:r>
          </a:p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pela dor do usuário ou do cliente.</a:t>
            </a:r>
          </a:p>
          <a:p>
            <a: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>
              <a:defRPr sz="36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Quais são os problemas, deficiências, faltas, necessidades…?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1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Mas por que começar pelo problema real?</a:t>
            </a:r>
          </a:p>
        </p:txBody>
      </p:sp>
      <p:pic>
        <p:nvPicPr>
          <p:cNvPr id="192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695" y="2758277"/>
            <a:ext cx="5171146" cy="5387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546591" y="9057668"/>
            <a:ext cx="1801697" cy="37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l" defTabSz="650240">
              <a:defRPr sz="1600">
                <a:solidFill>
                  <a:srgbClr val="181D4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Fonte: Wikipedia</a:t>
            </a:r>
          </a:p>
        </p:txBody>
      </p:sp>
      <p:sp>
        <p:nvSpPr>
          <p:cNvPr id="194" name="Startups não são versões menores de grandes empresas!…"/>
          <p:cNvSpPr txBox="1"/>
          <p:nvPr/>
        </p:nvSpPr>
        <p:spPr>
          <a:xfrm>
            <a:off x="3774036" y="2661965"/>
            <a:ext cx="8450527" cy="395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Segway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Inventado por Dean Kamen e lançado em 2001</a:t>
            </a:r>
          </a:p>
          <a:p>
            <a: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US$ 100 milhões de dólares em desenvolvimento</a:t>
            </a:r>
          </a:p>
          <a:p>
            <a: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Seria uma “revolução no transporte individual"</a:t>
            </a:r>
          </a:p>
        </p:txBody>
      </p:sp>
      <p:grpSp>
        <p:nvGrpSpPr>
          <p:cNvPr id="197" name="Imagem"/>
          <p:cNvGrpSpPr/>
          <p:nvPr/>
        </p:nvGrpSpPr>
        <p:grpSpPr>
          <a:xfrm>
            <a:off x="3645986" y="6821706"/>
            <a:ext cx="4904936" cy="2151974"/>
            <a:chOff x="0" y="0"/>
            <a:chExt cx="4904935" cy="2151973"/>
          </a:xfrm>
        </p:grpSpPr>
        <p:pic>
          <p:nvPicPr>
            <p:cNvPr id="195" name="Imagem" descr="Imagem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4498536" cy="1707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Imagem" descr="Imagem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904936" cy="2151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00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Mas por que começar pelo problema real?</a:t>
            </a:r>
          </a:p>
        </p:txBody>
      </p:sp>
      <p:sp>
        <p:nvSpPr>
          <p:cNvPr id="201" name="Startups não são versões menores de grandes empresas!…"/>
          <p:cNvSpPr txBox="1"/>
          <p:nvPr/>
        </p:nvSpPr>
        <p:spPr>
          <a:xfrm>
            <a:off x="3774036" y="2661965"/>
            <a:ext cx="8450527" cy="153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Segway em 2018…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Veículo de transporte para seguranças</a:t>
            </a:r>
          </a:p>
        </p:txBody>
      </p:sp>
      <p:pic>
        <p:nvPicPr>
          <p:cNvPr id="202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2940" t="2287" r="69845" b="2287"/>
          <a:stretch>
            <a:fillRect/>
          </a:stretch>
        </p:blipFill>
        <p:spPr>
          <a:xfrm>
            <a:off x="614593" y="2495699"/>
            <a:ext cx="2842799" cy="6158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05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Dois conceitos importantes nessa fase</a:t>
            </a:r>
          </a:p>
        </p:txBody>
      </p:sp>
      <p:sp>
        <p:nvSpPr>
          <p:cNvPr id="206" name="Segmento de Cliente"/>
          <p:cNvSpPr txBox="1"/>
          <p:nvPr/>
        </p:nvSpPr>
        <p:spPr>
          <a:xfrm>
            <a:off x="7756442" y="4484087"/>
            <a:ext cx="363611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Segmento de Cliente</a:t>
            </a:r>
          </a:p>
        </p:txBody>
      </p:sp>
      <p:sp>
        <p:nvSpPr>
          <p:cNvPr id="207" name="Proposta de valor"/>
          <p:cNvSpPr txBox="1"/>
          <p:nvPr/>
        </p:nvSpPr>
        <p:spPr>
          <a:xfrm>
            <a:off x="1381830" y="4484087"/>
            <a:ext cx="363611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Proposta de valor</a:t>
            </a:r>
          </a:p>
        </p:txBody>
      </p:sp>
      <p:pic>
        <p:nvPicPr>
          <p:cNvPr id="208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2621" y="6218663"/>
            <a:ext cx="3522136" cy="1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8823" y="6218663"/>
            <a:ext cx="3522134" cy="14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12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Buscamos o melhor encaixe!</a:t>
            </a:r>
          </a:p>
        </p:txBody>
      </p:sp>
      <p:sp>
        <p:nvSpPr>
          <p:cNvPr id="213" name="Segmento de Cliente"/>
          <p:cNvSpPr txBox="1"/>
          <p:nvPr/>
        </p:nvSpPr>
        <p:spPr>
          <a:xfrm>
            <a:off x="7756442" y="4484087"/>
            <a:ext cx="363611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Segmento de Cliente</a:t>
            </a:r>
          </a:p>
        </p:txBody>
      </p:sp>
      <p:sp>
        <p:nvSpPr>
          <p:cNvPr id="214" name="Proposta de valor"/>
          <p:cNvSpPr txBox="1"/>
          <p:nvPr/>
        </p:nvSpPr>
        <p:spPr>
          <a:xfrm>
            <a:off x="1381830" y="4484087"/>
            <a:ext cx="363611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Proposta de valor</a:t>
            </a:r>
          </a:p>
        </p:txBody>
      </p:sp>
      <p:pic>
        <p:nvPicPr>
          <p:cNvPr id="215" name="Picture 30" descr="Picture 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6160" y="5212281"/>
            <a:ext cx="985183" cy="479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30" descr="Picture 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5179617" y="5212281"/>
            <a:ext cx="985182" cy="479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34" descr="Picture 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2621" y="6218663"/>
            <a:ext cx="3522136" cy="1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34" descr="Picture 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8823" y="6218663"/>
            <a:ext cx="3522134" cy="1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“Fit”"/>
          <p:cNvSpPr txBox="1"/>
          <p:nvPr/>
        </p:nvSpPr>
        <p:spPr>
          <a:xfrm>
            <a:off x="5812494" y="4265240"/>
            <a:ext cx="114940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“Fit”</a:t>
            </a:r>
          </a:p>
        </p:txBody>
      </p:sp>
      <p:sp>
        <p:nvSpPr>
          <p:cNvPr id="220" name="Encaixe"/>
          <p:cNvSpPr txBox="1"/>
          <p:nvPr/>
        </p:nvSpPr>
        <p:spPr>
          <a:xfrm>
            <a:off x="5471424" y="5928962"/>
            <a:ext cx="183154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Encaixe</a:t>
            </a:r>
          </a:p>
        </p:txBody>
      </p:sp>
      <p:pic>
        <p:nvPicPr>
          <p:cNvPr id="221" name="Picture 27" descr="Pictur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365383">
            <a:off x="5543534" y="6064844"/>
            <a:ext cx="1917733" cy="2652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27" descr="Pictur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226801">
            <a:off x="5543534" y="2416723"/>
            <a:ext cx="1917733" cy="265267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QUEM?"/>
          <p:cNvSpPr txBox="1"/>
          <p:nvPr/>
        </p:nvSpPr>
        <p:spPr>
          <a:xfrm>
            <a:off x="9019740" y="6528013"/>
            <a:ext cx="136352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QUEM?</a:t>
            </a:r>
          </a:p>
        </p:txBody>
      </p:sp>
      <p:sp>
        <p:nvSpPr>
          <p:cNvPr id="224" name="O QUE?"/>
          <p:cNvSpPr txBox="1"/>
          <p:nvPr/>
        </p:nvSpPr>
        <p:spPr>
          <a:xfrm>
            <a:off x="2518128" y="6528013"/>
            <a:ext cx="143962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 QUE?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27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Quem é o seu cliente e seu usuário?</a:t>
            </a:r>
          </a:p>
        </p:txBody>
      </p:sp>
      <p:sp>
        <p:nvSpPr>
          <p:cNvPr id="228" name="Segmento de Cliente"/>
          <p:cNvSpPr txBox="1"/>
          <p:nvPr/>
        </p:nvSpPr>
        <p:spPr>
          <a:xfrm>
            <a:off x="7756442" y="4484087"/>
            <a:ext cx="363611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21264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Segmento de Cliente</a:t>
            </a:r>
          </a:p>
        </p:txBody>
      </p:sp>
      <p:pic>
        <p:nvPicPr>
          <p:cNvPr id="229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2621" y="6218663"/>
            <a:ext cx="3522136" cy="1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6618347" y="5295855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tartups não são versões menores de grandes empresas!…"/>
          <p:cNvSpPr txBox="1"/>
          <p:nvPr/>
        </p:nvSpPr>
        <p:spPr>
          <a:xfrm>
            <a:off x="874740" y="3879569"/>
            <a:ext cx="5307772" cy="298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Que mercados podemos atacar?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Quem tem o problema?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Quem paga a conta?</a:t>
            </a:r>
          </a:p>
        </p:txBody>
      </p:sp>
      <p:sp>
        <p:nvSpPr>
          <p:cNvPr id="232" name="IMPORTANTE: Sejam focados!"/>
          <p:cNvSpPr txBox="1"/>
          <p:nvPr/>
        </p:nvSpPr>
        <p:spPr>
          <a:xfrm>
            <a:off x="3607428" y="7842842"/>
            <a:ext cx="531850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IMPORTANTE: Sejam focados!</a:t>
            </a:r>
          </a:p>
        </p:txBody>
      </p:sp>
      <p:sp>
        <p:nvSpPr>
          <p:cNvPr id="233" name="QUEM?"/>
          <p:cNvSpPr txBox="1"/>
          <p:nvPr/>
        </p:nvSpPr>
        <p:spPr>
          <a:xfrm>
            <a:off x="9019740" y="6528013"/>
            <a:ext cx="136352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QUEM?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2058915" y="9040141"/>
            <a:ext cx="216008" cy="2824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/>
          <a:lstStyle>
            <a:lvl1pPr algn="r" defTabSz="650240">
              <a:defRPr sz="11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36" name="O que é diferente nas startups?"/>
          <p:cNvSpPr txBox="1"/>
          <p:nvPr/>
        </p:nvSpPr>
        <p:spPr>
          <a:xfrm>
            <a:off x="839624" y="1659950"/>
            <a:ext cx="7788142" cy="5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defRPr sz="3000" b="1">
                <a:solidFill>
                  <a:srgbClr val="0D5A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Que valor você oferece para ele?</a:t>
            </a:r>
          </a:p>
        </p:txBody>
      </p:sp>
      <p:sp>
        <p:nvSpPr>
          <p:cNvPr id="237" name="Proposta de valor"/>
          <p:cNvSpPr txBox="1"/>
          <p:nvPr/>
        </p:nvSpPr>
        <p:spPr>
          <a:xfrm>
            <a:off x="1381830" y="4484087"/>
            <a:ext cx="363611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21264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Proposta de valor</a:t>
            </a:r>
          </a:p>
        </p:txBody>
      </p:sp>
      <p:pic>
        <p:nvPicPr>
          <p:cNvPr id="238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8823" y="6218663"/>
            <a:ext cx="3522134" cy="1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5902" y="5295855"/>
            <a:ext cx="1114117" cy="31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tartups não são versões menores de grandes empresas!…"/>
          <p:cNvSpPr txBox="1"/>
          <p:nvPr/>
        </p:nvSpPr>
        <p:spPr>
          <a:xfrm>
            <a:off x="7028784" y="3475799"/>
            <a:ext cx="5307772" cy="395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Vocês têm o TCC, ou seja a tecnologia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Ter a tecnologia (nesse momento) não significa nada</a:t>
            </a:r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>
              <a:defRPr sz="2800" b="1">
                <a:solidFill>
                  <a:srgbClr val="21254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Funcionalidade </a:t>
            </a:r>
            <a:r>
              <a:rPr>
                <a:solidFill>
                  <a:srgbClr val="DC4D33"/>
                </a:solidFill>
              </a:rPr>
              <a:t>NÃO</a:t>
            </a:r>
            <a:r>
              <a:t> é proposta de valor</a:t>
            </a:r>
          </a:p>
        </p:txBody>
      </p:sp>
      <p:sp>
        <p:nvSpPr>
          <p:cNvPr id="241" name="O QUE?"/>
          <p:cNvSpPr txBox="1"/>
          <p:nvPr/>
        </p:nvSpPr>
        <p:spPr>
          <a:xfrm>
            <a:off x="2518128" y="6528013"/>
            <a:ext cx="143962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D553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 QUE?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Personalizar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Avenir Next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Trebuchet MS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Marcos Barretto</cp:lastModifiedBy>
  <cp:revision>1</cp:revision>
  <dcterms:modified xsi:type="dcterms:W3CDTF">2018-08-20T01:51:20Z</dcterms:modified>
</cp:coreProperties>
</file>