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71" r:id="rId4"/>
    <p:sldId id="272" r:id="rId5"/>
    <p:sldId id="262" r:id="rId6"/>
    <p:sldId id="263" r:id="rId7"/>
    <p:sldId id="264" r:id="rId8"/>
    <p:sldId id="265" r:id="rId9"/>
    <p:sldId id="266" r:id="rId10"/>
    <p:sldId id="276" r:id="rId11"/>
    <p:sldId id="260" r:id="rId12"/>
    <p:sldId id="26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C204-28D4-4AA6-B8A7-CBD3D706B4DD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DCBBC-5B0A-4A99-BF87-5CD6FEF2D0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3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A95D1-809D-451C-8427-69B3E8857953}" type="slidenum">
              <a:rPr lang="pt-BR" altLang="pt-BR" smtClean="0">
                <a:ea typeface="ＭＳ Ｐゴシック" pitchFamily="34" charset="-128"/>
              </a:rPr>
              <a:pPr/>
              <a:t>9</a:t>
            </a:fld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3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4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1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97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5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20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67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6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22AE-73F4-40A9-952B-16F4B6F34376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F898-B064-4D3B-8273-D8C751C83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0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da perna que atuam no joelho e no complexo tornozelo-pé.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20924" y="2667000"/>
            <a:ext cx="4051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Compartimento lateral da perna</a:t>
            </a:r>
            <a:r>
              <a:rPr lang="pt-BR" sz="1800" b="1" dirty="0">
                <a:solidFill>
                  <a:schemeClr val="tx2"/>
                </a:solidFill>
              </a:rPr>
              <a:t>:</a:t>
            </a:r>
          </a:p>
          <a:p>
            <a:r>
              <a:rPr lang="pt-BR" sz="1800" b="1" dirty="0"/>
              <a:t>m. </a:t>
            </a:r>
            <a:r>
              <a:rPr lang="pt-BR" sz="1800" b="1" dirty="0" err="1"/>
              <a:t>Fibular</a:t>
            </a:r>
            <a:r>
              <a:rPr lang="pt-BR" sz="1800" b="1" dirty="0"/>
              <a:t> </a:t>
            </a:r>
            <a:r>
              <a:rPr lang="pt-BR" sz="1800" b="1" dirty="0" smtClean="0"/>
              <a:t>longo</a:t>
            </a:r>
          </a:p>
          <a:p>
            <a:r>
              <a:rPr lang="pt-BR" sz="1800" b="1" dirty="0" smtClean="0"/>
              <a:t>m. </a:t>
            </a:r>
            <a:r>
              <a:rPr lang="pt-BR" sz="1800" b="1" dirty="0" err="1" smtClean="0"/>
              <a:t>Fibular</a:t>
            </a:r>
            <a:r>
              <a:rPr lang="pt-BR" sz="1800" b="1" dirty="0" smtClean="0"/>
              <a:t> curto          </a:t>
            </a:r>
            <a:r>
              <a:rPr lang="pt-BR" sz="1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eversores</a:t>
            </a:r>
            <a:r>
              <a:rPr lang="pt-BR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pé</a:t>
            </a:r>
            <a:r>
              <a:rPr lang="pt-B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35050" y="685800"/>
            <a:ext cx="7164388" cy="1508126"/>
            <a:chOff x="652" y="432"/>
            <a:chExt cx="4513" cy="950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652" y="432"/>
              <a:ext cx="4513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 dirty="0"/>
                <a:t>Compartimento anterior da perna:       </a:t>
              </a:r>
            </a:p>
            <a:p>
              <a:r>
                <a:rPr lang="pt-BR" sz="1800" b="1" dirty="0">
                  <a:solidFill>
                    <a:schemeClr val="tx2"/>
                  </a:solidFill>
                </a:rPr>
                <a:t>m. Tibial anterior                        </a:t>
              </a:r>
              <a:r>
                <a:rPr lang="pt-BR" sz="1800" b="1" i="1" dirty="0">
                  <a:solidFill>
                    <a:schemeClr val="tx2"/>
                  </a:solidFill>
                </a:rPr>
                <a:t>inversor do pé;  flexor dorsal do pé</a:t>
              </a:r>
              <a:r>
                <a:rPr lang="pt-BR" sz="1800" b="1" dirty="0">
                  <a:solidFill>
                    <a:schemeClr val="tx2"/>
                  </a:solidFill>
                </a:rPr>
                <a:t> </a:t>
              </a:r>
            </a:p>
            <a:p>
              <a:r>
                <a:rPr lang="pt-BR" sz="1800" b="1" dirty="0">
                  <a:solidFill>
                    <a:schemeClr val="tx2"/>
                  </a:solidFill>
                </a:rPr>
                <a:t>m. Extensor longo dos dedos      </a:t>
              </a:r>
              <a:r>
                <a:rPr lang="pt-BR" sz="1800" b="1" dirty="0" smtClean="0">
                  <a:solidFill>
                    <a:schemeClr val="tx2"/>
                  </a:solidFill>
                </a:rPr>
                <a:t> </a:t>
              </a:r>
              <a:r>
                <a:rPr lang="pt-BR" sz="1800" b="1" i="1" dirty="0" smtClean="0">
                  <a:solidFill>
                    <a:schemeClr val="tx2"/>
                  </a:solidFill>
                </a:rPr>
                <a:t>extensor </a:t>
              </a:r>
              <a:r>
                <a:rPr lang="pt-BR" sz="1800" b="1" i="1" dirty="0">
                  <a:solidFill>
                    <a:schemeClr val="tx2"/>
                  </a:solidFill>
                </a:rPr>
                <a:t>dos dedos;  flexor dorsal do pé</a:t>
              </a:r>
              <a:r>
                <a:rPr lang="pt-BR" sz="1800" b="1" dirty="0">
                  <a:solidFill>
                    <a:schemeClr val="tx2"/>
                  </a:solidFill>
                </a:rPr>
                <a:t> </a:t>
              </a:r>
            </a:p>
            <a:p>
              <a:r>
                <a:rPr lang="pt-BR" sz="1800" b="1" dirty="0">
                  <a:solidFill>
                    <a:schemeClr val="tx2"/>
                  </a:solidFill>
                </a:rPr>
                <a:t>m. Extensor longo do </a:t>
              </a:r>
              <a:r>
                <a:rPr lang="pt-BR" sz="1800" b="1" dirty="0" err="1">
                  <a:solidFill>
                    <a:schemeClr val="tx2"/>
                  </a:solidFill>
                </a:rPr>
                <a:t>hálux</a:t>
              </a:r>
              <a:r>
                <a:rPr lang="pt-BR" sz="1800" b="1" dirty="0">
                  <a:solidFill>
                    <a:schemeClr val="tx2"/>
                  </a:solidFill>
                </a:rPr>
                <a:t>        </a:t>
              </a:r>
              <a:r>
                <a:rPr lang="pt-BR" sz="1800" b="1" dirty="0" smtClean="0">
                  <a:solidFill>
                    <a:schemeClr val="tx2"/>
                  </a:solidFill>
                </a:rPr>
                <a:t>    </a:t>
              </a:r>
              <a:r>
                <a:rPr lang="pt-BR" sz="1800" b="1" i="1" dirty="0" smtClean="0">
                  <a:solidFill>
                    <a:schemeClr val="tx2"/>
                  </a:solidFill>
                </a:rPr>
                <a:t>extensor </a:t>
              </a:r>
              <a:r>
                <a:rPr lang="pt-BR" sz="1800" b="1" i="1" dirty="0">
                  <a:solidFill>
                    <a:schemeClr val="tx2"/>
                  </a:solidFill>
                </a:rPr>
                <a:t>do </a:t>
              </a:r>
              <a:r>
                <a:rPr lang="pt-BR" sz="1800" b="1" i="1" dirty="0" err="1">
                  <a:solidFill>
                    <a:schemeClr val="tx2"/>
                  </a:solidFill>
                </a:rPr>
                <a:t>hálux</a:t>
              </a:r>
              <a:r>
                <a:rPr lang="pt-BR" sz="1800" b="1" i="1" dirty="0">
                  <a:solidFill>
                    <a:schemeClr val="tx2"/>
                  </a:solidFill>
                </a:rPr>
                <a:t> ;  flexor dorsal do pé</a:t>
              </a:r>
              <a:r>
                <a:rPr lang="pt-BR" sz="1800" b="1" dirty="0">
                  <a:solidFill>
                    <a:schemeClr val="tx2"/>
                  </a:solidFill>
                </a:rPr>
                <a:t> </a:t>
              </a:r>
            </a:p>
            <a:p>
              <a:endParaRPr lang="pt-BR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V="1">
              <a:off x="1837" y="754"/>
              <a:ext cx="4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2600" y="4114800"/>
            <a:ext cx="8204200" cy="2105025"/>
            <a:chOff x="304" y="2592"/>
            <a:chExt cx="5168" cy="1326"/>
          </a:xfrm>
        </p:grpSpPr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304" y="2592"/>
              <a:ext cx="5168" cy="1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b="1" dirty="0">
                  <a:solidFill>
                    <a:schemeClr val="tx2"/>
                  </a:solidFill>
                </a:rPr>
                <a:t>Compartimento posterior da perna:</a:t>
              </a:r>
              <a:r>
                <a:rPr lang="pt-BR" sz="1800" b="1" dirty="0">
                  <a:solidFill>
                    <a:schemeClr val="tx2"/>
                  </a:solidFill>
                </a:rPr>
                <a:t> </a:t>
              </a:r>
            </a:p>
            <a:p>
              <a:r>
                <a:rPr lang="pt-BR" sz="1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Tríceps </a:t>
              </a:r>
              <a:r>
                <a:rPr lang="pt-BR" sz="1800" b="1" dirty="0" err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sural</a:t>
              </a:r>
              <a:r>
                <a:rPr lang="pt-BR" sz="1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 </a:t>
              </a:r>
            </a:p>
            <a:p>
              <a:r>
                <a:rPr lang="pt-BR" sz="1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</a:t>
              </a:r>
              <a:r>
                <a:rPr lang="pt-BR" sz="18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Plantar </a:t>
              </a:r>
              <a:r>
                <a:rPr lang="pt-BR" sz="1800" b="1" i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          </a:t>
              </a:r>
              <a:r>
                <a:rPr lang="pt-BR" sz="1800" b="1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flexores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 perna; flexores  plantares do pé</a:t>
              </a:r>
            </a:p>
            <a:p>
              <a:r>
                <a:rPr lang="pt-BR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Tibial posterior                   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inversor do pé;</a:t>
              </a:r>
              <a:r>
                <a:rPr lang="pt-BR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flexor  plantar  do pé</a:t>
              </a:r>
              <a:endParaRPr lang="pt-BR" sz="1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r>
                <a:rPr lang="pt-BR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Flexor longo dos dedos        </a:t>
              </a:r>
              <a:r>
                <a:rPr lang="pt-BR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pt-BR" sz="1800" b="1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flexor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dos dedos;  flexor  plantar do pé</a:t>
              </a:r>
            </a:p>
            <a:p>
              <a:r>
                <a:rPr lang="pt-BR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Flexor longo do </a:t>
              </a:r>
              <a:r>
                <a:rPr lang="pt-BR" sz="1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hálux</a:t>
              </a:r>
              <a:r>
                <a:rPr lang="pt-BR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</a:t>
              </a:r>
              <a:r>
                <a:rPr lang="pt-BR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pt-BR" sz="1800" b="1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flexor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 </a:t>
              </a:r>
              <a:r>
                <a:rPr lang="pt-BR" sz="1800" b="1" i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hálux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;  flexor  plantar do pé</a:t>
              </a:r>
              <a:r>
                <a:rPr lang="pt-BR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r>
                <a:rPr lang="pt-BR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m. Poplíteo                                 </a:t>
              </a:r>
              <a:r>
                <a:rPr lang="pt-BR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pt-BR" sz="1800" b="1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rotação </a:t>
              </a:r>
              <a:r>
                <a:rPr lang="pt-BR" sz="18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lateral do fêmur;  flexão da perna</a:t>
              </a:r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 flipV="1">
              <a:off x="1066" y="30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1565" y="329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1991" y="346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192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1104" y="384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923928" y="1484784"/>
            <a:ext cx="21602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779912" y="1772816"/>
            <a:ext cx="43204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3995936" y="3356992"/>
            <a:ext cx="36004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Ossos e articulações do segmento distal da perna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da perna com ação na articulação do joelho e tornozelo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PERNA E P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6016" cy="35370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05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828800" y="1140296"/>
            <a:ext cx="1784350" cy="495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4046" name="Picture 2062"/>
          <p:cNvPicPr preferRelativeResize="0">
            <a:picLocks noChangeArrowheads="1"/>
          </p:cNvPicPr>
          <p:nvPr/>
        </p:nvPicPr>
        <p:blipFill>
          <a:blip r:embed="rId3" cstate="print"/>
          <a:srcRect l="28122" t="7501" r="57021" b="26224"/>
          <a:stretch>
            <a:fillRect/>
          </a:stretch>
        </p:blipFill>
        <p:spPr bwMode="auto">
          <a:xfrm>
            <a:off x="6858000" y="692696"/>
            <a:ext cx="1746448" cy="517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7" name="Picture 2063"/>
          <p:cNvPicPr>
            <a:picLocks noChangeAspect="1" noChangeArrowheads="1"/>
          </p:cNvPicPr>
          <p:nvPr/>
        </p:nvPicPr>
        <p:blipFill>
          <a:blip r:embed="rId4" cstate="print"/>
          <a:srcRect l="20313" t="23750" r="51563" b="48750"/>
          <a:stretch>
            <a:fillRect/>
          </a:stretch>
        </p:blipFill>
        <p:spPr bwMode="auto">
          <a:xfrm>
            <a:off x="3810000" y="2438400"/>
            <a:ext cx="27432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2069"/>
          <p:cNvGrpSpPr>
            <a:grpSpLocks/>
          </p:cNvGrpSpPr>
          <p:nvPr/>
        </p:nvGrpSpPr>
        <p:grpSpPr bwMode="auto">
          <a:xfrm>
            <a:off x="5346700" y="3233738"/>
            <a:ext cx="1947863" cy="2057400"/>
            <a:chOff x="3368" y="2037"/>
            <a:chExt cx="1227" cy="1296"/>
          </a:xfrm>
        </p:grpSpPr>
        <p:sp>
          <p:nvSpPr>
            <p:cNvPr id="44048" name="Line 2064"/>
            <p:cNvSpPr>
              <a:spLocks noChangeShapeType="1"/>
            </p:cNvSpPr>
            <p:nvPr/>
          </p:nvSpPr>
          <p:spPr bwMode="auto">
            <a:xfrm flipH="1" flipV="1">
              <a:off x="3971" y="2037"/>
              <a:ext cx="624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Text Box 2066"/>
            <p:cNvSpPr txBox="1">
              <a:spLocks noChangeArrowheads="1"/>
            </p:cNvSpPr>
            <p:nvPr/>
          </p:nvSpPr>
          <p:spPr bwMode="auto">
            <a:xfrm>
              <a:off x="3368" y="2597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 dirty="0"/>
                <a:t>maléolo medial</a:t>
              </a:r>
            </a:p>
          </p:txBody>
        </p:sp>
      </p:grpSp>
      <p:grpSp>
        <p:nvGrpSpPr>
          <p:cNvPr id="3" name="Group 2068"/>
          <p:cNvGrpSpPr>
            <a:grpSpLocks/>
          </p:cNvGrpSpPr>
          <p:nvPr/>
        </p:nvGrpSpPr>
        <p:grpSpPr bwMode="auto">
          <a:xfrm>
            <a:off x="2362200" y="3657600"/>
            <a:ext cx="2763838" cy="1828800"/>
            <a:chOff x="1488" y="2304"/>
            <a:chExt cx="1741" cy="1152"/>
          </a:xfrm>
        </p:grpSpPr>
        <p:sp>
          <p:nvSpPr>
            <p:cNvPr id="44049" name="Line 2065"/>
            <p:cNvSpPr>
              <a:spLocks noChangeShapeType="1"/>
            </p:cNvSpPr>
            <p:nvPr/>
          </p:nvSpPr>
          <p:spPr bwMode="auto">
            <a:xfrm flipV="1">
              <a:off x="1488" y="2304"/>
              <a:ext cx="1152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Text Box 2067"/>
            <p:cNvSpPr txBox="1">
              <a:spLocks noChangeArrowheads="1"/>
            </p:cNvSpPr>
            <p:nvPr/>
          </p:nvSpPr>
          <p:spPr bwMode="auto">
            <a:xfrm>
              <a:off x="2269" y="2557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 dirty="0"/>
                <a:t>maléolo lateral</a:t>
              </a:r>
            </a:p>
          </p:txBody>
        </p:sp>
      </p:grpSp>
      <p:grpSp>
        <p:nvGrpSpPr>
          <p:cNvPr id="4" name="Group 2075"/>
          <p:cNvGrpSpPr>
            <a:grpSpLocks/>
          </p:cNvGrpSpPr>
          <p:nvPr/>
        </p:nvGrpSpPr>
        <p:grpSpPr bwMode="auto">
          <a:xfrm>
            <a:off x="4572000" y="2971800"/>
            <a:ext cx="1624013" cy="433388"/>
            <a:chOff x="2880" y="1872"/>
            <a:chExt cx="1023" cy="273"/>
          </a:xfrm>
        </p:grpSpPr>
        <p:sp>
          <p:nvSpPr>
            <p:cNvPr id="44054" name="Text Box 2070"/>
            <p:cNvSpPr txBox="1">
              <a:spLocks noChangeArrowheads="1"/>
            </p:cNvSpPr>
            <p:nvPr/>
          </p:nvSpPr>
          <p:spPr bwMode="auto">
            <a:xfrm>
              <a:off x="2991" y="1872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faces társicas</a:t>
              </a:r>
            </a:p>
          </p:txBody>
        </p:sp>
        <p:grpSp>
          <p:nvGrpSpPr>
            <p:cNvPr id="5" name="Group 2074"/>
            <p:cNvGrpSpPr>
              <a:grpSpLocks/>
            </p:cNvGrpSpPr>
            <p:nvPr/>
          </p:nvGrpSpPr>
          <p:grpSpPr bwMode="auto">
            <a:xfrm>
              <a:off x="2880" y="2035"/>
              <a:ext cx="609" cy="110"/>
              <a:chOff x="2880" y="2050"/>
              <a:chExt cx="609" cy="110"/>
            </a:xfrm>
          </p:grpSpPr>
          <p:sp>
            <p:nvSpPr>
              <p:cNvPr id="44055" name="Line 2071"/>
              <p:cNvSpPr>
                <a:spLocks noChangeShapeType="1"/>
              </p:cNvSpPr>
              <p:nvPr/>
            </p:nvSpPr>
            <p:spPr bwMode="auto">
              <a:xfrm flipH="1">
                <a:off x="2880" y="2050"/>
                <a:ext cx="420" cy="1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57" name="Line 2073"/>
              <p:cNvSpPr>
                <a:spLocks noChangeShapeType="1"/>
              </p:cNvSpPr>
              <p:nvPr/>
            </p:nvSpPr>
            <p:spPr bwMode="auto">
              <a:xfrm>
                <a:off x="3297" y="2052"/>
                <a:ext cx="1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" name="Group 2089"/>
          <p:cNvGrpSpPr>
            <a:grpSpLocks/>
          </p:cNvGrpSpPr>
          <p:nvPr/>
        </p:nvGrpSpPr>
        <p:grpSpPr bwMode="auto">
          <a:xfrm>
            <a:off x="2209800" y="5302245"/>
            <a:ext cx="6034088" cy="520700"/>
            <a:chOff x="1392" y="3340"/>
            <a:chExt cx="3801" cy="328"/>
          </a:xfrm>
        </p:grpSpPr>
        <p:grpSp>
          <p:nvGrpSpPr>
            <p:cNvPr id="7" name="Group 2080"/>
            <p:cNvGrpSpPr>
              <a:grpSpLocks/>
            </p:cNvGrpSpPr>
            <p:nvPr/>
          </p:nvGrpSpPr>
          <p:grpSpPr bwMode="auto">
            <a:xfrm>
              <a:off x="1392" y="3408"/>
              <a:ext cx="624" cy="240"/>
              <a:chOff x="1392" y="3408"/>
              <a:chExt cx="624" cy="240"/>
            </a:xfrm>
          </p:grpSpPr>
          <p:sp>
            <p:nvSpPr>
              <p:cNvPr id="44061" name="Line 2077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62" name="Line 2078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62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63" name="Line 2079"/>
              <p:cNvSpPr>
                <a:spLocks noChangeShapeType="1"/>
              </p:cNvSpPr>
              <p:nvPr/>
            </p:nvSpPr>
            <p:spPr bwMode="auto">
              <a:xfrm flipV="1">
                <a:off x="2016" y="3408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" name="Group 2081"/>
            <p:cNvGrpSpPr>
              <a:grpSpLocks/>
            </p:cNvGrpSpPr>
            <p:nvPr/>
          </p:nvGrpSpPr>
          <p:grpSpPr bwMode="auto">
            <a:xfrm>
              <a:off x="4558" y="3340"/>
              <a:ext cx="635" cy="240"/>
              <a:chOff x="1438" y="3408"/>
              <a:chExt cx="635" cy="240"/>
            </a:xfrm>
          </p:grpSpPr>
          <p:sp>
            <p:nvSpPr>
              <p:cNvPr id="44066" name="Line 2082"/>
              <p:cNvSpPr>
                <a:spLocks noChangeShapeType="1"/>
              </p:cNvSpPr>
              <p:nvPr/>
            </p:nvSpPr>
            <p:spPr bwMode="auto">
              <a:xfrm>
                <a:off x="1438" y="3456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67" name="Line 2083"/>
              <p:cNvSpPr>
                <a:spLocks noChangeShapeType="1"/>
              </p:cNvSpPr>
              <p:nvPr/>
            </p:nvSpPr>
            <p:spPr bwMode="auto">
              <a:xfrm>
                <a:off x="1449" y="3648"/>
                <a:ext cx="62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68" name="Line 2084"/>
              <p:cNvSpPr>
                <a:spLocks noChangeShapeType="1"/>
              </p:cNvSpPr>
              <p:nvPr/>
            </p:nvSpPr>
            <p:spPr bwMode="auto">
              <a:xfrm flipV="1">
                <a:off x="2073" y="3408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070" name="Text Box 2086"/>
            <p:cNvSpPr txBox="1">
              <a:spLocks noChangeArrowheads="1"/>
            </p:cNvSpPr>
            <p:nvPr/>
          </p:nvSpPr>
          <p:spPr bwMode="auto">
            <a:xfrm>
              <a:off x="2727" y="3435"/>
              <a:ext cx="1242" cy="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pinça </a:t>
              </a:r>
              <a:r>
                <a:rPr lang="pt-BR" b="1" dirty="0" err="1"/>
                <a:t>bi-maleolar</a:t>
              </a:r>
              <a:endParaRPr lang="pt-BR" b="1" dirty="0"/>
            </a:p>
          </p:txBody>
        </p:sp>
        <p:sp>
          <p:nvSpPr>
            <p:cNvPr id="44071" name="Line 2087"/>
            <p:cNvSpPr>
              <a:spLocks noChangeShapeType="1"/>
            </p:cNvSpPr>
            <p:nvPr/>
          </p:nvSpPr>
          <p:spPr bwMode="auto">
            <a:xfrm>
              <a:off x="2016" y="350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72" name="Line 2088"/>
            <p:cNvSpPr>
              <a:spLocks noChangeShapeType="1"/>
            </p:cNvSpPr>
            <p:nvPr/>
          </p:nvSpPr>
          <p:spPr bwMode="auto">
            <a:xfrm>
              <a:off x="3980" y="3504"/>
              <a:ext cx="5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971600" y="188640"/>
            <a:ext cx="74168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Parte distal da tíbia e fíbula –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acidentes ósseos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H="1">
            <a:off x="2987824" y="1916832"/>
            <a:ext cx="43204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347864" y="169151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Tuberosidade</a:t>
            </a:r>
            <a:endParaRPr lang="pt-BR" b="1" dirty="0"/>
          </a:p>
        </p:txBody>
      </p:sp>
      <p:cxnSp>
        <p:nvCxnSpPr>
          <p:cNvPr id="36" name="Conector de seta reta 35"/>
          <p:cNvCxnSpPr/>
          <p:nvPr/>
        </p:nvCxnSpPr>
        <p:spPr>
          <a:xfrm>
            <a:off x="2627784" y="12687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1331640" y="827420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Eminência </a:t>
            </a:r>
            <a:r>
              <a:rPr lang="pt-BR" b="1" dirty="0" err="1" smtClean="0"/>
              <a:t>intercondilar</a:t>
            </a:r>
            <a:endParaRPr lang="pt-BR" b="1" dirty="0"/>
          </a:p>
        </p:txBody>
      </p:sp>
      <p:cxnSp>
        <p:nvCxnSpPr>
          <p:cNvPr id="45" name="Conector de seta reta 44"/>
          <p:cNvCxnSpPr/>
          <p:nvPr/>
        </p:nvCxnSpPr>
        <p:spPr>
          <a:xfrm>
            <a:off x="7020272" y="2636912"/>
            <a:ext cx="50405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4788024" y="226758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Linha para o m. </a:t>
            </a:r>
            <a:r>
              <a:rPr lang="pt-BR" b="1" dirty="0" err="1" smtClean="0"/>
              <a:t>sóleo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31250" r="41667" b="19444"/>
          <a:stretch>
            <a:fillRect/>
          </a:stretch>
        </p:blipFill>
        <p:spPr bwMode="auto">
          <a:xfrm>
            <a:off x="1423988" y="571500"/>
            <a:ext cx="2562225" cy="571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33334" r="42708" b="20833"/>
          <a:stretch>
            <a:fillRect/>
          </a:stretch>
        </p:blipFill>
        <p:spPr bwMode="auto">
          <a:xfrm>
            <a:off x="5413375" y="571500"/>
            <a:ext cx="2306638" cy="571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74888" y="1709738"/>
            <a:ext cx="1154112" cy="1981200"/>
            <a:chOff x="1433" y="1077"/>
            <a:chExt cx="727" cy="1248"/>
          </a:xfrm>
        </p:grpSpPr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1728" y="134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1</a:t>
              </a: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1447" y="1077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2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433" y="1845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3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968" y="2113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7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866" y="1847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4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590" y="203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5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1790" y="2097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6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763688" y="476672"/>
            <a:ext cx="59766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Ossos do pé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51720" y="908720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Visão dorsal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908720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Visão plantar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00088" y="1208088"/>
            <a:ext cx="7551737" cy="4951412"/>
            <a:chOff x="441" y="761"/>
            <a:chExt cx="4757" cy="3119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l="12500" t="23611" r="28125" b="5556"/>
            <a:stretch>
              <a:fillRect/>
            </a:stretch>
          </p:blipFill>
          <p:spPr bwMode="auto">
            <a:xfrm>
              <a:off x="2222" y="940"/>
              <a:ext cx="2976" cy="2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9980" name="Picture 4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441" y="761"/>
              <a:ext cx="1124" cy="31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86013" y="193675"/>
            <a:ext cx="49291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           </a:t>
            </a:r>
            <a:r>
              <a:rPr lang="en-US" b="1" dirty="0" err="1" smtClean="0">
                <a:solidFill>
                  <a:schemeClr val="tx2"/>
                </a:solidFill>
              </a:rPr>
              <a:t>Articulação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Tíbio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Tarso</a:t>
            </a:r>
            <a:r>
              <a:rPr lang="en-US" b="1" dirty="0">
                <a:solidFill>
                  <a:schemeClr val="tx2"/>
                </a:solidFill>
              </a:rPr>
              <a:t> Fibular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Flexão</a:t>
            </a:r>
            <a:r>
              <a:rPr lang="en-US" sz="2400" b="1" dirty="0">
                <a:solidFill>
                  <a:srgbClr val="C00000"/>
                </a:solidFill>
              </a:rPr>
              <a:t> dorsal e plantar do </a:t>
            </a:r>
            <a:r>
              <a:rPr lang="en-US" sz="2400" b="1" dirty="0" err="1">
                <a:solidFill>
                  <a:srgbClr val="C00000"/>
                </a:solidFill>
              </a:rPr>
              <a:t>Pé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067944" y="5824538"/>
            <a:ext cx="491730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Articulação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Talo-Calcânea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subtalar</a:t>
            </a:r>
            <a:r>
              <a:rPr lang="en-US" sz="1600" b="1" dirty="0" smtClean="0">
                <a:solidFill>
                  <a:schemeClr val="tx2"/>
                </a:solidFill>
              </a:rPr>
              <a:t>)  </a:t>
            </a:r>
            <a:r>
              <a:rPr lang="en-US" b="1" dirty="0" err="1" smtClean="0">
                <a:solidFill>
                  <a:srgbClr val="C00000"/>
                </a:solidFill>
              </a:rPr>
              <a:t>Inversão</a:t>
            </a:r>
            <a:r>
              <a:rPr lang="en-US" b="1" dirty="0" smtClean="0">
                <a:solidFill>
                  <a:srgbClr val="C00000"/>
                </a:solidFill>
              </a:rPr>
              <a:t>\</a:t>
            </a:r>
            <a:r>
              <a:rPr lang="en-US" b="1" dirty="0" err="1" smtClean="0">
                <a:solidFill>
                  <a:srgbClr val="C00000"/>
                </a:solidFill>
              </a:rPr>
              <a:t>Eversão</a:t>
            </a:r>
            <a:endParaRPr lang="pt-BR" b="1" dirty="0">
              <a:solidFill>
                <a:srgbClr val="C00000"/>
              </a:solidFill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33425" y="2776538"/>
            <a:ext cx="6469063" cy="2968625"/>
            <a:chOff x="462" y="1749"/>
            <a:chExt cx="4075" cy="187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62" y="3427"/>
              <a:ext cx="1101" cy="192"/>
              <a:chOff x="525" y="3408"/>
              <a:chExt cx="1101" cy="192"/>
            </a:xfrm>
          </p:grpSpPr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 flipV="1">
                <a:off x="672" y="3504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45" name="Text Box 9"/>
              <p:cNvSpPr txBox="1">
                <a:spLocks noChangeArrowheads="1"/>
              </p:cNvSpPr>
              <p:nvPr/>
            </p:nvSpPr>
            <p:spPr bwMode="auto">
              <a:xfrm>
                <a:off x="525" y="340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L</a:t>
                </a:r>
              </a:p>
            </p:txBody>
          </p:sp>
          <p:sp>
            <p:nvSpPr>
              <p:cNvPr id="39946" name="Text Box 10"/>
              <p:cNvSpPr txBox="1">
                <a:spLocks noChangeArrowheads="1"/>
              </p:cNvSpPr>
              <p:nvPr/>
            </p:nvSpPr>
            <p:spPr bwMode="auto">
              <a:xfrm>
                <a:off x="1435" y="340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L</a:t>
                </a: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776" y="1749"/>
              <a:ext cx="1761" cy="192"/>
              <a:chOff x="2776" y="1749"/>
              <a:chExt cx="1761" cy="192"/>
            </a:xfrm>
          </p:grpSpPr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 flipV="1">
                <a:off x="2936" y="1845"/>
                <a:ext cx="1433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2776" y="174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L</a:t>
                </a:r>
              </a:p>
            </p:txBody>
          </p:sp>
          <p:sp>
            <p:nvSpPr>
              <p:cNvPr id="39957" name="Text Box 21"/>
              <p:cNvSpPr txBox="1">
                <a:spLocks noChangeArrowheads="1"/>
              </p:cNvSpPr>
              <p:nvPr/>
            </p:nvSpPr>
            <p:spPr bwMode="auto">
              <a:xfrm>
                <a:off x="4346" y="174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L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477000" y="762000"/>
            <a:ext cx="2362200" cy="1989138"/>
            <a:chOff x="4080" y="480"/>
            <a:chExt cx="1488" cy="1253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080" y="480"/>
              <a:ext cx="1488" cy="1253"/>
              <a:chOff x="4080" y="480"/>
              <a:chExt cx="1488" cy="1253"/>
            </a:xfrm>
          </p:grpSpPr>
          <p:pic>
            <p:nvPicPr>
              <p:cNvPr id="39966" name="Picture 30" descr="http://www.uniort.com.br/images/patologias/IMG_0627%20copy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80" y="480"/>
                <a:ext cx="1488" cy="125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9969" name="Freeform 33"/>
              <p:cNvSpPr>
                <a:spLocks/>
              </p:cNvSpPr>
              <p:nvPr/>
            </p:nvSpPr>
            <p:spPr bwMode="auto">
              <a:xfrm>
                <a:off x="4752" y="864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96" y="96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cubicBezTo>
                      <a:pt x="244" y="16"/>
                      <a:pt x="152" y="32"/>
                      <a:pt x="96" y="96"/>
                    </a:cubicBezTo>
                    <a:cubicBezTo>
                      <a:pt x="40" y="160"/>
                      <a:pt x="16" y="336"/>
                      <a:pt x="0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4930" y="102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71" name="AutoShape 35"/>
              <p:cNvSpPr>
                <a:spLocks noChangeArrowheads="1"/>
              </p:cNvSpPr>
              <p:nvPr/>
            </p:nvSpPr>
            <p:spPr bwMode="auto">
              <a:xfrm>
                <a:off x="4190" y="1167"/>
                <a:ext cx="48" cy="192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72" name="AutoShape 36"/>
              <p:cNvSpPr>
                <a:spLocks noChangeArrowheads="1"/>
              </p:cNvSpPr>
              <p:nvPr/>
            </p:nvSpPr>
            <p:spPr bwMode="auto">
              <a:xfrm>
                <a:off x="4357" y="1508"/>
                <a:ext cx="48" cy="192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9974" name="Text Box 38"/>
            <p:cNvSpPr txBox="1">
              <a:spLocks noChangeArrowheads="1"/>
            </p:cNvSpPr>
            <p:nvPr/>
          </p:nvSpPr>
          <p:spPr bwMode="auto">
            <a:xfrm>
              <a:off x="4166" y="950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Flexão dorsal</a:t>
              </a:r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>
              <a:off x="4368" y="1574"/>
              <a:ext cx="6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Flexão plantar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822825" y="2012950"/>
            <a:ext cx="2514600" cy="3257550"/>
            <a:chOff x="3038" y="1268"/>
            <a:chExt cx="1584" cy="2052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038" y="1268"/>
              <a:ext cx="1584" cy="2052"/>
              <a:chOff x="3038" y="1268"/>
              <a:chExt cx="1584" cy="2052"/>
            </a:xfrm>
          </p:grpSpPr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 rot="20735415" flipV="1">
                <a:off x="3038" y="1584"/>
                <a:ext cx="1584" cy="139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48" name="Text Box 12"/>
              <p:cNvSpPr txBox="1">
                <a:spLocks noChangeArrowheads="1"/>
              </p:cNvSpPr>
              <p:nvPr/>
            </p:nvSpPr>
            <p:spPr bwMode="auto">
              <a:xfrm rot="24489">
                <a:off x="3128" y="3128"/>
                <a:ext cx="1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P</a:t>
                </a:r>
              </a:p>
            </p:txBody>
          </p:sp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 rot="-55566">
                <a:off x="4362" y="1268"/>
                <a:ext cx="19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/>
                  <a:t>A</a:t>
                </a:r>
              </a:p>
            </p:txBody>
          </p:sp>
        </p:grp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>
              <a:off x="3120" y="2352"/>
              <a:ext cx="124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79512" y="260648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ant. da cabeça da fíbula </a:t>
            </a:r>
            <a:endParaRPr lang="pt-BR" b="1" dirty="0"/>
          </a:p>
        </p:txBody>
      </p:sp>
      <p:cxnSp>
        <p:nvCxnSpPr>
          <p:cNvPr id="33" name="Conector de seta reta 32"/>
          <p:cNvCxnSpPr/>
          <p:nvPr/>
        </p:nvCxnSpPr>
        <p:spPr>
          <a:xfrm flipH="1">
            <a:off x="1259632" y="908720"/>
            <a:ext cx="21602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331912" y="6093296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T F Ant. </a:t>
            </a:r>
            <a:endParaRPr lang="pt-BR" b="1" dirty="0"/>
          </a:p>
        </p:txBody>
      </p:sp>
      <p:cxnSp>
        <p:nvCxnSpPr>
          <p:cNvPr id="35" name="Conector de seta reta 34"/>
          <p:cNvCxnSpPr/>
          <p:nvPr/>
        </p:nvCxnSpPr>
        <p:spPr>
          <a:xfrm flipH="1" flipV="1">
            <a:off x="1475656" y="5517232"/>
            <a:ext cx="7200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627783" y="962144"/>
            <a:ext cx="288032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Articulações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Tibio-fibulares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52" grpId="0" animBg="1"/>
      <p:bldP spid="31" grpId="0" animBg="1"/>
      <p:bldP spid="3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60648"/>
            <a:ext cx="3457575" cy="5619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rgbClr val="FFFF00"/>
                </a:solidFill>
              </a:rPr>
              <a:t>	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Músculos da perna: compartimentos musculares</a:t>
            </a: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Anterior</a:t>
            </a: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Lateral</a:t>
            </a: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Posterior</a:t>
            </a: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charset="0"/>
                <a:cs typeface="Arial" charset="0"/>
              </a:rPr>
              <a:t>	Transição entre coxa e perna: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fossa poplítea.</a:t>
            </a:r>
            <a:endParaRPr lang="pt-BR" altLang="pt-BR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26627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963" y="644525"/>
            <a:ext cx="521652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635896" y="6165304"/>
            <a:ext cx="5508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6042" t="5200" r="33333" b="19444"/>
          <a:stretch>
            <a:fillRect/>
          </a:stretch>
        </p:blipFill>
        <p:spPr bwMode="auto">
          <a:xfrm>
            <a:off x="251520" y="1196752"/>
            <a:ext cx="3960440" cy="55090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23528" y="1196752"/>
            <a:ext cx="43204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388" y="260350"/>
            <a:ext cx="4805362" cy="6337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1.Compartimento posterior: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charset="0"/>
                <a:cs typeface="Arial" charset="0"/>
              </a:rPr>
              <a:t>Grupo superficial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altLang="pt-BR" sz="18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gastrocnêmio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flexão do joelho e flexão plantar.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sóleo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 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flexão plantar do pé.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plantar: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flexão plantar do pé e flexão do joelho.  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 2" pitchFamily="18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1800" b="1" dirty="0" smtClean="0"/>
          </a:p>
        </p:txBody>
      </p:sp>
      <p:pic>
        <p:nvPicPr>
          <p:cNvPr id="27651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642938"/>
            <a:ext cx="428625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3708400" y="2060575"/>
            <a:ext cx="2159000" cy="273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627313" y="4724400"/>
            <a:ext cx="1439862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4" name="CaixaDeTexto 4"/>
          <p:cNvSpPr txBox="1">
            <a:spLocks noChangeArrowheads="1"/>
          </p:cNvSpPr>
          <p:nvPr/>
        </p:nvSpPr>
        <p:spPr bwMode="auto">
          <a:xfrm>
            <a:off x="2555875" y="4797425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Arco </a:t>
            </a:r>
            <a:r>
              <a:rPr lang="pt-BR" altLang="pt-BR" b="1" dirty="0" err="1">
                <a:solidFill>
                  <a:schemeClr val="bg1"/>
                </a:solidFill>
              </a:rPr>
              <a:t>tendíneo</a:t>
            </a:r>
            <a:r>
              <a:rPr lang="pt-BR" altLang="pt-BR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88024" y="6453336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3970338" cy="647700"/>
          </a:xfrm>
        </p:spPr>
        <p:txBody>
          <a:bodyPr/>
          <a:lstStyle/>
          <a:p>
            <a:pPr eaLnBrk="1" hangingPunct="1"/>
            <a:r>
              <a:rPr lang="pt-BR" altLang="pt-BR" sz="1800" b="1" smtClean="0">
                <a:latin typeface="Arial" charset="0"/>
              </a:rPr>
              <a:t>Músculos profundos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" y="1000125"/>
            <a:ext cx="4572000" cy="45894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Clr>
                <a:schemeClr val="accent3"/>
              </a:buClr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poplíteo:</a:t>
            </a:r>
            <a:r>
              <a:rPr lang="pt-BR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roda lateralmente o fêmur.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flexor longo do </a:t>
            </a:r>
            <a:r>
              <a:rPr lang="pt-B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hálux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flexor longo dos dedos: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tibial posterior: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inversão e flexão plantar do pé.  </a:t>
            </a:r>
          </a:p>
        </p:txBody>
      </p:sp>
      <p:pic>
        <p:nvPicPr>
          <p:cNvPr id="2867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4963"/>
            <a:ext cx="4191000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788024" y="6453336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85750"/>
            <a:ext cx="5043488" cy="85725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</a:rPr>
              <a:t>2. Compartimento lateral da perna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643063"/>
            <a:ext cx="4176712" cy="4383087"/>
          </a:xfrm>
        </p:spPr>
        <p:txBody>
          <a:bodyPr/>
          <a:lstStyle/>
          <a:p>
            <a:pPr algn="just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fibular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longo: </a:t>
            </a:r>
            <a:endParaRPr lang="pt-BR" altLang="pt-BR" sz="18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eversão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e flexão plantar do pé.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fibular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curto: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: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eversão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do pé.</a:t>
            </a:r>
          </a:p>
        </p:txBody>
      </p:sp>
      <p:pic>
        <p:nvPicPr>
          <p:cNvPr id="29700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76313"/>
            <a:ext cx="4478337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499992" y="6381328"/>
            <a:ext cx="46440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2070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</a:rPr>
              <a:t>3. Compartimento anterior da perna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625" y="882650"/>
            <a:ext cx="4956423" cy="57610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tibial anterior: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dorsiflexão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e inversão do pé.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extensor longo do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hálux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extensão do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hálux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e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dorsiflexão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do pé.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extensor longo dos dedos: </a:t>
            </a:r>
          </a:p>
          <a:p>
            <a:pPr algn="just">
              <a:lnSpc>
                <a:spcPct val="90000"/>
              </a:lnSpc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1800" b="1" dirty="0">
                <a:latin typeface="Arial" charset="0"/>
                <a:cs typeface="Arial" charset="0"/>
              </a:rPr>
              <a:t> extensão 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dos dedos e </a:t>
            </a:r>
            <a:r>
              <a:rPr lang="pt-BR" altLang="pt-BR" sz="1800" b="1" dirty="0" err="1">
                <a:latin typeface="Arial" charset="0"/>
                <a:cs typeface="Arial" charset="0"/>
              </a:rPr>
              <a:t>dorsiflexão</a:t>
            </a:r>
            <a:r>
              <a:rPr lang="pt-BR" altLang="pt-BR" sz="1800" b="1" dirty="0">
                <a:latin typeface="Arial" charset="0"/>
                <a:cs typeface="Arial" charset="0"/>
              </a:rPr>
              <a:t> do pé.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</a:t>
            </a:r>
            <a:r>
              <a:rPr lang="pt-BR" altLang="pt-BR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fibular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terceiro: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: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dorsiflexão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e </a:t>
            </a:r>
            <a:r>
              <a:rPr lang="pt-BR" altLang="pt-BR" sz="1800" b="1" dirty="0" err="1" smtClean="0">
                <a:latin typeface="Arial" charset="0"/>
                <a:cs typeface="Arial" charset="0"/>
              </a:rPr>
              <a:t>eversão</a:t>
            </a:r>
            <a:r>
              <a:rPr lang="pt-BR" altLang="pt-BR" sz="1800" b="1" dirty="0" smtClean="0">
                <a:latin typeface="Arial" charset="0"/>
                <a:cs typeface="Arial" charset="0"/>
              </a:rPr>
              <a:t> do pé. </a:t>
            </a:r>
          </a:p>
        </p:txBody>
      </p:sp>
      <p:pic>
        <p:nvPicPr>
          <p:cNvPr id="3072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552" y="836712"/>
            <a:ext cx="4283968" cy="58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788024" y="6597352"/>
            <a:ext cx="4355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607</Words>
  <Application>Microsoft Office PowerPoint</Application>
  <PresentationFormat>Apresentação na tela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Músculos profundos</vt:lpstr>
      <vt:lpstr>2. Compartimento lateral da perna</vt:lpstr>
      <vt:lpstr>3. Compartimento anterior da perna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15</cp:revision>
  <dcterms:created xsi:type="dcterms:W3CDTF">2017-10-11T22:57:04Z</dcterms:created>
  <dcterms:modified xsi:type="dcterms:W3CDTF">2017-10-15T05:18:17Z</dcterms:modified>
</cp:coreProperties>
</file>