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ângulo de cantos arredondados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tângulo de cantos arredondados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ítulo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20" name="Subtítulo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19" name="Espaço Reservado para Data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A76B0C-8D13-450D-837B-B8CCB2E78BA5}" type="datetimeFigureOut">
              <a:rPr lang="pt-BR" smtClean="0"/>
              <a:pPr/>
              <a:t>18/09/2014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11" name="Espaço Reservado para Número de Slide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B4BD9F-5B69-420C-9DF0-0ACD1F7CA45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A76B0C-8D13-450D-837B-B8CCB2E78BA5}" type="datetimeFigureOut">
              <a:rPr lang="pt-BR" smtClean="0"/>
              <a:pPr/>
              <a:t>18/09/2014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B4BD9F-5B69-420C-9DF0-0ACD1F7CA45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A76B0C-8D13-450D-837B-B8CCB2E78BA5}" type="datetimeFigureOut">
              <a:rPr lang="pt-BR" smtClean="0"/>
              <a:pPr/>
              <a:t>18/09/2014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B4BD9F-5B69-420C-9DF0-0ACD1F7CA45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A76B0C-8D13-450D-837B-B8CCB2E78BA5}" type="datetimeFigureOut">
              <a:rPr lang="pt-BR" smtClean="0"/>
              <a:pPr/>
              <a:t>18/09/2014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B4BD9F-5B69-420C-9DF0-0ACD1F7CA45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tângulo de cantos arredondados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tângulo de cantos arredondados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A76B0C-8D13-450D-837B-B8CCB2E78BA5}" type="datetimeFigureOut">
              <a:rPr lang="pt-BR" smtClean="0"/>
              <a:pPr/>
              <a:t>18/09/2014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B4BD9F-5B69-420C-9DF0-0ACD1F7CA45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A76B0C-8D13-450D-837B-B8CCB2E78BA5}" type="datetimeFigureOut">
              <a:rPr lang="pt-BR" smtClean="0"/>
              <a:pPr/>
              <a:t>18/09/2014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B4BD9F-5B69-420C-9DF0-0ACD1F7CA45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A76B0C-8D13-450D-837B-B8CCB2E78BA5}" type="datetimeFigureOut">
              <a:rPr lang="pt-BR" smtClean="0"/>
              <a:pPr/>
              <a:t>18/09/2014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B4BD9F-5B69-420C-9DF0-0ACD1F7CA45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A76B0C-8D13-450D-837B-B8CCB2E78BA5}" type="datetimeFigureOut">
              <a:rPr lang="pt-BR" smtClean="0"/>
              <a:pPr/>
              <a:t>18/09/2014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B4BD9F-5B69-420C-9DF0-0ACD1F7CA45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de cantos arredondados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A76B0C-8D13-450D-837B-B8CCB2E78BA5}" type="datetimeFigureOut">
              <a:rPr lang="pt-BR" smtClean="0"/>
              <a:pPr/>
              <a:t>18/09/2014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B4BD9F-5B69-420C-9DF0-0ACD1F7CA45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A76B0C-8D13-450D-837B-B8CCB2E78BA5}" type="datetimeFigureOut">
              <a:rPr lang="pt-BR" smtClean="0"/>
              <a:pPr/>
              <a:t>18/09/2014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B4BD9F-5B69-420C-9DF0-0ACD1F7CA45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ângulo de cantos arredondados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Arredondar Retângulo em um Canto Único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A76B0C-8D13-450D-837B-B8CCB2E78BA5}" type="datetimeFigureOut">
              <a:rPr lang="pt-BR" smtClean="0"/>
              <a:pPr/>
              <a:t>18/09/2014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B4BD9F-5B69-420C-9DF0-0ACD1F7CA45A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t-BR" smtClean="0"/>
              <a:t>Clique no ícone para adicionar uma imagem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de cantos arredondados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tângulo de cantos arredondados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Espaço Reservado para Título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25" name="Espaço Reservado para Data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2DA76B0C-8D13-450D-837B-B8CCB2E78BA5}" type="datetimeFigureOut">
              <a:rPr lang="pt-BR" smtClean="0"/>
              <a:pPr/>
              <a:t>18/09/2014</a:t>
            </a:fld>
            <a:endParaRPr lang="pt-BR"/>
          </a:p>
        </p:txBody>
      </p:sp>
      <p:sp>
        <p:nvSpPr>
          <p:cNvPr id="18" name="Espaço Reservado para Rodapé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46B4BD9F-5B69-420C-9DF0-0ACD1F7CA45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Legislação e ética profissional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47664" y="4725144"/>
            <a:ext cx="6400800" cy="1752600"/>
          </a:xfrm>
        </p:spPr>
        <p:txBody>
          <a:bodyPr>
            <a:normAutofit/>
          </a:bodyPr>
          <a:lstStyle/>
          <a:p>
            <a:r>
              <a:rPr lang="x-none" sz="2600" smtClean="0">
                <a:solidFill>
                  <a:schemeClr val="tx1"/>
                </a:solidFill>
              </a:rPr>
              <a:t>CBD0273 - Estágio Supervisionado em Unidades de Informação </a:t>
            </a:r>
            <a:endParaRPr lang="pt-BR" sz="2600" dirty="0" smtClean="0">
              <a:solidFill>
                <a:schemeClr val="tx1"/>
              </a:solidFill>
            </a:endParaRPr>
          </a:p>
          <a:p>
            <a:r>
              <a:rPr lang="pt-BR" sz="2600" dirty="0" smtClean="0">
                <a:solidFill>
                  <a:schemeClr val="tx1"/>
                </a:solidFill>
              </a:rPr>
              <a:t>2. semestre</a:t>
            </a:r>
            <a:r>
              <a:rPr lang="x-none" sz="2600" smtClean="0">
                <a:solidFill>
                  <a:schemeClr val="tx1"/>
                </a:solidFill>
              </a:rPr>
              <a:t> 2014</a:t>
            </a:r>
            <a:endParaRPr lang="pt-BR" sz="2600" dirty="0" smtClean="0">
              <a:solidFill>
                <a:schemeClr val="tx1"/>
              </a:solidFill>
            </a:endParaRPr>
          </a:p>
          <a:p>
            <a:r>
              <a:rPr lang="x-none" sz="2600" smtClean="0">
                <a:solidFill>
                  <a:schemeClr val="tx1"/>
                </a:solidFill>
              </a:rPr>
              <a:t>Prof</a:t>
            </a:r>
            <a:r>
              <a:rPr lang="pt-BR" sz="2600" dirty="0" smtClean="0">
                <a:solidFill>
                  <a:schemeClr val="tx1"/>
                </a:solidFill>
              </a:rPr>
              <a:t>a Dra</a:t>
            </a:r>
            <a:r>
              <a:rPr lang="x-none" sz="2600" smtClean="0">
                <a:solidFill>
                  <a:schemeClr val="tx1"/>
                </a:solidFill>
              </a:rPr>
              <a:t>. </a:t>
            </a:r>
            <a:r>
              <a:rPr lang="pt-BR" sz="2600" dirty="0" smtClean="0">
                <a:solidFill>
                  <a:schemeClr val="tx1"/>
                </a:solidFill>
              </a:rPr>
              <a:t>Vânia Mara Alves Lima</a:t>
            </a:r>
            <a:endParaRPr lang="pt-BR" sz="2600" dirty="0" smtClean="0"/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11560" y="476672"/>
            <a:ext cx="8183880" cy="1051560"/>
          </a:xfrm>
        </p:spPr>
        <p:txBody>
          <a:bodyPr/>
          <a:lstStyle/>
          <a:p>
            <a:r>
              <a:rPr lang="pt-BR" dirty="0" smtClean="0"/>
              <a:t>Código de ética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556792"/>
            <a:ext cx="8183880" cy="4187952"/>
          </a:xfrm>
        </p:spPr>
        <p:txBody>
          <a:bodyPr/>
          <a:lstStyle/>
          <a:p>
            <a:r>
              <a:rPr lang="pt-BR" dirty="0" smtClean="0"/>
              <a:t>Resolução do Conselho Federal de Biblioteconomia N.º 42 de 11/01/2002</a:t>
            </a:r>
          </a:p>
          <a:p>
            <a:pPr lvl="1"/>
            <a:r>
              <a:rPr lang="pt-BR" dirty="0" smtClean="0"/>
              <a:t>tem por objetivo fixar normas de conduta para as pessoas físicas e jurídicas que exerçam as atividades profissionais em Biblioteconomia.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11560" y="476672"/>
            <a:ext cx="8183880" cy="792088"/>
          </a:xfrm>
        </p:spPr>
        <p:txBody>
          <a:bodyPr/>
          <a:lstStyle/>
          <a:p>
            <a:r>
              <a:rPr lang="pt-BR" dirty="0" smtClean="0"/>
              <a:t>Deveres do Bibliotecário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556792"/>
            <a:ext cx="8183880" cy="4187952"/>
          </a:xfrm>
        </p:spPr>
        <p:txBody>
          <a:bodyPr>
            <a:normAutofit fontScale="85000" lnSpcReduction="20000"/>
          </a:bodyPr>
          <a:lstStyle/>
          <a:p>
            <a:r>
              <a:rPr lang="pt-BR" dirty="0" smtClean="0"/>
              <a:t>dignificar, através dos seus atos, a profissão, tendo em vista a elevação moral, ética e profissional da classe; </a:t>
            </a:r>
          </a:p>
          <a:p>
            <a:r>
              <a:rPr lang="pt-BR" dirty="0" smtClean="0"/>
              <a:t>observar os ditames da ciência e da técnica, servindo ao poder público, à iniciativa privada e à sociedade em geral;</a:t>
            </a:r>
          </a:p>
          <a:p>
            <a:r>
              <a:rPr lang="pt-BR" dirty="0" smtClean="0"/>
              <a:t>respeitar leis e normas estabelecidas para o exercício da profissão; </a:t>
            </a:r>
          </a:p>
          <a:p>
            <a:r>
              <a:rPr lang="pt-BR" dirty="0" smtClean="0"/>
              <a:t>respeitar as atividades de seus colegas e de outros profissionais;</a:t>
            </a:r>
          </a:p>
          <a:p>
            <a:r>
              <a:rPr lang="pt-BR" dirty="0" smtClean="0"/>
              <a:t>contribuir, como cidadão e como profissional, para o incessante desenvolvimento da sociedade e dos princípios legais que regem o país.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183880" cy="792088"/>
          </a:xfrm>
        </p:spPr>
        <p:txBody>
          <a:bodyPr/>
          <a:lstStyle/>
          <a:p>
            <a:r>
              <a:rPr lang="pt-BR" dirty="0" smtClean="0"/>
              <a:t>Deveres do Bibliotecário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412776"/>
            <a:ext cx="8183880" cy="4331968"/>
          </a:xfrm>
        </p:spPr>
        <p:txBody>
          <a:bodyPr>
            <a:normAutofit lnSpcReduction="10000"/>
          </a:bodyPr>
          <a:lstStyle/>
          <a:p>
            <a:r>
              <a:rPr lang="pt-BR" sz="1800" dirty="0" smtClean="0"/>
              <a:t>preservar o cunho liberal e humanista de sua profissão, fundamentado na liberdade da investigação científica e na dignidade da pessoa humana;</a:t>
            </a:r>
          </a:p>
          <a:p>
            <a:r>
              <a:rPr lang="pt-BR" sz="1800" dirty="0" smtClean="0"/>
              <a:t>exercer a profissão aplicando todo zelo, capacidade e honestidade no seu exercício;</a:t>
            </a:r>
          </a:p>
          <a:p>
            <a:r>
              <a:rPr lang="pt-BR" sz="1800" dirty="0" smtClean="0"/>
              <a:t>cooperar intelectual e materialmente para o progresso da profissão, mediante o intercâmbio de informações com associações de classe, escolas e órgãos de divulgação técnica e científica; </a:t>
            </a:r>
          </a:p>
          <a:p>
            <a:r>
              <a:rPr lang="pt-BR" sz="1800" dirty="0" smtClean="0"/>
              <a:t>guardar sigilo no desempenho de suas atividades, quando o assunto assim exigir;</a:t>
            </a:r>
          </a:p>
          <a:p>
            <a:r>
              <a:rPr lang="pt-BR" sz="1800" dirty="0" smtClean="0"/>
              <a:t>realizar de maneira digna a publicidade de sua instituição ou atividade profissional, evitando toda e qualquer manifestação que possa comprometer o conceito de sua profissão ou de colega; </a:t>
            </a:r>
          </a:p>
          <a:p>
            <a:r>
              <a:rPr lang="pt-BR" sz="1800" dirty="0" smtClean="0"/>
              <a:t>considerar que o comportamento profissional irá repercutir nos juízos que se fizerem sobre a classe;</a:t>
            </a:r>
            <a:endParaRPr lang="pt-BR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11560" y="476672"/>
            <a:ext cx="8183880" cy="720080"/>
          </a:xfrm>
        </p:spPr>
        <p:txBody>
          <a:bodyPr/>
          <a:lstStyle/>
          <a:p>
            <a:r>
              <a:rPr lang="pt-BR" dirty="0" smtClean="0"/>
              <a:t>Deveres do Bibliotecário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412776"/>
            <a:ext cx="8183880" cy="4331968"/>
          </a:xfrm>
        </p:spPr>
        <p:txBody>
          <a:bodyPr>
            <a:normAutofit fontScale="92500" lnSpcReduction="20000"/>
          </a:bodyPr>
          <a:lstStyle/>
          <a:p>
            <a:r>
              <a:rPr lang="pt-BR" sz="2300" dirty="0" smtClean="0"/>
              <a:t>conhecer a legislação que rege o exercício profissional da Biblioteconomia, assim como as suas alterações, quando ocorrerem, cumprindo-a corretamente e colaborando para o seu aperfeiçoamento; </a:t>
            </a:r>
          </a:p>
          <a:p>
            <a:r>
              <a:rPr lang="pt-BR" sz="2300" dirty="0" smtClean="0"/>
              <a:t>combater o exercício ilegal da profissão;</a:t>
            </a:r>
          </a:p>
          <a:p>
            <a:r>
              <a:rPr lang="pt-BR" sz="2300" dirty="0" smtClean="0"/>
              <a:t>citar seu número de registro no respectivo Conselho Regional, após sua assinatura em documentos referentes ao exercício profissional; </a:t>
            </a:r>
          </a:p>
          <a:p>
            <a:r>
              <a:rPr lang="pt-BR" sz="2300" dirty="0" smtClean="0"/>
              <a:t>estimular a utilização de técnicas modernas objetivando o controle da qualidade e a excelência da prestação de serviços ao usuário; </a:t>
            </a:r>
          </a:p>
          <a:p>
            <a:r>
              <a:rPr lang="pt-BR" sz="2300" dirty="0" smtClean="0"/>
              <a:t>prestar serviços assumindo responsabilidades pelas informações fornecidas, de acordo com os preceitos do Código Civil e do Código do Consumidor vigentes</a:t>
            </a:r>
            <a:r>
              <a:rPr lang="pt-BR" dirty="0" smtClean="0"/>
              <a:t>.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424936" cy="864096"/>
          </a:xfrm>
        </p:spPr>
        <p:txBody>
          <a:bodyPr>
            <a:normAutofit fontScale="90000"/>
          </a:bodyPr>
          <a:lstStyle/>
          <a:p>
            <a:r>
              <a:rPr lang="pt-BR" sz="2800" dirty="0" smtClean="0"/>
              <a:t>Normas de Conduta do Bibliotecário em relação aos colegas</a:t>
            </a:r>
            <a:endParaRPr lang="pt-BR" sz="2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340768"/>
            <a:ext cx="8280920" cy="5040560"/>
          </a:xfrm>
        </p:spPr>
        <p:txBody>
          <a:bodyPr>
            <a:noAutofit/>
          </a:bodyPr>
          <a:lstStyle/>
          <a:p>
            <a:r>
              <a:rPr lang="pt-BR" sz="1600" dirty="0" smtClean="0"/>
              <a:t>ser leal e solidário, sem conivência com erros que venham a infringir a ética e as disposições legais que regem o exercício da profissão;</a:t>
            </a:r>
          </a:p>
          <a:p>
            <a:r>
              <a:rPr lang="pt-BR" sz="1600" dirty="0" smtClean="0"/>
              <a:t>evitar críticas e/ou denúncias contra outro profissional, sem dispor de elementos comprobatórios;</a:t>
            </a:r>
          </a:p>
          <a:p>
            <a:r>
              <a:rPr lang="pt-BR" sz="1600" dirty="0" smtClean="0"/>
              <a:t>respeitar as ideias de seus colegas, os trabalhos e as soluções, jamais usando-os como de sua própria autoria; </a:t>
            </a:r>
          </a:p>
          <a:p>
            <a:r>
              <a:rPr lang="pt-BR" sz="1600" dirty="0" smtClean="0"/>
              <a:t>evitar comentários desabonadores sobre a atuação profissional; </a:t>
            </a:r>
          </a:p>
          <a:p>
            <a:r>
              <a:rPr lang="pt-BR" sz="1600" dirty="0" smtClean="0"/>
              <a:t>evitar a aceitação de encargo profissional em substituição a colega que dele tenha desistido para preservar a dignidade ou os interesses da profissão ou da classe, desde que permaneçam as mesmas condições que ditaram referido procedimento;</a:t>
            </a:r>
          </a:p>
          <a:p>
            <a:r>
              <a:rPr lang="pt-BR" sz="1600" dirty="0" smtClean="0"/>
              <a:t>colaborar com os cursos de formação profissional, orientando e instruindo os futuros profissionais;</a:t>
            </a:r>
          </a:p>
          <a:p>
            <a:r>
              <a:rPr lang="pt-BR" sz="1600" dirty="0" smtClean="0"/>
              <a:t>tratar com urbanidade e respeito os colegas representantes dos órgãos de classe quando no exercício de suas funções, fornecendo informações e</a:t>
            </a:r>
          </a:p>
          <a:p>
            <a:r>
              <a:rPr lang="pt-BR" sz="1600" dirty="0" smtClean="0"/>
              <a:t>facilitando o seu desempenho;</a:t>
            </a:r>
          </a:p>
          <a:p>
            <a:r>
              <a:rPr lang="pt-BR" sz="1600" dirty="0" smtClean="0"/>
              <a:t>evitar, no exercício de posição hierárquica, denegrir a imagem de profissionais subordinados e outros colegas de profissão.</a:t>
            </a:r>
            <a:endParaRPr lang="pt-BR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11560" y="476672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Normas de Conduta do Bibliotecário com relação à classe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556792"/>
            <a:ext cx="8183880" cy="4187952"/>
          </a:xfrm>
        </p:spPr>
        <p:txBody>
          <a:bodyPr>
            <a:normAutofit fontScale="62500" lnSpcReduction="20000"/>
          </a:bodyPr>
          <a:lstStyle/>
          <a:p>
            <a:r>
              <a:rPr lang="pt-BR" dirty="0" smtClean="0"/>
              <a:t>prestigiar as entidades de Classe, contribuindo, sempre que solicitado, para o sucesso de suas iniciativas em proveito da coletividade, admitindo-se a justa recusa;</a:t>
            </a:r>
          </a:p>
          <a:p>
            <a:r>
              <a:rPr lang="pt-BR" dirty="0" smtClean="0"/>
              <a:t>zelar pelo prestígio da Classe, pela dignidade profissional e pelo aperfeiçoamento de suas instituições; </a:t>
            </a:r>
          </a:p>
          <a:p>
            <a:r>
              <a:rPr lang="pt-BR" dirty="0" smtClean="0"/>
              <a:t>facilitar o desempenho dos representantes do órgão fiscalizador, quando no exercício de suas respectivas funções; </a:t>
            </a:r>
          </a:p>
          <a:p>
            <a:r>
              <a:rPr lang="pt-BR" dirty="0" smtClean="0"/>
              <a:t>acatar a legislação profissional vigente;</a:t>
            </a:r>
          </a:p>
          <a:p>
            <a:r>
              <a:rPr lang="pt-BR" dirty="0" smtClean="0"/>
              <a:t>apoiar </a:t>
            </a:r>
            <a:r>
              <a:rPr lang="pt-BR" dirty="0" smtClean="0"/>
              <a:t>as iniciativas e os movimentos legítimos de defesa dos interesses da classe, participando efetivamente de seus órgãos representativos, quando solicitado ou eleito;</a:t>
            </a:r>
          </a:p>
          <a:p>
            <a:r>
              <a:rPr lang="pt-BR" dirty="0" smtClean="0"/>
              <a:t>representar, quando indicado, as entidades de Classe; </a:t>
            </a:r>
          </a:p>
          <a:p>
            <a:r>
              <a:rPr lang="pt-BR" dirty="0" smtClean="0"/>
              <a:t>auxiliar a fiscalização do exercício profissional e zelar pelo</a:t>
            </a:r>
          </a:p>
          <a:p>
            <a:r>
              <a:rPr lang="pt-BR" dirty="0" smtClean="0"/>
              <a:t>cumprimento deste Código de Ética comunicando, com discrição, aos órgãos competentes, as infrações de que tiver ciência.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424936" cy="1051560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Normas de Conduta do Bibliotecário em relação aos usuários e clientes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556792"/>
            <a:ext cx="8183880" cy="4187952"/>
          </a:xfrm>
        </p:spPr>
        <p:txBody>
          <a:bodyPr>
            <a:normAutofit/>
          </a:bodyPr>
          <a:lstStyle/>
          <a:p>
            <a:r>
              <a:rPr lang="pt-BR" dirty="0" smtClean="0"/>
              <a:t>aplicar todo zelo e recursos ao seu alcance no atendimento ao público, não se recusando a prestar assistência profissional, salvo por relevante motivo; </a:t>
            </a:r>
          </a:p>
          <a:p>
            <a:r>
              <a:rPr lang="pt-BR" dirty="0" smtClean="0"/>
              <a:t>tratar os usuários e clientes com respeito e urbanidade;</a:t>
            </a:r>
          </a:p>
          <a:p>
            <a:r>
              <a:rPr lang="pt-BR" dirty="0" smtClean="0"/>
              <a:t>orientar a técnica da pesquisa e a normalização do trabalho intelectual de acordo com suas competências.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8496944" cy="1051560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Direitos do profissional Bibliotecário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556792"/>
            <a:ext cx="8183880" cy="4187952"/>
          </a:xfrm>
        </p:spPr>
        <p:txBody>
          <a:bodyPr>
            <a:normAutofit fontScale="55000" lnSpcReduction="20000"/>
          </a:bodyPr>
          <a:lstStyle/>
          <a:p>
            <a:r>
              <a:rPr lang="pt-BR" dirty="0" smtClean="0"/>
              <a:t>exercer a profissão independentemente de questões referentes </a:t>
            </a:r>
            <a:r>
              <a:rPr lang="pt-BR" dirty="0" smtClean="0"/>
              <a:t>a religião</a:t>
            </a:r>
            <a:r>
              <a:rPr lang="pt-BR" dirty="0" smtClean="0"/>
              <a:t>, raça, sexo, cor e idade; </a:t>
            </a:r>
          </a:p>
          <a:p>
            <a:r>
              <a:rPr lang="pt-BR" dirty="0" smtClean="0"/>
              <a:t>apontar falhas nos regulamentos e normas das instituições em que trabalha, quando as julgar indignas do exercício profissional, devendo, neste caso, dirigir-se aos órgãos competentes, em particular, ao Conselho Regional;</a:t>
            </a:r>
          </a:p>
          <a:p>
            <a:r>
              <a:rPr lang="pt-BR" dirty="0" smtClean="0"/>
              <a:t>votar e ser votado para qualquer cargo ou função em órgãos ou entidades de classe, nos termos da legislação vigente; </a:t>
            </a:r>
          </a:p>
          <a:p>
            <a:r>
              <a:rPr lang="pt-BR" dirty="0" smtClean="0"/>
              <a:t>defender e ser defendido pelo órgão de classe, se ofendido em sua dignidade profissional; </a:t>
            </a:r>
          </a:p>
          <a:p>
            <a:r>
              <a:rPr lang="pt-BR" dirty="0" smtClean="0"/>
              <a:t>auferir benefícios da ciência e das técnicas modernas, objetivando melhor servir ao seu usuário, à classe e ao país;</a:t>
            </a:r>
          </a:p>
          <a:p>
            <a:r>
              <a:rPr lang="pt-BR" dirty="0" smtClean="0"/>
              <a:t>usufruir de todos os demais direitos específicos, nos termos da legislação que cria e regulamenta a profissão de bibliotecário;</a:t>
            </a:r>
          </a:p>
          <a:p>
            <a:r>
              <a:rPr lang="pt-BR" dirty="0" smtClean="0"/>
              <a:t>preservar seu direito ao sigilo profissional, quando portador de informações confidenciais; </a:t>
            </a:r>
          </a:p>
          <a:p>
            <a:r>
              <a:rPr lang="pt-BR" dirty="0" smtClean="0"/>
              <a:t>formular, junto às autoridades competentes, críticas e/ou propostas aos</a:t>
            </a:r>
          </a:p>
          <a:p>
            <a:r>
              <a:rPr lang="pt-BR" dirty="0" smtClean="0"/>
              <a:t>serviços públicos ou privados, com o fim de preservar o bom</a:t>
            </a:r>
          </a:p>
          <a:p>
            <a:r>
              <a:rPr lang="pt-BR" dirty="0" smtClean="0"/>
              <a:t>atendimento e desempenho profissional.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8352928" cy="792088"/>
          </a:xfrm>
        </p:spPr>
        <p:txBody>
          <a:bodyPr>
            <a:noAutofit/>
          </a:bodyPr>
          <a:lstStyle/>
          <a:p>
            <a:r>
              <a:rPr lang="pt-BR" sz="2800" dirty="0" smtClean="0"/>
              <a:t>É proibido ao profissional de Biblioteconomia no exercício da função</a:t>
            </a:r>
            <a:endParaRPr lang="pt-BR" sz="2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5536" y="1268760"/>
            <a:ext cx="8496944" cy="5040560"/>
          </a:xfrm>
        </p:spPr>
        <p:txBody>
          <a:bodyPr>
            <a:noAutofit/>
          </a:bodyPr>
          <a:lstStyle/>
          <a:p>
            <a:r>
              <a:rPr lang="pt-BR" sz="1550" dirty="0" smtClean="0"/>
              <a:t>praticar, direta ou indiretamente, atos que comprometam </a:t>
            </a:r>
            <a:r>
              <a:rPr lang="pt-BR" sz="1550" dirty="0" smtClean="0"/>
              <a:t>a dignidade </a:t>
            </a:r>
            <a:r>
              <a:rPr lang="pt-BR" sz="1550" dirty="0" smtClean="0"/>
              <a:t>e o renome da profissão</a:t>
            </a:r>
            <a:r>
              <a:rPr lang="pt-BR" sz="1550" dirty="0" smtClean="0"/>
              <a:t>;</a:t>
            </a:r>
          </a:p>
          <a:p>
            <a:r>
              <a:rPr lang="pt-BR" sz="1550" dirty="0" smtClean="0"/>
              <a:t>nomear </a:t>
            </a:r>
            <a:r>
              <a:rPr lang="pt-BR" sz="1550" dirty="0" smtClean="0"/>
              <a:t>ou contribuir para </a:t>
            </a:r>
            <a:r>
              <a:rPr lang="pt-BR" sz="1550" dirty="0" smtClean="0"/>
              <a:t>que se </a:t>
            </a:r>
            <a:r>
              <a:rPr lang="pt-BR" sz="1550" dirty="0" smtClean="0"/>
              <a:t>nomeiem pessoas sem habilitação profissional para </a:t>
            </a:r>
            <a:r>
              <a:rPr lang="pt-BR" sz="1550" dirty="0" smtClean="0"/>
              <a:t>cargos privativos </a:t>
            </a:r>
            <a:r>
              <a:rPr lang="pt-BR" sz="1550" dirty="0" smtClean="0"/>
              <a:t>de Bibliotecário, ou indicar nomes de pessoas sem </a:t>
            </a:r>
            <a:r>
              <a:rPr lang="pt-BR" sz="1550" dirty="0" smtClean="0"/>
              <a:t>registro nos </a:t>
            </a:r>
            <a:r>
              <a:rPr lang="pt-BR" sz="1550" dirty="0" smtClean="0"/>
              <a:t>CRB; </a:t>
            </a:r>
            <a:endParaRPr lang="pt-BR" sz="1550" dirty="0" smtClean="0"/>
          </a:p>
          <a:p>
            <a:r>
              <a:rPr lang="pt-BR" sz="1550" dirty="0" smtClean="0"/>
              <a:t>expedir</a:t>
            </a:r>
            <a:r>
              <a:rPr lang="pt-BR" sz="1550" dirty="0" smtClean="0"/>
              <a:t>, subscrever ou conceder certificados, </a:t>
            </a:r>
            <a:r>
              <a:rPr lang="pt-BR" sz="1550" dirty="0" smtClean="0"/>
              <a:t>diplomas ou </a:t>
            </a:r>
            <a:r>
              <a:rPr lang="pt-BR" sz="1550" dirty="0" smtClean="0"/>
              <a:t>atestados de capacitação profissional a pessoas que não </a:t>
            </a:r>
            <a:r>
              <a:rPr lang="pt-BR" sz="1550" dirty="0" smtClean="0"/>
              <a:t>preencham os </a:t>
            </a:r>
            <a:r>
              <a:rPr lang="pt-BR" sz="1550" dirty="0" smtClean="0"/>
              <a:t>requisitos indispensáveis ao exercício da profissão; </a:t>
            </a:r>
            <a:endParaRPr lang="pt-BR" sz="1550" dirty="0" smtClean="0"/>
          </a:p>
          <a:p>
            <a:r>
              <a:rPr lang="pt-BR" sz="1550" dirty="0"/>
              <a:t>a</a:t>
            </a:r>
            <a:r>
              <a:rPr lang="pt-BR" sz="1550" dirty="0" smtClean="0"/>
              <a:t>ssinar documentos </a:t>
            </a:r>
            <a:r>
              <a:rPr lang="pt-BR" sz="1550" dirty="0" smtClean="0"/>
              <a:t>que comprometam a dignidade da Classe</a:t>
            </a:r>
            <a:r>
              <a:rPr lang="pt-BR" sz="1550" dirty="0" smtClean="0"/>
              <a:t>;</a:t>
            </a:r>
          </a:p>
          <a:p>
            <a:r>
              <a:rPr lang="pt-BR" sz="1550" dirty="0" smtClean="0"/>
              <a:t>violar o sigilo </a:t>
            </a:r>
            <a:r>
              <a:rPr lang="pt-BR" sz="1550" dirty="0" smtClean="0"/>
              <a:t>profissional</a:t>
            </a:r>
            <a:r>
              <a:rPr lang="pt-BR" sz="1550" dirty="0" smtClean="0"/>
              <a:t>;</a:t>
            </a:r>
          </a:p>
          <a:p>
            <a:r>
              <a:rPr lang="pt-BR" sz="1550" dirty="0" smtClean="0"/>
              <a:t>utilizar </a:t>
            </a:r>
            <a:r>
              <a:rPr lang="pt-BR" sz="1550" dirty="0" smtClean="0"/>
              <a:t>a influência política em </a:t>
            </a:r>
            <a:r>
              <a:rPr lang="pt-BR" sz="1550" dirty="0" smtClean="0"/>
              <a:t>benefício próprio</a:t>
            </a:r>
            <a:r>
              <a:rPr lang="pt-BR" sz="1550" dirty="0" smtClean="0"/>
              <a:t>; </a:t>
            </a:r>
            <a:r>
              <a:rPr lang="pt-BR" sz="1550" dirty="0" smtClean="0"/>
              <a:t> </a:t>
            </a:r>
          </a:p>
          <a:p>
            <a:r>
              <a:rPr lang="pt-BR" sz="1550" dirty="0" smtClean="0"/>
              <a:t>deixar </a:t>
            </a:r>
            <a:r>
              <a:rPr lang="pt-BR" sz="1550" dirty="0" smtClean="0"/>
              <a:t>de comunicar aos órgãos competentes as </a:t>
            </a:r>
            <a:r>
              <a:rPr lang="pt-BR" sz="1550" dirty="0" smtClean="0"/>
              <a:t>infrações legais </a:t>
            </a:r>
            <a:r>
              <a:rPr lang="pt-BR" sz="1550" dirty="0" smtClean="0"/>
              <a:t>e éticas que forem de seu conhecimento</a:t>
            </a:r>
            <a:r>
              <a:rPr lang="pt-BR" sz="1550" dirty="0" smtClean="0"/>
              <a:t>;</a:t>
            </a:r>
          </a:p>
          <a:p>
            <a:r>
              <a:rPr lang="pt-BR" sz="1550" dirty="0" smtClean="0"/>
              <a:t>deturpar, intencionalmente</a:t>
            </a:r>
            <a:r>
              <a:rPr lang="pt-BR" sz="1550" dirty="0" smtClean="0"/>
              <a:t>, a interpretação do conteúdo explícito ou implícito</a:t>
            </a:r>
          </a:p>
          <a:p>
            <a:r>
              <a:rPr lang="pt-BR" sz="1550" dirty="0" smtClean="0"/>
              <a:t>em documentos, obras doutrinárias, leis, acórdãos e outros</a:t>
            </a:r>
          </a:p>
          <a:p>
            <a:r>
              <a:rPr lang="pt-BR" sz="1550" dirty="0" smtClean="0"/>
              <a:t>instrumentos de apoio técnico do exercício da profissão, com intuito</a:t>
            </a:r>
          </a:p>
          <a:p>
            <a:r>
              <a:rPr lang="pt-BR" sz="1550" dirty="0" smtClean="0"/>
              <a:t>de iludir a boa fé de outrem; </a:t>
            </a:r>
            <a:endParaRPr lang="pt-BR" sz="1550" dirty="0" smtClean="0"/>
          </a:p>
          <a:p>
            <a:r>
              <a:rPr lang="pt-BR" sz="1550" dirty="0" smtClean="0"/>
              <a:t>fazer </a:t>
            </a:r>
            <a:r>
              <a:rPr lang="pt-BR" sz="1550" dirty="0" smtClean="0"/>
              <a:t>comentários desabonadores </a:t>
            </a:r>
            <a:r>
              <a:rPr lang="pt-BR" sz="1550" dirty="0" smtClean="0"/>
              <a:t>sobre a </a:t>
            </a:r>
            <a:r>
              <a:rPr lang="pt-BR" sz="1550" dirty="0" smtClean="0"/>
              <a:t>profissão de Bibliotecário e de entidades afins à </a:t>
            </a:r>
            <a:r>
              <a:rPr lang="pt-BR" sz="1550" dirty="0" smtClean="0"/>
              <a:t>profissão.</a:t>
            </a:r>
            <a:endParaRPr lang="pt-BR" sz="155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11560" y="476672"/>
            <a:ext cx="8183880" cy="1051560"/>
          </a:xfrm>
        </p:spPr>
        <p:txBody>
          <a:bodyPr>
            <a:normAutofit/>
          </a:bodyPr>
          <a:lstStyle/>
          <a:p>
            <a:r>
              <a:rPr lang="pt-BR" sz="2800" dirty="0" smtClean="0"/>
              <a:t>É proibido ao profissional de Biblioteconomia no exercício da função</a:t>
            </a:r>
            <a:endParaRPr lang="pt-BR" sz="2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556792"/>
            <a:ext cx="8327896" cy="4536504"/>
          </a:xfrm>
        </p:spPr>
        <p:txBody>
          <a:bodyPr>
            <a:noAutofit/>
          </a:bodyPr>
          <a:lstStyle/>
          <a:p>
            <a:r>
              <a:rPr lang="pt-BR" sz="1600" dirty="0" smtClean="0"/>
              <a:t>permitir </a:t>
            </a:r>
            <a:r>
              <a:rPr lang="pt-BR" sz="1600" dirty="0" smtClean="0"/>
              <a:t>a utilização de seu nome e de seu registro a </a:t>
            </a:r>
            <a:r>
              <a:rPr lang="pt-BR" sz="1600" dirty="0" smtClean="0"/>
              <a:t>qualquer instituição </a:t>
            </a:r>
            <a:r>
              <a:rPr lang="pt-BR" sz="1600" dirty="0" smtClean="0"/>
              <a:t>pública ou privada onde não exerça, pessoal </a:t>
            </a:r>
            <a:r>
              <a:rPr lang="pt-BR" sz="1600" dirty="0" smtClean="0"/>
              <a:t>ou efetivamente</a:t>
            </a:r>
            <a:r>
              <a:rPr lang="pt-BR" sz="1600" dirty="0" smtClean="0"/>
              <a:t>, função inerente à profissão</a:t>
            </a:r>
            <a:r>
              <a:rPr lang="pt-BR" sz="1600" dirty="0" smtClean="0"/>
              <a:t>;</a:t>
            </a:r>
          </a:p>
          <a:p>
            <a:r>
              <a:rPr lang="pt-BR" sz="1600" dirty="0" smtClean="0"/>
              <a:t>assinar </a:t>
            </a:r>
            <a:r>
              <a:rPr lang="pt-BR" sz="1600" dirty="0" smtClean="0"/>
              <a:t>trabalhos </a:t>
            </a:r>
            <a:r>
              <a:rPr lang="pt-BR" sz="1600" dirty="0" smtClean="0"/>
              <a:t>ou quaisquer </a:t>
            </a:r>
            <a:r>
              <a:rPr lang="pt-BR" sz="1600" dirty="0" smtClean="0"/>
              <a:t>documentos executados por terceiros ou elaborados </a:t>
            </a:r>
            <a:r>
              <a:rPr lang="pt-BR" sz="1600" dirty="0" smtClean="0"/>
              <a:t>por leigos</a:t>
            </a:r>
            <a:r>
              <a:rPr lang="pt-BR" sz="1600" dirty="0" smtClean="0"/>
              <a:t>, alheios a sua orientação, supervisão e fiscalização</a:t>
            </a:r>
            <a:r>
              <a:rPr lang="pt-BR" sz="1600" dirty="0" smtClean="0"/>
              <a:t>;</a:t>
            </a:r>
          </a:p>
          <a:p>
            <a:r>
              <a:rPr lang="pt-BR" sz="1600" dirty="0"/>
              <a:t>e</a:t>
            </a:r>
            <a:r>
              <a:rPr lang="pt-BR" sz="1600" dirty="0" smtClean="0"/>
              <a:t>xercer a </a:t>
            </a:r>
            <a:r>
              <a:rPr lang="pt-BR" sz="1600" dirty="0" smtClean="0"/>
              <a:t>profissão quando impedido por decisão administrativa transitada </a:t>
            </a:r>
            <a:r>
              <a:rPr lang="pt-BR" sz="1600" dirty="0" smtClean="0"/>
              <a:t>em julgado;</a:t>
            </a:r>
          </a:p>
          <a:p>
            <a:r>
              <a:rPr lang="pt-BR" sz="1600" dirty="0" smtClean="0"/>
              <a:t>recusar </a:t>
            </a:r>
            <a:r>
              <a:rPr lang="pt-BR" sz="1600" dirty="0" smtClean="0"/>
              <a:t>a prestar contas de bens e numerário que </a:t>
            </a:r>
            <a:r>
              <a:rPr lang="pt-BR" sz="1600" dirty="0" smtClean="0"/>
              <a:t>lhes sejam </a:t>
            </a:r>
            <a:r>
              <a:rPr lang="pt-BR" sz="1600" dirty="0" smtClean="0"/>
              <a:t>confiados em razão de cargo, emprego ou função; </a:t>
            </a:r>
            <a:endParaRPr lang="pt-BR" sz="1600" dirty="0" smtClean="0"/>
          </a:p>
          <a:p>
            <a:r>
              <a:rPr lang="pt-BR" sz="1600" dirty="0" smtClean="0"/>
              <a:t>deixar de cumprir</a:t>
            </a:r>
            <a:r>
              <a:rPr lang="pt-BR" sz="1600" dirty="0" smtClean="0"/>
              <a:t>, sem justificativa, as normas emanadas dos Conselho </a:t>
            </a:r>
            <a:r>
              <a:rPr lang="pt-BR" sz="1600" dirty="0" smtClean="0"/>
              <a:t>Federal e </a:t>
            </a:r>
            <a:r>
              <a:rPr lang="pt-BR" sz="1600" dirty="0" smtClean="0"/>
              <a:t>Regionais, bem como deixar de atender a suas </a:t>
            </a:r>
            <a:r>
              <a:rPr lang="pt-BR" sz="1600" dirty="0" smtClean="0"/>
              <a:t>requisições administrativas</a:t>
            </a:r>
            <a:r>
              <a:rPr lang="pt-BR" sz="1600" dirty="0" smtClean="0"/>
              <a:t>, intimações ou notificações, no prazo determinado</a:t>
            </a:r>
            <a:r>
              <a:rPr lang="pt-BR" sz="1600" dirty="0" smtClean="0"/>
              <a:t>;</a:t>
            </a:r>
          </a:p>
          <a:p>
            <a:r>
              <a:rPr lang="pt-BR" sz="1600" dirty="0" smtClean="0"/>
              <a:t>utilizar </a:t>
            </a:r>
            <a:r>
              <a:rPr lang="pt-BR" sz="1600" dirty="0" smtClean="0"/>
              <a:t>a posição hierárquica para obter vantagens pessoais </a:t>
            </a:r>
            <a:r>
              <a:rPr lang="pt-BR" sz="1600" dirty="0" smtClean="0"/>
              <a:t>ou cometer </a:t>
            </a:r>
            <a:r>
              <a:rPr lang="pt-BR" sz="1600" dirty="0" smtClean="0"/>
              <a:t>atos discriminatórios e abuso de poder</a:t>
            </a:r>
            <a:r>
              <a:rPr lang="pt-BR" sz="1600" dirty="0" smtClean="0"/>
              <a:t>;</a:t>
            </a:r>
          </a:p>
          <a:p>
            <a:r>
              <a:rPr lang="pt-BR" sz="1600" dirty="0" smtClean="0"/>
              <a:t>aceitar qualquer discriminação </a:t>
            </a:r>
            <a:r>
              <a:rPr lang="pt-BR" sz="1600" dirty="0" smtClean="0"/>
              <a:t>no tocante a salário e critérios de admissão por sexo</a:t>
            </a:r>
            <a:r>
              <a:rPr lang="pt-BR" sz="1600" dirty="0" smtClean="0"/>
              <a:t>, idade</a:t>
            </a:r>
            <a:r>
              <a:rPr lang="pt-BR" sz="1600" dirty="0" smtClean="0"/>
              <a:t>, cor, credo, e estado civil.</a:t>
            </a:r>
          </a:p>
          <a:p>
            <a:endParaRPr lang="pt-BR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55576" y="620688"/>
            <a:ext cx="7560840" cy="720080"/>
          </a:xfrm>
        </p:spPr>
        <p:txBody>
          <a:bodyPr/>
          <a:lstStyle/>
          <a:p>
            <a:r>
              <a:rPr lang="pt-BR" dirty="0" smtClean="0"/>
              <a:t>Legislação Profissional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412776"/>
            <a:ext cx="8424936" cy="4608512"/>
          </a:xfrm>
        </p:spPr>
        <p:txBody>
          <a:bodyPr>
            <a:normAutofit/>
          </a:bodyPr>
          <a:lstStyle/>
          <a:p>
            <a:r>
              <a:rPr lang="pt-BR" sz="2700" b="1" dirty="0" smtClean="0"/>
              <a:t>LEI Nº 4.084, DE 30 DE JUNHO DE 1962. </a:t>
            </a:r>
          </a:p>
          <a:p>
            <a:r>
              <a:rPr lang="pt-BR" sz="2400" dirty="0" smtClean="0"/>
              <a:t>O exercício da profissão de Bibliotecário, em qualquer de seus ramos, só será permitido:</a:t>
            </a:r>
          </a:p>
          <a:p>
            <a:pPr lvl="1"/>
            <a:r>
              <a:rPr lang="pt-BR" dirty="0" smtClean="0"/>
              <a:t>a) aos Bacharéis em Biblioteconomia, portadores de diplomas expedidos por Escolas de Biblioteconomia de nível superior, oficiais, equiparadas, ou oficialmente reconhecidas;</a:t>
            </a:r>
          </a:p>
          <a:p>
            <a:pPr lvl="1"/>
            <a:r>
              <a:rPr lang="pt-BR" dirty="0" smtClean="0"/>
              <a:t>b) aos Bibliotecários portadores de diplomas de instituições estrangeiras que apresentem os seus diplomas revalidados no Brasil, de acordo com a legislação vigente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11560" y="476672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INFRAÇÕES DISCIPLINARES E</a:t>
            </a:r>
            <a:br>
              <a:rPr lang="pt-BR" dirty="0" smtClean="0"/>
            </a:br>
            <a:r>
              <a:rPr lang="pt-BR" dirty="0" smtClean="0"/>
              <a:t>PENALIDADES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556792"/>
            <a:ext cx="8183880" cy="4187952"/>
          </a:xfrm>
        </p:spPr>
        <p:txBody>
          <a:bodyPr/>
          <a:lstStyle/>
          <a:p>
            <a:r>
              <a:rPr lang="pt-BR" dirty="0" smtClean="0"/>
              <a:t>Multa </a:t>
            </a:r>
          </a:p>
          <a:p>
            <a:r>
              <a:rPr lang="pt-BR" dirty="0" smtClean="0"/>
              <a:t>Suspensão</a:t>
            </a:r>
          </a:p>
          <a:p>
            <a:r>
              <a:rPr lang="pt-BR" dirty="0" smtClean="0"/>
              <a:t>Cassação do registro profissional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11560" y="476672"/>
            <a:ext cx="8183880" cy="720080"/>
          </a:xfrm>
        </p:spPr>
        <p:txBody>
          <a:bodyPr/>
          <a:lstStyle/>
          <a:p>
            <a:r>
              <a:rPr lang="pt-BR" dirty="0" smtClean="0"/>
              <a:t>HONORÁRIOS PROFISSIONAIS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23528" y="1196752"/>
            <a:ext cx="8471912" cy="4547992"/>
          </a:xfrm>
        </p:spPr>
        <p:txBody>
          <a:bodyPr>
            <a:normAutofit fontScale="92500" lnSpcReduction="20000"/>
          </a:bodyPr>
          <a:lstStyle/>
          <a:p>
            <a:r>
              <a:rPr lang="pt-BR" sz="2000" dirty="0" smtClean="0"/>
              <a:t>deve exigir justa remuneração por seu trabalho, levando em conta as  responsabilidades assumidas, o grau de dificuldade no desenvolvimento e efetivação do trabalho, bem como o tempo de serviço dedicado, sendo-lhe livre firmar acordos sobre honorários e salário.</a:t>
            </a:r>
          </a:p>
          <a:p>
            <a:r>
              <a:rPr lang="pt-BR" sz="2000" dirty="0" smtClean="0"/>
              <a:t>deve fixar previamente o valor dos serviços, de preferência por contrato escrito, considerados os elementos seguintes:</a:t>
            </a:r>
          </a:p>
          <a:p>
            <a:pPr lvl="1"/>
            <a:r>
              <a:rPr lang="pt-BR" sz="1900" dirty="0" smtClean="0"/>
              <a:t>a relevância, o vulto, a complexidade e a dificuldade do serviço a executar;</a:t>
            </a:r>
          </a:p>
          <a:p>
            <a:pPr lvl="1"/>
            <a:r>
              <a:rPr lang="pt-BR" sz="1900" dirty="0" smtClean="0"/>
              <a:t>o tempo que será consumido para a realização do trabalho;</a:t>
            </a:r>
          </a:p>
          <a:p>
            <a:pPr lvl="1"/>
            <a:r>
              <a:rPr lang="pt-BR" sz="1900" dirty="0" smtClean="0"/>
              <a:t> a possibilidade de ficar impedido da realização de outros serviços;</a:t>
            </a:r>
          </a:p>
          <a:p>
            <a:pPr lvl="1"/>
            <a:r>
              <a:rPr lang="pt-BR" sz="1900" dirty="0" smtClean="0"/>
              <a:t>as vantagens que advirão para o contratante com o serviço prestado;</a:t>
            </a:r>
          </a:p>
          <a:p>
            <a:pPr lvl="1"/>
            <a:r>
              <a:rPr lang="pt-BR" sz="1900" dirty="0" smtClean="0"/>
              <a:t>a peculiaridade de tratar-se de cliente eventual, habitual ou permanente;</a:t>
            </a:r>
          </a:p>
          <a:p>
            <a:pPr lvl="1"/>
            <a:r>
              <a:rPr lang="pt-BR" sz="1900" dirty="0" smtClean="0"/>
              <a:t>o local em que o serviço será prestado</a:t>
            </a:r>
            <a:endParaRPr lang="pt-BR" sz="19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11560" y="31743"/>
            <a:ext cx="7751832" cy="1051560"/>
          </a:xfrm>
        </p:spPr>
        <p:txBody>
          <a:bodyPr/>
          <a:lstStyle/>
          <a:p>
            <a:r>
              <a:rPr lang="pt-BR" dirty="0" smtClean="0"/>
              <a:t>Referências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412776"/>
            <a:ext cx="8183880" cy="4187952"/>
          </a:xfrm>
        </p:spPr>
        <p:txBody>
          <a:bodyPr/>
          <a:lstStyle/>
          <a:p>
            <a:r>
              <a:rPr lang="pt-BR" dirty="0" smtClean="0"/>
              <a:t>CÓDIGO </a:t>
            </a:r>
            <a:r>
              <a:rPr lang="pt-BR" dirty="0"/>
              <a:t>de ética do Conselho Federal de </a:t>
            </a:r>
            <a:r>
              <a:rPr lang="pt-BR" dirty="0" smtClean="0"/>
              <a:t>Biblioteconomia: Resolução </a:t>
            </a:r>
            <a:r>
              <a:rPr lang="pt-BR" dirty="0"/>
              <a:t>do Conselho Federal de Biblioteconomia N.º 42 de </a:t>
            </a:r>
            <a:r>
              <a:rPr lang="pt-BR" dirty="0" smtClean="0"/>
              <a:t>11/01/2002. </a:t>
            </a:r>
          </a:p>
          <a:p>
            <a:endParaRPr lang="pt-BR" b="1" dirty="0" smtClean="0"/>
          </a:p>
          <a:p>
            <a:r>
              <a:rPr lang="pt-BR" dirty="0" smtClean="0"/>
              <a:t>LEI </a:t>
            </a:r>
            <a:r>
              <a:rPr lang="pt-BR" dirty="0"/>
              <a:t>Nº 4.084, </a:t>
            </a:r>
            <a:r>
              <a:rPr lang="pt-BR" dirty="0" smtClean="0"/>
              <a:t>de </a:t>
            </a:r>
            <a:r>
              <a:rPr lang="pt-BR" dirty="0"/>
              <a:t>30 </a:t>
            </a:r>
            <a:r>
              <a:rPr lang="pt-BR" dirty="0" smtClean="0"/>
              <a:t>de junho de 1962. </a:t>
            </a:r>
            <a:r>
              <a:rPr lang="pt-BR" dirty="0"/>
              <a:t>Dispõe </a:t>
            </a:r>
            <a:r>
              <a:rPr lang="pt-BR" dirty="0" smtClean="0"/>
              <a:t>sobre </a:t>
            </a:r>
            <a:r>
              <a:rPr lang="pt-BR" dirty="0"/>
              <a:t>a profissão de bibliotecário e </a:t>
            </a:r>
            <a:r>
              <a:rPr lang="pt-BR" dirty="0" smtClean="0"/>
              <a:t>regula seu exercício.</a:t>
            </a:r>
            <a:endParaRPr lang="pt-BR" dirty="0"/>
          </a:p>
          <a:p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93423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55576" y="620688"/>
            <a:ext cx="7560840" cy="720080"/>
          </a:xfrm>
        </p:spPr>
        <p:txBody>
          <a:bodyPr/>
          <a:lstStyle/>
          <a:p>
            <a:r>
              <a:rPr lang="pt-BR" dirty="0" smtClean="0"/>
              <a:t>Legislação Profissional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11560" y="1556792"/>
            <a:ext cx="8183880" cy="4032448"/>
          </a:xfrm>
        </p:spPr>
        <p:txBody>
          <a:bodyPr>
            <a:normAutofit/>
          </a:bodyPr>
          <a:lstStyle/>
          <a:p>
            <a:r>
              <a:rPr lang="pt-BR" dirty="0" smtClean="0"/>
              <a:t>É obrigatório o registro do diploma de bacharel em Biblioteconomia no Ministério da Educação e Cultura.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7560840" cy="720080"/>
          </a:xfrm>
        </p:spPr>
        <p:txBody>
          <a:bodyPr/>
          <a:lstStyle/>
          <a:p>
            <a:r>
              <a:rPr lang="pt-BR" dirty="0" smtClean="0"/>
              <a:t>Atribuições do Bibliotecário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5536" y="1268760"/>
            <a:ext cx="8399904" cy="4608512"/>
          </a:xfrm>
        </p:spPr>
        <p:txBody>
          <a:bodyPr>
            <a:normAutofit lnSpcReduction="10000"/>
          </a:bodyPr>
          <a:lstStyle/>
          <a:p>
            <a:pPr marL="265176" lvl="1" indent="-265176">
              <a:buSzPct val="80000"/>
              <a:buFont typeface="Wingdings 2"/>
              <a:buChar char=""/>
            </a:pPr>
            <a:r>
              <a:rPr lang="pt-BR" sz="2800" dirty="0" smtClean="0"/>
              <a:t>o ensino de Biblioteconomia</a:t>
            </a:r>
          </a:p>
          <a:p>
            <a:pPr marL="265176" lvl="1" indent="-265176">
              <a:buSzPct val="80000"/>
              <a:buFont typeface="Wingdings 2"/>
              <a:buChar char=""/>
            </a:pPr>
            <a:r>
              <a:rPr lang="pt-BR" sz="2800" dirty="0" smtClean="0"/>
              <a:t>a fiscalização de estabelecimentos de ensino de Biblioteconomia </a:t>
            </a:r>
          </a:p>
          <a:p>
            <a:pPr marL="265176" lvl="1" indent="-265176">
              <a:buSzPct val="80000"/>
              <a:buFont typeface="Wingdings 2"/>
              <a:buChar char=""/>
            </a:pPr>
            <a:r>
              <a:rPr lang="pt-BR" sz="2800" dirty="0" smtClean="0"/>
              <a:t>administração e direção de bibliotecas</a:t>
            </a:r>
          </a:p>
          <a:p>
            <a:pPr marL="265176" lvl="1" indent="-265176">
              <a:buSzPct val="80000"/>
              <a:buFont typeface="Wingdings 2"/>
              <a:buChar char=""/>
            </a:pPr>
            <a:r>
              <a:rPr lang="pt-BR" sz="2800" dirty="0" smtClean="0"/>
              <a:t>a organização e direção dos serviços de documentação</a:t>
            </a:r>
          </a:p>
          <a:p>
            <a:r>
              <a:rPr lang="pt-BR" dirty="0" smtClean="0"/>
              <a:t>a execução dos serviços de classificação e catalogação de manuscritos e de livros raros e preciosos, de mapotecas, de publicações oficiais e seriadas, de bibliografia e referência</a:t>
            </a:r>
            <a:endParaRPr lang="pt-BR" sz="7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11560" y="476672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Os Bacharéis em Biblioteconomia terão preferência nos serviços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556792"/>
            <a:ext cx="8183880" cy="4187952"/>
          </a:xfrm>
        </p:spPr>
        <p:txBody>
          <a:bodyPr>
            <a:normAutofit fontScale="70000" lnSpcReduction="20000"/>
          </a:bodyPr>
          <a:lstStyle/>
          <a:p>
            <a:r>
              <a:rPr lang="pt-BR" dirty="0" smtClean="0"/>
              <a:t>a) demonstrações práticas e teóricas da técnica biblioteconômica em estabelecimentos federais, estaduais, ou municipais;</a:t>
            </a:r>
          </a:p>
          <a:p>
            <a:r>
              <a:rPr lang="pt-BR" dirty="0" smtClean="0"/>
              <a:t>b) padronização dos serviços técnicos de biblioteconomia;</a:t>
            </a:r>
          </a:p>
          <a:p>
            <a:r>
              <a:rPr lang="pt-BR" dirty="0" smtClean="0"/>
              <a:t>c) inspeção, sob o ponto de vista de incentivar e orientar os trabalhos de recenseamento,</a:t>
            </a:r>
          </a:p>
          <a:p>
            <a:r>
              <a:rPr lang="pt-BR" dirty="0" smtClean="0"/>
              <a:t>estatística e cadastro das bibliotecas;</a:t>
            </a:r>
          </a:p>
          <a:p>
            <a:r>
              <a:rPr lang="pt-BR" dirty="0" smtClean="0"/>
              <a:t>d) publicidade sobre material bibliográfico e atividades da biblioteca;</a:t>
            </a:r>
          </a:p>
          <a:p>
            <a:r>
              <a:rPr lang="pt-BR" dirty="0" smtClean="0"/>
              <a:t>e) planejamento de difusão cultural, na parte que se refere a serviços de bibliotecas;</a:t>
            </a:r>
          </a:p>
          <a:p>
            <a:r>
              <a:rPr lang="pt-BR" dirty="0" smtClean="0"/>
              <a:t>f) organização de congresso, seminários, concursos e exposições nacionais ou estrangeiras, relativas a Biblioteconomia e Documentação ou representação oficial em tais certames.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11560" y="476672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Fiscalização do exercício da Profissão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5536" y="1556792"/>
            <a:ext cx="8424936" cy="4392488"/>
          </a:xfrm>
        </p:spPr>
        <p:txBody>
          <a:bodyPr>
            <a:normAutofit/>
          </a:bodyPr>
          <a:lstStyle/>
          <a:p>
            <a:r>
              <a:rPr lang="pt-BR" dirty="0" smtClean="0"/>
              <a:t>Conselho Federal de Biblioteconomia </a:t>
            </a:r>
          </a:p>
          <a:p>
            <a:pPr lvl="1"/>
            <a:r>
              <a:rPr lang="pt-BR" sz="2000" dirty="0" smtClean="0"/>
              <a:t>um Presidente, nomeado pelo Presidente da República e escolhido dentre os nomes constantes da lista tríplice organizada pelos membros do Conselho;</a:t>
            </a:r>
          </a:p>
          <a:p>
            <a:pPr lvl="1"/>
            <a:r>
              <a:rPr lang="pt-BR" sz="2000" dirty="0" smtClean="0"/>
              <a:t>b) seis (6) conselheiros federais efetivos e três (3) suplentes  (eleitos pelos delegados-eleitores de cada CRB)</a:t>
            </a:r>
          </a:p>
          <a:p>
            <a:pPr lvl="1"/>
            <a:r>
              <a:rPr lang="pt-BR" sz="2000" dirty="0" smtClean="0"/>
              <a:t>c) seis (6) conselheiros federais efetivos, representantes da Congregação das Escolas de Biblioteconomia do Distrito Federal e de todo o Conselhos regionais de Biblioteconomia</a:t>
            </a:r>
          </a:p>
          <a:p>
            <a:r>
              <a:rPr lang="pt-BR" dirty="0" smtClean="0"/>
              <a:t>Conselhos Regionais de Biblioteconomia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11560" y="476672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Atribuições do Conselho Federal de Biblioteconomia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556792"/>
            <a:ext cx="8183880" cy="4187952"/>
          </a:xfrm>
        </p:spPr>
        <p:txBody>
          <a:bodyPr>
            <a:normAutofit/>
          </a:bodyPr>
          <a:lstStyle/>
          <a:p>
            <a:r>
              <a:rPr lang="pt-BR" sz="2000" dirty="0" smtClean="0"/>
              <a:t>organizar o seu Regimento Interno</a:t>
            </a:r>
          </a:p>
          <a:p>
            <a:r>
              <a:rPr lang="pt-BR" sz="2000" dirty="0" smtClean="0"/>
              <a:t>aprovar os regimentos internos organizados pelos Conselhos Regionais</a:t>
            </a:r>
          </a:p>
          <a:p>
            <a:r>
              <a:rPr lang="pt-BR" sz="2000" dirty="0" smtClean="0"/>
              <a:t>julgar, em última instância os recursos das deliberações dos </a:t>
            </a:r>
            <a:r>
              <a:rPr lang="pt-BR" sz="2000" dirty="0" err="1" smtClean="0"/>
              <a:t>CRBs</a:t>
            </a:r>
            <a:endParaRPr lang="pt-BR" sz="2000" dirty="0" smtClean="0"/>
          </a:p>
          <a:p>
            <a:r>
              <a:rPr lang="pt-BR" sz="2000" dirty="0" smtClean="0"/>
              <a:t>Propor modificações para melhorar a regulamentação do exercício da profissão de Bibliotecário</a:t>
            </a:r>
            <a:endParaRPr lang="pt-BR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11560" y="476672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Atribuições dos Conselhos Regionais de Biblioteconomias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556792"/>
            <a:ext cx="8183880" cy="4187952"/>
          </a:xfrm>
        </p:spPr>
        <p:txBody>
          <a:bodyPr/>
          <a:lstStyle/>
          <a:p>
            <a:r>
              <a:rPr lang="pt-BR" dirty="0" smtClean="0"/>
              <a:t>registrar os profissionais e expedir carteira profissional</a:t>
            </a:r>
          </a:p>
          <a:p>
            <a:r>
              <a:rPr lang="pt-BR" dirty="0" smtClean="0"/>
              <a:t>fiscalizar o exercício da profissão, impedindo e punindo as infrações à Lei</a:t>
            </a:r>
          </a:p>
          <a:p>
            <a:r>
              <a:rPr lang="pt-BR" dirty="0" smtClean="0"/>
              <a:t>apresentar sugestões ao CFB</a:t>
            </a:r>
          </a:p>
          <a:p>
            <a:r>
              <a:rPr lang="pt-BR" dirty="0" smtClean="0"/>
              <a:t>admitir a colaboração das Associações de Bibliotecários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11560" y="476672"/>
            <a:ext cx="8183880" cy="792088"/>
          </a:xfrm>
        </p:spPr>
        <p:txBody>
          <a:bodyPr/>
          <a:lstStyle/>
          <a:p>
            <a:r>
              <a:rPr lang="pt-BR" dirty="0" smtClean="0"/>
              <a:t>Anuidade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412776"/>
            <a:ext cx="8183880" cy="4331968"/>
          </a:xfrm>
        </p:spPr>
        <p:txBody>
          <a:bodyPr/>
          <a:lstStyle/>
          <a:p>
            <a:r>
              <a:rPr lang="pt-BR" dirty="0" smtClean="0"/>
              <a:t>Bacharel em Biblioteconomia, para o exercício de sua profissão é obrigatório ao registro no Conselho Regional de Biblioteconomia a cuja jurisdição estiver sujeito, ficando obrigado ao pagamento de uma anuidade até 31/03 (multa 20% atraso)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o">
  <a:themeElements>
    <a:clrScheme name="Aspecto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o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67</TotalTime>
  <Words>1960</Words>
  <Application>Microsoft Office PowerPoint</Application>
  <PresentationFormat>Apresentação na tela (4:3)</PresentationFormat>
  <Paragraphs>137</Paragraphs>
  <Slides>22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22</vt:i4>
      </vt:variant>
    </vt:vector>
  </HeadingPairs>
  <TitlesOfParts>
    <vt:vector size="25" baseType="lpstr">
      <vt:lpstr>Verdana</vt:lpstr>
      <vt:lpstr>Wingdings 2</vt:lpstr>
      <vt:lpstr>Aspecto</vt:lpstr>
      <vt:lpstr>Legislação e ética profissional</vt:lpstr>
      <vt:lpstr>Legislação Profissional</vt:lpstr>
      <vt:lpstr>Legislação Profissional</vt:lpstr>
      <vt:lpstr>Atribuições do Bibliotecário</vt:lpstr>
      <vt:lpstr>Os Bacharéis em Biblioteconomia terão preferência nos serviços</vt:lpstr>
      <vt:lpstr>Fiscalização do exercício da Profissão</vt:lpstr>
      <vt:lpstr>Atribuições do Conselho Federal de Biblioteconomia</vt:lpstr>
      <vt:lpstr>Atribuições dos Conselhos Regionais de Biblioteconomias</vt:lpstr>
      <vt:lpstr>Anuidade</vt:lpstr>
      <vt:lpstr>Código de ética</vt:lpstr>
      <vt:lpstr>Deveres do Bibliotecário</vt:lpstr>
      <vt:lpstr>Deveres do Bibliotecário</vt:lpstr>
      <vt:lpstr>Deveres do Bibliotecário</vt:lpstr>
      <vt:lpstr>Normas de Conduta do Bibliotecário em relação aos colegas</vt:lpstr>
      <vt:lpstr>Normas de Conduta do Bibliotecário com relação à classe</vt:lpstr>
      <vt:lpstr>Normas de Conduta do Bibliotecário em relação aos usuários e clientes</vt:lpstr>
      <vt:lpstr>Direitos do profissional Bibliotecário</vt:lpstr>
      <vt:lpstr>É proibido ao profissional de Biblioteconomia no exercício da função</vt:lpstr>
      <vt:lpstr>É proibido ao profissional de Biblioteconomia no exercício da função</vt:lpstr>
      <vt:lpstr>INFRAÇÕES DISCIPLINARES E PENALIDADES</vt:lpstr>
      <vt:lpstr>HONORÁRIOS PROFISSIONAIS</vt:lpstr>
      <vt:lpstr>Referências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Legislação e ética profissional</dc:title>
  <dc:creator>admcbd</dc:creator>
  <cp:lastModifiedBy>BIBLIOTECA</cp:lastModifiedBy>
  <cp:revision>28</cp:revision>
  <dcterms:created xsi:type="dcterms:W3CDTF">2014-09-17T18:37:03Z</dcterms:created>
  <dcterms:modified xsi:type="dcterms:W3CDTF">2014-09-18T13:38:05Z</dcterms:modified>
</cp:coreProperties>
</file>