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9"/>
    <p:restoredTop sz="94663"/>
  </p:normalViewPr>
  <p:slideViewPr>
    <p:cSldViewPr snapToGrid="0" snapToObjects="1" showGuides="1">
      <p:cViewPr varScale="1">
        <p:scale>
          <a:sx n="85" d="100"/>
          <a:sy n="85" d="100"/>
        </p:scale>
        <p:origin x="17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49:48.6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47:54.3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39 24575,'78'-2'0,"0"0"0,1-1 0,19-2 0,-23 5 0,12 0 0,-20 0 0,-20 0 0,-8 0 0,6 0 0,-15 0 0,-1 0 0,5 0 0,-2 0 0,6 0 0,7 0 0,-6 0 0,-1 0 0,-2-6 0,-15 5 0,4-11 0,-12 10 0,-4-4 0,-47 20 0,2-3 0,-33 4 0,10 1 0,-2-6 0,-1 0 0,-7-2 0,7-8 0,-10 0 0,0 0 0,10 0 0,4 0 0,10 0 0,9 0 0,3 0 0,9-6 0,6 4 0,3-9 0,6 10 0,1-5 0,0 6 0,0 0 0,1 5 0,4 1 0,-3 4 0,8 1 0,-8-5 0,-1-1 0,-2-5 0,-3 0 0,3 0 0,1 0 0,0 0 0,0 0 0,1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3:11.4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24575,'0'39'0,"0"-7"0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5E66-5C73-CA4F-BD73-F28C3DEFA911}" type="datetimeFigureOut">
              <a:t>13/09/21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53591-D89A-EF41-B30F-57479FB8DAB5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2713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53591-D89A-EF41-B30F-57479FB8DAB5}" type="slidenum">
              <a:t>8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27770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53591-D89A-EF41-B30F-57479FB8DAB5}" type="slidenum">
              <a:t>9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9558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7C16-F4CE-B242-A0FB-81A8B0AA4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9835B-8207-A44B-A9B8-1B7AC14B6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EA2FF-1417-314D-970B-263864E4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FF-147E-B04A-8109-A98CF6B70160}" type="datetimeFigureOut">
              <a:t>13/09/21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F1513-3250-6346-BFDE-A588BEAA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5C3D-9A44-E448-BB3D-FFC97831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270-E421-C047-BED9-3F800C8430FD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87160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BC5A-ED88-9C4D-B430-E4FA30D9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0EF80-28D1-A04D-9288-0C7890F5D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3720C-82A0-DF48-9F82-72E45057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FF-147E-B04A-8109-A98CF6B70160}" type="datetimeFigureOut">
              <a:t>13/09/21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EFBD5-92F3-3046-89B0-B03879F0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8CA76-1CED-CB4A-8A40-18558E80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270-E421-C047-BED9-3F800C8430FD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04693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20BF2-A603-0642-A353-7A6F8F6D2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47AD5-BC88-EF44-8B4C-7155EB626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09E5B-076C-BD43-877B-A56FC5B4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FF-147E-B04A-8109-A98CF6B70160}" type="datetimeFigureOut">
              <a:t>13/09/21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871EE-FE81-974E-81AF-A4E890E6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71176-961D-E140-B423-3D80B2E3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270-E421-C047-BED9-3F800C8430FD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21846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5756-91B3-4447-B4EE-7D6F45A1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FA78-2AF6-C44A-B80F-8CFE22CAB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A9268-D9F4-3349-8793-8858D89A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FF-147E-B04A-8109-A98CF6B70160}" type="datetimeFigureOut">
              <a:t>13/09/21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9EDAF-5988-5840-A18F-C0661B41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E99B2-847B-B24B-A5A8-C3BA6582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270-E421-C047-BED9-3F800C8430FD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7836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1946-00BC-DE4C-B8DE-6D25C6A4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8D8E3-E039-164C-A2E1-BFE76E4E9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BD12F-735A-ED46-B2CA-CB8AA7B3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FF-147E-B04A-8109-A98CF6B70160}" type="datetimeFigureOut">
              <a:t>13/09/21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B005-E867-FB4B-9133-398457BC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F0DDC-828D-694E-8B19-7A2B7B15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270-E421-C047-BED9-3F800C8430FD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3645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FA56-B163-774E-81F0-9055712F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5A69-35D6-7843-A055-E4CEAEDA1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92E45-2E0E-7842-BDE2-4EE3932E3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A2D05-519C-B942-A2E7-51A4EE80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FF-147E-B04A-8109-A98CF6B70160}" type="datetimeFigureOut">
              <a:t>13/09/21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2E99A-65AE-F24A-BA39-46A76F67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7726E-8844-774F-AEE5-D2BBF73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270-E421-C047-BED9-3F800C8430FD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12832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3999-9468-8C4F-992C-EAB27C73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8B66E-E747-5245-A013-1A7C927E6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78CBB-5F9F-3741-8883-44EF3B832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01158-9763-754F-9DDB-7DD63AEDF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3D175-92E6-8E48-9C69-49C53E341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485C7-5D45-9D43-8D9D-2FDED1BF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FF-147E-B04A-8109-A98CF6B70160}" type="datetimeFigureOut">
              <a:t>13/09/21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73E27-2B3F-9E40-9837-F298355F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5BFAA-8329-EF46-945F-5722D6D1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270-E421-C047-BED9-3F800C8430FD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1530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17E43-85A0-6C4C-9677-E2B1AD46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2501C-FD0B-214A-9AF3-E3D906B9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FF-147E-B04A-8109-A98CF6B70160}" type="datetimeFigureOut">
              <a:t>13/09/21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CED80-3C81-3F40-8592-D522FBA1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F92EA-ABE6-F941-94B3-5DFF8B3C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270-E421-C047-BED9-3F800C8430FD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64438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6AB94-012F-F145-9822-E5283934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FF-147E-B04A-8109-A98CF6B70160}" type="datetimeFigureOut">
              <a:t>13/09/21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D7FE1-C9F4-E643-A908-A18AFA29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CA2C4-3E6E-774A-A6F3-98E6FF6A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270-E421-C047-BED9-3F800C8430FD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0196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670B-2EFD-D64D-A204-9D9FF93B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F0ED3-9C9F-1946-B04E-17F010BC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E220A-47AC-D049-8C03-8DFA39FBA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616E7-7955-A946-A097-DCA4E699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FF-147E-B04A-8109-A98CF6B70160}" type="datetimeFigureOut">
              <a:t>13/09/21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0271D-702A-1849-9165-97F67AD1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9420E-F804-0D46-88EC-3B0C7847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270-E421-C047-BED9-3F800C8430FD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600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1367-5D85-A549-A34D-80C127BA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AF225-9E1D-9E49-AA10-2617ED32A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30268-F1FE-4D4B-97E2-8AAB47174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73B7E-5F0A-4447-B1BC-CB804B05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FF-147E-B04A-8109-A98CF6B70160}" type="datetimeFigureOut">
              <a:t>13/09/21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BBF20-3D05-8D44-AE10-38FBFFD7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C93B9-C838-BE43-B9FE-029FBFEA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270-E421-C047-BED9-3F800C8430FD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2107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4E7CF-B9E3-B341-86EA-CB290402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FD38B-4019-5C42-81AB-A915EF367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2B7BE-7033-1B41-BACD-5B2DA1833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7CFF-147E-B04A-8109-A98CF6B70160}" type="datetimeFigureOut">
              <a:t>13/09/21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C2048-36B2-DA48-8562-AA5AF131C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EBB9-A98A-1041-8E99-B282DE25B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8270-E421-C047-BED9-3F800C8430FD}" type="slidenum"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1097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AB80D-506E-0147-9F49-B0DC69A5C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latin typeface="Bahnschrift" panose="020B0502040204020203" pitchFamily="34" charset="0"/>
              </a:rPr>
              <a:t>Economic Policy for Artificial Intelligence</a:t>
            </a:r>
            <a:endParaRPr lang="en-BR" sz="4400">
              <a:latin typeface="Bahnschrif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4F501-5A87-A14E-930F-0C718CC0F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sz="1000">
                <a:latin typeface="Bahnschrift" panose="020B0502040204020203" pitchFamily="34" charset="0"/>
              </a:rPr>
              <a:t>Ajay Agrawal, University of Toronto and NBER </a:t>
            </a:r>
          </a:p>
          <a:p>
            <a:pPr algn="l"/>
            <a:r>
              <a:rPr lang="en-US" sz="1000">
                <a:latin typeface="Bahnschrift" panose="020B0502040204020203" pitchFamily="34" charset="0"/>
              </a:rPr>
              <a:t>Joshua Gans, University of Toronto and NBER </a:t>
            </a:r>
          </a:p>
          <a:p>
            <a:pPr algn="l"/>
            <a:r>
              <a:rPr lang="en-US" sz="1000">
                <a:latin typeface="Bahnschrift" panose="020B0502040204020203" pitchFamily="34" charset="0"/>
              </a:rPr>
              <a:t>Avi Goldfarb, University of Toronto and NBER</a:t>
            </a:r>
            <a:endParaRPr lang="en-BR" sz="1000">
              <a:latin typeface="Bahnschrift" panose="020B0502040204020203" pitchFamily="34" charset="0"/>
            </a:endParaRPr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B9684E37-0EB1-490C-92E7-996566ACD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82" r="2261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775B01-36AA-D046-AD44-8ED7145CF544}"/>
                  </a:ext>
                </a:extLst>
              </p14:cNvPr>
              <p14:cNvContentPartPr/>
              <p14:nvPr/>
            </p14:nvContentPartPr>
            <p14:xfrm>
              <a:off x="8547096" y="8175464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775B01-36AA-D046-AD44-8ED7145CF5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4456" y="811246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67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782B-8AC6-4341-956D-83C1A843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C5671-3AB1-F24F-BA18-87474721D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60413-0DF6-D445-A854-0D3DC89F1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42" y="3503374"/>
            <a:ext cx="5896860" cy="3003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09531-0C44-F34C-B1C3-43ACCC6A5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14" y="207484"/>
            <a:ext cx="6088788" cy="31030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81E46B-7E02-8F42-A70F-C8CC5726B044}"/>
              </a:ext>
            </a:extLst>
          </p:cNvPr>
          <p:cNvSpPr/>
          <p:nvPr/>
        </p:nvSpPr>
        <p:spPr>
          <a:xfrm>
            <a:off x="7679960" y="1690688"/>
            <a:ext cx="304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BR">
              <a:latin typeface="Bahnschrift" panose="020B0502040204020203" pitchFamily="34" charset="0"/>
            </a:endParaRPr>
          </a:p>
          <a:p>
            <a:pPr algn="ctr"/>
            <a:r>
              <a:rPr lang="en-BR">
                <a:latin typeface="Bahnschrift" panose="020B0502040204020203" pitchFamily="34" charset="0"/>
              </a:rPr>
              <a:t>Renda básica universal</a:t>
            </a:r>
          </a:p>
          <a:p>
            <a:pPr algn="ctr"/>
            <a:endParaRPr lang="en-BR">
              <a:latin typeface="Bahnschrift" panose="020B0502040204020203" pitchFamily="34" charset="0"/>
            </a:endParaRPr>
          </a:p>
          <a:p>
            <a:pPr algn="ctr"/>
            <a:endParaRPr lang="en-BR">
              <a:latin typeface="Bahnschrift" panose="020B0502040204020203" pitchFamily="34" charset="0"/>
            </a:endParaRPr>
          </a:p>
          <a:p>
            <a:pPr algn="ctr"/>
            <a:endParaRPr lang="en-BR">
              <a:latin typeface="Bahnschrift" panose="020B0502040204020203" pitchFamily="34" charset="0"/>
            </a:endParaRPr>
          </a:p>
          <a:p>
            <a:pPr algn="ctr"/>
            <a:endParaRPr lang="en-BR">
              <a:latin typeface="Bahnschrift" panose="020B0502040204020203" pitchFamily="34" charset="0"/>
            </a:endParaRPr>
          </a:p>
          <a:p>
            <a:pPr algn="ctr"/>
            <a:endParaRPr lang="en-BR">
              <a:latin typeface="Bahnschrift" panose="020B0502040204020203" pitchFamily="34" charset="0"/>
            </a:endParaRPr>
          </a:p>
          <a:p>
            <a:pPr algn="ctr"/>
            <a:endParaRPr lang="en-BR">
              <a:latin typeface="Bahnschrift" panose="020B0502040204020203" pitchFamily="34" charset="0"/>
            </a:endParaRPr>
          </a:p>
          <a:p>
            <a:pPr algn="ctr"/>
            <a:endParaRPr lang="en-BR">
              <a:latin typeface="Bahnschrift" panose="020B0502040204020203" pitchFamily="34" charset="0"/>
            </a:endParaRPr>
          </a:p>
          <a:p>
            <a:pPr algn="ctr"/>
            <a:endParaRPr lang="en-BR">
              <a:latin typeface="Bahnschrift" panose="020B0502040204020203" pitchFamily="34" charset="0"/>
            </a:endParaRPr>
          </a:p>
          <a:p>
            <a:pPr algn="ctr"/>
            <a:endParaRPr lang="en-BR">
              <a:latin typeface="Bahnschrift" panose="020B0502040204020203" pitchFamily="34" charset="0"/>
            </a:endParaRPr>
          </a:p>
          <a:p>
            <a:pPr algn="ctr"/>
            <a:r>
              <a:rPr lang="en-BR">
                <a:latin typeface="Bahnschrift" panose="020B0502040204020203" pitchFamily="34" charset="0"/>
              </a:rPr>
              <a:t>Taxação de grandes fortunas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4BD78F-C332-354B-8FBE-B5083AB19D91}"/>
              </a:ext>
            </a:extLst>
          </p:cNvPr>
          <p:cNvSpPr/>
          <p:nvPr/>
        </p:nvSpPr>
        <p:spPr>
          <a:xfrm>
            <a:off x="-667344" y="230188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Fonte: OCDE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D4F729E-8101-7A4C-8E9C-7FB6E689BBE5}"/>
                  </a:ext>
                </a:extLst>
              </p14:cNvPr>
              <p14:cNvContentPartPr/>
              <p14:nvPr/>
            </p14:nvContentPartPr>
            <p14:xfrm>
              <a:off x="5890656" y="6401744"/>
              <a:ext cx="393840" cy="36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D4F729E-8101-7A4C-8E9C-7FB6E689BB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8016" y="6338744"/>
                <a:ext cx="5194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AAAC30-CA11-4A4B-B442-71209D8CB7D6}"/>
                  </a:ext>
                </a:extLst>
              </p14:cNvPr>
              <p14:cNvContentPartPr/>
              <p14:nvPr/>
            </p14:nvContentPartPr>
            <p14:xfrm>
              <a:off x="9304536" y="3575384"/>
              <a:ext cx="360" cy="2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AAAC30-CA11-4A4B-B442-71209D8CB7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1896" y="3512384"/>
                <a:ext cx="126000" cy="1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64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4156-924D-844B-888E-1F6CDB8A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>
                <a:latin typeface="Bahnschrift" panose="020B0502040204020203" pitchFamily="34" charset="0"/>
              </a:rPr>
              <a:t>IA como a próxima “GPT”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615C5-0B45-AC4B-A1A7-B4E595931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Tecnologia de uso geral;</a:t>
            </a:r>
          </a:p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Ex: motores elétricos;</a:t>
            </a:r>
          </a:p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Processo de ”coinvenção”: custoso e lento;</a:t>
            </a: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Impacto da IA x TI.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BF629-1D4E-1948-B5BA-E2B2599D9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52" y="3603172"/>
            <a:ext cx="4978493" cy="31215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0EBEA5-650C-904D-BD62-DE610912925C}"/>
              </a:ext>
            </a:extLst>
          </p:cNvPr>
          <p:cNvSpPr/>
          <p:nvPr/>
        </p:nvSpPr>
        <p:spPr>
          <a:xfrm>
            <a:off x="9661345" y="4702305"/>
            <a:ext cx="2289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Labor productivity growth in the portable power and IT eras</a:t>
            </a:r>
            <a:endParaRPr lang="en-BR" sz="120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4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8ADD-B220-B343-87A5-50BD1C72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>
                <a:latin typeface="Bahnschrift" panose="020B0502040204020203" pitchFamily="34" charset="0"/>
              </a:rPr>
              <a:t>Impactos da políticas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1D9C-49BF-7F4B-B5C3-DF4FBBDC8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Taxa de melhoria;</a:t>
            </a:r>
          </a:p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Velocidade de difusão;</a:t>
            </a:r>
          </a:p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Natureza da tecnologia.</a:t>
            </a: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4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710E-A35C-7D4A-A84C-D310F453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>
                <a:latin typeface="Bahnschrift" panose="020B0502040204020203" pitchFamily="34" charset="0"/>
              </a:rPr>
              <a:t>Políticas de Privacidade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E19E-473D-3047-A029-A9C0256C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Problema: armazenamento de dados barato; não rivalidade; externalidades.</a:t>
            </a: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Privacidade x difusão da IA</a:t>
            </a: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5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710E-A35C-7D4A-A84C-D310F453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>
                <a:latin typeface="Bahnschrift" panose="020B0502040204020203" pitchFamily="34" charset="0"/>
              </a:rPr>
              <a:t>Políticas Comerciais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E19E-473D-3047-A029-A9C0256C7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959"/>
            <a:ext cx="10515600" cy="4351338"/>
          </a:xfrm>
        </p:spPr>
        <p:txBody>
          <a:bodyPr/>
          <a:lstStyle/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“Race to the bottom” -&gt; políticas de privacidade</a:t>
            </a: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Mitigada?</a:t>
            </a: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1E2591-3CC5-8D44-A619-89FDC089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07" y="3164114"/>
            <a:ext cx="4523628" cy="28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0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710E-A35C-7D4A-A84C-D310F453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>
                <a:latin typeface="Bahnschrift" panose="020B0502040204020203" pitchFamily="34" charset="0"/>
              </a:rPr>
              <a:t>Políticas de Responsabilidade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E19E-473D-3047-A029-A9C0256C7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959"/>
            <a:ext cx="10515600" cy="4351338"/>
          </a:xfrm>
        </p:spPr>
        <p:txBody>
          <a:bodyPr/>
          <a:lstStyle/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Risco de responsabilização danos pode levar a dois resultados distintos;</a:t>
            </a: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Importância de encontrar um equilíbrio;</a:t>
            </a: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Viés humano x viés da IA.</a:t>
            </a: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5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A2DD-4EC8-3B4F-985B-5AB39EF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>
                <a:latin typeface="Bahnschrift" panose="020B0502040204020203" pitchFamily="34" charset="0"/>
              </a:rPr>
              <a:t>Políticas que tratam das consequências da difusão da IA (IA e o Trabalho)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955F-E552-0A41-9FDB-DF86F5BA2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Problema 1: incompatibilidade entre mudanças tecnológicas e mudanças das habilidades do trabalhador.</a:t>
            </a:r>
          </a:p>
          <a:p>
            <a:pPr marL="0" indent="0">
              <a:buNone/>
            </a:pPr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C6ABE-20BD-6E44-8165-1B38DF29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43" y="2867477"/>
            <a:ext cx="5430058" cy="34047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6E54C1-A7B8-554A-A0C4-070485921838}"/>
              </a:ext>
            </a:extLst>
          </p:cNvPr>
          <p:cNvSpPr/>
          <p:nvPr/>
        </p:nvSpPr>
        <p:spPr>
          <a:xfrm>
            <a:off x="8456544" y="4246678"/>
            <a:ext cx="2445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2019 Linkedin Global Trends report</a:t>
            </a:r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0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A2DD-4EC8-3B4F-985B-5AB39EF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>
                <a:latin typeface="Bahnschrift" panose="020B0502040204020203" pitchFamily="34" charset="0"/>
              </a:rPr>
              <a:t>Políticas que tratam das consequências da difusão da IA (IA e o Trabalho)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955F-E552-0A41-9FDB-DF86F5BA2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Problema 2: falta de sentido com ausência de trabalho em tempo integral.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CE8AE-F642-5C4A-9050-4761C312BF32}"/>
              </a:ext>
            </a:extLst>
          </p:cNvPr>
          <p:cNvSpPr/>
          <p:nvPr/>
        </p:nvSpPr>
        <p:spPr>
          <a:xfrm>
            <a:off x="838200" y="2903450"/>
            <a:ext cx="97427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ahnschrift" panose="020B0502040204020203" pitchFamily="34" charset="0"/>
              </a:rPr>
              <a:t>“Se você tivesse bastante dinheiro para viver o resto da sua vida confortavelmente sem trabalhar, o que você faria com relação ao seu trabalho?”</a:t>
            </a:r>
          </a:p>
          <a:p>
            <a:pPr algn="just"/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algn="just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</a:t>
            </a:r>
            <a:r>
              <a:rPr lang="en-US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ahnschrift" panose="020B0502040204020203" pitchFamily="34" charset="0"/>
              </a:rPr>
              <a:t>ais de 80% das pessoas pesquisadas respondem que trabalhariam mesmo assim (Morin, 2001).</a:t>
            </a:r>
          </a:p>
          <a:p>
            <a:pPr algn="just"/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algn="just"/>
            <a:r>
              <a:rPr lang="en-US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ahnschrift" panose="020B0502040204020203" pitchFamily="34" charset="0"/>
              </a:rPr>
              <a:t>As principais razões: </a:t>
            </a:r>
          </a:p>
          <a:p>
            <a:pPr algn="just"/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algn="just"/>
            <a:r>
              <a:rPr lang="en-US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ahnschrift" panose="020B0502040204020203" pitchFamily="34" charset="0"/>
              </a:rPr>
              <a:t>Se relacionar com outras pessoas;</a:t>
            </a:r>
          </a:p>
          <a:p>
            <a:pPr algn="just"/>
            <a:r>
              <a:rPr lang="en-US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ahnschrift" panose="020B0502040204020203" pitchFamily="34" charset="0"/>
              </a:rPr>
              <a:t>Ter o sentimento de vinculação;</a:t>
            </a:r>
          </a:p>
          <a:p>
            <a:pPr algn="just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Ter </a:t>
            </a:r>
            <a:r>
              <a:rPr lang="en-US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ahnschrift" panose="020B0502040204020203" pitchFamily="34" charset="0"/>
              </a:rPr>
              <a:t>algo que fazer;</a:t>
            </a:r>
          </a:p>
          <a:p>
            <a:pPr algn="just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E</a:t>
            </a:r>
            <a:r>
              <a:rPr lang="en-US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ahnschrift" panose="020B0502040204020203" pitchFamily="34" charset="0"/>
              </a:rPr>
              <a:t>vitar o tédio;</a:t>
            </a:r>
          </a:p>
          <a:p>
            <a:pPr algn="just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Ter </a:t>
            </a:r>
            <a:r>
              <a:rPr lang="en-US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ahnschrift" panose="020B0502040204020203" pitchFamily="34" charset="0"/>
              </a:rPr>
              <a:t>um objetivo na vida.</a:t>
            </a:r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A2DD-4EC8-3B4F-985B-5AB39EF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>
                <a:latin typeface="Bahnschrift" panose="020B0502040204020203" pitchFamily="34" charset="0"/>
              </a:rPr>
              <a:t>Políticas que tratam das consequências da difusão da IA (IA e a Desigualdade)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955F-E552-0A41-9FDB-DF86F5BA2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Problema 1: trabalhadores com menor nível de educação possuem mais dificuldade de acompanhar as necessidades de mudanças das habilidades. </a:t>
            </a:r>
          </a:p>
          <a:p>
            <a:endParaRPr lang="en-BR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BR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Problema 2: é provável que a participação do capital de IA na economia ocorra às custas do trabalho.</a:t>
            </a:r>
          </a:p>
        </p:txBody>
      </p:sp>
    </p:spTree>
    <p:extLst>
      <p:ext uri="{BB962C8B-B14F-4D97-AF65-F5344CB8AC3E}">
        <p14:creationId xmlns:p14="http://schemas.microsoft.com/office/powerpoint/2010/main" val="100329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353</Words>
  <Application>Microsoft Macintosh PowerPoint</Application>
  <PresentationFormat>Widescreen</PresentationFormat>
  <Paragraphs>69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Office Theme</vt:lpstr>
      <vt:lpstr>Economic Policy for Artificial Intelligence</vt:lpstr>
      <vt:lpstr>IA como a próxima “GPT”</vt:lpstr>
      <vt:lpstr>Impactos da políticas</vt:lpstr>
      <vt:lpstr>Políticas de Privacidade</vt:lpstr>
      <vt:lpstr>Políticas Comerciais</vt:lpstr>
      <vt:lpstr>Políticas de Responsabilidade</vt:lpstr>
      <vt:lpstr>Políticas que tratam das consequências da difusão da IA (IA e o Trabalho)</vt:lpstr>
      <vt:lpstr>Políticas que tratam das consequências da difusão da IA (IA e o Trabalho)</vt:lpstr>
      <vt:lpstr>Políticas que tratam das consequências da difusão da IA (IA e a Desigualdade)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Policy for Artificial Intelligence</dc:title>
  <dc:creator>Ana Clara Barciella</dc:creator>
  <cp:lastModifiedBy>Ana Clara Barciella</cp:lastModifiedBy>
  <cp:revision>1</cp:revision>
  <dcterms:created xsi:type="dcterms:W3CDTF">2021-09-13T18:53:56Z</dcterms:created>
  <dcterms:modified xsi:type="dcterms:W3CDTF">2021-09-14T01:08:50Z</dcterms:modified>
</cp:coreProperties>
</file>