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797675" cy="987425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0DDBD-02B3-441C-8AAE-1EEFA3569121}" type="datetimeFigureOut">
              <a:rPr lang="es-ES_tradnl" smtClean="0"/>
              <a:t>17/04/2017</a:t>
            </a:fld>
            <a:endParaRPr lang="es-ES_tradnl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86B709-D00A-4E3E-816B-78D3EEA88EA5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317539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s-ES_tradnl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9905D-25D5-4C02-B90D-694934EDDEC0}" type="datetimeFigureOut">
              <a:rPr lang="es-ES_tradnl" smtClean="0"/>
              <a:t>17/04/2017</a:t>
            </a:fld>
            <a:endParaRPr lang="es-ES_tradnl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11333-9C9E-4552-9028-A773E8B5F8DC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57233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s-ES_tradnl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s-ES_tradnl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9905D-25D5-4C02-B90D-694934EDDEC0}" type="datetimeFigureOut">
              <a:rPr lang="es-ES_tradnl" smtClean="0"/>
              <a:t>17/04/2017</a:t>
            </a:fld>
            <a:endParaRPr lang="es-ES_tradnl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11333-9C9E-4552-9028-A773E8B5F8DC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96737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s-ES_tradnl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s-ES_tradnl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9905D-25D5-4C02-B90D-694934EDDEC0}" type="datetimeFigureOut">
              <a:rPr lang="es-ES_tradnl" smtClean="0"/>
              <a:t>17/04/2017</a:t>
            </a:fld>
            <a:endParaRPr lang="es-ES_tradnl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11333-9C9E-4552-9028-A773E8B5F8DC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886192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s-ES_tradnl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s-ES_tradnl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9905D-25D5-4C02-B90D-694934EDDEC0}" type="datetimeFigureOut">
              <a:rPr lang="es-ES_tradnl" smtClean="0"/>
              <a:t>17/04/2017</a:t>
            </a:fld>
            <a:endParaRPr lang="es-ES_tradnl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11333-9C9E-4552-9028-A773E8B5F8DC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02776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s-ES_tradnl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9905D-25D5-4C02-B90D-694934EDDEC0}" type="datetimeFigureOut">
              <a:rPr lang="es-ES_tradnl" smtClean="0"/>
              <a:t>17/04/2017</a:t>
            </a:fld>
            <a:endParaRPr lang="es-ES_tradnl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11333-9C9E-4552-9028-A773E8B5F8DC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71771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s-ES_tradnl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s-ES_tradnl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s-ES_tradnl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9905D-25D5-4C02-B90D-694934EDDEC0}" type="datetimeFigureOut">
              <a:rPr lang="es-ES_tradnl" smtClean="0"/>
              <a:t>17/04/2017</a:t>
            </a:fld>
            <a:endParaRPr lang="es-ES_tradnl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11333-9C9E-4552-9028-A773E8B5F8DC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39513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s-ES_tradnl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s-ES_tradnl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s-ES_tradnl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9905D-25D5-4C02-B90D-694934EDDEC0}" type="datetimeFigureOut">
              <a:rPr lang="es-ES_tradnl" smtClean="0"/>
              <a:t>17/04/2017</a:t>
            </a:fld>
            <a:endParaRPr lang="es-ES_tradnl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11333-9C9E-4552-9028-A773E8B5F8DC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347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s-ES_tradnl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9905D-25D5-4C02-B90D-694934EDDEC0}" type="datetimeFigureOut">
              <a:rPr lang="es-ES_tradnl" smtClean="0"/>
              <a:t>17/04/2017</a:t>
            </a:fld>
            <a:endParaRPr lang="es-ES_tradnl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11333-9C9E-4552-9028-A773E8B5F8DC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48410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9905D-25D5-4C02-B90D-694934EDDEC0}" type="datetimeFigureOut">
              <a:rPr lang="es-ES_tradnl" smtClean="0"/>
              <a:t>17/04/2017</a:t>
            </a:fld>
            <a:endParaRPr lang="es-ES_tradnl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11333-9C9E-4552-9028-A773E8B5F8DC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69357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s-ES_tradnl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s-ES_tradnl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9905D-25D5-4C02-B90D-694934EDDEC0}" type="datetimeFigureOut">
              <a:rPr lang="es-ES_tradnl" smtClean="0"/>
              <a:t>17/04/2017</a:t>
            </a:fld>
            <a:endParaRPr lang="es-ES_tradnl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11333-9C9E-4552-9028-A773E8B5F8DC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93184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s-ES_tradnl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9905D-25D5-4C02-B90D-694934EDDEC0}" type="datetimeFigureOut">
              <a:rPr lang="es-ES_tradnl" smtClean="0"/>
              <a:t>17/04/2017</a:t>
            </a:fld>
            <a:endParaRPr lang="es-ES_tradnl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11333-9C9E-4552-9028-A773E8B5F8DC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36516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s-ES_tradnl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s-ES_tradnl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E9905D-25D5-4C02-B90D-694934EDDEC0}" type="datetimeFigureOut">
              <a:rPr lang="es-ES_tradnl" smtClean="0"/>
              <a:t>17/04/2017</a:t>
            </a:fld>
            <a:endParaRPr lang="es-ES_tradnl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11333-9C9E-4552-9028-A773E8B5F8DC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853954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Aula 7 – A transição para um sistema industrial 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_tradnl" dirty="0" smtClean="0"/>
              <a:t>Profa. Eliana </a:t>
            </a:r>
            <a:r>
              <a:rPr lang="es-ES_tradnl" dirty="0" err="1" smtClean="0"/>
              <a:t>Tadeu</a:t>
            </a:r>
            <a:r>
              <a:rPr lang="es-ES_tradnl" dirty="0" smtClean="0"/>
              <a:t> Terci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340551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Deslocamento do centro dinâmico para o mercado interno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rgbClr val="FF0000"/>
                </a:solidFill>
              </a:rPr>
              <a:t>Expansão </a:t>
            </a:r>
            <a:r>
              <a:rPr lang="pt-BR" dirty="0" smtClean="0">
                <a:solidFill>
                  <a:srgbClr val="FF0000"/>
                </a:solidFill>
              </a:rPr>
              <a:t>de crédito (emissão monetária) para </a:t>
            </a:r>
            <a:r>
              <a:rPr lang="pt-BR" dirty="0" smtClean="0">
                <a:solidFill>
                  <a:srgbClr val="FF0000"/>
                </a:solidFill>
              </a:rPr>
              <a:t>financiamento </a:t>
            </a:r>
            <a:r>
              <a:rPr lang="pt-BR" dirty="0" smtClean="0">
                <a:solidFill>
                  <a:srgbClr val="FF0000"/>
                </a:solidFill>
              </a:rPr>
              <a:t>dos estoques </a:t>
            </a:r>
            <a:r>
              <a:rPr lang="pt-BR" dirty="0" smtClean="0">
                <a:solidFill>
                  <a:srgbClr val="FF0000"/>
                </a:solidFill>
                <a:latin typeface="Calibri" panose="020F0502020204030204" pitchFamily="34" charset="0"/>
              </a:rPr>
              <a:t>→ manutenção do nível de </a:t>
            </a:r>
            <a:r>
              <a:rPr lang="pt-BR" dirty="0" smtClean="0">
                <a:solidFill>
                  <a:srgbClr val="FF0000"/>
                </a:solidFill>
                <a:latin typeface="Calibri" panose="020F0502020204030204" pitchFamily="34" charset="0"/>
              </a:rPr>
              <a:t>renda igualmente responsável pelo desequilíbrio externo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dirty="0"/>
              <a:t>Desvalorização cambial (a depreciação externa do cruzeiro entre 1929 e 1931 foi de cerca de 50</a:t>
            </a:r>
            <a:r>
              <a:rPr lang="pt-BR" dirty="0" smtClean="0"/>
              <a:t>%)</a:t>
            </a:r>
            <a:endParaRPr lang="pt-BR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r>
              <a:rPr lang="pt-BR" dirty="0" smtClean="0">
                <a:latin typeface="Calibri" panose="020F0502020204030204" pitchFamily="34" charset="0"/>
              </a:rPr>
              <a:t>Situação nova em que a demanda interna passa a ser o elemento dinâmico; </a:t>
            </a:r>
            <a:r>
              <a:rPr lang="pt-BR" dirty="0" smtClean="0">
                <a:solidFill>
                  <a:srgbClr val="FF0000"/>
                </a:solidFill>
                <a:latin typeface="Calibri" panose="020F0502020204030204" pitchFamily="34" charset="0"/>
              </a:rPr>
              <a:t>o mercado interno passa a oferecer melhores condições de inversões</a:t>
            </a:r>
            <a:r>
              <a:rPr lang="pt-BR" dirty="0" smtClean="0">
                <a:latin typeface="Calibri" panose="020F0502020204030204" pitchFamily="34" charset="0"/>
              </a:rPr>
              <a:t> tornando-se o foco principal e secundariamente outras culturas de exportação. </a:t>
            </a:r>
          </a:p>
          <a:p>
            <a:r>
              <a:rPr lang="pt-BR" dirty="0" smtClean="0">
                <a:latin typeface="Calibri" panose="020F0502020204030204" pitchFamily="34" charset="0"/>
              </a:rPr>
              <a:t>Oferta se expandia através da intensificação da capacidade instalada internamente</a:t>
            </a:r>
            <a:r>
              <a:rPr lang="pt-BR" dirty="0" smtClean="0">
                <a:latin typeface="Calibri" panose="020F0502020204030204" pitchFamily="34" charset="0"/>
              </a:rPr>
              <a:t>.</a:t>
            </a:r>
          </a:p>
          <a:p>
            <a:r>
              <a:rPr lang="pt-BR" dirty="0">
                <a:solidFill>
                  <a:srgbClr val="FF0000"/>
                </a:solidFill>
              </a:rPr>
              <a:t>Estímulo a instalação da indústria de bens de capital: possibilidades de importação limitadas; alguns segmentos (cimento, ferro e aço) teve desempenho satisfatório. Renda per </a:t>
            </a:r>
            <a:r>
              <a:rPr lang="pt-BR" dirty="0" smtClean="0">
                <a:solidFill>
                  <a:srgbClr val="FF0000"/>
                </a:solidFill>
              </a:rPr>
              <a:t>capita </a:t>
            </a:r>
            <a:r>
              <a:rPr lang="pt-BR" dirty="0">
                <a:solidFill>
                  <a:srgbClr val="FF0000"/>
                </a:solidFill>
              </a:rPr>
              <a:t>cresceu 7% entre 1929-37. 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72744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Deslocamento do centro dinâmico para o mercado interno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8800"/>
            <a:ext cx="10515600" cy="4800599"/>
          </a:xfrm>
        </p:spPr>
        <p:txBody>
          <a:bodyPr>
            <a:normAutofit fontScale="77500" lnSpcReduction="20000"/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Mercado único para produtores internos e importadores? Taxa cambial passa a ter enorme importância. </a:t>
            </a:r>
          </a:p>
          <a:p>
            <a:r>
              <a:rPr lang="pt-BR" dirty="0" smtClean="0"/>
              <a:t>Tais </a:t>
            </a:r>
            <a:r>
              <a:rPr lang="pt-BR" dirty="0" smtClean="0"/>
              <a:t>modificações provocam </a:t>
            </a:r>
            <a:r>
              <a:rPr lang="pt-BR" dirty="0" smtClean="0"/>
              <a:t>desequilíbrios: </a:t>
            </a:r>
            <a:endParaRPr lang="pt-BR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rgbClr val="FF0000"/>
                </a:solidFill>
              </a:rPr>
              <a:t>Balanço de pagamentos</a:t>
            </a:r>
            <a:r>
              <a:rPr lang="pt-BR" dirty="0" smtClean="0"/>
              <a:t>: Nível de preços relativos estabelecidos pela </a:t>
            </a:r>
            <a:r>
              <a:rPr lang="pt-BR" dirty="0" smtClean="0">
                <a:solidFill>
                  <a:srgbClr val="FF0000"/>
                </a:solidFill>
              </a:rPr>
              <a:t>política cambial</a:t>
            </a:r>
            <a:r>
              <a:rPr lang="pt-BR" dirty="0" smtClean="0"/>
              <a:t>, se flutuante, o ajuste deveria ocorrer de acordo com o desempenho do setor exportador </a:t>
            </a:r>
            <a:r>
              <a:rPr lang="pt-BR" dirty="0" smtClean="0">
                <a:latin typeface="Calibri" panose="020F0502020204030204" pitchFamily="34" charset="0"/>
              </a:rPr>
              <a:t>→ aumento das importações → desestímulo ao mercado interno → redução da renda e do emprego. </a:t>
            </a:r>
            <a:r>
              <a:rPr lang="pt-BR" dirty="0" smtClean="0">
                <a:solidFill>
                  <a:srgbClr val="FF0000"/>
                </a:solidFill>
                <a:latin typeface="Calibri" panose="020F0502020204030204" pitchFamily="34" charset="0"/>
              </a:rPr>
              <a:t>Todos contra o câmbio!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rgbClr val="FF0000"/>
                </a:solidFill>
                <a:latin typeface="Calibri" panose="020F0502020204030204" pitchFamily="34" charset="0"/>
              </a:rPr>
              <a:t>1937-42 – elevação da renda monetária criada pelo setor exportador e redução do quantum de importações (221) em virtude da contração da oferta de importados.</a:t>
            </a:r>
            <a:endParaRPr lang="pt-BR" dirty="0" smtClean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pt-BR" dirty="0" smtClean="0"/>
              <a:t>ruptura ao sistema do padrão-ouro: </a:t>
            </a:r>
            <a:r>
              <a:rPr lang="pt-BR" dirty="0" smtClean="0">
                <a:solidFill>
                  <a:srgbClr val="FF0000"/>
                </a:solidFill>
              </a:rPr>
              <a:t>acúmulo de </a:t>
            </a:r>
            <a:r>
              <a:rPr lang="pt-BR" dirty="0" smtClean="0">
                <a:solidFill>
                  <a:srgbClr val="FF0000"/>
                </a:solidFill>
              </a:rPr>
              <a:t>reservas cambiais</a:t>
            </a:r>
            <a:r>
              <a:rPr lang="pt-BR" dirty="0" smtClean="0"/>
              <a:t> </a:t>
            </a:r>
            <a:r>
              <a:rPr lang="pt-BR" dirty="0" smtClean="0"/>
              <a:t>(220/221)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dirty="0" smtClean="0"/>
              <a:t>inflação (222)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dirty="0" smtClean="0"/>
              <a:t>baixa geral da produtividade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dirty="0" smtClean="0"/>
              <a:t>Aumento do gasto público (militares)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dirty="0" smtClean="0"/>
              <a:t>Concentração de renda que favoreceu o setor exportador dada a política cambial </a:t>
            </a:r>
            <a:endParaRPr lang="pt-BR" dirty="0" smtClean="0"/>
          </a:p>
          <a:p>
            <a:r>
              <a:rPr lang="pt-BR" dirty="0" smtClean="0"/>
              <a:t>Suma: efeitos da política cambial (225)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72744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Reajustamento do coeficiente de importações e inflação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976718"/>
            <a:ext cx="10515600" cy="4598893"/>
          </a:xfrm>
        </p:spPr>
        <p:txBody>
          <a:bodyPr>
            <a:normAutofit fontScale="92500"/>
          </a:bodyPr>
          <a:lstStyle/>
          <a:p>
            <a:r>
              <a:rPr lang="pt-BR" dirty="0" smtClean="0"/>
              <a:t>Efeito da valorização cambial no pós-guerra </a:t>
            </a:r>
            <a:r>
              <a:rPr lang="pt-BR" dirty="0" smtClean="0">
                <a:latin typeface="Calibri" panose="020F0502020204030204" pitchFamily="34" charset="0"/>
              </a:rPr>
              <a:t>→ aumento da procura por importados sem que houvesse aumentado a capacidade para importar: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rgbClr val="FF0000"/>
                </a:solidFill>
                <a:latin typeface="Calibri" panose="020F0502020204030204" pitchFamily="34" charset="0"/>
              </a:rPr>
              <a:t>controle seletivo das importações</a:t>
            </a:r>
            <a:r>
              <a:rPr lang="pt-BR" dirty="0" smtClean="0">
                <a:latin typeface="Calibri" panose="020F0502020204030204" pitchFamily="34" charset="0"/>
              </a:rPr>
              <a:t>, o que </a:t>
            </a:r>
            <a:r>
              <a:rPr lang="pt-BR" dirty="0" smtClean="0">
                <a:latin typeface="Calibri" panose="020F0502020204030204" pitchFamily="34" charset="0"/>
              </a:rPr>
              <a:t>paradoxalmente afastava a  </a:t>
            </a:r>
            <a:r>
              <a:rPr lang="pt-BR" dirty="0" smtClean="0">
                <a:latin typeface="Calibri" panose="020F0502020204030204" pitchFamily="34" charset="0"/>
              </a:rPr>
              <a:t>possibilidade de </a:t>
            </a:r>
            <a:r>
              <a:rPr lang="pt-BR" dirty="0" smtClean="0">
                <a:latin typeface="Calibri" panose="020F0502020204030204" pitchFamily="34" charset="0"/>
              </a:rPr>
              <a:t>alcançar o objetivo de estabilizar </a:t>
            </a:r>
            <a:r>
              <a:rPr lang="pt-BR" dirty="0" smtClean="0">
                <a:latin typeface="Calibri" panose="020F0502020204030204" pitchFamily="34" charset="0"/>
              </a:rPr>
              <a:t>o nível de </a:t>
            </a:r>
            <a:r>
              <a:rPr lang="pt-BR" dirty="0" smtClean="0">
                <a:latin typeface="Calibri" panose="020F0502020204030204" pitchFamily="34" charset="0"/>
              </a:rPr>
              <a:t>preços? (230)       </a:t>
            </a:r>
            <a:endParaRPr lang="pt-BR" dirty="0" smtClean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rgbClr val="FF0000"/>
                </a:solidFill>
                <a:latin typeface="Calibri" panose="020F0502020204030204" pitchFamily="34" charset="0"/>
              </a:rPr>
              <a:t>Politica cambial favorecia </a:t>
            </a:r>
            <a:r>
              <a:rPr lang="pt-BR" dirty="0" smtClean="0">
                <a:solidFill>
                  <a:srgbClr val="FF0000"/>
                </a:solidFill>
                <a:latin typeface="Calibri" panose="020F0502020204030204" pitchFamily="34" charset="0"/>
              </a:rPr>
              <a:t>o setor industrial duplamente</a:t>
            </a:r>
            <a:r>
              <a:rPr lang="pt-BR" dirty="0" smtClean="0">
                <a:latin typeface="Calibri" panose="020F0502020204030204" pitchFamily="34" charset="0"/>
              </a:rPr>
              <a:t>: reduzia a concorrência dos importados e facilitava a importação e matérias-primas e equipamentos: entre 1945-51 importação de equipamentos aumentou 338%, enquanto as importações totais aumentaram 83</a:t>
            </a:r>
            <a:r>
              <a:rPr lang="pt-BR" dirty="0" smtClean="0">
                <a:latin typeface="Calibri" panose="020F0502020204030204" pitchFamily="34" charset="0"/>
              </a:rPr>
              <a:t>%. (233)?</a:t>
            </a:r>
            <a:endParaRPr lang="pt-BR" dirty="0" smtClean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pt-BR" dirty="0" smtClean="0">
                <a:latin typeface="Calibri" panose="020F0502020204030204" pitchFamily="34" charset="0"/>
              </a:rPr>
              <a:t>Elevação da oferta de produtos industriais de consumo contribuiu para a queda de preços, porém o setor industrial se apropriou do incremento da renda gerada pela melhora na relação dos preços relativos (?)</a:t>
            </a:r>
          </a:p>
          <a:p>
            <a:pPr marL="0" indent="0">
              <a:buNone/>
            </a:pP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8348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Reajustamento do coeficiente de importações e inflação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003612"/>
            <a:ext cx="10515600" cy="455855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dirty="0" smtClean="0"/>
              <a:t>O que teria acontecido se se houvesse adotado uma política de desvalorização cambial em 1947 (?)</a:t>
            </a:r>
          </a:p>
          <a:p>
            <a:pPr marL="0" indent="0" algn="ctr">
              <a:buNone/>
            </a:pPr>
            <a:r>
              <a:rPr lang="pt-BR" b="1" dirty="0" smtClean="0"/>
              <a:t>Processo inflacionário</a:t>
            </a:r>
            <a:r>
              <a:rPr lang="pt-BR" dirty="0" smtClean="0"/>
              <a:t>:</a:t>
            </a:r>
          </a:p>
          <a:p>
            <a:pPr marL="0" indent="0" algn="just">
              <a:buNone/>
            </a:pPr>
            <a:r>
              <a:rPr lang="pt-BR" dirty="0" smtClean="0"/>
              <a:t>Qual a razão pela qual os preços se elevam persistentemente e quais são os efeitos dessa elevação? </a:t>
            </a:r>
          </a:p>
          <a:p>
            <a:pPr algn="just"/>
            <a:r>
              <a:rPr lang="pt-BR" dirty="0" smtClean="0"/>
              <a:t>A inflação favoreceu a apropriação pelos industriais de parte crescente da produtividade econômica, entretanto, essa renda era gerada graças ao aumento das inversões </a:t>
            </a:r>
            <a:r>
              <a:rPr lang="pt-BR" dirty="0" smtClean="0"/>
              <a:t>industriais</a:t>
            </a:r>
            <a:r>
              <a:rPr lang="pt-BR" dirty="0"/>
              <a:t> </a:t>
            </a:r>
            <a:r>
              <a:rPr lang="pt-BR" dirty="0" smtClean="0"/>
              <a:t>(aumento de produtividade relativa),</a:t>
            </a:r>
            <a:r>
              <a:rPr lang="pt-BR" dirty="0" smtClean="0"/>
              <a:t> </a:t>
            </a:r>
            <a:r>
              <a:rPr lang="pt-BR" dirty="0" smtClean="0"/>
              <a:t>favorecido pelo incremento da eficácia marginal do capital,  promovida pela política seletiva de importações. </a:t>
            </a:r>
          </a:p>
          <a:p>
            <a:pPr algn="just"/>
            <a:r>
              <a:rPr lang="pt-BR" dirty="0" smtClean="0"/>
              <a:t>Tendência histórica de elevação de preços se devia a política de socialização de perdas, o que dificultava o funcionamento do sistema do padrão-ouro.</a:t>
            </a:r>
          </a:p>
          <a:p>
            <a:pPr algn="just"/>
            <a:endParaRPr lang="pt-BR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486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Reajustamento do coeficiente de importações e inflação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501153"/>
            <a:ext cx="10515600" cy="4061012"/>
          </a:xfrm>
        </p:spPr>
        <p:txBody>
          <a:bodyPr>
            <a:normAutofit/>
          </a:bodyPr>
          <a:lstStyle/>
          <a:p>
            <a:pPr algn="just"/>
            <a:r>
              <a:rPr lang="pt-BR" dirty="0">
                <a:latin typeface="Calibri" panose="020F0502020204030204" pitchFamily="34" charset="0"/>
              </a:rPr>
              <a:t>Ou seja, a inflação é o processo de absorção da renda monetária excedente → meio de redistribuição de renda. Caracteriza a inflação (?) 240</a:t>
            </a:r>
          </a:p>
          <a:p>
            <a:pPr algn="just"/>
            <a:r>
              <a:rPr lang="pt-BR" dirty="0">
                <a:latin typeface="Calibri" panose="020F0502020204030204" pitchFamily="34" charset="0"/>
              </a:rPr>
              <a:t>Se todos grupos sociais tivessem força para defenderem-se da inflação, poder-se-ia considerar que aquela seria neutra, sem efeitos redistributivos? Fator tempo.</a:t>
            </a:r>
            <a:endParaRPr lang="pt-BR" dirty="0" smtClean="0"/>
          </a:p>
          <a:p>
            <a:r>
              <a:rPr lang="pt-BR" dirty="0" smtClean="0"/>
              <a:t>Papel do sistema bancário: atuação passiva! (242)</a:t>
            </a:r>
          </a:p>
          <a:p>
            <a:r>
              <a:rPr lang="pt-BR" dirty="0" smtClean="0"/>
              <a:t>Papel da agricultura de subsistência acompanha o setor exportador e é “responsável pela instabilidade crônica da economia brasileira”. 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3486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</TotalTime>
  <Words>634</Words>
  <Application>Microsoft Office PowerPoint</Application>
  <PresentationFormat>Widescreen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Tema do Office</vt:lpstr>
      <vt:lpstr>Aula 7 – A transição para um sistema industrial </vt:lpstr>
      <vt:lpstr>Deslocamento do centro dinâmico para o mercado interno</vt:lpstr>
      <vt:lpstr>Deslocamento do centro dinâmico para o mercado interno</vt:lpstr>
      <vt:lpstr>Reajustamento do coeficiente de importações e inflação </vt:lpstr>
      <vt:lpstr>Reajustamento do coeficiente de importações e inflação </vt:lpstr>
      <vt:lpstr>Reajustamento do coeficiente de importações e inflação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Aula 7 – A transição para um sistema industrial</dc:title>
  <dc:creator>Eliana Terci</dc:creator>
  <cp:lastModifiedBy>Eliana Tadeu Terci</cp:lastModifiedBy>
  <cp:revision>35</cp:revision>
  <cp:lastPrinted>2016-03-14T15:13:36Z</cp:lastPrinted>
  <dcterms:created xsi:type="dcterms:W3CDTF">2016-03-13T23:03:50Z</dcterms:created>
  <dcterms:modified xsi:type="dcterms:W3CDTF">2017-04-17T14:13:13Z</dcterms:modified>
</cp:coreProperties>
</file>