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0DDBD-02B3-441C-8AAE-1EEFA3569121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6B709-D00A-4E3E-816B-78D3EEA88E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1753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723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673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61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277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177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951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4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841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935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18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65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905D-25D5-4C02-B90D-694934EDDEC0}" type="datetimeFigureOut">
              <a:rPr lang="es-ES_tradnl" smtClean="0"/>
              <a:t>17/04/2017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11333-9C9E-4552-9028-A773E8B5F8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39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7 – A transição para um sistema industrial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Profa. Eliana </a:t>
            </a:r>
            <a:r>
              <a:rPr lang="es-ES_tradnl" dirty="0" err="1" smtClean="0"/>
              <a:t>Tadeu</a:t>
            </a:r>
            <a:r>
              <a:rPr lang="es-ES_tradnl" dirty="0" smtClean="0"/>
              <a:t> Terci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4055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Deslocamento do centro dinâmico para o mercado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Expansão </a:t>
            </a:r>
            <a:r>
              <a:rPr lang="pt-BR" dirty="0" smtClean="0">
                <a:solidFill>
                  <a:srgbClr val="FF0000"/>
                </a:solidFill>
              </a:rPr>
              <a:t>de crédito (emissão monetária) para </a:t>
            </a:r>
            <a:r>
              <a:rPr lang="pt-BR" dirty="0" smtClean="0">
                <a:solidFill>
                  <a:srgbClr val="FF0000"/>
                </a:solidFill>
              </a:rPr>
              <a:t>financiamento </a:t>
            </a:r>
            <a:r>
              <a:rPr lang="pt-BR" dirty="0" smtClean="0">
                <a:solidFill>
                  <a:srgbClr val="FF0000"/>
                </a:solidFill>
              </a:rPr>
              <a:t>dos estoques </a:t>
            </a: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→ manutenção do nível de </a:t>
            </a: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renda igualmente responsável pelo desequilíbrio externo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Desvalorização cambial (a depreciação externa do cruzeiro entre 1929 e 1931 foi de cerca de 50</a:t>
            </a:r>
            <a:r>
              <a:rPr lang="pt-BR" dirty="0" smtClean="0"/>
              <a:t>%)</a:t>
            </a:r>
            <a:endParaRPr lang="pt-BR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t-BR" dirty="0" smtClean="0">
                <a:latin typeface="Calibri" panose="020F0502020204030204" pitchFamily="34" charset="0"/>
              </a:rPr>
              <a:t>Situação nova em que a demanda interna passa a ser o elemento dinâmico; </a:t>
            </a: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o mercado interno passa a oferecer melhores condições de inversões</a:t>
            </a:r>
            <a:r>
              <a:rPr lang="pt-BR" dirty="0" smtClean="0">
                <a:latin typeface="Calibri" panose="020F0502020204030204" pitchFamily="34" charset="0"/>
              </a:rPr>
              <a:t> tornando-se o foco principal e secundariamente outras culturas de exportação. </a:t>
            </a:r>
          </a:p>
          <a:p>
            <a:r>
              <a:rPr lang="pt-BR" dirty="0" smtClean="0">
                <a:latin typeface="Calibri" panose="020F0502020204030204" pitchFamily="34" charset="0"/>
              </a:rPr>
              <a:t>Oferta se expandia através da intensificação da capacidade instalada internamente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</a:p>
          <a:p>
            <a:r>
              <a:rPr lang="pt-BR" dirty="0">
                <a:solidFill>
                  <a:srgbClr val="FF0000"/>
                </a:solidFill>
              </a:rPr>
              <a:t>Estímulo a instalação da indústria de bens de capital: possibilidades de importação limitadas; alguns segmentos (cimento, ferro e aço) teve desempenho satisfatório. Renda per </a:t>
            </a:r>
            <a:r>
              <a:rPr lang="pt-BR" dirty="0" smtClean="0">
                <a:solidFill>
                  <a:srgbClr val="FF0000"/>
                </a:solidFill>
              </a:rPr>
              <a:t>capita </a:t>
            </a:r>
            <a:r>
              <a:rPr lang="pt-BR" dirty="0">
                <a:solidFill>
                  <a:srgbClr val="FF0000"/>
                </a:solidFill>
              </a:rPr>
              <a:t>cresceu 7% entre 1929-37.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74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Deslocamento do centro dinâmico para o mercado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800599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Mercado único para produtores internos e importadores? Taxa cambial passa a ter enorme importância. </a:t>
            </a:r>
          </a:p>
          <a:p>
            <a:r>
              <a:rPr lang="pt-BR" dirty="0" smtClean="0"/>
              <a:t>Tais </a:t>
            </a:r>
            <a:r>
              <a:rPr lang="pt-BR" dirty="0" smtClean="0"/>
              <a:t>modificações provocam </a:t>
            </a:r>
            <a:r>
              <a:rPr lang="pt-BR" dirty="0" smtClean="0"/>
              <a:t>desequilíbrios: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</a:rPr>
              <a:t>Balanço de pagamentos</a:t>
            </a:r>
            <a:r>
              <a:rPr lang="pt-BR" dirty="0" smtClean="0"/>
              <a:t>: Nível de preços relativos estabelecidos pela </a:t>
            </a:r>
            <a:r>
              <a:rPr lang="pt-BR" dirty="0" smtClean="0">
                <a:solidFill>
                  <a:srgbClr val="FF0000"/>
                </a:solidFill>
              </a:rPr>
              <a:t>política cambial</a:t>
            </a:r>
            <a:r>
              <a:rPr lang="pt-BR" dirty="0" smtClean="0"/>
              <a:t>, se flutuante, o ajuste deveria ocorrer de acordo com o desempenho do setor exportador </a:t>
            </a:r>
            <a:r>
              <a:rPr lang="pt-BR" dirty="0" smtClean="0">
                <a:latin typeface="Calibri" panose="020F0502020204030204" pitchFamily="34" charset="0"/>
              </a:rPr>
              <a:t>→ aumento das importações → desestímulo ao mercado interno → redução da renda e do emprego. </a:t>
            </a: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Todos contra o câmbio!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1937-42 – elevação da renda monetária criada pelo setor exportador e redução do quantum de importações (221) em virtude da contração da oferta de importados.</a:t>
            </a:r>
            <a:endParaRPr lang="pt-BR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ruptura ao sistema do padrão-ouro: </a:t>
            </a:r>
            <a:r>
              <a:rPr lang="pt-BR" dirty="0" smtClean="0">
                <a:solidFill>
                  <a:srgbClr val="FF0000"/>
                </a:solidFill>
              </a:rPr>
              <a:t>acúmulo de </a:t>
            </a:r>
            <a:r>
              <a:rPr lang="pt-BR" dirty="0" smtClean="0">
                <a:solidFill>
                  <a:srgbClr val="FF0000"/>
                </a:solidFill>
              </a:rPr>
              <a:t>reservas cambiais</a:t>
            </a:r>
            <a:r>
              <a:rPr lang="pt-BR" dirty="0" smtClean="0"/>
              <a:t> </a:t>
            </a:r>
            <a:r>
              <a:rPr lang="pt-BR" dirty="0" smtClean="0"/>
              <a:t>(220/221)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inflação (222)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baixa geral da produtividade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Aumento do gasto público (militares)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Concentração de renda que favoreceu o setor exportador dada a política cambial </a:t>
            </a:r>
            <a:endParaRPr lang="pt-BR" dirty="0" smtClean="0"/>
          </a:p>
          <a:p>
            <a:r>
              <a:rPr lang="pt-BR" dirty="0" smtClean="0"/>
              <a:t>Suma: efeitos da política cambial (225)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74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Reajustamento do coeficiente de importações e inflação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76718"/>
            <a:ext cx="10515600" cy="459889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Efeito da valorização cambial no pós-guerra </a:t>
            </a:r>
            <a:r>
              <a:rPr lang="pt-BR" dirty="0" smtClean="0">
                <a:latin typeface="Calibri" panose="020F0502020204030204" pitchFamily="34" charset="0"/>
              </a:rPr>
              <a:t>→ aumento da procura por importados sem que houvesse aumentado a capacidade para importar: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controle seletivo das importações</a:t>
            </a:r>
            <a:r>
              <a:rPr lang="pt-BR" dirty="0" smtClean="0">
                <a:latin typeface="Calibri" panose="020F0502020204030204" pitchFamily="34" charset="0"/>
              </a:rPr>
              <a:t>, o que </a:t>
            </a:r>
            <a:r>
              <a:rPr lang="pt-BR" dirty="0" smtClean="0">
                <a:latin typeface="Calibri" panose="020F0502020204030204" pitchFamily="34" charset="0"/>
              </a:rPr>
              <a:t>paradoxalmente afastava a  </a:t>
            </a:r>
            <a:r>
              <a:rPr lang="pt-BR" dirty="0" smtClean="0">
                <a:latin typeface="Calibri" panose="020F0502020204030204" pitchFamily="34" charset="0"/>
              </a:rPr>
              <a:t>possibilidade de </a:t>
            </a:r>
            <a:r>
              <a:rPr lang="pt-BR" dirty="0" smtClean="0">
                <a:latin typeface="Calibri" panose="020F0502020204030204" pitchFamily="34" charset="0"/>
              </a:rPr>
              <a:t>alcançar o objetivo de estabilizar </a:t>
            </a:r>
            <a:r>
              <a:rPr lang="pt-BR" dirty="0" smtClean="0">
                <a:latin typeface="Calibri" panose="020F0502020204030204" pitchFamily="34" charset="0"/>
              </a:rPr>
              <a:t>o nível de </a:t>
            </a:r>
            <a:r>
              <a:rPr lang="pt-BR" dirty="0" smtClean="0">
                <a:latin typeface="Calibri" panose="020F0502020204030204" pitchFamily="34" charset="0"/>
              </a:rPr>
              <a:t>preços? (230)       </a:t>
            </a:r>
            <a:endParaRPr lang="pt-BR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Politica cambial favorecia </a:t>
            </a:r>
            <a:r>
              <a:rPr lang="pt-BR" dirty="0" smtClean="0">
                <a:solidFill>
                  <a:srgbClr val="FF0000"/>
                </a:solidFill>
                <a:latin typeface="Calibri" panose="020F0502020204030204" pitchFamily="34" charset="0"/>
              </a:rPr>
              <a:t>o setor industrial duplamente</a:t>
            </a:r>
            <a:r>
              <a:rPr lang="pt-BR" dirty="0" smtClean="0">
                <a:latin typeface="Calibri" panose="020F0502020204030204" pitchFamily="34" charset="0"/>
              </a:rPr>
              <a:t>: reduzia a concorrência dos importados e facilitava a importação e matérias-primas e equipamentos: entre 1945-51 importação de equipamentos aumentou 338%, enquanto as importações totais aumentaram 83</a:t>
            </a:r>
            <a:r>
              <a:rPr lang="pt-BR" dirty="0" smtClean="0">
                <a:latin typeface="Calibri" panose="020F0502020204030204" pitchFamily="34" charset="0"/>
              </a:rPr>
              <a:t>%. (233)?</a:t>
            </a:r>
            <a:endParaRPr lang="pt-BR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Elevação da oferta de produtos industriais de consumo contribuiu para a queda de preços, porém o setor industrial se apropriou do incremento da renda gerada pela melhora na relação dos preços relativos (?)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4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Reajustamento do coeficiente de importações e inflação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03612"/>
            <a:ext cx="10515600" cy="45585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O que teria acontecido se se houvesse adotado uma política de desvalorização cambial em 1947 (?)</a:t>
            </a:r>
          </a:p>
          <a:p>
            <a:pPr marL="0" indent="0" algn="ctr">
              <a:buNone/>
            </a:pPr>
            <a:r>
              <a:rPr lang="pt-BR" b="1" dirty="0" smtClean="0"/>
              <a:t>Processo inflacionário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Qual a razão pela qual os preços se elevam persistentemente e quais são os efeitos dessa elevação? </a:t>
            </a:r>
          </a:p>
          <a:p>
            <a:pPr algn="just"/>
            <a:r>
              <a:rPr lang="pt-BR" dirty="0" smtClean="0"/>
              <a:t>A inflação favoreceu a apropriação pelos industriais de parte crescente da produtividade econômica, entretanto, essa renda era gerada graças ao aumento das inversões </a:t>
            </a:r>
            <a:r>
              <a:rPr lang="pt-BR" dirty="0" smtClean="0"/>
              <a:t>industriais</a:t>
            </a:r>
            <a:r>
              <a:rPr lang="pt-BR" dirty="0"/>
              <a:t> </a:t>
            </a:r>
            <a:r>
              <a:rPr lang="pt-BR" dirty="0" smtClean="0"/>
              <a:t>(aumento de produtividade relativa),</a:t>
            </a:r>
            <a:r>
              <a:rPr lang="pt-BR" dirty="0" smtClean="0"/>
              <a:t> </a:t>
            </a:r>
            <a:r>
              <a:rPr lang="pt-BR" dirty="0" smtClean="0"/>
              <a:t>favorecido pelo incremento da eficácia marginal do capital,  promovida pela política seletiva de importações. </a:t>
            </a:r>
          </a:p>
          <a:p>
            <a:pPr algn="just"/>
            <a:r>
              <a:rPr lang="pt-BR" dirty="0" smtClean="0"/>
              <a:t>Tendência histórica de elevação de preços se devia a política de socialização de perdas, o que dificultava o funcionamento do sistema do padrão-ouro.</a:t>
            </a:r>
          </a:p>
          <a:p>
            <a:pPr algn="just"/>
            <a:endParaRPr lang="pt-B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Reajustamento do coeficiente de importações e inflação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1153"/>
            <a:ext cx="10515600" cy="4061012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</a:rPr>
              <a:t>Ou seja, a inflação é o processo de absorção da renda monetária excedente → meio de redistribuição de renda. Caracteriza a inflação (?) 240</a:t>
            </a:r>
          </a:p>
          <a:p>
            <a:pPr algn="just"/>
            <a:r>
              <a:rPr lang="pt-BR" dirty="0">
                <a:latin typeface="Calibri" panose="020F0502020204030204" pitchFamily="34" charset="0"/>
              </a:rPr>
              <a:t>Se todos grupos sociais tivessem força para defenderem-se da inflação, poder-se-ia considerar que aquela seria neutra, sem efeitos redistributivos? Fator tempo.</a:t>
            </a:r>
            <a:endParaRPr lang="pt-BR" dirty="0" smtClean="0"/>
          </a:p>
          <a:p>
            <a:r>
              <a:rPr lang="pt-BR" dirty="0" smtClean="0"/>
              <a:t>Papel do sistema bancário: atuação passiva! (242)</a:t>
            </a:r>
          </a:p>
          <a:p>
            <a:r>
              <a:rPr lang="pt-BR" dirty="0" smtClean="0"/>
              <a:t>Papel da agricultura de subsistência acompanha o setor exportador e é “responsável pela instabilidade crônica da economia brasileira”.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48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634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do Office</vt:lpstr>
      <vt:lpstr>Aula 7 – A transição para um sistema industrial </vt:lpstr>
      <vt:lpstr>Deslocamento do centro dinâmico para o mercado interno</vt:lpstr>
      <vt:lpstr>Deslocamento do centro dinâmico para o mercado interno</vt:lpstr>
      <vt:lpstr>Reajustamento do coeficiente de importações e inflação </vt:lpstr>
      <vt:lpstr>Reajustamento do coeficiente de importações e inflação </vt:lpstr>
      <vt:lpstr>Reajustamento do coeficiente de importações e inflação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– A transição para um sistema industrial</dc:title>
  <dc:creator>Eliana Terci</dc:creator>
  <cp:lastModifiedBy>Eliana Tadeu Terci</cp:lastModifiedBy>
  <cp:revision>35</cp:revision>
  <cp:lastPrinted>2016-03-14T15:13:36Z</cp:lastPrinted>
  <dcterms:created xsi:type="dcterms:W3CDTF">2016-03-13T23:03:50Z</dcterms:created>
  <dcterms:modified xsi:type="dcterms:W3CDTF">2017-04-17T14:13:13Z</dcterms:modified>
</cp:coreProperties>
</file>