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56" r:id="rId2"/>
    <p:sldId id="282" r:id="rId3"/>
    <p:sldId id="296" r:id="rId4"/>
    <p:sldId id="284" r:id="rId5"/>
    <p:sldId id="287" r:id="rId6"/>
    <p:sldId id="286" r:id="rId7"/>
    <p:sldId id="259" r:id="rId8"/>
    <p:sldId id="262" r:id="rId9"/>
    <p:sldId id="260" r:id="rId10"/>
    <p:sldId id="261" r:id="rId11"/>
    <p:sldId id="263" r:id="rId12"/>
    <p:sldId id="290" r:id="rId13"/>
    <p:sldId id="266" r:id="rId14"/>
    <p:sldId id="291" r:id="rId15"/>
    <p:sldId id="268" r:id="rId16"/>
    <p:sldId id="293" r:id="rId17"/>
    <p:sldId id="271" r:id="rId18"/>
    <p:sldId id="272" r:id="rId19"/>
    <p:sldId id="273" r:id="rId20"/>
    <p:sldId id="294" r:id="rId21"/>
    <p:sldId id="275" r:id="rId22"/>
    <p:sldId id="276" r:id="rId23"/>
    <p:sldId id="292" r:id="rId24"/>
    <p:sldId id="295" r:id="rId25"/>
    <p:sldId id="278" r:id="rId26"/>
    <p:sldId id="279" r:id="rId27"/>
    <p:sldId id="280" r:id="rId28"/>
    <p:sldId id="298" r:id="rId29"/>
  </p:sldIdLst>
  <p:sldSz cx="12192000" cy="6858000"/>
  <p:notesSz cx="6858000" cy="9144000"/>
  <p:defaultTextStyle>
    <a:defPPr marL="0" marR="0" indent="0" algn="l" defTabSz="642915" rtl="0" fontAlgn="auto" latinLnBrk="1" hangingPunct="0">
      <a:lnSpc>
        <a:spcPct val="100000"/>
      </a:lnSpc>
      <a:spcBef>
        <a:spcPts val="0"/>
      </a:spcBef>
      <a:spcAft>
        <a:spcPts val="0"/>
      </a:spcAft>
      <a:buClrTx/>
      <a:buSzTx/>
      <a:buFontTx/>
      <a:buNone/>
      <a:tabLst/>
      <a:defRPr kumimoji="0" sz="1266" b="0" i="0" u="none" strike="noStrike" cap="none" spc="0" normalizeH="0" baseline="0">
        <a:ln>
          <a:noFill/>
        </a:ln>
        <a:solidFill>
          <a:srgbClr val="000000"/>
        </a:solidFill>
        <a:effectLst/>
        <a:uFillTx/>
      </a:defRPr>
    </a:defPPr>
    <a:lvl1pPr marL="0" marR="0" indent="0" algn="ctr" defTabSz="410751" rtl="0" fontAlgn="auto" latinLnBrk="0" hangingPunct="0">
      <a:lnSpc>
        <a:spcPct val="100000"/>
      </a:lnSpc>
      <a:spcBef>
        <a:spcPts val="0"/>
      </a:spcBef>
      <a:spcAft>
        <a:spcPts val="0"/>
      </a:spcAft>
      <a:buClrTx/>
      <a:buSzTx/>
      <a:buFontTx/>
      <a:buNone/>
      <a:tabLst/>
      <a:defRPr kumimoji="0" sz="1687" b="0" i="0" u="none" strike="noStrike" cap="none" spc="0" normalizeH="0" baseline="0">
        <a:ln>
          <a:noFill/>
        </a:ln>
        <a:solidFill>
          <a:srgbClr val="000000"/>
        </a:solidFill>
        <a:effectLst/>
        <a:uFillTx/>
        <a:latin typeface="+mn-lt"/>
        <a:ea typeface="+mn-ea"/>
        <a:cs typeface="+mn-cs"/>
        <a:sym typeface="Helvetica Neue"/>
      </a:defRPr>
    </a:lvl1pPr>
    <a:lvl2pPr marL="0" marR="0" indent="0" algn="ctr" defTabSz="410751" rtl="0" fontAlgn="auto" latinLnBrk="0" hangingPunct="0">
      <a:lnSpc>
        <a:spcPct val="100000"/>
      </a:lnSpc>
      <a:spcBef>
        <a:spcPts val="0"/>
      </a:spcBef>
      <a:spcAft>
        <a:spcPts val="0"/>
      </a:spcAft>
      <a:buClrTx/>
      <a:buSzTx/>
      <a:buFontTx/>
      <a:buNone/>
      <a:tabLst/>
      <a:defRPr kumimoji="0" sz="1687" b="0" i="0" u="none" strike="noStrike" cap="none" spc="0" normalizeH="0" baseline="0">
        <a:ln>
          <a:noFill/>
        </a:ln>
        <a:solidFill>
          <a:srgbClr val="000000"/>
        </a:solidFill>
        <a:effectLst/>
        <a:uFillTx/>
        <a:latin typeface="+mn-lt"/>
        <a:ea typeface="+mn-ea"/>
        <a:cs typeface="+mn-cs"/>
        <a:sym typeface="Helvetica Neue"/>
      </a:defRPr>
    </a:lvl2pPr>
    <a:lvl3pPr marL="0" marR="0" indent="0" algn="ctr" defTabSz="410751" rtl="0" fontAlgn="auto" latinLnBrk="0" hangingPunct="0">
      <a:lnSpc>
        <a:spcPct val="100000"/>
      </a:lnSpc>
      <a:spcBef>
        <a:spcPts val="0"/>
      </a:spcBef>
      <a:spcAft>
        <a:spcPts val="0"/>
      </a:spcAft>
      <a:buClrTx/>
      <a:buSzTx/>
      <a:buFontTx/>
      <a:buNone/>
      <a:tabLst/>
      <a:defRPr kumimoji="0" sz="1687" b="0" i="0" u="none" strike="noStrike" cap="none" spc="0" normalizeH="0" baseline="0">
        <a:ln>
          <a:noFill/>
        </a:ln>
        <a:solidFill>
          <a:srgbClr val="000000"/>
        </a:solidFill>
        <a:effectLst/>
        <a:uFillTx/>
        <a:latin typeface="+mn-lt"/>
        <a:ea typeface="+mn-ea"/>
        <a:cs typeface="+mn-cs"/>
        <a:sym typeface="Helvetica Neue"/>
      </a:defRPr>
    </a:lvl3pPr>
    <a:lvl4pPr marL="0" marR="0" indent="0" algn="ctr" defTabSz="410751" rtl="0" fontAlgn="auto" latinLnBrk="0" hangingPunct="0">
      <a:lnSpc>
        <a:spcPct val="100000"/>
      </a:lnSpc>
      <a:spcBef>
        <a:spcPts val="0"/>
      </a:spcBef>
      <a:spcAft>
        <a:spcPts val="0"/>
      </a:spcAft>
      <a:buClrTx/>
      <a:buSzTx/>
      <a:buFontTx/>
      <a:buNone/>
      <a:tabLst/>
      <a:defRPr kumimoji="0" sz="1687" b="0" i="0" u="none" strike="noStrike" cap="none" spc="0" normalizeH="0" baseline="0">
        <a:ln>
          <a:noFill/>
        </a:ln>
        <a:solidFill>
          <a:srgbClr val="000000"/>
        </a:solidFill>
        <a:effectLst/>
        <a:uFillTx/>
        <a:latin typeface="+mn-lt"/>
        <a:ea typeface="+mn-ea"/>
        <a:cs typeface="+mn-cs"/>
        <a:sym typeface="Helvetica Neue"/>
      </a:defRPr>
    </a:lvl4pPr>
    <a:lvl5pPr marL="0" marR="0" indent="0" algn="ctr" defTabSz="410751" rtl="0" fontAlgn="auto" latinLnBrk="0" hangingPunct="0">
      <a:lnSpc>
        <a:spcPct val="100000"/>
      </a:lnSpc>
      <a:spcBef>
        <a:spcPts val="0"/>
      </a:spcBef>
      <a:spcAft>
        <a:spcPts val="0"/>
      </a:spcAft>
      <a:buClrTx/>
      <a:buSzTx/>
      <a:buFontTx/>
      <a:buNone/>
      <a:tabLst/>
      <a:defRPr kumimoji="0" sz="1687" b="0" i="0" u="none" strike="noStrike" cap="none" spc="0" normalizeH="0" baseline="0">
        <a:ln>
          <a:noFill/>
        </a:ln>
        <a:solidFill>
          <a:srgbClr val="000000"/>
        </a:solidFill>
        <a:effectLst/>
        <a:uFillTx/>
        <a:latin typeface="+mn-lt"/>
        <a:ea typeface="+mn-ea"/>
        <a:cs typeface="+mn-cs"/>
        <a:sym typeface="Helvetica Neue"/>
      </a:defRPr>
    </a:lvl5pPr>
    <a:lvl6pPr marL="0" marR="0" indent="0" algn="ctr" defTabSz="410751" rtl="0" fontAlgn="auto" latinLnBrk="0" hangingPunct="0">
      <a:lnSpc>
        <a:spcPct val="100000"/>
      </a:lnSpc>
      <a:spcBef>
        <a:spcPts val="0"/>
      </a:spcBef>
      <a:spcAft>
        <a:spcPts val="0"/>
      </a:spcAft>
      <a:buClrTx/>
      <a:buSzTx/>
      <a:buFontTx/>
      <a:buNone/>
      <a:tabLst/>
      <a:defRPr kumimoji="0" sz="1687" b="0" i="0" u="none" strike="noStrike" cap="none" spc="0" normalizeH="0" baseline="0">
        <a:ln>
          <a:noFill/>
        </a:ln>
        <a:solidFill>
          <a:srgbClr val="000000"/>
        </a:solidFill>
        <a:effectLst/>
        <a:uFillTx/>
        <a:latin typeface="+mn-lt"/>
        <a:ea typeface="+mn-ea"/>
        <a:cs typeface="+mn-cs"/>
        <a:sym typeface="Helvetica Neue"/>
      </a:defRPr>
    </a:lvl6pPr>
    <a:lvl7pPr marL="0" marR="0" indent="0" algn="ctr" defTabSz="410751" rtl="0" fontAlgn="auto" latinLnBrk="0" hangingPunct="0">
      <a:lnSpc>
        <a:spcPct val="100000"/>
      </a:lnSpc>
      <a:spcBef>
        <a:spcPts val="0"/>
      </a:spcBef>
      <a:spcAft>
        <a:spcPts val="0"/>
      </a:spcAft>
      <a:buClrTx/>
      <a:buSzTx/>
      <a:buFontTx/>
      <a:buNone/>
      <a:tabLst/>
      <a:defRPr kumimoji="0" sz="1687" b="0" i="0" u="none" strike="noStrike" cap="none" spc="0" normalizeH="0" baseline="0">
        <a:ln>
          <a:noFill/>
        </a:ln>
        <a:solidFill>
          <a:srgbClr val="000000"/>
        </a:solidFill>
        <a:effectLst/>
        <a:uFillTx/>
        <a:latin typeface="+mn-lt"/>
        <a:ea typeface="+mn-ea"/>
        <a:cs typeface="+mn-cs"/>
        <a:sym typeface="Helvetica Neue"/>
      </a:defRPr>
    </a:lvl7pPr>
    <a:lvl8pPr marL="0" marR="0" indent="0" algn="ctr" defTabSz="410751" rtl="0" fontAlgn="auto" latinLnBrk="0" hangingPunct="0">
      <a:lnSpc>
        <a:spcPct val="100000"/>
      </a:lnSpc>
      <a:spcBef>
        <a:spcPts val="0"/>
      </a:spcBef>
      <a:spcAft>
        <a:spcPts val="0"/>
      </a:spcAft>
      <a:buClrTx/>
      <a:buSzTx/>
      <a:buFontTx/>
      <a:buNone/>
      <a:tabLst/>
      <a:defRPr kumimoji="0" sz="1687" b="0" i="0" u="none" strike="noStrike" cap="none" spc="0" normalizeH="0" baseline="0">
        <a:ln>
          <a:noFill/>
        </a:ln>
        <a:solidFill>
          <a:srgbClr val="000000"/>
        </a:solidFill>
        <a:effectLst/>
        <a:uFillTx/>
        <a:latin typeface="+mn-lt"/>
        <a:ea typeface="+mn-ea"/>
        <a:cs typeface="+mn-cs"/>
        <a:sym typeface="Helvetica Neue"/>
      </a:defRPr>
    </a:lvl8pPr>
    <a:lvl9pPr marL="0" marR="0" indent="0" algn="ctr" defTabSz="410751" rtl="0" fontAlgn="auto" latinLnBrk="0" hangingPunct="0">
      <a:lnSpc>
        <a:spcPct val="100000"/>
      </a:lnSpc>
      <a:spcBef>
        <a:spcPts val="0"/>
      </a:spcBef>
      <a:spcAft>
        <a:spcPts val="0"/>
      </a:spcAft>
      <a:buClrTx/>
      <a:buSzTx/>
      <a:buFontTx/>
      <a:buNone/>
      <a:tabLst/>
      <a:defRPr kumimoji="0" sz="1687" b="0"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sabete José Vicente" initials="EJV" lastIdx="2" clrIdx="0">
    <p:extLst>
      <p:ext uri="{19B8F6BF-5375-455C-9EA6-DF929625EA0E}">
        <p15:presenceInfo xmlns:p15="http://schemas.microsoft.com/office/powerpoint/2012/main" userId="7145cf8dbb204b6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9FB"/>
    <a:srgbClr val="E1FBF5"/>
    <a:srgbClr val="0432FF"/>
    <a:srgbClr val="B6F2FF"/>
    <a:srgbClr val="BDFBC4"/>
    <a:srgbClr val="F9FEE0"/>
    <a:srgbClr val="FDEFFF"/>
    <a:srgbClr val="FFFFCF"/>
    <a:srgbClr val="FCF1F5"/>
    <a:srgbClr val="FBFE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0"/>
    <p:restoredTop sz="94745"/>
  </p:normalViewPr>
  <p:slideViewPr>
    <p:cSldViewPr snapToGrid="0" snapToObjects="1">
      <p:cViewPr>
        <p:scale>
          <a:sx n="80" d="100"/>
          <a:sy n="80" d="100"/>
        </p:scale>
        <p:origin x="1800" y="5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55" d="100"/>
        <a:sy n="15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3" name="Shape 123"/>
          <p:cNvSpPr>
            <a:spLocks noGrp="1" noRot="1" noChangeAspect="1"/>
          </p:cNvSpPr>
          <p:nvPr>
            <p:ph type="sldImg"/>
          </p:nvPr>
        </p:nvSpPr>
        <p:spPr>
          <a:xfrm>
            <a:off x="381000" y="685800"/>
            <a:ext cx="6096000" cy="3429000"/>
          </a:xfrm>
          <a:prstGeom prst="rect">
            <a:avLst/>
          </a:prstGeom>
        </p:spPr>
        <p:txBody>
          <a:bodyPr/>
          <a:lstStyle/>
          <a:p>
            <a:endParaRPr/>
          </a:p>
        </p:txBody>
      </p:sp>
      <p:sp>
        <p:nvSpPr>
          <p:cNvPr id="124" name="Shape 12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321457" latinLnBrk="0">
      <a:lnSpc>
        <a:spcPct val="117999"/>
      </a:lnSpc>
      <a:defRPr sz="1547">
        <a:latin typeface="+mn-lt"/>
        <a:ea typeface="+mn-ea"/>
        <a:cs typeface="+mn-cs"/>
        <a:sym typeface="Helvetica Neue"/>
      </a:defRPr>
    </a:lvl1pPr>
    <a:lvl2pPr indent="160729" defTabSz="321457" latinLnBrk="0">
      <a:lnSpc>
        <a:spcPct val="117999"/>
      </a:lnSpc>
      <a:defRPr sz="1547">
        <a:latin typeface="+mn-lt"/>
        <a:ea typeface="+mn-ea"/>
        <a:cs typeface="+mn-cs"/>
        <a:sym typeface="Helvetica Neue"/>
      </a:defRPr>
    </a:lvl2pPr>
    <a:lvl3pPr indent="321457" defTabSz="321457" latinLnBrk="0">
      <a:lnSpc>
        <a:spcPct val="117999"/>
      </a:lnSpc>
      <a:defRPr sz="1547">
        <a:latin typeface="+mn-lt"/>
        <a:ea typeface="+mn-ea"/>
        <a:cs typeface="+mn-cs"/>
        <a:sym typeface="Helvetica Neue"/>
      </a:defRPr>
    </a:lvl3pPr>
    <a:lvl4pPr indent="482186" defTabSz="321457" latinLnBrk="0">
      <a:lnSpc>
        <a:spcPct val="117999"/>
      </a:lnSpc>
      <a:defRPr sz="1547">
        <a:latin typeface="+mn-lt"/>
        <a:ea typeface="+mn-ea"/>
        <a:cs typeface="+mn-cs"/>
        <a:sym typeface="Helvetica Neue"/>
      </a:defRPr>
    </a:lvl4pPr>
    <a:lvl5pPr indent="642915" defTabSz="321457" latinLnBrk="0">
      <a:lnSpc>
        <a:spcPct val="117999"/>
      </a:lnSpc>
      <a:defRPr sz="1547">
        <a:latin typeface="+mn-lt"/>
        <a:ea typeface="+mn-ea"/>
        <a:cs typeface="+mn-cs"/>
        <a:sym typeface="Helvetica Neue"/>
      </a:defRPr>
    </a:lvl5pPr>
    <a:lvl6pPr indent="803643" defTabSz="321457" latinLnBrk="0">
      <a:lnSpc>
        <a:spcPct val="117999"/>
      </a:lnSpc>
      <a:defRPr sz="1547">
        <a:latin typeface="+mn-lt"/>
        <a:ea typeface="+mn-ea"/>
        <a:cs typeface="+mn-cs"/>
        <a:sym typeface="Helvetica Neue"/>
      </a:defRPr>
    </a:lvl6pPr>
    <a:lvl7pPr indent="964372" defTabSz="321457" latinLnBrk="0">
      <a:lnSpc>
        <a:spcPct val="117999"/>
      </a:lnSpc>
      <a:defRPr sz="1547">
        <a:latin typeface="+mn-lt"/>
        <a:ea typeface="+mn-ea"/>
        <a:cs typeface="+mn-cs"/>
        <a:sym typeface="Helvetica Neue"/>
      </a:defRPr>
    </a:lvl7pPr>
    <a:lvl8pPr indent="1125101" defTabSz="321457" latinLnBrk="0">
      <a:lnSpc>
        <a:spcPct val="117999"/>
      </a:lnSpc>
      <a:defRPr sz="1547">
        <a:latin typeface="+mn-lt"/>
        <a:ea typeface="+mn-ea"/>
        <a:cs typeface="+mn-cs"/>
        <a:sym typeface="Helvetica Neue"/>
      </a:defRPr>
    </a:lvl8pPr>
    <a:lvl9pPr indent="1285829" defTabSz="321457" latinLnBrk="0">
      <a:lnSpc>
        <a:spcPct val="117999"/>
      </a:lnSpc>
      <a:defRPr sz="1547">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pt-BR"/>
          </a:p>
        </p:txBody>
      </p:sp>
    </p:spTree>
    <p:extLst>
      <p:ext uri="{BB962C8B-B14F-4D97-AF65-F5344CB8AC3E}">
        <p14:creationId xmlns:p14="http://schemas.microsoft.com/office/powerpoint/2010/main" val="1799571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1343388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3699209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1977810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774214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2390839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1237727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2926884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2638174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2051754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4061622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559127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430188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3356164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403648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739180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567668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4182491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pt-BR"/>
          </a:p>
        </p:txBody>
      </p:sp>
    </p:spTree>
    <p:extLst>
      <p:ext uri="{BB962C8B-B14F-4D97-AF65-F5344CB8AC3E}">
        <p14:creationId xmlns:p14="http://schemas.microsoft.com/office/powerpoint/2010/main" val="2406807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pt-BR"/>
          </a:p>
        </p:txBody>
      </p:sp>
    </p:spTree>
    <p:extLst>
      <p:ext uri="{BB962C8B-B14F-4D97-AF65-F5344CB8AC3E}">
        <p14:creationId xmlns:p14="http://schemas.microsoft.com/office/powerpoint/2010/main" val="1123998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190627" y="1151934"/>
            <a:ext cx="9810751" cy="2321719"/>
          </a:xfrm>
          <a:prstGeom prst="rect">
            <a:avLst/>
          </a:prstGeom>
        </p:spPr>
        <p:txBody>
          <a:bodyPr anchor="b"/>
          <a:lstStyle/>
          <a:p>
            <a:r>
              <a:t>Title Text</a:t>
            </a:r>
          </a:p>
        </p:txBody>
      </p:sp>
      <p:sp>
        <p:nvSpPr>
          <p:cNvPr id="12" name="Body Level One…"/>
          <p:cNvSpPr txBox="1">
            <a:spLocks noGrp="1"/>
          </p:cNvSpPr>
          <p:nvPr>
            <p:ph type="body" sz="quarter" idx="1"/>
          </p:nvPr>
        </p:nvSpPr>
        <p:spPr>
          <a:xfrm>
            <a:off x="1190627" y="3545086"/>
            <a:ext cx="9810751" cy="794742"/>
          </a:xfrm>
          <a:prstGeom prst="rect">
            <a:avLst/>
          </a:prstGeom>
        </p:spPr>
        <p:txBody>
          <a:bodyPr anchor="t"/>
          <a:lstStyle>
            <a:lvl1pPr marL="0" indent="0" algn="ctr">
              <a:spcBef>
                <a:spcPts val="0"/>
              </a:spcBef>
              <a:buSzTx/>
              <a:buNone/>
              <a:defRPr sz="2602"/>
            </a:lvl1pPr>
            <a:lvl2pPr marL="0" indent="0" algn="ctr">
              <a:spcBef>
                <a:spcPts val="0"/>
              </a:spcBef>
              <a:buSzTx/>
              <a:buNone/>
              <a:defRPr sz="2602"/>
            </a:lvl2pPr>
            <a:lvl3pPr marL="0" indent="0" algn="ctr">
              <a:spcBef>
                <a:spcPts val="0"/>
              </a:spcBef>
              <a:buSzTx/>
              <a:buNone/>
              <a:defRPr sz="2602"/>
            </a:lvl3pPr>
            <a:lvl4pPr marL="0" indent="0" algn="ctr">
              <a:spcBef>
                <a:spcPts val="0"/>
              </a:spcBef>
              <a:buSzTx/>
              <a:buNone/>
              <a:defRPr sz="2602"/>
            </a:lvl4pPr>
            <a:lvl5pPr marL="0" indent="0" algn="ctr">
              <a:spcBef>
                <a:spcPts val="0"/>
              </a:spcBef>
              <a:buSzTx/>
              <a:buNone/>
              <a:defRPr sz="2602"/>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rPr/>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Body Level One…"/>
          <p:cNvSpPr txBox="1">
            <a:spLocks noGrp="1"/>
          </p:cNvSpPr>
          <p:nvPr>
            <p:ph type="body" sz="quarter" idx="1"/>
          </p:nvPr>
        </p:nvSpPr>
        <p:spPr>
          <a:xfrm>
            <a:off x="1190627" y="4473773"/>
            <a:ext cx="9810751" cy="324398"/>
          </a:xfrm>
          <a:prstGeom prst="rect">
            <a:avLst/>
          </a:prstGeom>
        </p:spPr>
        <p:txBody>
          <a:bodyPr anchor="t"/>
          <a:lstStyle>
            <a:lvl1pPr marL="0" indent="0" algn="ctr">
              <a:spcBef>
                <a:spcPts val="0"/>
              </a:spcBef>
              <a:buSzTx/>
              <a:buNone/>
              <a:defRPr sz="1688" i="1"/>
            </a:lvl1pPr>
            <a:lvl2pPr marL="546938" indent="-234401" algn="ctr">
              <a:spcBef>
                <a:spcPts val="0"/>
              </a:spcBef>
              <a:defRPr sz="1688" i="1"/>
            </a:lvl2pPr>
            <a:lvl3pPr marL="859474" indent="-234401" algn="ctr">
              <a:spcBef>
                <a:spcPts val="0"/>
              </a:spcBef>
              <a:defRPr sz="1688" i="1"/>
            </a:lvl3pPr>
            <a:lvl4pPr marL="1172010" indent="-234401" algn="ctr">
              <a:spcBef>
                <a:spcPts val="0"/>
              </a:spcBef>
              <a:defRPr sz="1688" i="1"/>
            </a:lvl4pPr>
            <a:lvl5pPr marL="1484545" indent="-234401" algn="ctr">
              <a:spcBef>
                <a:spcPts val="0"/>
              </a:spcBef>
              <a:defRPr sz="1688" i="1"/>
            </a:lvl5pPr>
          </a:lstStyle>
          <a:p>
            <a:r>
              <a:t>Body Level One</a:t>
            </a:r>
          </a:p>
          <a:p>
            <a:pPr lvl="1"/>
            <a:r>
              <a:t>Body Level Two</a:t>
            </a:r>
          </a:p>
          <a:p>
            <a:pPr lvl="2"/>
            <a:r>
              <a:t>Body Level Three</a:t>
            </a:r>
          </a:p>
          <a:p>
            <a:pPr lvl="3"/>
            <a:r>
              <a:t>Body Level Four</a:t>
            </a:r>
          </a:p>
          <a:p>
            <a:pPr lvl="4"/>
            <a:r>
              <a:t>Body Level Five</a:t>
            </a:r>
          </a:p>
        </p:txBody>
      </p:sp>
      <p:sp>
        <p:nvSpPr>
          <p:cNvPr id="94" name="“Type a quote here.”"/>
          <p:cNvSpPr txBox="1">
            <a:spLocks noGrp="1"/>
          </p:cNvSpPr>
          <p:nvPr>
            <p:ph type="body" sz="quarter" idx="13"/>
          </p:nvPr>
        </p:nvSpPr>
        <p:spPr>
          <a:xfrm>
            <a:off x="1190627" y="3000313"/>
            <a:ext cx="9810751" cy="428752"/>
          </a:xfrm>
          <a:prstGeom prst="rect">
            <a:avLst/>
          </a:prstGeom>
        </p:spPr>
        <p:txBody>
          <a:bodyPr/>
          <a:lstStyle/>
          <a:p>
            <a:endParaRP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7" name="Slide Number"/>
          <p:cNvSpPr txBox="1">
            <a:spLocks noGrp="1"/>
          </p:cNvSpPr>
          <p:nvPr>
            <p:ph type="sldNum" sz="quarter" idx="2"/>
          </p:nvPr>
        </p:nvSpPr>
        <p:spPr>
          <a:xfrm>
            <a:off x="11664103" y="6473825"/>
            <a:ext cx="320468" cy="304438"/>
          </a:xfrm>
          <a:prstGeom prst="rect">
            <a:avLst/>
          </a:prstGeom>
        </p:spPr>
        <p:txBody>
          <a:bodyPr lIns="65022" tIns="65022" rIns="65022" bIns="65022"/>
          <a:lstStyle>
            <a:lvl1pPr algn="r" defTabSz="914391">
              <a:defRPr>
                <a:solidFill>
                  <a:srgbClr val="D38E27"/>
                </a:solidFill>
                <a:latin typeface="Franklin Gothic Book"/>
                <a:ea typeface="Franklin Gothic Book"/>
                <a:cs typeface="Franklin Gothic Book"/>
                <a:sym typeface="Franklin Gothic Book"/>
              </a:defRPr>
            </a:lvl1pPr>
          </a:lstStyle>
          <a:p>
            <a:fld id="{86CB4B4D-7CA3-9044-876B-883B54F8677D}" type="slidenum">
              <a:rPr/>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524000" y="473277"/>
            <a:ext cx="9144000" cy="4152305"/>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190627" y="4723809"/>
            <a:ext cx="9810751" cy="1000125"/>
          </a:xfrm>
          <a:prstGeom prst="rect">
            <a:avLst/>
          </a:prstGeom>
        </p:spPr>
        <p:txBody>
          <a:bodyPr anchor="b"/>
          <a:lstStyle/>
          <a:p>
            <a:r>
              <a:t>Title Text</a:t>
            </a:r>
          </a:p>
        </p:txBody>
      </p:sp>
      <p:sp>
        <p:nvSpPr>
          <p:cNvPr id="22" name="Body Level One…"/>
          <p:cNvSpPr txBox="1">
            <a:spLocks noGrp="1"/>
          </p:cNvSpPr>
          <p:nvPr>
            <p:ph type="body" sz="quarter" idx="1"/>
          </p:nvPr>
        </p:nvSpPr>
        <p:spPr>
          <a:xfrm>
            <a:off x="1190627" y="5732859"/>
            <a:ext cx="9810751" cy="794742"/>
          </a:xfrm>
          <a:prstGeom prst="rect">
            <a:avLst/>
          </a:prstGeom>
        </p:spPr>
        <p:txBody>
          <a:bodyPr anchor="t"/>
          <a:lstStyle>
            <a:lvl1pPr marL="0" indent="0" algn="ctr">
              <a:spcBef>
                <a:spcPts val="0"/>
              </a:spcBef>
              <a:buSzTx/>
              <a:buNone/>
              <a:defRPr sz="2602"/>
            </a:lvl1pPr>
            <a:lvl2pPr marL="0" indent="0" algn="ctr">
              <a:spcBef>
                <a:spcPts val="0"/>
              </a:spcBef>
              <a:buSzTx/>
              <a:buNone/>
              <a:defRPr sz="2602"/>
            </a:lvl2pPr>
            <a:lvl3pPr marL="0" indent="0" algn="ctr">
              <a:spcBef>
                <a:spcPts val="0"/>
              </a:spcBef>
              <a:buSzTx/>
              <a:buNone/>
              <a:defRPr sz="2602"/>
            </a:lvl3pPr>
            <a:lvl4pPr marL="0" indent="0" algn="ctr">
              <a:spcBef>
                <a:spcPts val="0"/>
              </a:spcBef>
              <a:buSzTx/>
              <a:buNone/>
              <a:defRPr sz="2602"/>
            </a:lvl4pPr>
            <a:lvl5pPr marL="0" indent="0" algn="ctr">
              <a:spcBef>
                <a:spcPts val="0"/>
              </a:spcBef>
              <a:buSzTx/>
              <a:buNone/>
              <a:defRPr sz="2602"/>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190627" y="2268144"/>
            <a:ext cx="9810751" cy="232171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298410" y="446484"/>
            <a:ext cx="5000625" cy="5777508"/>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892971" y="446484"/>
            <a:ext cx="5000625" cy="2803922"/>
          </a:xfrm>
          <a:prstGeom prst="rect">
            <a:avLst/>
          </a:prstGeom>
        </p:spPr>
        <p:txBody>
          <a:bodyPr anchor="b"/>
          <a:lstStyle>
            <a:lvl1pPr>
              <a:defRPr sz="4219"/>
            </a:lvl1pPr>
          </a:lstStyle>
          <a:p>
            <a:r>
              <a:t>Title Text</a:t>
            </a:r>
          </a:p>
        </p:txBody>
      </p:sp>
      <p:sp>
        <p:nvSpPr>
          <p:cNvPr id="40" name="Body Level One…"/>
          <p:cNvSpPr txBox="1">
            <a:spLocks noGrp="1"/>
          </p:cNvSpPr>
          <p:nvPr>
            <p:ph type="body" sz="quarter" idx="1"/>
          </p:nvPr>
        </p:nvSpPr>
        <p:spPr>
          <a:xfrm>
            <a:off x="892971" y="3321848"/>
            <a:ext cx="5000625" cy="2893219"/>
          </a:xfrm>
          <a:prstGeom prst="rect">
            <a:avLst/>
          </a:prstGeom>
        </p:spPr>
        <p:txBody>
          <a:bodyPr anchor="t"/>
          <a:lstStyle>
            <a:lvl1pPr marL="0" indent="0" algn="ctr">
              <a:spcBef>
                <a:spcPts val="0"/>
              </a:spcBef>
              <a:buSzTx/>
              <a:buNone/>
              <a:defRPr sz="2602"/>
            </a:lvl1pPr>
            <a:lvl2pPr marL="0" indent="0" algn="ctr">
              <a:spcBef>
                <a:spcPts val="0"/>
              </a:spcBef>
              <a:buSzTx/>
              <a:buNone/>
              <a:defRPr sz="2602"/>
            </a:lvl2pPr>
            <a:lvl3pPr marL="0" indent="0" algn="ctr">
              <a:spcBef>
                <a:spcPts val="0"/>
              </a:spcBef>
              <a:buSzTx/>
              <a:buNone/>
              <a:defRPr sz="2602"/>
            </a:lvl3pPr>
            <a:lvl4pPr marL="0" indent="0" algn="ctr">
              <a:spcBef>
                <a:spcPts val="0"/>
              </a:spcBef>
              <a:buSzTx/>
              <a:buNone/>
              <a:defRPr sz="2602"/>
            </a:lvl4pPr>
            <a:lvl5pPr marL="0" indent="0" algn="ctr">
              <a:spcBef>
                <a:spcPts val="0"/>
              </a:spcBef>
              <a:buSzTx/>
              <a:buNone/>
              <a:defRPr sz="2602"/>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298410" y="1821659"/>
            <a:ext cx="5000625" cy="4420195"/>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892971" y="1821659"/>
            <a:ext cx="5000625" cy="4420195"/>
          </a:xfrm>
          <a:prstGeom prst="rect">
            <a:avLst/>
          </a:prstGeom>
        </p:spPr>
        <p:txBody>
          <a:bodyPr/>
          <a:lstStyle>
            <a:lvl1pPr marL="241099" indent="-241099">
              <a:spcBef>
                <a:spcPts val="2250"/>
              </a:spcBef>
              <a:defRPr sz="1969"/>
            </a:lvl1pPr>
            <a:lvl2pPr marL="482198" indent="-241099">
              <a:spcBef>
                <a:spcPts val="2250"/>
              </a:spcBef>
              <a:defRPr sz="1969"/>
            </a:lvl2pPr>
            <a:lvl3pPr marL="723297" indent="-241099">
              <a:spcBef>
                <a:spcPts val="2250"/>
              </a:spcBef>
              <a:defRPr sz="1969"/>
            </a:lvl3pPr>
            <a:lvl4pPr marL="964396" indent="-241099">
              <a:spcBef>
                <a:spcPts val="2250"/>
              </a:spcBef>
              <a:defRPr sz="1969"/>
            </a:lvl4pPr>
            <a:lvl5pPr marL="1205495" indent="-241099">
              <a:spcBef>
                <a:spcPts val="2250"/>
              </a:spcBef>
              <a:defRPr sz="1969"/>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5921305" y="6536535"/>
            <a:ext cx="343043" cy="275717"/>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rPr/>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92971" y="892972"/>
            <a:ext cx="10406063"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298410" y="3580809"/>
            <a:ext cx="5000625" cy="2652117"/>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298410" y="625081"/>
            <a:ext cx="5000625" cy="2652117"/>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892971" y="625078"/>
            <a:ext cx="5000625" cy="5607844"/>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92971" y="178598"/>
            <a:ext cx="10406063" cy="1518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92971" y="1821659"/>
            <a:ext cx="10406063" cy="44201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42144" y="6536535"/>
            <a:ext cx="301365" cy="275717"/>
          </a:xfrm>
          <a:prstGeom prst="rect">
            <a:avLst/>
          </a:prstGeom>
          <a:ln w="12700">
            <a:miter lim="400000"/>
          </a:ln>
        </p:spPr>
        <p:txBody>
          <a:bodyPr wrap="none" lIns="50800" tIns="50800" rIns="50800" bIns="50800">
            <a:spAutoFit/>
          </a:bodyPr>
          <a:lstStyle>
            <a:lvl1pPr>
              <a:defRPr sz="1125">
                <a:latin typeface="Helvetica Neue Light"/>
                <a:ea typeface="Helvetica Neue Light"/>
                <a:cs typeface="Helvetica Neue Light"/>
                <a:sym typeface="Helvetica Neue Light"/>
              </a:defRPr>
            </a:lvl1pPr>
          </a:lstStyle>
          <a:p>
            <a:fld id="{86CB4B4D-7CA3-9044-876B-883B54F8677D}" type="slidenum">
              <a:rPr/>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ctr" defTabSz="41076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Neue Medium"/>
          <a:ea typeface="Helvetica Neue Medium"/>
          <a:cs typeface="Helvetica Neue Medium"/>
          <a:sym typeface="Helvetica Neue Medium"/>
        </a:defRPr>
      </a:lvl1pPr>
      <a:lvl2pPr marL="0" marR="0" indent="0" algn="ctr" defTabSz="41076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Neue Medium"/>
          <a:ea typeface="Helvetica Neue Medium"/>
          <a:cs typeface="Helvetica Neue Medium"/>
          <a:sym typeface="Helvetica Neue Medium"/>
        </a:defRPr>
      </a:lvl2pPr>
      <a:lvl3pPr marL="0" marR="0" indent="0" algn="ctr" defTabSz="41076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Neue Medium"/>
          <a:ea typeface="Helvetica Neue Medium"/>
          <a:cs typeface="Helvetica Neue Medium"/>
          <a:sym typeface="Helvetica Neue Medium"/>
        </a:defRPr>
      </a:lvl3pPr>
      <a:lvl4pPr marL="0" marR="0" indent="0" algn="ctr" defTabSz="41076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Neue Medium"/>
          <a:ea typeface="Helvetica Neue Medium"/>
          <a:cs typeface="Helvetica Neue Medium"/>
          <a:sym typeface="Helvetica Neue Medium"/>
        </a:defRPr>
      </a:lvl4pPr>
      <a:lvl5pPr marL="0" marR="0" indent="0" algn="ctr" defTabSz="41076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Neue Medium"/>
          <a:ea typeface="Helvetica Neue Medium"/>
          <a:cs typeface="Helvetica Neue Medium"/>
          <a:sym typeface="Helvetica Neue Medium"/>
        </a:defRPr>
      </a:lvl5pPr>
      <a:lvl6pPr marL="0" marR="0" indent="0" algn="ctr" defTabSz="41076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Neue Medium"/>
          <a:ea typeface="Helvetica Neue Medium"/>
          <a:cs typeface="Helvetica Neue Medium"/>
          <a:sym typeface="Helvetica Neue Medium"/>
        </a:defRPr>
      </a:lvl6pPr>
      <a:lvl7pPr marL="0" marR="0" indent="0" algn="ctr" defTabSz="41076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Neue Medium"/>
          <a:ea typeface="Helvetica Neue Medium"/>
          <a:cs typeface="Helvetica Neue Medium"/>
          <a:sym typeface="Helvetica Neue Medium"/>
        </a:defRPr>
      </a:lvl7pPr>
      <a:lvl8pPr marL="0" marR="0" indent="0" algn="ctr" defTabSz="41076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Neue Medium"/>
          <a:ea typeface="Helvetica Neue Medium"/>
          <a:cs typeface="Helvetica Neue Medium"/>
          <a:sym typeface="Helvetica Neue Medium"/>
        </a:defRPr>
      </a:lvl8pPr>
      <a:lvl9pPr marL="0" marR="0" indent="0" algn="ctr" defTabSz="41076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Neue Medium"/>
          <a:ea typeface="Helvetica Neue Medium"/>
          <a:cs typeface="Helvetica Neue Medium"/>
          <a:sym typeface="Helvetica Neue Medium"/>
        </a:defRPr>
      </a:lvl9pPr>
    </p:titleStyle>
    <p:bodyStyle>
      <a:lvl1pPr marL="312536" marR="0" indent="-312536" algn="l" defTabSz="41076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mn-lt"/>
          <a:ea typeface="+mn-ea"/>
          <a:cs typeface="+mn-cs"/>
          <a:sym typeface="Helvetica Neue"/>
        </a:defRPr>
      </a:lvl1pPr>
      <a:lvl2pPr marL="625073" marR="0" indent="-312536" algn="l" defTabSz="41076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mn-lt"/>
          <a:ea typeface="+mn-ea"/>
          <a:cs typeface="+mn-cs"/>
          <a:sym typeface="Helvetica Neue"/>
        </a:defRPr>
      </a:lvl2pPr>
      <a:lvl3pPr marL="937607" marR="0" indent="-312536" algn="l" defTabSz="41076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mn-lt"/>
          <a:ea typeface="+mn-ea"/>
          <a:cs typeface="+mn-cs"/>
          <a:sym typeface="Helvetica Neue"/>
        </a:defRPr>
      </a:lvl3pPr>
      <a:lvl4pPr marL="1250143" marR="0" indent="-312536" algn="l" defTabSz="41076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mn-lt"/>
          <a:ea typeface="+mn-ea"/>
          <a:cs typeface="+mn-cs"/>
          <a:sym typeface="Helvetica Neue"/>
        </a:defRPr>
      </a:lvl4pPr>
      <a:lvl5pPr marL="1562679" marR="0" indent="-312536" algn="l" defTabSz="41076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mn-lt"/>
          <a:ea typeface="+mn-ea"/>
          <a:cs typeface="+mn-cs"/>
          <a:sym typeface="Helvetica Neue"/>
        </a:defRPr>
      </a:lvl5pPr>
      <a:lvl6pPr marL="1875215" marR="0" indent="-312536" algn="l" defTabSz="41076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mn-lt"/>
          <a:ea typeface="+mn-ea"/>
          <a:cs typeface="+mn-cs"/>
          <a:sym typeface="Helvetica Neue"/>
        </a:defRPr>
      </a:lvl6pPr>
      <a:lvl7pPr marL="2187750" marR="0" indent="-312536" algn="l" defTabSz="41076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mn-lt"/>
          <a:ea typeface="+mn-ea"/>
          <a:cs typeface="+mn-cs"/>
          <a:sym typeface="Helvetica Neue"/>
        </a:defRPr>
      </a:lvl7pPr>
      <a:lvl8pPr marL="2500286" marR="0" indent="-312536" algn="l" defTabSz="41076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mn-lt"/>
          <a:ea typeface="+mn-ea"/>
          <a:cs typeface="+mn-cs"/>
          <a:sym typeface="Helvetica Neue"/>
        </a:defRPr>
      </a:lvl8pPr>
      <a:lvl9pPr marL="2812822" marR="0" indent="-312536" algn="l" defTabSz="41076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mn-lt"/>
          <a:ea typeface="+mn-ea"/>
          <a:cs typeface="+mn-cs"/>
          <a:sym typeface="Helvetica Neue"/>
        </a:defRPr>
      </a:lvl9pPr>
    </p:bodyStyle>
    <p:otherStyle>
      <a:lvl1pPr marL="0" marR="0" indent="0" algn="ctr" defTabSz="41076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1pPr>
      <a:lvl2pPr marL="0" marR="0" indent="0" algn="ctr" defTabSz="41076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2pPr>
      <a:lvl3pPr marL="0" marR="0" indent="0" algn="ctr" defTabSz="41076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3pPr>
      <a:lvl4pPr marL="0" marR="0" indent="0" algn="ctr" defTabSz="41076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4pPr>
      <a:lvl5pPr marL="0" marR="0" indent="0" algn="ctr" defTabSz="41076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5pPr>
      <a:lvl6pPr marL="0" marR="0" indent="0" algn="ctr" defTabSz="41076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6pPr>
      <a:lvl7pPr marL="0" marR="0" indent="0" algn="ctr" defTabSz="41076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7pPr>
      <a:lvl8pPr marL="0" marR="0" indent="0" algn="ctr" defTabSz="41076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8pPr>
      <a:lvl9pPr marL="0" marR="0" indent="0" algn="ctr" defTabSz="41076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evicent@usp.br"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hyperlink" Target="mailto:bevicent@usp.br" TargetMode="External"/><Relationship Id="rId4" Type="http://schemas.openxmlformats.org/officeDocument/2006/relationships/image" Target="../media/image9.tif"/></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hyperlink" Target="mailto:bevicent@usp.br"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hyperlink" Target="mailto:bevicent@usp.br"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revistapesquisa.fapesp.br/wp-content/uploads/2019/02/052-055_Queijos-brasileiros_276-5-2280px-1.jpg" TargetMode="External"/><Relationship Id="rId5" Type="http://schemas.openxmlformats.org/officeDocument/2006/relationships/image" Target="../media/image20.tiff"/><Relationship Id="rId4" Type="http://schemas.openxmlformats.org/officeDocument/2006/relationships/hyperlink" Target="http://revistapesquisa.fapesp.br/2019/02/11/microrganismos-do-sabo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mailto:bevicent@usp.br" TargetMode="External"/><Relationship Id="rId5" Type="http://schemas.openxmlformats.org/officeDocument/2006/relationships/hyperlink" Target="http://revistapesquisa.fapesp.br/wp-content/uploads/2019/02/052-055_Queijos-brasileiros_276.pdf" TargetMode="Externa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hyperlink" Target="https://pt.wikipedia.org/wiki/Fermenta%C3%A7%C3%A3o" TargetMode="External"/><Relationship Id="rId13" Type="http://schemas.openxmlformats.org/officeDocument/2006/relationships/hyperlink" Target="https://www.youtube.com/watch?v=veiDi1fIKK0" TargetMode="External"/><Relationship Id="rId3" Type="http://schemas.openxmlformats.org/officeDocument/2006/relationships/hyperlink" Target="mailto:bevicent@usp.br" TargetMode="External"/><Relationship Id="rId7" Type="http://schemas.openxmlformats.org/officeDocument/2006/relationships/hyperlink" Target="https://pt.wikipedia.org/wiki/Sal_marinho" TargetMode="External"/><Relationship Id="rId12" Type="http://schemas.openxmlformats.org/officeDocument/2006/relationships/hyperlink" Target="https://sakura.com.br/"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pt.wikipedia.org/wiki/Torrefa%C3%A7%C3%A3o" TargetMode="External"/><Relationship Id="rId11" Type="http://schemas.openxmlformats.org/officeDocument/2006/relationships/image" Target="../media/image23.jpeg"/><Relationship Id="rId5" Type="http://schemas.openxmlformats.org/officeDocument/2006/relationships/hyperlink" Target="https://pt.wikipedia.org/wiki/Cereal" TargetMode="External"/><Relationship Id="rId10" Type="http://schemas.openxmlformats.org/officeDocument/2006/relationships/hyperlink" Target="https://pt.wikipedia.org/w/index.php?title=Aspergillus_sojae&amp;action=edit&amp;redlink=1" TargetMode="External"/><Relationship Id="rId4" Type="http://schemas.openxmlformats.org/officeDocument/2006/relationships/hyperlink" Target="https://pt.wikipedia.org/wiki/Soja" TargetMode="External"/><Relationship Id="rId9" Type="http://schemas.openxmlformats.org/officeDocument/2006/relationships/hyperlink" Target="https://pt.wikipedia.org/wiki/Aspergillus_oryzae" TargetMode="External"/><Relationship Id="rId1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hyperlink" Target="mailto:bevicent@usp.br"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hyperlink" Target="https://en.wikipedia.org/wiki/Rhodobacter_capsulatus" TargetMode="External"/><Relationship Id="rId3" Type="http://schemas.openxmlformats.org/officeDocument/2006/relationships/hyperlink" Target="mailto:bevicent@usp.br" TargetMode="External"/><Relationship Id="rId7" Type="http://schemas.openxmlformats.org/officeDocument/2006/relationships/hyperlink" Target="https://en.wikipedia.org/wiki/Sclerotium_rolfsii"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s://en.wikipedia.org/wiki/Pichia_pastoris" TargetMode="External"/><Relationship Id="rId5" Type="http://schemas.openxmlformats.org/officeDocument/2006/relationships/image" Target="../media/image26.tif"/><Relationship Id="rId10" Type="http://schemas.openxmlformats.org/officeDocument/2006/relationships/hyperlink" Target="https://en.wikipedia.org/wiki/Chlorella" TargetMode="External"/><Relationship Id="rId4" Type="http://schemas.openxmlformats.org/officeDocument/2006/relationships/image" Target="../media/image25.tif"/><Relationship Id="rId9" Type="http://schemas.openxmlformats.org/officeDocument/2006/relationships/hyperlink" Target="https://en.wikipedia.org/wiki/Spirulina_(dietary_supplement)"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en.wikipedia.org/wiki/Chlorella" TargetMode="External"/><Relationship Id="rId3" Type="http://schemas.openxmlformats.org/officeDocument/2006/relationships/hyperlink" Target="mailto:bevicent@usp.br" TargetMode="External"/><Relationship Id="rId7" Type="http://schemas.openxmlformats.org/officeDocument/2006/relationships/hyperlink" Target="https://en.wikipedia.org/wiki/Spirulina_(dietary_supplement)"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s://en.wikipedia.org/wiki/Rhodobacter_capsulatus" TargetMode="External"/><Relationship Id="rId5" Type="http://schemas.openxmlformats.org/officeDocument/2006/relationships/hyperlink" Target="https://en.wikipedia.org/wiki/Sclerotium_rolfsii" TargetMode="External"/><Relationship Id="rId4" Type="http://schemas.openxmlformats.org/officeDocument/2006/relationships/hyperlink" Target="https://en.wikipedia.org/wiki/Pichia_pastoris"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slideshare.net/FIRDOUS88/single-cell-protein" TargetMode="External"/><Relationship Id="rId3" Type="http://schemas.openxmlformats.org/officeDocument/2006/relationships/image" Target="../media/image27.tif"/><Relationship Id="rId7" Type="http://schemas.openxmlformats.org/officeDocument/2006/relationships/hyperlink" Target="https://www.slideshare.net/ShraddhaChavan1/scp"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0.tif"/><Relationship Id="rId5" Type="http://schemas.openxmlformats.org/officeDocument/2006/relationships/image" Target="../media/image29.tif"/><Relationship Id="rId4" Type="http://schemas.openxmlformats.org/officeDocument/2006/relationships/image" Target="../media/image28.tif"/><Relationship Id="rId9" Type="http://schemas.openxmlformats.org/officeDocument/2006/relationships/hyperlink" Target="mailto:bevicent@usp.br"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2.tif"/><Relationship Id="rId7" Type="http://schemas.openxmlformats.org/officeDocument/2006/relationships/hyperlink" Target="mailto:bevicent@usp.br" TargetMode="External"/><Relationship Id="rId2"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hyperlink" Target="https://www.slideshare.net/ShraddhaChavan1/scp" TargetMode="External"/><Relationship Id="rId5" Type="http://schemas.openxmlformats.org/officeDocument/2006/relationships/hyperlink" Target="https://www.slideshare.net/FIRDOUS88/single-cell-protein" TargetMode="Externa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www.scielo.br/pdf/cta/v17n2/a10v17n2.pdf" TargetMode="External"/><Relationship Id="rId2" Type="http://schemas.openxmlformats.org/officeDocument/2006/relationships/hyperlink" Target="mailto:bevicent@usp.br" TargetMode="External"/><Relationship Id="rId1" Type="http://schemas.openxmlformats.org/officeDocument/2006/relationships/slideLayout" Target="../slideLayouts/slideLayout1.xml"/><Relationship Id="rId4" Type="http://schemas.openxmlformats.org/officeDocument/2006/relationships/image" Target="../media/image34.tiff"/></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mailto:bevicent@usp.br" TargetMode="External"/><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hyperlink" Target="http://dx.doi.org/10.1590/S0100-40422008000800033" TargetMode="External"/><Relationship Id="rId7" Type="http://schemas.openxmlformats.org/officeDocument/2006/relationships/image" Target="../media/image40.tiff"/><Relationship Id="rId2" Type="http://schemas.openxmlformats.org/officeDocument/2006/relationships/hyperlink" Target="mailto:bevicent@usp.br" TargetMode="Externa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hyperlink" Target="http://dx.doi.org/10.1590/S1517-83822007000400022"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mailto:bevicent@usp.br"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www.scielo.br/pdf/bjft/v18n1/1981-6723-bjft-18-1-57.pdf" TargetMode="External"/><Relationship Id="rId5" Type="http://schemas.openxmlformats.org/officeDocument/2006/relationships/hyperlink" Target="https://pt.wikipedia.org/wiki/Streptococcus_thermophilus" TargetMode="External"/><Relationship Id="rId4" Type="http://schemas.openxmlformats.org/officeDocument/2006/relationships/hyperlink" Target="https://pt.wikipedia.org/w/index.php?title=Lactobacillus_bulgaricus&amp;action=edit&amp;redlink=1"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pt.wikipedia.org/wiki/Nutri%C3%A7%C3%A3o" TargetMode="External"/><Relationship Id="rId2" Type="http://schemas.openxmlformats.org/officeDocument/2006/relationships/hyperlink" Target="mailto:bevicent@usp.br" TargetMode="External"/><Relationship Id="rId1" Type="http://schemas.openxmlformats.org/officeDocument/2006/relationships/slideLayout" Target="../slideLayouts/slideLayout1.xml"/><Relationship Id="rId6" Type="http://schemas.openxmlformats.org/officeDocument/2006/relationships/image" Target="../media/image41.tiff"/><Relationship Id="rId5" Type="http://schemas.openxmlformats.org/officeDocument/2006/relationships/hyperlink" Target="https://edisciplinas.usp.br/pluginfile.php/2276208/mod_resource/content/1/Alimentos%20Funcionais.pdf" TargetMode="External"/><Relationship Id="rId4" Type="http://schemas.openxmlformats.org/officeDocument/2006/relationships/hyperlink" Target="https://pt.wikipedia.org/wiki/Farmac%C3%AAutica"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saude.abril.com.br/tudo-sobre/iogurte" TargetMode="External"/><Relationship Id="rId2" Type="http://schemas.openxmlformats.org/officeDocument/2006/relationships/hyperlink" Target="mailto:bevicent@usp.br" TargetMode="External"/><Relationship Id="rId1" Type="http://schemas.openxmlformats.org/officeDocument/2006/relationships/slideLayout" Target="../slideLayouts/slideLayout1.xml"/><Relationship Id="rId4" Type="http://schemas.openxmlformats.org/officeDocument/2006/relationships/hyperlink" Target="https://saude.abril.com.br/alimentacao/um-iogurte-por-dia-em-nome-da-saude/"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sciencedirect.com/topics/pharmacology-toxicology-and-pharmaceutical-science/propionibacterium" TargetMode="External"/><Relationship Id="rId13" Type="http://schemas.openxmlformats.org/officeDocument/2006/relationships/hyperlink" Target="https://www.sciencedirect.com/topics/pharmacology-toxicology-and-pharmaceutical-science/aspergillus" TargetMode="External"/><Relationship Id="rId3" Type="http://schemas.openxmlformats.org/officeDocument/2006/relationships/hyperlink" Target="mailto:bevicent@usp.br" TargetMode="External"/><Relationship Id="rId7" Type="http://schemas.openxmlformats.org/officeDocument/2006/relationships/hyperlink" Target="https://www.sciencedirect.com/topics/pharmacology-toxicology-and-pharmaceutical-science/pediococcus" TargetMode="External"/><Relationship Id="rId12" Type="http://schemas.openxmlformats.org/officeDocument/2006/relationships/hyperlink" Target="https://www.sciencedirect.com/topics/pharmacology-toxicology-and-pharmaceutical-science/saccharomyces"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www.sciencedirect.com/topics/pharmacology-toxicology-and-pharmaceutical-science/leuconostoc-mesenteroides" TargetMode="External"/><Relationship Id="rId11" Type="http://schemas.openxmlformats.org/officeDocument/2006/relationships/hyperlink" Target="https://www.sciencedirect.com/topics/pharmacology-toxicology-and-pharmaceutical-science/enterococcus-faecium" TargetMode="External"/><Relationship Id="rId5" Type="http://schemas.openxmlformats.org/officeDocument/2006/relationships/hyperlink" Target="https://www.sciencedirect.com/topics/pharmacology-toxicology-and-pharmaceutical-science/lactulose" TargetMode="External"/><Relationship Id="rId15" Type="http://schemas.openxmlformats.org/officeDocument/2006/relationships/image" Target="../media/image43.tiff"/><Relationship Id="rId10" Type="http://schemas.openxmlformats.org/officeDocument/2006/relationships/hyperlink" Target="https://www.sciencedirect.com/topics/pharmacology-toxicology-and-pharmaceutical-science/enterococcus" TargetMode="External"/><Relationship Id="rId4" Type="http://schemas.openxmlformats.org/officeDocument/2006/relationships/hyperlink" Target="https://www.sciencedirect.com/science/journal/13190164" TargetMode="External"/><Relationship Id="rId9" Type="http://schemas.openxmlformats.org/officeDocument/2006/relationships/hyperlink" Target="https://www.sciencedirect.com/topics/pharmacology-toxicology-and-pharmaceutical-science/bacillus" TargetMode="External"/><Relationship Id="rId14" Type="http://schemas.openxmlformats.org/officeDocument/2006/relationships/image" Target="../media/image42.tif"/></Relationships>
</file>

<file path=ppt/slides/_rels/slide27.xml.rels><?xml version="1.0" encoding="UTF-8" standalone="yes"?>
<Relationships xmlns="http://schemas.openxmlformats.org/package/2006/relationships"><Relationship Id="rId8" Type="http://schemas.openxmlformats.org/officeDocument/2006/relationships/hyperlink" Target="https://pt.wikipedia.org/wiki/Levedura" TargetMode="External"/><Relationship Id="rId3" Type="http://schemas.openxmlformats.org/officeDocument/2006/relationships/hyperlink" Target="https://pt.wikipedia.org/wiki/C%C3%A1ucaso" TargetMode="External"/><Relationship Id="rId7" Type="http://schemas.openxmlformats.org/officeDocument/2006/relationships/hyperlink" Target="https://pt.wikipedia.org/wiki/Bifidobacterium" TargetMode="External"/><Relationship Id="rId2" Type="http://schemas.openxmlformats.org/officeDocument/2006/relationships/image" Target="../media/image44.jpeg"/><Relationship Id="rId1" Type="http://schemas.openxmlformats.org/officeDocument/2006/relationships/slideLayout" Target="../slideLayouts/slideLayout1.xml"/><Relationship Id="rId6" Type="http://schemas.openxmlformats.org/officeDocument/2006/relationships/hyperlink" Target="https://pt.wikipedia.org/wiki/Lactobacillus" TargetMode="External"/><Relationship Id="rId5" Type="http://schemas.openxmlformats.org/officeDocument/2006/relationships/hyperlink" Target="https://pt.wikipedia.org/wiki/Bact%C3%A9rias" TargetMode="External"/><Relationship Id="rId4" Type="http://schemas.openxmlformats.org/officeDocument/2006/relationships/hyperlink" Target="https://pt.wikipedia.org/wiki/Leite" TargetMode="External"/><Relationship Id="rId9" Type="http://schemas.openxmlformats.org/officeDocument/2006/relationships/hyperlink" Target="mailto:bevicent@usp.br"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mailto:bevicent@usp.br"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mailto:bevicent@usp.br"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mailto:bevicent@usp.br"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3.tiff"/></Relationships>
</file>

<file path=ppt/slides/_rels/slide6.xml.rels><?xml version="1.0" encoding="UTF-8" standalone="yes"?>
<Relationships xmlns="http://schemas.openxmlformats.org/package/2006/relationships"><Relationship Id="rId3" Type="http://schemas.openxmlformats.org/officeDocument/2006/relationships/hyperlink" Target="mailto:bevicent@usp.br"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hyperlink" Target="mailto:bevicent@usp.br"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hyperlink" Target="mailto:bevicent@usp.br" TargetMode="Externa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8" Type="http://schemas.openxmlformats.org/officeDocument/2006/relationships/image" Target="../media/image13.tif"/><Relationship Id="rId3" Type="http://schemas.openxmlformats.org/officeDocument/2006/relationships/image" Target="../media/image8.tif"/><Relationship Id="rId7" Type="http://schemas.openxmlformats.org/officeDocument/2006/relationships/image" Target="../media/image12.tif"/><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1.tif"/><Relationship Id="rId5" Type="http://schemas.openxmlformats.org/officeDocument/2006/relationships/image" Target="../media/image10.tif"/><Relationship Id="rId10" Type="http://schemas.openxmlformats.org/officeDocument/2006/relationships/hyperlink" Target="mailto:bevicent@usp.br" TargetMode="External"/><Relationship Id="rId4" Type="http://schemas.openxmlformats.org/officeDocument/2006/relationships/image" Target="../media/image9.tif"/><Relationship Id="rId9" Type="http://schemas.openxmlformats.org/officeDocument/2006/relationships/image" Target="../media/image14.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4.     Emprego de microrganismos em…"/>
          <p:cNvSpPr txBox="1"/>
          <p:nvPr/>
        </p:nvSpPr>
        <p:spPr>
          <a:xfrm>
            <a:off x="2229285" y="113672"/>
            <a:ext cx="5966377" cy="8107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2900" b="1"/>
            </a:pPr>
            <a:r>
              <a:rPr lang="pt-BR" sz="2400" dirty="0"/>
              <a:t> 2.     Emprego de microrganismos em </a:t>
            </a:r>
          </a:p>
          <a:p>
            <a:pPr>
              <a:defRPr sz="2900" b="1"/>
            </a:pPr>
            <a:r>
              <a:rPr lang="pt-BR" sz="2400" dirty="0"/>
              <a:t>Processos Biotecnológicos Industriais   </a:t>
            </a:r>
          </a:p>
        </p:txBody>
      </p:sp>
      <p:sp>
        <p:nvSpPr>
          <p:cNvPr id="127" name="4.1. Indústria de Alimentos"/>
          <p:cNvSpPr txBox="1"/>
          <p:nvPr/>
        </p:nvSpPr>
        <p:spPr>
          <a:xfrm>
            <a:off x="508187" y="1348941"/>
            <a:ext cx="4485203" cy="379912"/>
          </a:xfrm>
          <a:prstGeom prst="rect">
            <a:avLst/>
          </a:prstGeom>
          <a:gradFill>
            <a:gsLst>
              <a:gs pos="0">
                <a:schemeClr val="accent4"/>
              </a:gs>
              <a:gs pos="100000">
                <a:srgbClr val="FE9301"/>
              </a:gs>
            </a:gsLst>
            <a:lin ang="5400000"/>
          </a:gradFill>
          <a:ln w="12700">
            <a:miter lim="400000"/>
          </a:ln>
          <a:effectLst>
            <a:reflection stA="91988"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200">
                <a:latin typeface="Helvetica Neue Medium"/>
                <a:ea typeface="Helvetica Neue Medium"/>
                <a:cs typeface="Helvetica Neue Medium"/>
                <a:sym typeface="Helvetica Neue Medium"/>
              </a:defRPr>
            </a:lvl1pPr>
          </a:lstStyle>
          <a:p>
            <a:r>
              <a:rPr lang="pt-BR" sz="2000" dirty="0"/>
              <a:t>2.1. Indústria de Alimentos e Bebidas</a:t>
            </a:r>
          </a:p>
        </p:txBody>
      </p:sp>
      <p:sp>
        <p:nvSpPr>
          <p:cNvPr id="128" name="4.1. Indústria de Alimentos…"/>
          <p:cNvSpPr txBox="1"/>
          <p:nvPr/>
        </p:nvSpPr>
        <p:spPr>
          <a:xfrm>
            <a:off x="508187" y="1806338"/>
            <a:ext cx="8677055" cy="3337581"/>
          </a:xfrm>
          <a:prstGeom prst="rect">
            <a:avLst/>
          </a:prstGeom>
          <a:solidFill>
            <a:schemeClr val="accent3">
              <a:lumMod val="20000"/>
              <a:lumOff val="8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l" defTabSz="316107">
              <a:spcBef>
                <a:spcPts val="281"/>
              </a:spcBef>
              <a:defRPr sz="2000">
                <a:solidFill>
                  <a:srgbClr val="0432FF"/>
                </a:solidFill>
                <a:uFill>
                  <a:solidFill>
                    <a:srgbClr val="0432FF"/>
                  </a:solidFill>
                </a:uFill>
                <a:latin typeface="Trebuchet MS"/>
                <a:ea typeface="Trebuchet MS"/>
                <a:cs typeface="Trebuchet MS"/>
                <a:sym typeface="Trebuchet MS"/>
              </a:defRPr>
            </a:pPr>
            <a:r>
              <a:rPr lang="pt-BR" sz="1800" b="1" dirty="0"/>
              <a:t>A) Lado Positivo - </a:t>
            </a:r>
            <a:r>
              <a:rPr lang="pt-BR" sz="1800" b="1" dirty="0">
                <a:uFill>
                  <a:solidFill>
                    <a:srgbClr val="000000"/>
                  </a:solidFill>
                </a:uFill>
              </a:rPr>
              <a:t>Visão geral: </a:t>
            </a:r>
          </a:p>
          <a:p>
            <a:pPr indent="75902" algn="l" defTabSz="316107">
              <a:lnSpc>
                <a:spcPct val="150000"/>
              </a:lnSpc>
              <a:spcBef>
                <a:spcPts val="281"/>
              </a:spcBef>
              <a:defRPr sz="2000">
                <a:uFill>
                  <a:solidFill>
                    <a:srgbClr val="000000"/>
                  </a:solidFill>
                </a:uFill>
                <a:latin typeface="Trebuchet MS"/>
                <a:ea typeface="Trebuchet MS"/>
                <a:cs typeface="Trebuchet MS"/>
                <a:sym typeface="Trebuchet MS"/>
              </a:defRPr>
            </a:pPr>
            <a:r>
              <a:rPr lang="pt-BR" sz="1800" dirty="0"/>
              <a:t>- Produção de alimentos (pães, queijos, fermentados embutidos)</a:t>
            </a:r>
          </a:p>
          <a:p>
            <a:pPr marL="241099" indent="-241099" algn="l" defTabSz="316107">
              <a:lnSpc>
                <a:spcPct val="150000"/>
              </a:lnSpc>
              <a:spcBef>
                <a:spcPts val="281"/>
              </a:spcBef>
              <a:buFontTx/>
              <a:buChar char="-"/>
              <a:defRPr sz="2000">
                <a:uFill>
                  <a:solidFill>
                    <a:srgbClr val="000000"/>
                  </a:solidFill>
                </a:uFill>
                <a:latin typeface="Trebuchet MS"/>
                <a:ea typeface="Trebuchet MS"/>
                <a:cs typeface="Trebuchet MS"/>
                <a:sym typeface="Trebuchet MS"/>
              </a:defRPr>
            </a:pPr>
            <a:r>
              <a:rPr lang="pt-BR" sz="1800" dirty="0"/>
              <a:t>Produção de bebidas, </a:t>
            </a:r>
          </a:p>
          <a:p>
            <a:pPr marL="241099" indent="-241099" algn="l" defTabSz="316107">
              <a:lnSpc>
                <a:spcPct val="150000"/>
              </a:lnSpc>
              <a:spcBef>
                <a:spcPts val="281"/>
              </a:spcBef>
              <a:buFontTx/>
              <a:buChar char="-"/>
              <a:defRPr sz="2000">
                <a:uFill>
                  <a:solidFill>
                    <a:srgbClr val="000000"/>
                  </a:solidFill>
                </a:uFill>
                <a:latin typeface="Trebuchet MS"/>
                <a:ea typeface="Trebuchet MS"/>
                <a:cs typeface="Trebuchet MS"/>
                <a:sym typeface="Trebuchet MS"/>
              </a:defRPr>
            </a:pPr>
            <a:r>
              <a:rPr lang="pt-BR" sz="1800" dirty="0"/>
              <a:t>Produção de “Single </a:t>
            </a:r>
            <a:r>
              <a:rPr lang="pt-BR" sz="1800" dirty="0" err="1"/>
              <a:t>Cell</a:t>
            </a:r>
            <a:r>
              <a:rPr lang="pt-BR" sz="1800" dirty="0"/>
              <a:t> </a:t>
            </a:r>
            <a:r>
              <a:rPr lang="pt-BR" sz="1800" dirty="0" err="1"/>
              <a:t>Protein</a:t>
            </a:r>
            <a:r>
              <a:rPr lang="pt-BR" sz="1800" i="1" dirty="0"/>
              <a:t>” </a:t>
            </a:r>
            <a:r>
              <a:rPr lang="pt-BR" sz="1800" dirty="0"/>
              <a:t>(</a:t>
            </a:r>
            <a:r>
              <a:rPr lang="pt-BR" sz="1800" dirty="0" err="1"/>
              <a:t>SCP</a:t>
            </a:r>
            <a:r>
              <a:rPr lang="pt-BR" sz="1800" dirty="0"/>
              <a:t>) e de Suplementos alimentares derivados</a:t>
            </a:r>
          </a:p>
          <a:p>
            <a:pPr marL="241099" indent="-241099" algn="l" defTabSz="316107">
              <a:lnSpc>
                <a:spcPct val="150000"/>
              </a:lnSpc>
              <a:spcBef>
                <a:spcPts val="281"/>
              </a:spcBef>
              <a:buFontTx/>
              <a:buChar char="-"/>
              <a:defRPr sz="2000">
                <a:uFill>
                  <a:solidFill>
                    <a:srgbClr val="000000"/>
                  </a:solidFill>
                </a:uFill>
                <a:latin typeface="Trebuchet MS"/>
                <a:ea typeface="Trebuchet MS"/>
                <a:cs typeface="Trebuchet MS"/>
                <a:sym typeface="Trebuchet MS"/>
              </a:defRPr>
            </a:pPr>
            <a:r>
              <a:rPr lang="pt-BR" sz="1800" dirty="0"/>
              <a:t>Produção de Aditivos para alimentos: Conservantes naturais, Emulsificantes, </a:t>
            </a:r>
          </a:p>
          <a:p>
            <a:pPr algn="l" defTabSz="316107">
              <a:spcBef>
                <a:spcPts val="281"/>
              </a:spcBef>
              <a:defRPr sz="2000">
                <a:uFill>
                  <a:solidFill>
                    <a:srgbClr val="000000"/>
                  </a:solidFill>
                </a:uFill>
                <a:latin typeface="Trebuchet MS"/>
                <a:ea typeface="Trebuchet MS"/>
                <a:cs typeface="Trebuchet MS"/>
                <a:sym typeface="Trebuchet MS"/>
              </a:defRPr>
            </a:pPr>
            <a:r>
              <a:rPr lang="pt-BR" sz="1800" dirty="0"/>
              <a:t>                                                               Aromas, Essências, Espessantes</a:t>
            </a:r>
          </a:p>
          <a:p>
            <a:pPr marL="241099" indent="-241099" algn="l" defTabSz="316107">
              <a:lnSpc>
                <a:spcPct val="150000"/>
              </a:lnSpc>
              <a:spcBef>
                <a:spcPts val="281"/>
              </a:spcBef>
              <a:buFontTx/>
              <a:buChar char="-"/>
              <a:defRPr sz="2000">
                <a:uFill>
                  <a:solidFill>
                    <a:srgbClr val="000000"/>
                  </a:solidFill>
                </a:uFill>
                <a:latin typeface="Trebuchet MS"/>
                <a:ea typeface="Trebuchet MS"/>
                <a:cs typeface="Trebuchet MS"/>
                <a:sym typeface="Trebuchet MS"/>
              </a:defRPr>
            </a:pPr>
            <a:r>
              <a:rPr lang="pt-BR" sz="1800" dirty="0"/>
              <a:t>Probióticos e Prebióticos, Iogurte</a:t>
            </a:r>
          </a:p>
          <a:p>
            <a:pPr marL="241099" indent="-241099" algn="l" defTabSz="316107">
              <a:lnSpc>
                <a:spcPct val="150000"/>
              </a:lnSpc>
              <a:spcBef>
                <a:spcPts val="281"/>
              </a:spcBef>
              <a:buFontTx/>
              <a:buChar char="-"/>
              <a:defRPr sz="2000">
                <a:uFill>
                  <a:solidFill>
                    <a:srgbClr val="000000"/>
                  </a:solidFill>
                </a:uFill>
                <a:latin typeface="Trebuchet MS"/>
                <a:ea typeface="Trebuchet MS"/>
                <a:cs typeface="Trebuchet MS"/>
                <a:sym typeface="Trebuchet MS"/>
              </a:defRPr>
            </a:pPr>
            <a:r>
              <a:rPr lang="pt-BR" sz="1800" dirty="0"/>
              <a:t>Produção de alimentos funcionais (Nutracêuticos)</a:t>
            </a:r>
          </a:p>
        </p:txBody>
      </p:sp>
      <p:sp>
        <p:nvSpPr>
          <p:cNvPr id="129" name="ICB/USP…"/>
          <p:cNvSpPr txBox="1"/>
          <p:nvPr/>
        </p:nvSpPr>
        <p:spPr>
          <a:xfrm>
            <a:off x="99440" y="70198"/>
            <a:ext cx="1062792" cy="667170"/>
          </a:xfrm>
          <a:prstGeom prst="rect">
            <a:avLst/>
          </a:prstGeom>
          <a:solidFill>
            <a:srgbClr val="72FDE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500">
                <a:latin typeface="Helvetica Neue Medium"/>
                <a:ea typeface="Helvetica Neue Medium"/>
                <a:cs typeface="Helvetica Neue Medium"/>
                <a:sym typeface="Helvetica Neue Medium"/>
              </a:defRPr>
            </a:pPr>
            <a:r>
              <a:rPr lang="pt-BR" sz="1055" dirty="0" err="1"/>
              <a:t>ICB</a:t>
            </a:r>
            <a:r>
              <a:rPr lang="pt-BR" sz="1055" dirty="0"/>
              <a:t>/USP</a:t>
            </a:r>
          </a:p>
          <a:p>
            <a:pPr>
              <a:defRPr sz="1000">
                <a:latin typeface="Helvetica Neue Medium"/>
                <a:ea typeface="Helvetica Neue Medium"/>
                <a:cs typeface="Helvetica Neue Medium"/>
                <a:sym typeface="Helvetica Neue Medium"/>
              </a:defRPr>
            </a:pPr>
            <a:endParaRPr lang="pt-BR" sz="703" dirty="0"/>
          </a:p>
          <a:p>
            <a:pPr>
              <a:defRPr sz="1000">
                <a:latin typeface="Helvetica Neue Medium"/>
                <a:ea typeface="Helvetica Neue Medium"/>
                <a:cs typeface="Helvetica Neue Medium"/>
                <a:sym typeface="Helvetica Neue Medium"/>
              </a:defRPr>
            </a:pPr>
            <a:r>
              <a:rPr lang="pt-BR" sz="703" dirty="0" err="1"/>
              <a:t>BMM</a:t>
            </a:r>
            <a:r>
              <a:rPr lang="pt-BR" sz="703" dirty="0"/>
              <a:t> 0180</a:t>
            </a:r>
          </a:p>
          <a:p>
            <a:pPr>
              <a:defRPr sz="1000">
                <a:latin typeface="Helvetica Neue Medium"/>
                <a:ea typeface="Helvetica Neue Medium"/>
                <a:cs typeface="Helvetica Neue Medium"/>
                <a:sym typeface="Helvetica Neue Medium"/>
              </a:defRPr>
            </a:pPr>
            <a:r>
              <a:rPr lang="pt-BR" sz="703" dirty="0"/>
              <a:t>Profa. Elisabete Vicente</a:t>
            </a:r>
          </a:p>
          <a:p>
            <a:pPr>
              <a:defRPr sz="1000" u="sng">
                <a:solidFill>
                  <a:srgbClr val="0000FF"/>
                </a:solidFill>
                <a:uFill>
                  <a:solidFill>
                    <a:srgbClr val="0000FF"/>
                  </a:solidFill>
                </a:uFill>
                <a:latin typeface="Helvetica Neue Medium"/>
                <a:ea typeface="Helvetica Neue Medium"/>
                <a:cs typeface="Helvetica Neue Medium"/>
                <a:sym typeface="Helvetica Neue Medium"/>
              </a:defRPr>
            </a:pPr>
            <a:r>
              <a:rPr lang="pt-BR" sz="703" dirty="0">
                <a:hlinkClick r:id="rId3"/>
              </a:rPr>
              <a:t>bevicent@usp.br</a:t>
            </a:r>
          </a:p>
        </p:txBody>
      </p:sp>
      <p:sp>
        <p:nvSpPr>
          <p:cNvPr id="2" name="Rectangle 1">
            <a:extLst>
              <a:ext uri="{FF2B5EF4-FFF2-40B4-BE49-F238E27FC236}">
                <a16:creationId xmlns:a16="http://schemas.microsoft.com/office/drawing/2014/main" id="{FCEF7D48-A31F-1C42-B3F8-2F3155AC6D9A}"/>
              </a:ext>
            </a:extLst>
          </p:cNvPr>
          <p:cNvSpPr/>
          <p:nvPr/>
        </p:nvSpPr>
        <p:spPr>
          <a:xfrm>
            <a:off x="508187" y="5343323"/>
            <a:ext cx="7544053" cy="1364925"/>
          </a:xfrm>
          <a:prstGeom prst="rect">
            <a:avLst/>
          </a:prstGeom>
          <a:solidFill>
            <a:schemeClr val="accent5">
              <a:lumMod val="20000"/>
              <a:lumOff val="80000"/>
            </a:schemeClr>
          </a:solidFill>
        </p:spPr>
        <p:txBody>
          <a:bodyPr wrap="none">
            <a:spAutoFit/>
          </a:bodyPr>
          <a:lstStyle/>
          <a:p>
            <a:pPr algn="l" defTabSz="316107">
              <a:lnSpc>
                <a:spcPct val="150000"/>
              </a:lnSpc>
              <a:spcBef>
                <a:spcPts val="281"/>
              </a:spcBef>
              <a:buSzPct val="100000"/>
              <a:defRPr sz="2000">
                <a:uFill>
                  <a:solidFill>
                    <a:srgbClr val="000000"/>
                  </a:solidFill>
                </a:uFill>
                <a:latin typeface="Trebuchet MS"/>
                <a:ea typeface="Trebuchet MS"/>
                <a:cs typeface="Trebuchet MS"/>
                <a:sym typeface="Trebuchet MS"/>
              </a:defRPr>
            </a:pPr>
            <a:r>
              <a:rPr lang="pt-BR" sz="1800" b="1" dirty="0" err="1">
                <a:solidFill>
                  <a:srgbClr val="0432FF"/>
                </a:solidFill>
              </a:rPr>
              <a:t>B</a:t>
            </a:r>
            <a:r>
              <a:rPr lang="pt-BR" sz="1800" b="1" dirty="0">
                <a:solidFill>
                  <a:srgbClr val="0432FF"/>
                </a:solidFill>
              </a:rPr>
              <a:t>) Lado Negativo</a:t>
            </a:r>
          </a:p>
          <a:p>
            <a:pPr algn="l" defTabSz="316107">
              <a:lnSpc>
                <a:spcPct val="150000"/>
              </a:lnSpc>
              <a:spcBef>
                <a:spcPts val="281"/>
              </a:spcBef>
              <a:buSzPct val="100000"/>
              <a:defRPr sz="2000">
                <a:uFill>
                  <a:solidFill>
                    <a:srgbClr val="000000"/>
                  </a:solidFill>
                </a:uFill>
                <a:latin typeface="Trebuchet MS"/>
                <a:ea typeface="Trebuchet MS"/>
                <a:cs typeface="Trebuchet MS"/>
                <a:sym typeface="Trebuchet MS"/>
              </a:defRPr>
            </a:pPr>
            <a:r>
              <a:rPr lang="pt-BR" sz="1800" b="1" dirty="0">
                <a:solidFill>
                  <a:srgbClr val="0432FF"/>
                </a:solidFill>
              </a:rPr>
              <a:t>-  </a:t>
            </a:r>
            <a:r>
              <a:rPr lang="pt-BR" sz="1800" dirty="0">
                <a:solidFill>
                  <a:schemeClr val="tx1"/>
                </a:solidFill>
              </a:rPr>
              <a:t>Visão geral </a:t>
            </a:r>
          </a:p>
          <a:p>
            <a:pPr algn="l" defTabSz="316107">
              <a:lnSpc>
                <a:spcPct val="150000"/>
              </a:lnSpc>
              <a:spcBef>
                <a:spcPts val="281"/>
              </a:spcBef>
              <a:buSzPct val="100000"/>
              <a:defRPr sz="2000">
                <a:uFill>
                  <a:solidFill>
                    <a:srgbClr val="000000"/>
                  </a:solidFill>
                </a:uFill>
                <a:latin typeface="Trebuchet MS"/>
                <a:ea typeface="Trebuchet MS"/>
                <a:cs typeface="Trebuchet MS"/>
                <a:sym typeface="Trebuchet MS"/>
              </a:defRPr>
            </a:pPr>
            <a:r>
              <a:rPr lang="pt-BR" sz="1800" dirty="0">
                <a:solidFill>
                  <a:schemeClr val="tx1"/>
                </a:solidFill>
              </a:rPr>
              <a:t>- Fungos e Micotoxinas </a:t>
            </a:r>
            <a:r>
              <a:rPr lang="pt-BR" sz="1600" b="1" dirty="0">
                <a:solidFill>
                  <a:srgbClr val="0432FF"/>
                </a:solidFill>
                <a:uFill>
                  <a:solidFill>
                    <a:srgbClr val="0432FF"/>
                  </a:solidFill>
                </a:uFill>
              </a:rPr>
              <a:t>(</a:t>
            </a:r>
            <a:r>
              <a:rPr lang="pt-BR" sz="1600" dirty="0">
                <a:solidFill>
                  <a:srgbClr val="0432FF"/>
                </a:solidFill>
                <a:uFill>
                  <a:solidFill>
                    <a:srgbClr val="0432FF"/>
                  </a:solidFill>
                </a:uFill>
              </a:rPr>
              <a:t>Prof. </a:t>
            </a:r>
            <a:r>
              <a:rPr lang="pt-BR" sz="1600" b="1" dirty="0">
                <a:solidFill>
                  <a:srgbClr val="0432FF"/>
                </a:solidFill>
                <a:uFill>
                  <a:solidFill>
                    <a:srgbClr val="0432FF"/>
                  </a:solidFill>
                </a:uFill>
              </a:rPr>
              <a:t>Benedito</a:t>
            </a:r>
            <a:r>
              <a:rPr lang="pt-BR" sz="1600" dirty="0">
                <a:solidFill>
                  <a:srgbClr val="0432FF"/>
                </a:solidFill>
                <a:uFill>
                  <a:solidFill>
                    <a:srgbClr val="0432FF"/>
                  </a:solidFill>
                </a:uFill>
              </a:rPr>
              <a:t> Corrêa -  a seguir em novo “post”)</a:t>
            </a:r>
          </a:p>
        </p:txBody>
      </p:sp>
      <p:pic>
        <p:nvPicPr>
          <p:cNvPr id="7" name="http://www.goelles.at/download/brennerei.jpg" descr="http://www.goelles.at/download/brennerei.jpg">
            <a:extLst>
              <a:ext uri="{FF2B5EF4-FFF2-40B4-BE49-F238E27FC236}">
                <a16:creationId xmlns:a16="http://schemas.microsoft.com/office/drawing/2014/main" id="{C348541A-9BB1-BB44-8257-1F682E936DAE}"/>
              </a:ext>
            </a:extLst>
          </p:cNvPr>
          <p:cNvPicPr>
            <a:picLocks noChangeAspect="1"/>
          </p:cNvPicPr>
          <p:nvPr/>
        </p:nvPicPr>
        <p:blipFill>
          <a:blip r:embed="rId4"/>
          <a:stretch>
            <a:fillRect/>
          </a:stretch>
        </p:blipFill>
        <p:spPr>
          <a:xfrm>
            <a:off x="9185242" y="1906285"/>
            <a:ext cx="2863859" cy="2148844"/>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Image" descr="Image"/>
          <p:cNvPicPr>
            <a:picLocks noChangeAspect="1"/>
          </p:cNvPicPr>
          <p:nvPr/>
        </p:nvPicPr>
        <p:blipFill>
          <a:blip r:embed="rId3"/>
          <a:stretch>
            <a:fillRect/>
          </a:stretch>
        </p:blipFill>
        <p:spPr>
          <a:xfrm>
            <a:off x="2947088" y="194803"/>
            <a:ext cx="7302783" cy="4140674"/>
          </a:xfrm>
          <a:prstGeom prst="rect">
            <a:avLst/>
          </a:prstGeom>
          <a:ln w="12700">
            <a:miter lim="400000"/>
          </a:ln>
        </p:spPr>
      </p:pic>
      <p:sp>
        <p:nvSpPr>
          <p:cNvPr id="160" name="Tipo Ale…"/>
          <p:cNvSpPr txBox="1"/>
          <p:nvPr/>
        </p:nvSpPr>
        <p:spPr>
          <a:xfrm>
            <a:off x="7075392" y="4335543"/>
            <a:ext cx="3174478" cy="1024191"/>
          </a:xfrm>
          <a:prstGeom prst="rect">
            <a:avLst/>
          </a:prstGeom>
          <a:solidFill>
            <a:srgbClr val="FFEF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l" defTabSz="321465">
              <a:defRPr sz="2000">
                <a:solidFill>
                  <a:srgbClr val="333333"/>
                </a:solidFill>
                <a:latin typeface="+mj-lt"/>
                <a:ea typeface="+mj-ea"/>
                <a:cs typeface="+mj-cs"/>
                <a:sym typeface="Helvetica"/>
              </a:defRPr>
            </a:pPr>
            <a:r>
              <a:rPr lang="pt-BR" sz="1969" dirty="0"/>
              <a:t>Tipo </a:t>
            </a:r>
            <a:r>
              <a:rPr lang="pt-BR" sz="1969" b="1" dirty="0"/>
              <a:t>Ale</a:t>
            </a:r>
          </a:p>
          <a:p>
            <a:pPr algn="l" defTabSz="321465">
              <a:defRPr sz="1500">
                <a:solidFill>
                  <a:srgbClr val="333333"/>
                </a:solidFill>
                <a:latin typeface="+mj-lt"/>
                <a:ea typeface="+mj-ea"/>
                <a:cs typeface="+mj-cs"/>
                <a:sym typeface="Helvetica"/>
              </a:defRPr>
            </a:pPr>
            <a:r>
              <a:rPr lang="pt-BR" sz="1406" dirty="0"/>
              <a:t>Processo </a:t>
            </a:r>
            <a:r>
              <a:rPr lang="pt-BR" sz="1406" b="1" dirty="0"/>
              <a:t>mais antigo,</a:t>
            </a:r>
            <a:r>
              <a:rPr lang="pt-BR" sz="1406" dirty="0"/>
              <a:t> realizado antes das cervejas de baixa fermentação serem criadas</a:t>
            </a:r>
            <a:r>
              <a:rPr lang="pt-BR" sz="1055" dirty="0"/>
              <a:t>.</a:t>
            </a:r>
          </a:p>
        </p:txBody>
      </p:sp>
      <p:sp>
        <p:nvSpPr>
          <p:cNvPr id="161" name="Tipo Lager…"/>
          <p:cNvSpPr txBox="1"/>
          <p:nvPr/>
        </p:nvSpPr>
        <p:spPr>
          <a:xfrm>
            <a:off x="2947088" y="4306767"/>
            <a:ext cx="3921919" cy="2538580"/>
          </a:xfrm>
          <a:prstGeom prst="rect">
            <a:avLst/>
          </a:prstGeom>
          <a:solidFill>
            <a:srgbClr val="DBFFE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l" defTabSz="321465">
              <a:defRPr sz="2000">
                <a:solidFill>
                  <a:srgbClr val="333333"/>
                </a:solidFill>
                <a:latin typeface="+mj-lt"/>
                <a:ea typeface="+mj-ea"/>
                <a:cs typeface="+mj-cs"/>
                <a:sym typeface="Helvetica"/>
              </a:defRPr>
            </a:pPr>
            <a:r>
              <a:rPr lang="pt-BR" sz="1969" dirty="0"/>
              <a:t>Tipo </a:t>
            </a:r>
            <a:r>
              <a:rPr lang="pt-BR" sz="1969" b="1" dirty="0" err="1"/>
              <a:t>Lager</a:t>
            </a:r>
            <a:endParaRPr lang="pt-BR" sz="1969" b="1" dirty="0"/>
          </a:p>
          <a:p>
            <a:pPr algn="l" defTabSz="321465">
              <a:defRPr sz="1500">
                <a:solidFill>
                  <a:srgbClr val="333333"/>
                </a:solidFill>
                <a:latin typeface="+mj-lt"/>
                <a:ea typeface="+mj-ea"/>
                <a:cs typeface="+mj-cs"/>
                <a:sym typeface="Helvetica"/>
              </a:defRPr>
            </a:pPr>
            <a:r>
              <a:rPr lang="pt-BR" sz="1406" dirty="0"/>
              <a:t>O estilo é </a:t>
            </a:r>
            <a:r>
              <a:rPr lang="pt-BR" sz="1406" b="1" dirty="0"/>
              <a:t>originário da Baviera</a:t>
            </a:r>
            <a:r>
              <a:rPr lang="pt-BR" sz="1406" dirty="0"/>
              <a:t> do século XIX e surgiu com o hábito de guardar as cervejas em caves muito frias. </a:t>
            </a:r>
          </a:p>
          <a:p>
            <a:pPr algn="l" defTabSz="321465">
              <a:defRPr sz="1500">
                <a:solidFill>
                  <a:srgbClr val="333333"/>
                </a:solidFill>
                <a:latin typeface="+mj-lt"/>
                <a:ea typeface="+mj-ea"/>
                <a:cs typeface="+mj-cs"/>
                <a:sym typeface="Helvetica"/>
              </a:defRPr>
            </a:pPr>
            <a:endParaRPr lang="pt-BR" sz="1406" dirty="0"/>
          </a:p>
          <a:p>
            <a:pPr algn="l" defTabSz="321465">
              <a:defRPr sz="1500">
                <a:solidFill>
                  <a:srgbClr val="333333"/>
                </a:solidFill>
                <a:latin typeface="+mj-lt"/>
                <a:ea typeface="+mj-ea"/>
                <a:cs typeface="+mj-cs"/>
                <a:sym typeface="Helvetica"/>
              </a:defRPr>
            </a:pPr>
            <a:endParaRPr lang="pt-BR" sz="1406" dirty="0"/>
          </a:p>
          <a:p>
            <a:pPr algn="l" defTabSz="321465">
              <a:defRPr sz="1500">
                <a:solidFill>
                  <a:srgbClr val="333333"/>
                </a:solidFill>
                <a:latin typeface="+mj-lt"/>
                <a:ea typeface="+mj-ea"/>
                <a:cs typeface="+mj-cs"/>
                <a:sym typeface="Helvetica"/>
              </a:defRPr>
            </a:pPr>
            <a:endParaRPr lang="pt-BR" sz="1406" dirty="0"/>
          </a:p>
          <a:p>
            <a:pPr algn="l" defTabSz="321465">
              <a:defRPr sz="1500">
                <a:solidFill>
                  <a:srgbClr val="333333"/>
                </a:solidFill>
                <a:latin typeface="+mj-lt"/>
                <a:ea typeface="+mj-ea"/>
                <a:cs typeface="+mj-cs"/>
                <a:sym typeface="Helvetica"/>
              </a:defRPr>
            </a:pPr>
            <a:endParaRPr lang="pt-BR" sz="1406" dirty="0"/>
          </a:p>
          <a:p>
            <a:pPr algn="l" defTabSz="321465">
              <a:defRPr sz="1500">
                <a:solidFill>
                  <a:srgbClr val="333333"/>
                </a:solidFill>
                <a:latin typeface="+mj-lt"/>
                <a:ea typeface="+mj-ea"/>
                <a:cs typeface="+mj-cs"/>
                <a:sym typeface="Helvetica"/>
              </a:defRPr>
            </a:pPr>
            <a:endParaRPr lang="pt-BR" sz="1406" dirty="0"/>
          </a:p>
          <a:p>
            <a:pPr algn="l" defTabSz="321465">
              <a:defRPr sz="1500">
                <a:solidFill>
                  <a:srgbClr val="333333"/>
                </a:solidFill>
                <a:latin typeface="+mj-lt"/>
                <a:ea typeface="+mj-ea"/>
                <a:cs typeface="+mj-cs"/>
                <a:sym typeface="Helvetica"/>
              </a:defRPr>
            </a:pPr>
            <a:endParaRPr lang="pt-BR" sz="1406" dirty="0"/>
          </a:p>
          <a:p>
            <a:pPr algn="l" defTabSz="321465">
              <a:defRPr sz="1500">
                <a:solidFill>
                  <a:srgbClr val="333333"/>
                </a:solidFill>
                <a:latin typeface="+mj-lt"/>
                <a:ea typeface="+mj-ea"/>
                <a:cs typeface="+mj-cs"/>
                <a:sym typeface="Helvetica"/>
              </a:defRPr>
            </a:pPr>
            <a:endParaRPr lang="pt-BR" sz="1406" dirty="0"/>
          </a:p>
        </p:txBody>
      </p:sp>
      <p:sp>
        <p:nvSpPr>
          <p:cNvPr id="3" name="Rectangle 2">
            <a:extLst>
              <a:ext uri="{FF2B5EF4-FFF2-40B4-BE49-F238E27FC236}">
                <a16:creationId xmlns:a16="http://schemas.microsoft.com/office/drawing/2014/main" id="{0BB86696-0C7D-FC4F-8CE3-D9C55F3729AF}"/>
              </a:ext>
            </a:extLst>
          </p:cNvPr>
          <p:cNvSpPr/>
          <p:nvPr/>
        </p:nvSpPr>
        <p:spPr>
          <a:xfrm>
            <a:off x="1601009" y="157543"/>
            <a:ext cx="1845377" cy="352084"/>
          </a:xfrm>
          <a:prstGeom prst="rect">
            <a:avLst/>
          </a:prstGeom>
          <a:solidFill>
            <a:schemeClr val="accent4">
              <a:lumMod val="20000"/>
              <a:lumOff val="80000"/>
            </a:schemeClr>
          </a:solidFill>
          <a:ln>
            <a:solidFill>
              <a:srgbClr val="C00000"/>
            </a:solidFill>
          </a:ln>
        </p:spPr>
        <p:txBody>
          <a:bodyPr wrap="none">
            <a:spAutoFit/>
          </a:bodyPr>
          <a:lstStyle/>
          <a:p>
            <a:r>
              <a:rPr lang="pt-BR" sz="1688" dirty="0"/>
              <a:t>Tipos de cerveja </a:t>
            </a:r>
          </a:p>
        </p:txBody>
      </p:sp>
      <p:graphicFrame>
        <p:nvGraphicFramePr>
          <p:cNvPr id="4" name="Table 3">
            <a:extLst>
              <a:ext uri="{FF2B5EF4-FFF2-40B4-BE49-F238E27FC236}">
                <a16:creationId xmlns:a16="http://schemas.microsoft.com/office/drawing/2014/main" id="{769604C0-359A-7E4C-AED1-C18BF3C8ACB8}"/>
              </a:ext>
            </a:extLst>
          </p:cNvPr>
          <p:cNvGraphicFramePr>
            <a:graphicFrameLocks noGrp="1"/>
          </p:cNvGraphicFramePr>
          <p:nvPr>
            <p:extLst>
              <p:ext uri="{D42A27DB-BD31-4B8C-83A1-F6EECF244321}">
                <p14:modId xmlns:p14="http://schemas.microsoft.com/office/powerpoint/2010/main" val="89410263"/>
              </p:ext>
            </p:extLst>
          </p:nvPr>
        </p:nvGraphicFramePr>
        <p:xfrm>
          <a:off x="3018304" y="5359798"/>
          <a:ext cx="3779486" cy="1463291"/>
        </p:xfrm>
        <a:graphic>
          <a:graphicData uri="http://schemas.openxmlformats.org/drawingml/2006/table">
            <a:tbl>
              <a:tblPr firstRow="1" bandRow="1">
                <a:tableStyleId>{5940675A-B579-460E-94D1-54222C63F5DA}</a:tableStyleId>
              </a:tblPr>
              <a:tblGrid>
                <a:gridCol w="2311887">
                  <a:extLst>
                    <a:ext uri="{9D8B030D-6E8A-4147-A177-3AD203B41FA5}">
                      <a16:colId xmlns:a16="http://schemas.microsoft.com/office/drawing/2014/main" val="1115976908"/>
                    </a:ext>
                  </a:extLst>
                </a:gridCol>
                <a:gridCol w="1467599">
                  <a:extLst>
                    <a:ext uri="{9D8B030D-6E8A-4147-A177-3AD203B41FA5}">
                      <a16:colId xmlns:a16="http://schemas.microsoft.com/office/drawing/2014/main" val="2911855890"/>
                    </a:ext>
                  </a:extLst>
                </a:gridCol>
              </a:tblGrid>
              <a:tr h="1463291">
                <a:tc>
                  <a:txBody>
                    <a:bodyPr/>
                    <a:lstStyle/>
                    <a:p>
                      <a:pPr algn="ctr"/>
                      <a:endParaRPr lang="pt-BR" sz="1500" dirty="0"/>
                    </a:p>
                  </a:txBody>
                  <a:tcPr marL="64294" marR="64294" marT="32147" marB="32147"/>
                </a:tc>
                <a:tc>
                  <a:txBody>
                    <a:bodyPr/>
                    <a:lstStyle/>
                    <a:p>
                      <a:pPr algn="l"/>
                      <a:r>
                        <a:rPr lang="pt-BR" sz="1400" dirty="0"/>
                        <a:t>Este é tipo de cerveja mais comum no Brasil</a:t>
                      </a:r>
                    </a:p>
                  </a:txBody>
                  <a:tcPr marL="64294" marR="64294" marT="32147" marB="32147"/>
                </a:tc>
                <a:extLst>
                  <a:ext uri="{0D108BD9-81ED-4DB2-BD59-A6C34878D82A}">
                    <a16:rowId xmlns:a16="http://schemas.microsoft.com/office/drawing/2014/main" val="1074527238"/>
                  </a:ext>
                </a:extLst>
              </a:tr>
            </a:tbl>
          </a:graphicData>
        </a:graphic>
      </p:graphicFrame>
      <p:pic>
        <p:nvPicPr>
          <p:cNvPr id="13" name="Image" descr="Image">
            <a:extLst>
              <a:ext uri="{FF2B5EF4-FFF2-40B4-BE49-F238E27FC236}">
                <a16:creationId xmlns:a16="http://schemas.microsoft.com/office/drawing/2014/main" id="{6D1DCF20-A40E-6F4D-9A09-4B8CA53C253E}"/>
              </a:ext>
            </a:extLst>
          </p:cNvPr>
          <p:cNvPicPr>
            <a:picLocks noChangeAspect="1"/>
          </p:cNvPicPr>
          <p:nvPr/>
        </p:nvPicPr>
        <p:blipFill>
          <a:blip r:embed="rId4"/>
          <a:stretch>
            <a:fillRect/>
          </a:stretch>
        </p:blipFill>
        <p:spPr>
          <a:xfrm>
            <a:off x="3156890" y="5429998"/>
            <a:ext cx="1921763" cy="1322891"/>
          </a:xfrm>
          <a:prstGeom prst="rect">
            <a:avLst/>
          </a:prstGeom>
          <a:ln w="38100">
            <a:solidFill>
              <a:srgbClr val="C00000"/>
            </a:solidFill>
            <a:miter lim="400000"/>
          </a:ln>
        </p:spPr>
      </p:pic>
      <p:sp>
        <p:nvSpPr>
          <p:cNvPr id="8" name="ICB/USP…">
            <a:extLst>
              <a:ext uri="{FF2B5EF4-FFF2-40B4-BE49-F238E27FC236}">
                <a16:creationId xmlns:a16="http://schemas.microsoft.com/office/drawing/2014/main" id="{6F3B17F0-8A2E-1A4E-B5EC-E983E00BA5C4}"/>
              </a:ext>
            </a:extLst>
          </p:cNvPr>
          <p:cNvSpPr txBox="1"/>
          <p:nvPr/>
        </p:nvSpPr>
        <p:spPr>
          <a:xfrm>
            <a:off x="0" y="0"/>
            <a:ext cx="1062792" cy="667170"/>
          </a:xfrm>
          <a:prstGeom prst="rect">
            <a:avLst/>
          </a:prstGeom>
          <a:solidFill>
            <a:srgbClr val="72FDE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500">
                <a:latin typeface="Helvetica Neue Medium"/>
                <a:ea typeface="Helvetica Neue Medium"/>
                <a:cs typeface="Helvetica Neue Medium"/>
                <a:sym typeface="Helvetica Neue Medium"/>
              </a:defRPr>
            </a:pPr>
            <a:r>
              <a:rPr lang="pt-BR" sz="1055" dirty="0" err="1"/>
              <a:t>ICB</a:t>
            </a:r>
            <a:r>
              <a:rPr lang="pt-BR" sz="1055" dirty="0"/>
              <a:t>/USP</a:t>
            </a:r>
          </a:p>
          <a:p>
            <a:pPr>
              <a:defRPr sz="1000">
                <a:latin typeface="Helvetica Neue Medium"/>
                <a:ea typeface="Helvetica Neue Medium"/>
                <a:cs typeface="Helvetica Neue Medium"/>
                <a:sym typeface="Helvetica Neue Medium"/>
              </a:defRPr>
            </a:pPr>
            <a:endParaRPr lang="pt-BR" sz="703" dirty="0"/>
          </a:p>
          <a:p>
            <a:pPr>
              <a:defRPr sz="1000">
                <a:latin typeface="Helvetica Neue Medium"/>
                <a:ea typeface="Helvetica Neue Medium"/>
                <a:cs typeface="Helvetica Neue Medium"/>
                <a:sym typeface="Helvetica Neue Medium"/>
              </a:defRPr>
            </a:pPr>
            <a:r>
              <a:rPr lang="pt-BR" sz="703" dirty="0" err="1"/>
              <a:t>BMM</a:t>
            </a:r>
            <a:r>
              <a:rPr lang="pt-BR" sz="703" dirty="0"/>
              <a:t> 0180</a:t>
            </a:r>
          </a:p>
          <a:p>
            <a:pPr>
              <a:defRPr sz="1000">
                <a:latin typeface="Helvetica Neue Medium"/>
                <a:ea typeface="Helvetica Neue Medium"/>
                <a:cs typeface="Helvetica Neue Medium"/>
                <a:sym typeface="Helvetica Neue Medium"/>
              </a:defRPr>
            </a:pPr>
            <a:r>
              <a:rPr lang="pt-BR" sz="703" dirty="0"/>
              <a:t>Profa. Elisabete Vicente</a:t>
            </a:r>
          </a:p>
          <a:p>
            <a:pPr>
              <a:defRPr sz="1000" u="sng">
                <a:solidFill>
                  <a:srgbClr val="0000FF"/>
                </a:solidFill>
                <a:uFill>
                  <a:solidFill>
                    <a:srgbClr val="0000FF"/>
                  </a:solidFill>
                </a:uFill>
                <a:latin typeface="Helvetica Neue Medium"/>
                <a:ea typeface="Helvetica Neue Medium"/>
                <a:cs typeface="Helvetica Neue Medium"/>
                <a:sym typeface="Helvetica Neue Medium"/>
              </a:defRPr>
            </a:pPr>
            <a:r>
              <a:rPr lang="pt-BR" sz="703" dirty="0">
                <a:hlinkClick r:id="rId5"/>
              </a:rPr>
              <a:t>bevicent@usp.br</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 name=". Microrganismos na produção de bebidas alcoólicas destiladas…"/>
          <p:cNvSpPr txBox="1"/>
          <p:nvPr/>
        </p:nvSpPr>
        <p:spPr>
          <a:xfrm>
            <a:off x="1937544" y="810851"/>
            <a:ext cx="8965082" cy="6104811"/>
          </a:xfrm>
          <a:prstGeom prst="rect">
            <a:avLst/>
          </a:prstGeom>
          <a:ln w="12700">
            <a:solidFill>
              <a:schemeClr val="accent5">
                <a:satOff val="-41871"/>
                <a:lumOff val="-13058"/>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a:spAutoFit/>
          </a:bodyPr>
          <a:lstStyle/>
          <a:p>
            <a:pPr algn="l" defTabSz="914391">
              <a:defRPr b="1">
                <a:solidFill>
                  <a:srgbClr val="AD1F1F"/>
                </a:solidFill>
                <a:latin typeface="Franklin Gothic Book"/>
                <a:ea typeface="Franklin Gothic Book"/>
                <a:cs typeface="Franklin Gothic Book"/>
                <a:sym typeface="Franklin Gothic Book"/>
              </a:defRPr>
            </a:pPr>
            <a:r>
              <a:rPr sz="1688" dirty="0"/>
              <a:t>. </a:t>
            </a:r>
            <a:r>
              <a:rPr lang="pt-BR" sz="1688" u="sng" dirty="0"/>
              <a:t>Microrganismos na produção de bebidas alcoólicas destiladas</a:t>
            </a:r>
          </a:p>
          <a:p>
            <a:pPr algn="l" defTabSz="914391">
              <a:spcBef>
                <a:spcPts val="563"/>
              </a:spcBef>
              <a:defRPr b="1">
                <a:latin typeface="Franklin Gothic Book"/>
                <a:ea typeface="Franklin Gothic Book"/>
                <a:cs typeface="Franklin Gothic Book"/>
                <a:sym typeface="Franklin Gothic Book"/>
              </a:defRPr>
            </a:pPr>
            <a:endParaRPr lang="pt-BR" sz="1688" u="sng" dirty="0"/>
          </a:p>
          <a:p>
            <a:pPr algn="l" defTabSz="914391">
              <a:spcBef>
                <a:spcPts val="563"/>
              </a:spcBef>
              <a:buSzPct val="100000"/>
              <a:buFont typeface="Helvetica Neue"/>
              <a:buChar char="➢"/>
              <a:defRPr b="1">
                <a:latin typeface="Franklin Gothic Book"/>
                <a:ea typeface="Franklin Gothic Book"/>
                <a:cs typeface="Franklin Gothic Book"/>
                <a:sym typeface="Franklin Gothic Book"/>
              </a:defRPr>
            </a:pPr>
            <a:r>
              <a:rPr lang="pt-BR" sz="1688" dirty="0"/>
              <a:t> Qualquer produto fermentado (pela ação de um microrganismo)                                   </a:t>
            </a:r>
          </a:p>
          <a:p>
            <a:pPr algn="l" defTabSz="914391">
              <a:spcBef>
                <a:spcPts val="563"/>
              </a:spcBef>
              <a:buSzPct val="100000"/>
              <a:buFont typeface="Helvetica Neue"/>
              <a:buChar char="➢"/>
              <a:defRPr b="1">
                <a:latin typeface="Franklin Gothic Book"/>
                <a:ea typeface="Franklin Gothic Book"/>
                <a:cs typeface="Franklin Gothic Book"/>
                <a:sym typeface="Franklin Gothic Book"/>
              </a:defRPr>
            </a:pPr>
            <a:r>
              <a:rPr lang="pt-BR" sz="1688" dirty="0"/>
              <a:t> pode ser destilado, gerando produtos distintos:</a:t>
            </a:r>
          </a:p>
          <a:p>
            <a:pPr marL="321465" lvl="1" algn="l" defTabSz="914391">
              <a:spcBef>
                <a:spcPts val="563"/>
              </a:spcBef>
              <a:buSzPct val="100000"/>
              <a:buFont typeface="Helvetica Neue"/>
              <a:buChar char="➢"/>
              <a:defRPr b="1">
                <a:latin typeface="Franklin Gothic Book"/>
                <a:ea typeface="Franklin Gothic Book"/>
                <a:cs typeface="Franklin Gothic Book"/>
                <a:sym typeface="Franklin Gothic Book"/>
              </a:defRPr>
            </a:pPr>
            <a:r>
              <a:rPr lang="pt-BR" sz="1688" dirty="0"/>
              <a:t> Uísque: destilado de bebidas maltadas</a:t>
            </a:r>
          </a:p>
          <a:p>
            <a:pPr marL="321465" lvl="1" algn="l" defTabSz="914391">
              <a:spcBef>
                <a:spcPts val="563"/>
              </a:spcBef>
              <a:buSzPct val="100000"/>
              <a:buFont typeface="Helvetica Neue"/>
              <a:buChar char="➢"/>
              <a:defRPr b="1">
                <a:latin typeface="Franklin Gothic Book"/>
                <a:ea typeface="Franklin Gothic Book"/>
                <a:cs typeface="Franklin Gothic Book"/>
                <a:sym typeface="Franklin Gothic Book"/>
              </a:defRPr>
            </a:pPr>
            <a:r>
              <a:rPr lang="pt-BR" sz="1688" dirty="0"/>
              <a:t> Conhaque: destilado de vinho</a:t>
            </a:r>
          </a:p>
          <a:p>
            <a:pPr marL="321465" lvl="1" algn="l" defTabSz="914391">
              <a:spcBef>
                <a:spcPts val="563"/>
              </a:spcBef>
              <a:buSzPct val="100000"/>
              <a:buFont typeface="Helvetica Neue"/>
              <a:buChar char="➢"/>
              <a:defRPr b="1">
                <a:latin typeface="Franklin Gothic Book"/>
                <a:ea typeface="Franklin Gothic Book"/>
                <a:cs typeface="Franklin Gothic Book"/>
                <a:sym typeface="Franklin Gothic Book"/>
              </a:defRPr>
            </a:pPr>
            <a:r>
              <a:rPr lang="pt-BR" sz="1688" dirty="0"/>
              <a:t> Rum: destilado de melaço</a:t>
            </a:r>
          </a:p>
          <a:p>
            <a:pPr algn="l" defTabSz="914391">
              <a:spcBef>
                <a:spcPts val="563"/>
              </a:spcBef>
              <a:defRPr>
                <a:latin typeface="Franklin Gothic Book"/>
                <a:ea typeface="Franklin Gothic Book"/>
                <a:cs typeface="Franklin Gothic Book"/>
                <a:sym typeface="Franklin Gothic Book"/>
              </a:defRPr>
            </a:pPr>
            <a:endParaRPr lang="pt-BR" sz="1688" dirty="0"/>
          </a:p>
          <a:p>
            <a:pPr marL="321465" lvl="1" algn="l" defTabSz="914391">
              <a:spcBef>
                <a:spcPts val="563"/>
              </a:spcBef>
              <a:buSzPct val="100000"/>
              <a:buFont typeface="Helvetica Neue"/>
              <a:buChar char="➢"/>
              <a:defRPr b="1">
                <a:latin typeface="Franklin Gothic Book"/>
                <a:ea typeface="Franklin Gothic Book"/>
                <a:cs typeface="Franklin Gothic Book"/>
                <a:sym typeface="Franklin Gothic Book"/>
              </a:defRPr>
            </a:pPr>
            <a:r>
              <a:rPr lang="pt-BR" sz="1688" dirty="0"/>
              <a:t> Vodca: destilado de grãos ou de batata</a:t>
            </a:r>
          </a:p>
          <a:p>
            <a:pPr algn="l" defTabSz="914391">
              <a:spcBef>
                <a:spcPts val="563"/>
              </a:spcBef>
              <a:defRPr>
                <a:latin typeface="Franklin Gothic Book"/>
                <a:ea typeface="Franklin Gothic Book"/>
                <a:cs typeface="Franklin Gothic Book"/>
                <a:sym typeface="Franklin Gothic Book"/>
              </a:defRPr>
            </a:pPr>
            <a:endParaRPr lang="pt-BR" sz="1688" dirty="0"/>
          </a:p>
          <a:p>
            <a:pPr marL="321465" lvl="1" algn="l" defTabSz="914391">
              <a:spcBef>
                <a:spcPts val="563"/>
              </a:spcBef>
              <a:buSzPct val="100000"/>
              <a:buFont typeface="Helvetica Neue"/>
              <a:buChar char="➢"/>
              <a:defRPr b="1">
                <a:latin typeface="Franklin Gothic Book"/>
                <a:ea typeface="Franklin Gothic Book"/>
                <a:cs typeface="Franklin Gothic Book"/>
                <a:sym typeface="Franklin Gothic Book"/>
              </a:defRPr>
            </a:pPr>
            <a:r>
              <a:rPr lang="pt-BR" sz="1688" dirty="0"/>
              <a:t> Gim: destilado de grãos de junípero</a:t>
            </a:r>
          </a:p>
          <a:p>
            <a:pPr marL="321465" lvl="1" algn="l" defTabSz="914391">
              <a:spcBef>
                <a:spcPts val="563"/>
              </a:spcBef>
              <a:buSzPct val="100000"/>
              <a:buFont typeface="Helvetica Neue"/>
              <a:buChar char="➢"/>
              <a:defRPr b="1">
                <a:latin typeface="Franklin Gothic Book"/>
                <a:ea typeface="Franklin Gothic Book"/>
                <a:cs typeface="Franklin Gothic Book"/>
                <a:sym typeface="Franklin Gothic Book"/>
              </a:defRPr>
            </a:pPr>
            <a:r>
              <a:rPr lang="pt-BR" sz="1688" dirty="0"/>
              <a:t> Cachaça: destilado de fermentado                                                                                            </a:t>
            </a:r>
          </a:p>
          <a:p>
            <a:pPr marL="321465" lvl="1" algn="l" defTabSz="914391">
              <a:spcBef>
                <a:spcPts val="563"/>
              </a:spcBef>
              <a:buSzPct val="100000"/>
              <a:defRPr b="1">
                <a:latin typeface="Franklin Gothic Book"/>
                <a:ea typeface="Franklin Gothic Book"/>
                <a:cs typeface="Franklin Gothic Book"/>
                <a:sym typeface="Franklin Gothic Book"/>
              </a:defRPr>
            </a:pPr>
            <a:r>
              <a:rPr lang="pt-BR" sz="1688" dirty="0"/>
              <a:t>     de cana-de-açúcar</a:t>
            </a:r>
          </a:p>
          <a:p>
            <a:pPr algn="l" defTabSz="321465">
              <a:defRPr b="1">
                <a:solidFill>
                  <a:srgbClr val="9E691A"/>
                </a:solidFill>
                <a:latin typeface="Trebuchet MS"/>
                <a:ea typeface="Trebuchet MS"/>
                <a:cs typeface="Trebuchet MS"/>
                <a:sym typeface="Trebuchet MS"/>
              </a:defRPr>
            </a:pPr>
            <a:endParaRPr lang="pt-BR" sz="1688" dirty="0"/>
          </a:p>
          <a:p>
            <a:pPr algn="l" defTabSz="321465">
              <a:defRPr b="1">
                <a:solidFill>
                  <a:srgbClr val="9E691A"/>
                </a:solidFill>
                <a:latin typeface="Trebuchet MS"/>
                <a:ea typeface="Trebuchet MS"/>
                <a:cs typeface="Trebuchet MS"/>
                <a:sym typeface="Trebuchet MS"/>
              </a:defRPr>
            </a:pPr>
            <a:endParaRPr lang="pt-BR" sz="1688" dirty="0"/>
          </a:p>
          <a:p>
            <a:pPr algn="l" defTabSz="321465">
              <a:defRPr b="1">
                <a:solidFill>
                  <a:srgbClr val="9E691A"/>
                </a:solidFill>
                <a:latin typeface="Trebuchet MS"/>
                <a:ea typeface="Trebuchet MS"/>
                <a:cs typeface="Trebuchet MS"/>
                <a:sym typeface="Trebuchet MS"/>
              </a:defRPr>
            </a:pPr>
            <a:endParaRPr lang="pt-BR" sz="1688" dirty="0"/>
          </a:p>
          <a:p>
            <a:pPr algn="l" defTabSz="321465">
              <a:defRPr>
                <a:solidFill>
                  <a:srgbClr val="9E691A"/>
                </a:solidFill>
                <a:latin typeface="Trebuchet MS"/>
                <a:ea typeface="Trebuchet MS"/>
                <a:cs typeface="Trebuchet MS"/>
                <a:sym typeface="Trebuchet MS"/>
              </a:defRPr>
            </a:pPr>
            <a:endParaRPr lang="pt-BR" sz="1688" dirty="0"/>
          </a:p>
          <a:p>
            <a:pPr algn="l" defTabSz="914391">
              <a:spcBef>
                <a:spcPts val="563"/>
              </a:spcBef>
              <a:buSzPct val="100000"/>
              <a:buFont typeface="Helvetica Neue"/>
              <a:buChar char="➢"/>
              <a:defRPr b="1">
                <a:latin typeface="Franklin Gothic Book"/>
                <a:ea typeface="Franklin Gothic Book"/>
                <a:cs typeface="Franklin Gothic Book"/>
                <a:sym typeface="Franklin Gothic Book"/>
              </a:defRPr>
            </a:pPr>
            <a:r>
              <a:rPr lang="pt-BR" sz="1688" dirty="0"/>
              <a:t> Envelhecimento remove certos compostos da fermentação (sabores</a:t>
            </a:r>
          </a:p>
          <a:p>
            <a:pPr algn="l" defTabSz="914391">
              <a:spcBef>
                <a:spcPts val="563"/>
              </a:spcBef>
              <a:defRPr b="1">
                <a:latin typeface="Franklin Gothic Book"/>
                <a:ea typeface="Franklin Gothic Book"/>
                <a:cs typeface="Franklin Gothic Book"/>
                <a:sym typeface="Franklin Gothic Book"/>
              </a:defRPr>
            </a:pPr>
            <a:r>
              <a:rPr lang="pt-BR" sz="1688" dirty="0"/>
              <a:t>    indesejados) e confere colorações aos destilados</a:t>
            </a:r>
          </a:p>
        </p:txBody>
      </p:sp>
      <p:pic>
        <p:nvPicPr>
          <p:cNvPr id="167" name="http://corditecountryshownotes.files.wordpress.com/2009/05/juniper.jpg" descr="http://corditecountryshownotes.files.wordpress.com/2009/05/juniper.jpg"/>
          <p:cNvPicPr>
            <a:picLocks noChangeAspect="1"/>
          </p:cNvPicPr>
          <p:nvPr/>
        </p:nvPicPr>
        <p:blipFill>
          <a:blip r:embed="rId3"/>
          <a:stretch>
            <a:fillRect/>
          </a:stretch>
        </p:blipFill>
        <p:spPr>
          <a:xfrm>
            <a:off x="8194212" y="2650189"/>
            <a:ext cx="2060248" cy="1546266"/>
          </a:xfrm>
          <a:prstGeom prst="rect">
            <a:avLst/>
          </a:prstGeom>
          <a:ln w="12700">
            <a:miter lim="400000"/>
          </a:ln>
        </p:spPr>
      </p:pic>
      <p:sp>
        <p:nvSpPr>
          <p:cNvPr id="168" name="Bebidas Alcóolicas Destiladas"/>
          <p:cNvSpPr txBox="1"/>
          <p:nvPr/>
        </p:nvSpPr>
        <p:spPr>
          <a:xfrm>
            <a:off x="1895073" y="31671"/>
            <a:ext cx="3460885" cy="692563"/>
          </a:xfrm>
          <a:prstGeom prst="rect">
            <a:avLst/>
          </a:prstGeom>
          <a:solidFill>
            <a:srgbClr val="F7E1D3"/>
          </a:solidFill>
          <a:ln w="12700">
            <a:solidFill>
              <a:schemeClr val="accent5">
                <a:satOff val="-41871"/>
                <a:lumOff val="-13058"/>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4313" tIns="214313" rIns="214313" bIns="214313">
            <a:spAutoFit/>
          </a:bodyPr>
          <a:lstStyle>
            <a:lvl1pPr>
              <a:defRPr>
                <a:latin typeface="Helvetica Neue Medium"/>
                <a:ea typeface="Helvetica Neue Medium"/>
                <a:cs typeface="Helvetica Neue Medium"/>
                <a:sym typeface="Helvetica Neue Medium"/>
              </a:defRPr>
            </a:lvl1pPr>
          </a:lstStyle>
          <a:p>
            <a:r>
              <a:rPr sz="1688"/>
              <a:t>Bebidas Alcóolicas Destiladas</a:t>
            </a:r>
          </a:p>
        </p:txBody>
      </p:sp>
      <p:pic>
        <p:nvPicPr>
          <p:cNvPr id="169" name="rum_hav33.jpg" descr="rum_hav33.jpg"/>
          <p:cNvPicPr>
            <a:picLocks noChangeAspect="1"/>
          </p:cNvPicPr>
          <p:nvPr/>
        </p:nvPicPr>
        <p:blipFill>
          <a:blip r:embed="rId4"/>
          <a:stretch>
            <a:fillRect/>
          </a:stretch>
        </p:blipFill>
        <p:spPr>
          <a:xfrm>
            <a:off x="6746061" y="2061820"/>
            <a:ext cx="1229240" cy="1638986"/>
          </a:xfrm>
          <a:prstGeom prst="rect">
            <a:avLst/>
          </a:prstGeom>
          <a:ln w="12700">
            <a:miter lim="400000"/>
          </a:ln>
        </p:spPr>
      </p:pic>
      <p:sp>
        <p:nvSpPr>
          <p:cNvPr id="170" name="Line"/>
          <p:cNvSpPr/>
          <p:nvPr/>
        </p:nvSpPr>
        <p:spPr>
          <a:xfrm flipV="1">
            <a:off x="6060282" y="4011409"/>
            <a:ext cx="2057423" cy="370094"/>
          </a:xfrm>
          <a:prstGeom prst="line">
            <a:avLst/>
          </a:prstGeom>
          <a:ln w="25400">
            <a:solidFill>
              <a:schemeClr val="accent1"/>
            </a:solidFill>
          </a:ln>
        </p:spPr>
        <p:txBody>
          <a:bodyPr lIns="32145" tIns="32145" rIns="32145" bIns="32145"/>
          <a:lstStyle/>
          <a:p>
            <a:endParaRPr sz="1688"/>
          </a:p>
        </p:txBody>
      </p:sp>
      <p:sp>
        <p:nvSpPr>
          <p:cNvPr id="172" name="Line"/>
          <p:cNvSpPr/>
          <p:nvPr/>
        </p:nvSpPr>
        <p:spPr>
          <a:xfrm flipV="1">
            <a:off x="5185173" y="2900812"/>
            <a:ext cx="1821659" cy="165548"/>
          </a:xfrm>
          <a:prstGeom prst="line">
            <a:avLst/>
          </a:prstGeom>
          <a:ln w="25400">
            <a:solidFill>
              <a:schemeClr val="accent1"/>
            </a:solidFill>
          </a:ln>
        </p:spPr>
        <p:txBody>
          <a:bodyPr lIns="32145" tIns="32145" rIns="32145" bIns="32145"/>
          <a:lstStyle/>
          <a:p>
            <a:endParaRPr sz="1688"/>
          </a:p>
        </p:txBody>
      </p:sp>
      <p:pic>
        <p:nvPicPr>
          <p:cNvPr id="7" name="Picture 6">
            <a:extLst>
              <a:ext uri="{FF2B5EF4-FFF2-40B4-BE49-F238E27FC236}">
                <a16:creationId xmlns:a16="http://schemas.microsoft.com/office/drawing/2014/main" id="{4F0C23C8-816C-0C44-9E94-14066CCBA7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6059" y="4627419"/>
            <a:ext cx="3655844" cy="1487188"/>
          </a:xfrm>
          <a:prstGeom prst="rect">
            <a:avLst/>
          </a:prstGeom>
        </p:spPr>
      </p:pic>
      <p:pic>
        <p:nvPicPr>
          <p:cNvPr id="9" name="Picture 8">
            <a:extLst>
              <a:ext uri="{FF2B5EF4-FFF2-40B4-BE49-F238E27FC236}">
                <a16:creationId xmlns:a16="http://schemas.microsoft.com/office/drawing/2014/main" id="{0CDCB71A-2462-1040-9536-F6ACE598B4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5958" y="4881299"/>
            <a:ext cx="432734" cy="1136140"/>
          </a:xfrm>
          <a:prstGeom prst="rect">
            <a:avLst/>
          </a:prstGeom>
        </p:spPr>
      </p:pic>
      <p:sp>
        <p:nvSpPr>
          <p:cNvPr id="21" name="Line">
            <a:extLst>
              <a:ext uri="{FF2B5EF4-FFF2-40B4-BE49-F238E27FC236}">
                <a16:creationId xmlns:a16="http://schemas.microsoft.com/office/drawing/2014/main" id="{D7C37618-9BB2-7048-B73D-43D014100607}"/>
              </a:ext>
            </a:extLst>
          </p:cNvPr>
          <p:cNvSpPr/>
          <p:nvPr/>
        </p:nvSpPr>
        <p:spPr>
          <a:xfrm>
            <a:off x="3875327" y="5054533"/>
            <a:ext cx="1491349" cy="245966"/>
          </a:xfrm>
          <a:prstGeom prst="line">
            <a:avLst/>
          </a:prstGeom>
          <a:ln w="25400">
            <a:solidFill>
              <a:schemeClr val="accent1"/>
            </a:solidFill>
          </a:ln>
        </p:spPr>
        <p:txBody>
          <a:bodyPr lIns="32145" tIns="32145" rIns="32145" bIns="32145"/>
          <a:lstStyle/>
          <a:p>
            <a:endParaRPr sz="1688"/>
          </a:p>
        </p:txBody>
      </p:sp>
      <p:sp>
        <p:nvSpPr>
          <p:cNvPr id="22" name="Tipo Ale…">
            <a:extLst>
              <a:ext uri="{FF2B5EF4-FFF2-40B4-BE49-F238E27FC236}">
                <a16:creationId xmlns:a16="http://schemas.microsoft.com/office/drawing/2014/main" id="{674C47BA-27CA-344D-A587-F7EB488DB4FC}"/>
              </a:ext>
            </a:extLst>
          </p:cNvPr>
          <p:cNvSpPr txBox="1"/>
          <p:nvPr/>
        </p:nvSpPr>
        <p:spPr>
          <a:xfrm>
            <a:off x="5903083" y="5023579"/>
            <a:ext cx="637326" cy="851580"/>
          </a:xfrm>
          <a:prstGeom prst="rect">
            <a:avLst/>
          </a:prstGeom>
          <a:solidFill>
            <a:srgbClr val="FFEF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l" defTabSz="321465">
              <a:defRPr sz="2000">
                <a:solidFill>
                  <a:srgbClr val="333333"/>
                </a:solidFill>
                <a:latin typeface="+mj-lt"/>
                <a:ea typeface="+mj-ea"/>
                <a:cs typeface="+mj-cs"/>
                <a:sym typeface="Helvetica"/>
              </a:defRPr>
            </a:pPr>
            <a:r>
              <a:rPr lang="pt-BR" sz="844" dirty="0">
                <a:solidFill>
                  <a:srgbClr val="FF0000"/>
                </a:solidFill>
              </a:rPr>
              <a:t>Mas, também há algumas muito especiais, veja </a:t>
            </a:r>
          </a:p>
        </p:txBody>
      </p:sp>
      <p:sp>
        <p:nvSpPr>
          <p:cNvPr id="23" name="Line">
            <a:extLst>
              <a:ext uri="{FF2B5EF4-FFF2-40B4-BE49-F238E27FC236}">
                <a16:creationId xmlns:a16="http://schemas.microsoft.com/office/drawing/2014/main" id="{62FCEE33-B213-1F4A-AA79-E0EE955394FF}"/>
              </a:ext>
            </a:extLst>
          </p:cNvPr>
          <p:cNvSpPr/>
          <p:nvPr/>
        </p:nvSpPr>
        <p:spPr>
          <a:xfrm flipV="1">
            <a:off x="6540409" y="5457495"/>
            <a:ext cx="205652" cy="67283"/>
          </a:xfrm>
          <a:prstGeom prst="line">
            <a:avLst/>
          </a:prstGeom>
          <a:ln w="25400">
            <a:solidFill>
              <a:schemeClr val="accent1"/>
            </a:solidFill>
          </a:ln>
        </p:spPr>
        <p:txBody>
          <a:bodyPr lIns="32145" tIns="32145" rIns="32145" bIns="32145"/>
          <a:lstStyle/>
          <a:p>
            <a:endParaRPr sz="1688"/>
          </a:p>
        </p:txBody>
      </p:sp>
      <p:sp>
        <p:nvSpPr>
          <p:cNvPr id="13" name="ICB/USP…">
            <a:extLst>
              <a:ext uri="{FF2B5EF4-FFF2-40B4-BE49-F238E27FC236}">
                <a16:creationId xmlns:a16="http://schemas.microsoft.com/office/drawing/2014/main" id="{614F492D-590C-5345-A9F9-2924366C9919}"/>
              </a:ext>
            </a:extLst>
          </p:cNvPr>
          <p:cNvSpPr txBox="1"/>
          <p:nvPr/>
        </p:nvSpPr>
        <p:spPr>
          <a:xfrm>
            <a:off x="0" y="0"/>
            <a:ext cx="1062792" cy="667170"/>
          </a:xfrm>
          <a:prstGeom prst="rect">
            <a:avLst/>
          </a:prstGeom>
          <a:solidFill>
            <a:srgbClr val="72FDE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500">
                <a:latin typeface="Helvetica Neue Medium"/>
                <a:ea typeface="Helvetica Neue Medium"/>
                <a:cs typeface="Helvetica Neue Medium"/>
                <a:sym typeface="Helvetica Neue Medium"/>
              </a:defRPr>
            </a:pPr>
            <a:r>
              <a:rPr lang="pt-BR" sz="1055" dirty="0" err="1"/>
              <a:t>ICB</a:t>
            </a:r>
            <a:r>
              <a:rPr lang="pt-BR" sz="1055" dirty="0"/>
              <a:t>/USP</a:t>
            </a:r>
          </a:p>
          <a:p>
            <a:pPr>
              <a:defRPr sz="1000">
                <a:latin typeface="Helvetica Neue Medium"/>
                <a:ea typeface="Helvetica Neue Medium"/>
                <a:cs typeface="Helvetica Neue Medium"/>
                <a:sym typeface="Helvetica Neue Medium"/>
              </a:defRPr>
            </a:pPr>
            <a:endParaRPr lang="pt-BR" sz="703" dirty="0"/>
          </a:p>
          <a:p>
            <a:pPr>
              <a:defRPr sz="1000">
                <a:latin typeface="Helvetica Neue Medium"/>
                <a:ea typeface="Helvetica Neue Medium"/>
                <a:cs typeface="Helvetica Neue Medium"/>
                <a:sym typeface="Helvetica Neue Medium"/>
              </a:defRPr>
            </a:pPr>
            <a:r>
              <a:rPr lang="pt-BR" sz="703" dirty="0" err="1"/>
              <a:t>BMM</a:t>
            </a:r>
            <a:r>
              <a:rPr lang="pt-BR" sz="703" dirty="0"/>
              <a:t> 0180</a:t>
            </a:r>
          </a:p>
          <a:p>
            <a:pPr>
              <a:defRPr sz="1000">
                <a:latin typeface="Helvetica Neue Medium"/>
                <a:ea typeface="Helvetica Neue Medium"/>
                <a:cs typeface="Helvetica Neue Medium"/>
                <a:sym typeface="Helvetica Neue Medium"/>
              </a:defRPr>
            </a:pPr>
            <a:r>
              <a:rPr lang="pt-BR" sz="703" dirty="0"/>
              <a:t>Profa. Elisabete Vicente</a:t>
            </a:r>
          </a:p>
          <a:p>
            <a:pPr>
              <a:defRPr sz="1000" u="sng">
                <a:solidFill>
                  <a:srgbClr val="0000FF"/>
                </a:solidFill>
                <a:uFill>
                  <a:solidFill>
                    <a:srgbClr val="0000FF"/>
                  </a:solidFill>
                </a:uFill>
                <a:latin typeface="Helvetica Neue Medium"/>
                <a:ea typeface="Helvetica Neue Medium"/>
                <a:cs typeface="Helvetica Neue Medium"/>
                <a:sym typeface="Helvetica Neue Medium"/>
              </a:defRPr>
            </a:pPr>
            <a:r>
              <a:rPr lang="pt-BR" sz="703" dirty="0">
                <a:hlinkClick r:id="rId7"/>
              </a:rPr>
              <a:t>bevicent@usp.br</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4.1. Indústria de Alimentos"/>
          <p:cNvSpPr txBox="1"/>
          <p:nvPr/>
        </p:nvSpPr>
        <p:spPr>
          <a:xfrm>
            <a:off x="1518821" y="489416"/>
            <a:ext cx="1941238" cy="288477"/>
          </a:xfrm>
          <a:prstGeom prst="rect">
            <a:avLst/>
          </a:prstGeom>
          <a:gradFill>
            <a:gsLst>
              <a:gs pos="0">
                <a:schemeClr val="accent4"/>
              </a:gs>
              <a:gs pos="100000">
                <a:srgbClr val="FE9301"/>
              </a:gs>
            </a:gsLst>
            <a:lin ang="5400000"/>
          </a:gradFill>
          <a:ln w="12700">
            <a:miter lim="400000"/>
          </a:ln>
          <a:effectLst>
            <a:reflection stA="91988"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800">
                <a:latin typeface="Helvetica Neue Medium"/>
                <a:ea typeface="Helvetica Neue Medium"/>
                <a:cs typeface="Helvetica Neue Medium"/>
                <a:sym typeface="Helvetica Neue Medium"/>
              </a:defRPr>
            </a:lvl1pPr>
          </a:lstStyle>
          <a:p>
            <a:r>
              <a:rPr lang="pt-BR" sz="1406" dirty="0"/>
              <a:t>Indústria de Alimentos</a:t>
            </a:r>
          </a:p>
        </p:txBody>
      </p:sp>
      <p:sp>
        <p:nvSpPr>
          <p:cNvPr id="177" name="ICB/USP…"/>
          <p:cNvSpPr txBox="1"/>
          <p:nvPr/>
        </p:nvSpPr>
        <p:spPr>
          <a:xfrm>
            <a:off x="0" y="15038"/>
            <a:ext cx="1062792" cy="667170"/>
          </a:xfrm>
          <a:prstGeom prst="rect">
            <a:avLst/>
          </a:prstGeom>
          <a:solidFill>
            <a:srgbClr val="72FDE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500">
                <a:latin typeface="Helvetica Neue Medium"/>
                <a:ea typeface="Helvetica Neue Medium"/>
                <a:cs typeface="Helvetica Neue Medium"/>
                <a:sym typeface="Helvetica Neue Medium"/>
              </a:defRPr>
            </a:pPr>
            <a:r>
              <a:rPr lang="pt-BR" sz="1055"/>
              <a:t>ICB/USP</a:t>
            </a:r>
          </a:p>
          <a:p>
            <a:pPr>
              <a:defRPr sz="1000">
                <a:latin typeface="Helvetica Neue Medium"/>
                <a:ea typeface="Helvetica Neue Medium"/>
                <a:cs typeface="Helvetica Neue Medium"/>
                <a:sym typeface="Helvetica Neue Medium"/>
              </a:defRPr>
            </a:pPr>
            <a:endParaRPr lang="pt-BR" sz="703"/>
          </a:p>
          <a:p>
            <a:pPr>
              <a:defRPr sz="1000">
                <a:latin typeface="Helvetica Neue Medium"/>
                <a:ea typeface="Helvetica Neue Medium"/>
                <a:cs typeface="Helvetica Neue Medium"/>
                <a:sym typeface="Helvetica Neue Medium"/>
              </a:defRPr>
            </a:pPr>
            <a:r>
              <a:rPr lang="pt-BR" sz="703"/>
              <a:t>BMM 0180</a:t>
            </a:r>
          </a:p>
          <a:p>
            <a:pPr>
              <a:defRPr sz="1000">
                <a:latin typeface="Helvetica Neue Medium"/>
                <a:ea typeface="Helvetica Neue Medium"/>
                <a:cs typeface="Helvetica Neue Medium"/>
                <a:sym typeface="Helvetica Neue Medium"/>
              </a:defRPr>
            </a:pPr>
            <a:r>
              <a:rPr lang="pt-BR" sz="703"/>
              <a:t>Profa. Elisabete Vicente</a:t>
            </a:r>
          </a:p>
          <a:p>
            <a:pPr>
              <a:defRPr sz="1000" u="sng">
                <a:solidFill>
                  <a:srgbClr val="0000FF"/>
                </a:solidFill>
                <a:uFill>
                  <a:solidFill>
                    <a:srgbClr val="0000FF"/>
                  </a:solidFill>
                </a:uFill>
                <a:latin typeface="Helvetica Neue Medium"/>
                <a:ea typeface="Helvetica Neue Medium"/>
                <a:cs typeface="Helvetica Neue Medium"/>
                <a:sym typeface="Helvetica Neue Medium"/>
              </a:defRPr>
            </a:pPr>
            <a:r>
              <a:rPr lang="pt-BR" sz="703">
                <a:hlinkClick r:id="rId3"/>
              </a:rPr>
              <a:t>bevicent@usp.br</a:t>
            </a:r>
          </a:p>
        </p:txBody>
      </p:sp>
      <p:sp>
        <p:nvSpPr>
          <p:cNvPr id="179" name="1. Microrganismos empregados na fabricação de Pães…"/>
          <p:cNvSpPr txBox="1"/>
          <p:nvPr/>
        </p:nvSpPr>
        <p:spPr>
          <a:xfrm>
            <a:off x="1387282" y="1700352"/>
            <a:ext cx="9137453" cy="1057021"/>
          </a:xfrm>
          <a:prstGeom prst="rect">
            <a:avLst/>
          </a:prstGeom>
          <a:solidFill>
            <a:schemeClr val="accent4">
              <a:lumMod val="20000"/>
              <a:lumOff val="80000"/>
            </a:schemeClr>
          </a:solidFill>
          <a:ln w="57150">
            <a:solidFill>
              <a:srgbClr val="C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98225" algn="l" defTabSz="321465">
              <a:buSzPct val="100000"/>
              <a:defRPr sz="1600">
                <a:solidFill>
                  <a:schemeClr val="accent3">
                    <a:satOff val="-7500"/>
                    <a:lumOff val="-10588"/>
                  </a:schemeClr>
                </a:solidFill>
                <a:latin typeface="+mj-lt"/>
                <a:ea typeface="+mj-ea"/>
                <a:cs typeface="+mj-cs"/>
                <a:sym typeface="Helvetica"/>
              </a:defRPr>
            </a:pPr>
            <a:r>
              <a:rPr lang="pt-BR" sz="1600" b="1" dirty="0"/>
              <a:t>3. Microrganismos empregados na fabricação de </a:t>
            </a:r>
            <a:r>
              <a:rPr lang="pt-BR" sz="1600" b="1" u="sng" dirty="0"/>
              <a:t>Queijos</a:t>
            </a:r>
          </a:p>
          <a:p>
            <a:pPr marL="321465" indent="-223241" algn="l" defTabSz="321465">
              <a:buSzPct val="100000"/>
              <a:buFont typeface="Helvetica"/>
              <a:buChar char="•"/>
              <a:defRPr sz="1600"/>
            </a:pPr>
            <a:r>
              <a:rPr lang="pt-BR" sz="1600" dirty="0"/>
              <a:t>Identifique os </a:t>
            </a:r>
            <a:r>
              <a:rPr lang="pt-BR" sz="1600" b="1" dirty="0"/>
              <a:t>microrganismos</a:t>
            </a:r>
            <a:r>
              <a:rPr lang="pt-BR" sz="1600" dirty="0"/>
              <a:t> envolvidos na conversão de leite em diferentes tipos de queijo. </a:t>
            </a:r>
          </a:p>
          <a:p>
            <a:pPr marL="321465" indent="-223241" algn="l" defTabSz="321465">
              <a:buSzPct val="100000"/>
              <a:buFont typeface="Helvetica"/>
              <a:buChar char="•"/>
              <a:defRPr sz="1600"/>
            </a:pPr>
            <a:r>
              <a:rPr lang="pt-BR" sz="1600" dirty="0"/>
              <a:t>Como eles podem afetar os </a:t>
            </a:r>
            <a:r>
              <a:rPr lang="pt-BR" sz="1600" u="sng" dirty="0"/>
              <a:t>sabores</a:t>
            </a:r>
            <a:r>
              <a:rPr lang="pt-BR" sz="1600" dirty="0"/>
              <a:t> e </a:t>
            </a:r>
            <a:r>
              <a:rPr lang="pt-BR" sz="1600" u="sng" dirty="0"/>
              <a:t>cheiros</a:t>
            </a:r>
            <a:r>
              <a:rPr lang="pt-BR" sz="1600" dirty="0"/>
              <a:t> e como eles podem nos </a:t>
            </a:r>
            <a:r>
              <a:rPr lang="pt-BR" sz="1600" u="sng" dirty="0"/>
              <a:t>beneficiar</a:t>
            </a:r>
            <a:r>
              <a:rPr lang="pt-BR" sz="1600" dirty="0"/>
              <a:t>?</a:t>
            </a:r>
          </a:p>
          <a:p>
            <a:pPr marL="321465" indent="-223241" algn="l" defTabSz="321465">
              <a:buSzPct val="100000"/>
              <a:buFont typeface="Helvetica"/>
              <a:buChar char="•"/>
              <a:defRPr sz="1600"/>
            </a:pPr>
            <a:r>
              <a:rPr lang="pt-BR" sz="1600" b="1" dirty="0">
                <a:solidFill>
                  <a:srgbClr val="7030A0"/>
                </a:solidFill>
              </a:rPr>
              <a:t>Qual é o seu queijo favorito?</a:t>
            </a:r>
          </a:p>
        </p:txBody>
      </p:sp>
      <p:graphicFrame>
        <p:nvGraphicFramePr>
          <p:cNvPr id="9" name="Table 8">
            <a:extLst>
              <a:ext uri="{FF2B5EF4-FFF2-40B4-BE49-F238E27FC236}">
                <a16:creationId xmlns:a16="http://schemas.microsoft.com/office/drawing/2014/main" id="{ACD96467-0031-E24E-9545-DB5A9FA2CE3B}"/>
              </a:ext>
            </a:extLst>
          </p:cNvPr>
          <p:cNvGraphicFramePr>
            <a:graphicFrameLocks noGrp="1"/>
          </p:cNvGraphicFramePr>
          <p:nvPr>
            <p:extLst>
              <p:ext uri="{D42A27DB-BD31-4B8C-83A1-F6EECF244321}">
                <p14:modId xmlns:p14="http://schemas.microsoft.com/office/powerpoint/2010/main" val="1449760513"/>
              </p:ext>
            </p:extLst>
          </p:nvPr>
        </p:nvGraphicFramePr>
        <p:xfrm>
          <a:off x="1387282" y="2823274"/>
          <a:ext cx="9137453" cy="4041934"/>
        </p:xfrm>
        <a:graphic>
          <a:graphicData uri="http://schemas.openxmlformats.org/drawingml/2006/table">
            <a:tbl>
              <a:tblPr firstRow="1" bandRow="1">
                <a:tableStyleId>{5940675A-B579-460E-94D1-54222C63F5DA}</a:tableStyleId>
              </a:tblPr>
              <a:tblGrid>
                <a:gridCol w="2701467">
                  <a:extLst>
                    <a:ext uri="{9D8B030D-6E8A-4147-A177-3AD203B41FA5}">
                      <a16:colId xmlns:a16="http://schemas.microsoft.com/office/drawing/2014/main" val="3790246457"/>
                    </a:ext>
                  </a:extLst>
                </a:gridCol>
                <a:gridCol w="6435986">
                  <a:extLst>
                    <a:ext uri="{9D8B030D-6E8A-4147-A177-3AD203B41FA5}">
                      <a16:colId xmlns:a16="http://schemas.microsoft.com/office/drawing/2014/main" val="132103788"/>
                    </a:ext>
                  </a:extLst>
                </a:gridCol>
              </a:tblGrid>
              <a:tr h="404193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sz="3600" b="1">
                          <a:solidFill>
                            <a:srgbClr val="333333"/>
                          </a:solidFill>
                          <a:latin typeface="+mj-lt"/>
                          <a:ea typeface="+mj-ea"/>
                          <a:cs typeface="+mj-cs"/>
                          <a:sym typeface="Helvetica"/>
                        </a:defRPr>
                      </a:pPr>
                      <a:r>
                        <a:rPr lang="en-US" sz="2300" b="1" i="0" u="sng" strike="noStrike" cap="none" spc="0" baseline="0" dirty="0">
                          <a:ln>
                            <a:noFill/>
                          </a:ln>
                          <a:solidFill>
                            <a:schemeClr val="accent3">
                              <a:lumMod val="50000"/>
                            </a:schemeClr>
                          </a:solidFill>
                          <a:uFill>
                            <a:solidFill>
                              <a:srgbClr val="0000FF"/>
                            </a:solidFill>
                          </a:uFill>
                          <a:latin typeface="+mn-lt"/>
                          <a:ea typeface="+mn-ea"/>
                          <a:cs typeface="+mn-cs"/>
                          <a:sym typeface="Helvetica"/>
                          <a:hlinkClick r:id="rId4">
                            <a:extLst>
                              <a:ext uri="{A12FA001-AC4F-418D-AE19-62706E023703}">
                                <ahyp:hlinkClr xmlns:ahyp="http://schemas.microsoft.com/office/drawing/2018/hyperlinkcolor" val="tx"/>
                              </a:ext>
                            </a:extLst>
                          </a:hlinkClick>
                        </a:rPr>
                        <a:t>Microrganismos do sabor</a:t>
                      </a:r>
                      <a:endParaRPr lang="en-US" sz="2300" b="1" i="0" u="sng" strike="noStrike" cap="none" spc="0" baseline="0" dirty="0">
                        <a:ln>
                          <a:noFill/>
                        </a:ln>
                        <a:solidFill>
                          <a:schemeClr val="accent3">
                            <a:lumMod val="50000"/>
                          </a:schemeClr>
                        </a:solidFill>
                        <a:uFill>
                          <a:solidFill>
                            <a:srgbClr val="0000FF"/>
                          </a:solidFill>
                        </a:uFill>
                        <a:latin typeface="+mn-lt"/>
                        <a:ea typeface="+mn-ea"/>
                        <a:cs typeface="+mn-cs"/>
                        <a:sym typeface="Helvetica"/>
                      </a:endParaRPr>
                    </a:p>
                    <a:p>
                      <a:pPr marL="0" marR="0" lvl="0" indent="0" algn="l" defTabSz="457200" rtl="0" eaLnBrk="1" fontAlgn="auto" latinLnBrk="0" hangingPunct="1">
                        <a:lnSpc>
                          <a:spcPct val="100000"/>
                        </a:lnSpc>
                        <a:spcBef>
                          <a:spcPts val="0"/>
                        </a:spcBef>
                        <a:spcAft>
                          <a:spcPts val="0"/>
                        </a:spcAft>
                        <a:buClrTx/>
                        <a:buSzTx/>
                        <a:buFontTx/>
                        <a:buNone/>
                        <a:tabLst/>
                        <a:defRPr sz="3600" b="1">
                          <a:solidFill>
                            <a:srgbClr val="333333"/>
                          </a:solidFill>
                          <a:latin typeface="+mj-lt"/>
                          <a:ea typeface="+mj-ea"/>
                          <a:cs typeface="+mj-cs"/>
                          <a:sym typeface="Helvetica"/>
                        </a:defRPr>
                      </a:pPr>
                      <a:r>
                        <a:rPr lang="en-US" sz="800" b="1" i="0" u="none" strike="noStrike" cap="none" spc="0" baseline="0" dirty="0">
                          <a:ln>
                            <a:noFill/>
                          </a:ln>
                          <a:solidFill>
                            <a:schemeClr val="tx1"/>
                          </a:solidFill>
                          <a:effectLst/>
                          <a:uFillTx/>
                          <a:latin typeface="+mn-ea"/>
                          <a:ea typeface="+mn-ea"/>
                          <a:cs typeface="+mn-cs"/>
                          <a:sym typeface="Helvetica"/>
                        </a:rPr>
                        <a:t>Carlos </a:t>
                      </a:r>
                      <a:r>
                        <a:rPr lang="en-US" sz="800" b="1" i="0" u="none" strike="noStrike" cap="none" spc="0" baseline="0" dirty="0" err="1">
                          <a:ln>
                            <a:noFill/>
                          </a:ln>
                          <a:solidFill>
                            <a:schemeClr val="tx1"/>
                          </a:solidFill>
                          <a:effectLst/>
                          <a:uFillTx/>
                          <a:latin typeface="+mn-ea"/>
                          <a:ea typeface="+mn-ea"/>
                          <a:cs typeface="+mn-cs"/>
                          <a:sym typeface="Helvetica"/>
                        </a:rPr>
                        <a:t>Fioravanti</a:t>
                      </a:r>
                      <a:r>
                        <a:rPr lang="en-US" sz="800" b="1" i="0" u="none" strike="noStrike" cap="none" spc="0" baseline="0" dirty="0">
                          <a:ln>
                            <a:noFill/>
                          </a:ln>
                          <a:solidFill>
                            <a:schemeClr val="tx1"/>
                          </a:solidFill>
                          <a:effectLst/>
                          <a:uFillTx/>
                          <a:latin typeface="+mn-ea"/>
                          <a:ea typeface="+mn-ea"/>
                          <a:cs typeface="+mn-cs"/>
                          <a:sym typeface="Helvetica"/>
                        </a:rPr>
                        <a:t> , </a:t>
                      </a:r>
                      <a:r>
                        <a:rPr lang="en-US" sz="800" b="1" i="0" u="none" strike="noStrike" cap="none" spc="0" baseline="0" dirty="0" err="1">
                          <a:ln>
                            <a:noFill/>
                          </a:ln>
                          <a:solidFill>
                            <a:schemeClr val="tx1"/>
                          </a:solidFill>
                          <a:effectLst/>
                          <a:uFillTx/>
                          <a:latin typeface="+mn-ea"/>
                          <a:ea typeface="+mn-ea"/>
                          <a:cs typeface="+mn-cs"/>
                          <a:sym typeface="Helvetica"/>
                        </a:rPr>
                        <a:t>Revista</a:t>
                      </a:r>
                      <a:r>
                        <a:rPr lang="en-US" sz="800" b="1" i="0" u="none" strike="noStrike" cap="none" spc="0" baseline="0" dirty="0">
                          <a:ln>
                            <a:noFill/>
                          </a:ln>
                          <a:solidFill>
                            <a:schemeClr val="tx1"/>
                          </a:solidFill>
                          <a:effectLst/>
                          <a:uFillTx/>
                          <a:latin typeface="+mn-ea"/>
                          <a:ea typeface="+mn-ea"/>
                          <a:cs typeface="+mn-cs"/>
                          <a:sym typeface="Helvetica"/>
                        </a:rPr>
                        <a:t> FAPESP,  2019, 55-59</a:t>
                      </a:r>
                      <a:endParaRPr lang="en-US" sz="800" b="1" i="0" u="none" strike="noStrike" cap="none" spc="0" baseline="0" dirty="0">
                        <a:ln>
                          <a:noFill/>
                        </a:ln>
                        <a:solidFill>
                          <a:schemeClr val="tx1"/>
                        </a:solidFill>
                        <a:uFillTx/>
                        <a:latin typeface="+mn-ea"/>
                        <a:ea typeface="+mn-ea"/>
                        <a:cs typeface="+mn-cs"/>
                        <a:sym typeface="Helvetica"/>
                      </a:endParaRPr>
                    </a:p>
                    <a:p>
                      <a:pPr algn="l" defTabSz="457200">
                        <a:defRPr sz="3600" b="1">
                          <a:solidFill>
                            <a:srgbClr val="333333"/>
                          </a:solidFill>
                          <a:latin typeface="+mj-lt"/>
                          <a:ea typeface="+mj-ea"/>
                          <a:cs typeface="+mj-cs"/>
                          <a:sym typeface="Helvetica"/>
                        </a:defRPr>
                      </a:pPr>
                      <a:endParaRPr lang="en-US" sz="2300" b="1" i="0" u="sng" strike="noStrike" cap="none" spc="0" baseline="0" dirty="0">
                        <a:ln>
                          <a:noFill/>
                        </a:ln>
                        <a:solidFill>
                          <a:schemeClr val="accent3">
                            <a:lumMod val="50000"/>
                          </a:schemeClr>
                        </a:solidFill>
                        <a:uFill>
                          <a:solidFill>
                            <a:srgbClr val="0000FF"/>
                          </a:solidFill>
                        </a:uFill>
                        <a:latin typeface="+mn-lt"/>
                        <a:ea typeface="+mn-ea"/>
                        <a:cs typeface="+mn-cs"/>
                        <a:sym typeface="Helvetica"/>
                        <a:hlinkClick r:id="rId4">
                          <a:extLst>
                            <a:ext uri="{A12FA001-AC4F-418D-AE19-62706E023703}">
                              <ahyp:hlinkClr xmlns:ahyp="http://schemas.microsoft.com/office/drawing/2018/hyperlinkcolor" val="tx"/>
                            </a:ext>
                          </a:extLst>
                        </a:hlinkClick>
                      </a:endParaRPr>
                    </a:p>
                    <a:p>
                      <a:pPr algn="l" defTabSz="457200">
                        <a:defRPr sz="3600" b="1">
                          <a:solidFill>
                            <a:srgbClr val="333333"/>
                          </a:solidFill>
                          <a:latin typeface="+mj-lt"/>
                          <a:ea typeface="+mj-ea"/>
                          <a:cs typeface="+mj-cs"/>
                          <a:sym typeface="Helvetica"/>
                        </a:defRPr>
                      </a:pPr>
                      <a:endParaRPr lang="en-US" sz="500" b="1" i="0" u="sng" strike="noStrike" cap="none" spc="0" baseline="0" dirty="0">
                        <a:ln>
                          <a:noFill/>
                        </a:ln>
                        <a:solidFill>
                          <a:srgbClr val="0000FF"/>
                        </a:solidFill>
                        <a:uFill>
                          <a:solidFill>
                            <a:srgbClr val="0000FF"/>
                          </a:solidFill>
                        </a:uFill>
                        <a:latin typeface="+mn-lt"/>
                        <a:ea typeface="+mn-ea"/>
                        <a:cs typeface="+mn-cs"/>
                        <a:sym typeface="Helvetica"/>
                        <a:hlinkClick r:id="rId4">
                          <a:extLst>
                            <a:ext uri="{A12FA001-AC4F-418D-AE19-62706E023703}">
                              <ahyp:hlinkClr xmlns:ahyp="http://schemas.microsoft.com/office/drawing/2018/hyperlinkcolor" val="tx"/>
                            </a:ext>
                          </a:extLst>
                        </a:hlinkClick>
                      </a:endParaRPr>
                    </a:p>
                    <a:p>
                      <a:pPr algn="l" defTabSz="457200">
                        <a:defRPr sz="1800">
                          <a:solidFill>
                            <a:srgbClr val="333333"/>
                          </a:solidFill>
                          <a:latin typeface="+mj-lt"/>
                          <a:ea typeface="+mj-ea"/>
                          <a:cs typeface="+mj-cs"/>
                          <a:sym typeface="Helvetica"/>
                        </a:defRPr>
                      </a:pPr>
                      <a:r>
                        <a:rPr lang="pt-BR" sz="1300" b="0" i="0" u="none" strike="noStrike" cap="none" spc="0" baseline="0" noProof="0" dirty="0">
                          <a:ln>
                            <a:noFill/>
                          </a:ln>
                          <a:solidFill>
                            <a:srgbClr val="333333"/>
                          </a:solidFill>
                          <a:uFillTx/>
                          <a:latin typeface="+mn-lt"/>
                          <a:ea typeface="+mn-ea"/>
                          <a:cs typeface="+mn-cs"/>
                          <a:sym typeface="Helvetica"/>
                        </a:rPr>
                        <a:t>A </a:t>
                      </a:r>
                      <a:r>
                        <a:rPr lang="pt-BR" sz="1300" b="1" i="0" u="none" strike="noStrike" cap="none" spc="0" baseline="0" noProof="0" dirty="0">
                          <a:ln>
                            <a:noFill/>
                          </a:ln>
                          <a:solidFill>
                            <a:srgbClr val="333333"/>
                          </a:solidFill>
                          <a:uFillTx/>
                          <a:latin typeface="+mn-lt"/>
                          <a:ea typeface="+mn-ea"/>
                          <a:cs typeface="+mn-cs"/>
                          <a:sym typeface="Helvetica"/>
                        </a:rPr>
                        <a:t>FAPESP</a:t>
                      </a:r>
                      <a:r>
                        <a:rPr lang="pt-BR" sz="1300" b="0" i="0" u="none" strike="noStrike" cap="none" spc="0" baseline="0" noProof="0" dirty="0">
                          <a:ln>
                            <a:noFill/>
                          </a:ln>
                          <a:solidFill>
                            <a:srgbClr val="333333"/>
                          </a:solidFill>
                          <a:uFillTx/>
                          <a:latin typeface="+mn-lt"/>
                          <a:ea typeface="+mn-ea"/>
                          <a:cs typeface="+mn-cs"/>
                          <a:sym typeface="Helvetica"/>
                        </a:rPr>
                        <a:t> tem esta publicação muito interessante que apresenta algumas bactérias empregadas na produção de queijos e como elas influenciam as características de 11 tipos de queijos artesanais fabricados no Brasil (link abaixo).</a:t>
                      </a:r>
                    </a:p>
                    <a:p>
                      <a:endParaRPr lang="pt-BR" sz="1500" dirty="0"/>
                    </a:p>
                    <a:p>
                      <a:endParaRPr lang="pt-BR" sz="1500" dirty="0"/>
                    </a:p>
                    <a:p>
                      <a:endParaRPr lang="pt-BR" sz="1500" dirty="0"/>
                    </a:p>
                    <a:p>
                      <a:endParaRPr lang="pt-BR" sz="1500" dirty="0"/>
                    </a:p>
                    <a:p>
                      <a:endParaRPr lang="pt-BR" sz="1500" dirty="0"/>
                    </a:p>
                  </a:txBody>
                  <a:tcPr marL="64294" marR="64294" marT="32147" marB="32147"/>
                </a:tc>
                <a:tc>
                  <a:txBody>
                    <a:bodyPr/>
                    <a:lstStyle/>
                    <a:p>
                      <a:endParaRPr lang="pt-BR" sz="1500" dirty="0"/>
                    </a:p>
                  </a:txBody>
                  <a:tcPr marL="64294" marR="64294" marT="32147" marB="32147"/>
                </a:tc>
                <a:extLst>
                  <a:ext uri="{0D108BD9-81ED-4DB2-BD59-A6C34878D82A}">
                    <a16:rowId xmlns:a16="http://schemas.microsoft.com/office/drawing/2014/main" val="1134266634"/>
                  </a:ext>
                </a:extLst>
              </a:tr>
            </a:tbl>
          </a:graphicData>
        </a:graphic>
      </p:graphicFrame>
      <p:pic>
        <p:nvPicPr>
          <p:cNvPr id="10" name="Picture 9">
            <a:extLst>
              <a:ext uri="{FF2B5EF4-FFF2-40B4-BE49-F238E27FC236}">
                <a16:creationId xmlns:a16="http://schemas.microsoft.com/office/drawing/2014/main" id="{98BF7D8C-52E7-2949-AB91-E36BBBA71FAA}"/>
              </a:ext>
            </a:extLst>
          </p:cNvPr>
          <p:cNvPicPr>
            <a:picLocks noChangeAspect="1"/>
          </p:cNvPicPr>
          <p:nvPr/>
        </p:nvPicPr>
        <p:blipFill>
          <a:blip r:embed="rId5"/>
          <a:stretch>
            <a:fillRect/>
          </a:stretch>
        </p:blipFill>
        <p:spPr>
          <a:xfrm>
            <a:off x="4394895" y="3069722"/>
            <a:ext cx="5870589" cy="3207298"/>
          </a:xfrm>
          <a:prstGeom prst="rect">
            <a:avLst/>
          </a:prstGeom>
        </p:spPr>
      </p:pic>
      <p:sp>
        <p:nvSpPr>
          <p:cNvPr id="11" name="Rectangle 10">
            <a:extLst>
              <a:ext uri="{FF2B5EF4-FFF2-40B4-BE49-F238E27FC236}">
                <a16:creationId xmlns:a16="http://schemas.microsoft.com/office/drawing/2014/main" id="{C7A9E72D-F09A-7546-89FF-DE51F33A5F76}"/>
              </a:ext>
            </a:extLst>
          </p:cNvPr>
          <p:cNvSpPr/>
          <p:nvPr/>
        </p:nvSpPr>
        <p:spPr>
          <a:xfrm>
            <a:off x="1749384" y="6408821"/>
            <a:ext cx="8775351" cy="229294"/>
          </a:xfrm>
          <a:prstGeom prst="rect">
            <a:avLst/>
          </a:prstGeom>
          <a:solidFill>
            <a:schemeClr val="accent4">
              <a:lumMod val="20000"/>
              <a:lumOff val="80000"/>
            </a:schemeClr>
          </a:solidFill>
        </p:spPr>
        <p:txBody>
          <a:bodyPr wrap="square">
            <a:spAutoFit/>
          </a:bodyPr>
          <a:lstStyle/>
          <a:p>
            <a:pPr lvl="0" hangingPunct="1">
              <a:defRPr/>
            </a:pPr>
            <a:r>
              <a:rPr lang="pt-BR" sz="890">
                <a:hlinkClick r:id="rId6"/>
              </a:rPr>
              <a:t>http://revistapesquisa.fapesp.br/wp-content/uploads/2019/02/052-055_Queijos-brasileiros_276-5-2280px-1.jpg</a:t>
            </a:r>
            <a:r>
              <a:rPr lang="pt-BR" sz="890"/>
              <a:t> </a:t>
            </a:r>
          </a:p>
        </p:txBody>
      </p:sp>
      <p:sp>
        <p:nvSpPr>
          <p:cNvPr id="12" name="4.     Emprego de microrganismos em Processos Biotecnológicos Industriais">
            <a:extLst>
              <a:ext uri="{FF2B5EF4-FFF2-40B4-BE49-F238E27FC236}">
                <a16:creationId xmlns:a16="http://schemas.microsoft.com/office/drawing/2014/main" id="{CA75EC03-0E22-2C4C-B48E-096314F243FE}"/>
              </a:ext>
            </a:extLst>
          </p:cNvPr>
          <p:cNvSpPr txBox="1"/>
          <p:nvPr/>
        </p:nvSpPr>
        <p:spPr>
          <a:xfrm>
            <a:off x="1749384" y="89854"/>
            <a:ext cx="8218598"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800" b="1"/>
            </a:pPr>
            <a:r>
              <a:rPr lang="pt-BR" sz="1800" dirty="0"/>
              <a:t> </a:t>
            </a:r>
            <a:r>
              <a:rPr lang="pt-BR" sz="1800" dirty="0">
                <a:latin typeface="+mn-ea"/>
              </a:rPr>
              <a:t>Emprego de microrganismos em Processos Biotecnológicos Industriais   </a:t>
            </a:r>
          </a:p>
        </p:txBody>
      </p:sp>
      <p:sp>
        <p:nvSpPr>
          <p:cNvPr id="13" name="Produção de alimentos (pães, queijos, fermentados, embutidos)">
            <a:extLst>
              <a:ext uri="{FF2B5EF4-FFF2-40B4-BE49-F238E27FC236}">
                <a16:creationId xmlns:a16="http://schemas.microsoft.com/office/drawing/2014/main" id="{4A172B58-3E4E-454B-9CC4-5A0A41B01BA2}"/>
              </a:ext>
            </a:extLst>
          </p:cNvPr>
          <p:cNvSpPr txBox="1"/>
          <p:nvPr/>
        </p:nvSpPr>
        <p:spPr>
          <a:xfrm>
            <a:off x="1518821" y="868694"/>
            <a:ext cx="8218598" cy="678905"/>
          </a:xfrm>
          <a:prstGeom prst="rect">
            <a:avLst/>
          </a:prstGeom>
          <a:gradFill>
            <a:gsLst>
              <a:gs pos="0">
                <a:schemeClr val="accent4">
                  <a:alpha val="0"/>
                </a:schemeClr>
              </a:gs>
              <a:gs pos="100000">
                <a:srgbClr val="FE9301"/>
              </a:gs>
            </a:gsLst>
            <a:lin ang="4056159"/>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l" defTabSz="316107">
              <a:lnSpc>
                <a:spcPct val="150000"/>
              </a:lnSpc>
              <a:spcBef>
                <a:spcPts val="281"/>
              </a:spcBef>
              <a:defRPr sz="2000" b="1">
                <a:uFill>
                  <a:solidFill>
                    <a:srgbClr val="000000"/>
                  </a:solidFill>
                </a:uFill>
                <a:latin typeface="Trebuchet MS"/>
                <a:ea typeface="Trebuchet MS"/>
                <a:cs typeface="Trebuchet MS"/>
                <a:sym typeface="Trebuchet MS"/>
              </a:defRPr>
            </a:pPr>
            <a:r>
              <a:rPr lang="pt-BR" sz="1400" dirty="0"/>
              <a:t>Produção de alimentos, bebidas e insumos: pães, queijos, fermentados, embutidos, iogurte,</a:t>
            </a:r>
            <a:r>
              <a:rPr lang="pt-BR" sz="1400" i="1" dirty="0"/>
              <a:t> “</a:t>
            </a:r>
            <a:r>
              <a:rPr lang="pt-BR" sz="1400" dirty="0"/>
              <a:t>Single </a:t>
            </a:r>
            <a:r>
              <a:rPr lang="pt-BR" sz="1400" dirty="0" err="1"/>
              <a:t>Cell</a:t>
            </a:r>
            <a:r>
              <a:rPr lang="pt-BR" sz="1400" dirty="0"/>
              <a:t> </a:t>
            </a:r>
            <a:r>
              <a:rPr lang="pt-BR" sz="1400" dirty="0" err="1"/>
              <a:t>Protein</a:t>
            </a:r>
            <a:r>
              <a:rPr lang="pt-BR" sz="1400" dirty="0"/>
              <a:t>” (SCP), aditivos, conservantes, </a:t>
            </a:r>
            <a:r>
              <a:rPr lang="pt-BR" sz="1400" dirty="0" err="1"/>
              <a:t>etc</a:t>
            </a:r>
            <a:endParaRPr lang="pt-BR" sz="1400" dirty="0"/>
          </a:p>
        </p:txBody>
      </p:sp>
    </p:spTree>
    <p:extLst>
      <p:ext uri="{BB962C8B-B14F-4D97-AF65-F5344CB8AC3E}">
        <p14:creationId xmlns:p14="http://schemas.microsoft.com/office/powerpoint/2010/main" val="394270599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fapespQueijos-brasileiros.pdf" descr="fapespQueijos-brasileiros.pdf"/>
          <p:cNvPicPr>
            <a:picLocks noChangeAspect="1"/>
          </p:cNvPicPr>
          <p:nvPr/>
        </p:nvPicPr>
        <p:blipFill>
          <a:blip r:embed="rId3"/>
          <a:stretch>
            <a:fillRect/>
          </a:stretch>
        </p:blipFill>
        <p:spPr>
          <a:xfrm>
            <a:off x="772507" y="465287"/>
            <a:ext cx="4489320" cy="5927425"/>
          </a:xfrm>
          <a:prstGeom prst="rect">
            <a:avLst/>
          </a:prstGeom>
          <a:ln w="12700">
            <a:miter lim="400000"/>
          </a:ln>
        </p:spPr>
      </p:pic>
      <p:pic>
        <p:nvPicPr>
          <p:cNvPr id="192" name="Fapesp.Queijos-brasileiros_Tipos (dragged).pdf" descr="Fapesp.Queijos-brasileiros_Tipos (dragged).pdf"/>
          <p:cNvPicPr>
            <a:picLocks noChangeAspect="1"/>
          </p:cNvPicPr>
          <p:nvPr/>
        </p:nvPicPr>
        <p:blipFill>
          <a:blip r:embed="rId4"/>
          <a:stretch>
            <a:fillRect/>
          </a:stretch>
        </p:blipFill>
        <p:spPr>
          <a:xfrm>
            <a:off x="5429847" y="0"/>
            <a:ext cx="5194121" cy="6858000"/>
          </a:xfrm>
          <a:prstGeom prst="rect">
            <a:avLst/>
          </a:prstGeom>
          <a:ln w="12700">
            <a:miter lim="400000"/>
          </a:ln>
        </p:spPr>
      </p:pic>
      <p:sp>
        <p:nvSpPr>
          <p:cNvPr id="193" name="Veja: http://revistapesquisa.fapesp.br/wp-content/uploads/2019/02/052-055_Queijos-brasileiros_276.pdf"/>
          <p:cNvSpPr txBox="1"/>
          <p:nvPr/>
        </p:nvSpPr>
        <p:spPr>
          <a:xfrm>
            <a:off x="1871146" y="6216252"/>
            <a:ext cx="3558701" cy="591509"/>
          </a:xfrm>
          <a:prstGeom prst="rect">
            <a:avLst/>
          </a:prstGeom>
          <a:solidFill>
            <a:srgbClr val="FFFAE4"/>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a:defRPr sz="1600" b="1"/>
            </a:pPr>
            <a:r>
              <a:rPr sz="1125"/>
              <a:t>Veja: </a:t>
            </a:r>
            <a:r>
              <a:rPr sz="1125" u="sng">
                <a:solidFill>
                  <a:srgbClr val="0000FF"/>
                </a:solidFill>
                <a:uFill>
                  <a:solidFill>
                    <a:srgbClr val="0000FF"/>
                  </a:solidFill>
                </a:uFill>
                <a:hlinkClick r:id="rId5"/>
              </a:rPr>
              <a:t>http://revistapesquisa.fapesp.br/wp-content/uploads/2019/02/052-055_Queijos-brasileiros_276.pdf</a:t>
            </a:r>
            <a:r>
              <a:rPr sz="1125"/>
              <a:t> </a:t>
            </a:r>
          </a:p>
        </p:txBody>
      </p:sp>
      <p:sp>
        <p:nvSpPr>
          <p:cNvPr id="5" name="ICB/USP…">
            <a:extLst>
              <a:ext uri="{FF2B5EF4-FFF2-40B4-BE49-F238E27FC236}">
                <a16:creationId xmlns:a16="http://schemas.microsoft.com/office/drawing/2014/main" id="{85FF9167-1490-E04E-BC46-90A010AB2775}"/>
              </a:ext>
            </a:extLst>
          </p:cNvPr>
          <p:cNvSpPr txBox="1"/>
          <p:nvPr/>
        </p:nvSpPr>
        <p:spPr>
          <a:xfrm>
            <a:off x="0" y="0"/>
            <a:ext cx="1062792" cy="667170"/>
          </a:xfrm>
          <a:prstGeom prst="rect">
            <a:avLst/>
          </a:prstGeom>
          <a:solidFill>
            <a:srgbClr val="72FDE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500">
                <a:latin typeface="Helvetica Neue Medium"/>
                <a:ea typeface="Helvetica Neue Medium"/>
                <a:cs typeface="Helvetica Neue Medium"/>
                <a:sym typeface="Helvetica Neue Medium"/>
              </a:defRPr>
            </a:pPr>
            <a:r>
              <a:rPr lang="pt-BR" sz="1055" dirty="0" err="1"/>
              <a:t>ICB</a:t>
            </a:r>
            <a:r>
              <a:rPr lang="pt-BR" sz="1055" dirty="0"/>
              <a:t>/USP</a:t>
            </a:r>
          </a:p>
          <a:p>
            <a:pPr>
              <a:defRPr sz="1000">
                <a:latin typeface="Helvetica Neue Medium"/>
                <a:ea typeface="Helvetica Neue Medium"/>
                <a:cs typeface="Helvetica Neue Medium"/>
                <a:sym typeface="Helvetica Neue Medium"/>
              </a:defRPr>
            </a:pPr>
            <a:endParaRPr lang="pt-BR" sz="703" dirty="0"/>
          </a:p>
          <a:p>
            <a:pPr>
              <a:defRPr sz="1000">
                <a:latin typeface="Helvetica Neue Medium"/>
                <a:ea typeface="Helvetica Neue Medium"/>
                <a:cs typeface="Helvetica Neue Medium"/>
                <a:sym typeface="Helvetica Neue Medium"/>
              </a:defRPr>
            </a:pPr>
            <a:r>
              <a:rPr lang="pt-BR" sz="703" dirty="0" err="1"/>
              <a:t>BMM</a:t>
            </a:r>
            <a:r>
              <a:rPr lang="pt-BR" sz="703" dirty="0"/>
              <a:t> 0180</a:t>
            </a:r>
          </a:p>
          <a:p>
            <a:pPr>
              <a:defRPr sz="1000">
                <a:latin typeface="Helvetica Neue Medium"/>
                <a:ea typeface="Helvetica Neue Medium"/>
                <a:cs typeface="Helvetica Neue Medium"/>
                <a:sym typeface="Helvetica Neue Medium"/>
              </a:defRPr>
            </a:pPr>
            <a:r>
              <a:rPr lang="pt-BR" sz="703" dirty="0"/>
              <a:t>Profa. Elisabete Vicente</a:t>
            </a:r>
          </a:p>
          <a:p>
            <a:pPr>
              <a:defRPr sz="1000" u="sng">
                <a:solidFill>
                  <a:srgbClr val="0000FF"/>
                </a:solidFill>
                <a:uFill>
                  <a:solidFill>
                    <a:srgbClr val="0000FF"/>
                  </a:solidFill>
                </a:uFill>
                <a:latin typeface="Helvetica Neue Medium"/>
                <a:ea typeface="Helvetica Neue Medium"/>
                <a:cs typeface="Helvetica Neue Medium"/>
                <a:sym typeface="Helvetica Neue Medium"/>
              </a:defRPr>
            </a:pPr>
            <a:r>
              <a:rPr lang="pt-BR" sz="703" dirty="0">
                <a:hlinkClick r:id="rId6"/>
              </a:rPr>
              <a:t>bevicent@usp.br</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4.1. Indústria de Alimentos"/>
          <p:cNvSpPr txBox="1"/>
          <p:nvPr/>
        </p:nvSpPr>
        <p:spPr>
          <a:xfrm>
            <a:off x="1671046" y="695845"/>
            <a:ext cx="2321149" cy="331887"/>
          </a:xfrm>
          <a:prstGeom prst="rect">
            <a:avLst/>
          </a:prstGeom>
          <a:gradFill>
            <a:gsLst>
              <a:gs pos="0">
                <a:schemeClr val="accent4"/>
              </a:gs>
              <a:gs pos="100000">
                <a:srgbClr val="FE9301"/>
              </a:gs>
            </a:gsLst>
            <a:lin ang="5400000"/>
          </a:gradFill>
          <a:ln w="12700">
            <a:miter lim="400000"/>
          </a:ln>
          <a:effectLst>
            <a:reflection stA="91988"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800">
                <a:latin typeface="Helvetica Neue Medium"/>
                <a:ea typeface="Helvetica Neue Medium"/>
                <a:cs typeface="Helvetica Neue Medium"/>
                <a:sym typeface="Helvetica Neue Medium"/>
              </a:defRPr>
            </a:lvl1pPr>
          </a:lstStyle>
          <a:p>
            <a:r>
              <a:rPr lang="pt-BR" sz="1688" dirty="0"/>
              <a:t>Indústria de Alimentos</a:t>
            </a:r>
          </a:p>
        </p:txBody>
      </p:sp>
      <p:sp>
        <p:nvSpPr>
          <p:cNvPr id="176" name="Produção de alimentos (pães, queijos, fermentados, embutidos)"/>
          <p:cNvSpPr txBox="1"/>
          <p:nvPr/>
        </p:nvSpPr>
        <p:spPr>
          <a:xfrm>
            <a:off x="1671046" y="1049134"/>
            <a:ext cx="8218598" cy="678905"/>
          </a:xfrm>
          <a:prstGeom prst="rect">
            <a:avLst/>
          </a:prstGeom>
          <a:gradFill>
            <a:gsLst>
              <a:gs pos="0">
                <a:schemeClr val="accent4">
                  <a:alpha val="0"/>
                </a:schemeClr>
              </a:gs>
              <a:gs pos="100000">
                <a:srgbClr val="FE9301"/>
              </a:gs>
            </a:gsLst>
            <a:lin ang="4056159"/>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l" defTabSz="316107">
              <a:lnSpc>
                <a:spcPct val="150000"/>
              </a:lnSpc>
              <a:spcBef>
                <a:spcPts val="281"/>
              </a:spcBef>
              <a:defRPr sz="2000" b="1">
                <a:uFill>
                  <a:solidFill>
                    <a:srgbClr val="000000"/>
                  </a:solidFill>
                </a:uFill>
                <a:latin typeface="Trebuchet MS"/>
                <a:ea typeface="Trebuchet MS"/>
                <a:cs typeface="Trebuchet MS"/>
                <a:sym typeface="Trebuchet MS"/>
              </a:defRPr>
            </a:pPr>
            <a:r>
              <a:rPr lang="pt-BR" sz="1400" dirty="0"/>
              <a:t>Produção de alimentos, bebidas e insumos: pães, queijos, fermentados, embutidos, iogurte,</a:t>
            </a:r>
            <a:r>
              <a:rPr lang="pt-BR" sz="1400" i="1" dirty="0"/>
              <a:t> “</a:t>
            </a:r>
            <a:r>
              <a:rPr lang="pt-BR" sz="1400" dirty="0"/>
              <a:t>Single </a:t>
            </a:r>
            <a:r>
              <a:rPr lang="pt-BR" sz="1400" dirty="0" err="1"/>
              <a:t>Cell</a:t>
            </a:r>
            <a:r>
              <a:rPr lang="pt-BR" sz="1400" dirty="0"/>
              <a:t> </a:t>
            </a:r>
            <a:r>
              <a:rPr lang="pt-BR" sz="1400" dirty="0" err="1"/>
              <a:t>Protein</a:t>
            </a:r>
            <a:r>
              <a:rPr lang="pt-BR" sz="1400" dirty="0"/>
              <a:t>” (SCP), aditivos, conservantes, </a:t>
            </a:r>
            <a:r>
              <a:rPr lang="pt-BR" sz="1400" dirty="0" err="1"/>
              <a:t>etc</a:t>
            </a:r>
            <a:endParaRPr lang="pt-BR" sz="1400" dirty="0"/>
          </a:p>
        </p:txBody>
      </p:sp>
      <p:sp>
        <p:nvSpPr>
          <p:cNvPr id="177" name="ICB/USP…"/>
          <p:cNvSpPr txBox="1"/>
          <p:nvPr/>
        </p:nvSpPr>
        <p:spPr>
          <a:xfrm>
            <a:off x="0" y="153318"/>
            <a:ext cx="1062792" cy="667170"/>
          </a:xfrm>
          <a:prstGeom prst="rect">
            <a:avLst/>
          </a:prstGeom>
          <a:solidFill>
            <a:srgbClr val="72FDE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500">
                <a:latin typeface="Helvetica Neue Medium"/>
                <a:ea typeface="Helvetica Neue Medium"/>
                <a:cs typeface="Helvetica Neue Medium"/>
                <a:sym typeface="Helvetica Neue Medium"/>
              </a:defRPr>
            </a:pPr>
            <a:r>
              <a:rPr lang="pt-BR" sz="1055" dirty="0" err="1"/>
              <a:t>ICB</a:t>
            </a:r>
            <a:r>
              <a:rPr lang="pt-BR" sz="1055" dirty="0"/>
              <a:t>/USP</a:t>
            </a:r>
          </a:p>
          <a:p>
            <a:pPr>
              <a:defRPr sz="1000">
                <a:latin typeface="Helvetica Neue Medium"/>
                <a:ea typeface="Helvetica Neue Medium"/>
                <a:cs typeface="Helvetica Neue Medium"/>
                <a:sym typeface="Helvetica Neue Medium"/>
              </a:defRPr>
            </a:pPr>
            <a:endParaRPr lang="pt-BR" sz="703" dirty="0"/>
          </a:p>
          <a:p>
            <a:pPr>
              <a:defRPr sz="1000">
                <a:latin typeface="Helvetica Neue Medium"/>
                <a:ea typeface="Helvetica Neue Medium"/>
                <a:cs typeface="Helvetica Neue Medium"/>
                <a:sym typeface="Helvetica Neue Medium"/>
              </a:defRPr>
            </a:pPr>
            <a:r>
              <a:rPr lang="pt-BR" sz="703" dirty="0" err="1"/>
              <a:t>BMM</a:t>
            </a:r>
            <a:r>
              <a:rPr lang="pt-BR" sz="703" dirty="0"/>
              <a:t> 0180</a:t>
            </a:r>
          </a:p>
          <a:p>
            <a:pPr>
              <a:defRPr sz="1000">
                <a:latin typeface="Helvetica Neue Medium"/>
                <a:ea typeface="Helvetica Neue Medium"/>
                <a:cs typeface="Helvetica Neue Medium"/>
                <a:sym typeface="Helvetica Neue Medium"/>
              </a:defRPr>
            </a:pPr>
            <a:r>
              <a:rPr lang="pt-BR" sz="703" dirty="0"/>
              <a:t>Profa. Elisabete Vicente</a:t>
            </a:r>
          </a:p>
          <a:p>
            <a:pPr>
              <a:defRPr sz="1000" u="sng">
                <a:solidFill>
                  <a:srgbClr val="0000FF"/>
                </a:solidFill>
                <a:uFill>
                  <a:solidFill>
                    <a:srgbClr val="0000FF"/>
                  </a:solidFill>
                </a:uFill>
                <a:latin typeface="Helvetica Neue Medium"/>
                <a:ea typeface="Helvetica Neue Medium"/>
                <a:cs typeface="Helvetica Neue Medium"/>
                <a:sym typeface="Helvetica Neue Medium"/>
              </a:defRPr>
            </a:pPr>
            <a:r>
              <a:rPr lang="pt-BR" sz="703" dirty="0">
                <a:hlinkClick r:id="rId3"/>
              </a:rPr>
              <a:t>bevicent@usp.br</a:t>
            </a:r>
          </a:p>
        </p:txBody>
      </p:sp>
      <p:sp>
        <p:nvSpPr>
          <p:cNvPr id="179" name="1. Microrganismos empregados na fabricação de Pães…"/>
          <p:cNvSpPr txBox="1"/>
          <p:nvPr/>
        </p:nvSpPr>
        <p:spPr>
          <a:xfrm>
            <a:off x="1682120" y="1905723"/>
            <a:ext cx="8532353" cy="810799"/>
          </a:xfrm>
          <a:prstGeom prst="rect">
            <a:avLst/>
          </a:prstGeom>
          <a:solidFill>
            <a:schemeClr val="accent4">
              <a:lumMod val="20000"/>
              <a:lumOff val="80000"/>
            </a:schemeClr>
          </a:solidFill>
          <a:ln w="57150">
            <a:solidFill>
              <a:srgbClr val="C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98225" algn="l" defTabSz="321465">
              <a:buSzPct val="100000"/>
              <a:defRPr sz="1600">
                <a:solidFill>
                  <a:schemeClr val="accent3">
                    <a:satOff val="-7500"/>
                    <a:lumOff val="-10588"/>
                  </a:schemeClr>
                </a:solidFill>
                <a:latin typeface="+mj-lt"/>
                <a:ea typeface="+mj-ea"/>
                <a:cs typeface="+mj-cs"/>
                <a:sym typeface="Helvetica"/>
              </a:defRPr>
            </a:pPr>
            <a:r>
              <a:rPr lang="pt-BR" sz="1600" b="1" dirty="0">
                <a:latin typeface="+mj-lt"/>
              </a:rPr>
              <a:t>4. Microrganismos empregados na fabricação </a:t>
            </a:r>
            <a:r>
              <a:rPr lang="pt-BR" sz="1600" b="1" u="sng" dirty="0">
                <a:latin typeface="+mj-lt"/>
              </a:rPr>
              <a:t>Alimentos Fermentados</a:t>
            </a:r>
            <a:endParaRPr lang="pt-BR" sz="1600" b="1" dirty="0">
              <a:latin typeface="+mj-lt"/>
            </a:endParaRPr>
          </a:p>
          <a:p>
            <a:pPr marL="321465" indent="-223241" algn="l" defTabSz="321465">
              <a:buSzPct val="100000"/>
              <a:buFont typeface="Helvetica"/>
              <a:buChar char="•"/>
              <a:defRPr sz="1600">
                <a:latin typeface="+mj-lt"/>
                <a:ea typeface="+mj-ea"/>
                <a:cs typeface="+mj-cs"/>
                <a:sym typeface="Helvetica"/>
              </a:defRPr>
            </a:pPr>
            <a:r>
              <a:rPr lang="pt-BR" sz="1600" dirty="0">
                <a:latin typeface="+mj-lt"/>
              </a:rPr>
              <a:t>Aproveitando o poder dos microrganismos - Os seres humanos têm aproveitado o poder dos microrganismos para fermentar alimentos desde milhares de anos. </a:t>
            </a:r>
            <a:endParaRPr lang="pt-BR" sz="1600" b="1" dirty="0">
              <a:solidFill>
                <a:schemeClr val="accent3">
                  <a:satOff val="-7500"/>
                  <a:lumOff val="-10588"/>
                </a:schemeClr>
              </a:solidFill>
              <a:latin typeface="+mj-lt"/>
              <a:sym typeface="Helvetica"/>
            </a:endParaRPr>
          </a:p>
        </p:txBody>
      </p:sp>
      <p:sp>
        <p:nvSpPr>
          <p:cNvPr id="10" name="Rectangle 9">
            <a:extLst>
              <a:ext uri="{FF2B5EF4-FFF2-40B4-BE49-F238E27FC236}">
                <a16:creationId xmlns:a16="http://schemas.microsoft.com/office/drawing/2014/main" id="{44D56090-93DD-FC41-9C40-EBBB75D8C200}"/>
              </a:ext>
            </a:extLst>
          </p:cNvPr>
          <p:cNvSpPr/>
          <p:nvPr/>
        </p:nvSpPr>
        <p:spPr>
          <a:xfrm>
            <a:off x="1671046" y="3037208"/>
            <a:ext cx="8510204" cy="1246495"/>
          </a:xfrm>
          <a:prstGeom prst="rect">
            <a:avLst/>
          </a:prstGeom>
          <a:solidFill>
            <a:schemeClr val="accent4">
              <a:lumMod val="20000"/>
              <a:lumOff val="80000"/>
            </a:schemeClr>
          </a:solidFill>
          <a:ln>
            <a:solidFill>
              <a:srgbClr val="C00000"/>
            </a:solidFill>
          </a:ln>
        </p:spPr>
        <p:txBody>
          <a:bodyPr wrap="square">
            <a:spAutoFit/>
          </a:bodyPr>
          <a:lstStyle/>
          <a:p>
            <a:pPr algn="l">
              <a:buSzPct val="100000"/>
              <a:defRPr sz="1800"/>
            </a:pPr>
            <a:r>
              <a:rPr lang="pt-BR" sz="1500" dirty="0"/>
              <a:t>- Molho de soja </a:t>
            </a:r>
            <a:r>
              <a:rPr lang="pt-BR" sz="1500" b="1" dirty="0"/>
              <a:t>fermentado</a:t>
            </a:r>
            <a:r>
              <a:rPr lang="pt-BR" sz="1500" dirty="0"/>
              <a:t>  (“</a:t>
            </a:r>
            <a:r>
              <a:rPr lang="pt-BR" sz="1500" b="1" dirty="0" err="1"/>
              <a:t>shoyu</a:t>
            </a:r>
            <a:r>
              <a:rPr lang="pt-BR" sz="1500" b="1" dirty="0"/>
              <a:t>”</a:t>
            </a:r>
            <a:r>
              <a:rPr lang="pt-BR" sz="1500" dirty="0"/>
              <a:t>) de </a:t>
            </a:r>
            <a:r>
              <a:rPr lang="pt-BR" sz="1500" dirty="0">
                <a:solidFill>
                  <a:srgbClr val="0645AD"/>
                </a:solidFill>
                <a:hlinkClick r:id="rId4"/>
              </a:rPr>
              <a:t>soja</a:t>
            </a:r>
            <a:r>
              <a:rPr lang="pt-BR" sz="1500" dirty="0"/>
              <a:t>, </a:t>
            </a:r>
            <a:r>
              <a:rPr lang="pt-BR" sz="1500" dirty="0">
                <a:solidFill>
                  <a:srgbClr val="0645AD"/>
                </a:solidFill>
                <a:hlinkClick r:id="rId5"/>
              </a:rPr>
              <a:t>cereal</a:t>
            </a:r>
            <a:r>
              <a:rPr lang="pt-BR" sz="1500" dirty="0"/>
              <a:t> </a:t>
            </a:r>
            <a:r>
              <a:rPr lang="pt-BR" sz="1500" dirty="0">
                <a:solidFill>
                  <a:srgbClr val="0645AD"/>
                </a:solidFill>
                <a:hlinkClick r:id="rId6"/>
              </a:rPr>
              <a:t>torrado</a:t>
            </a:r>
            <a:r>
              <a:rPr lang="pt-BR" sz="1500" dirty="0"/>
              <a:t>, </a:t>
            </a:r>
          </a:p>
          <a:p>
            <a:pPr algn="l">
              <a:defRPr sz="1800"/>
            </a:pPr>
            <a:r>
              <a:rPr lang="pt-BR" sz="1500" dirty="0"/>
              <a:t>água e </a:t>
            </a:r>
            <a:r>
              <a:rPr lang="pt-BR" sz="1500" dirty="0">
                <a:solidFill>
                  <a:srgbClr val="0645AD"/>
                </a:solidFill>
                <a:hlinkClick r:id="rId7"/>
              </a:rPr>
              <a:t>sal marinho</a:t>
            </a:r>
            <a:r>
              <a:rPr lang="pt-BR" sz="1500" dirty="0"/>
              <a:t>, </a:t>
            </a:r>
            <a:r>
              <a:rPr lang="pt-BR" sz="1500" dirty="0">
                <a:solidFill>
                  <a:srgbClr val="0645AD"/>
                </a:solidFill>
                <a:hlinkClick r:id="rId8"/>
              </a:rPr>
              <a:t>fermentando</a:t>
            </a:r>
            <a:r>
              <a:rPr lang="pt-BR" sz="1500" dirty="0">
                <a:solidFill>
                  <a:srgbClr val="0645AD"/>
                </a:solidFill>
              </a:rPr>
              <a:t> </a:t>
            </a:r>
            <a:r>
              <a:rPr lang="pt-BR" sz="1500" dirty="0">
                <a:solidFill>
                  <a:schemeClr val="tx1"/>
                </a:solidFill>
              </a:rPr>
              <a:t>pela ação de  </a:t>
            </a:r>
            <a:r>
              <a:rPr lang="pt-BR" sz="1500" dirty="0"/>
              <a:t>microrganismos</a:t>
            </a:r>
          </a:p>
          <a:p>
            <a:pPr algn="l">
              <a:defRPr sz="1800"/>
            </a:pPr>
            <a:r>
              <a:rPr lang="pt-BR" sz="1500" i="1" dirty="0">
                <a:solidFill>
                  <a:srgbClr val="0645AD"/>
                </a:solidFill>
                <a:hlinkClick r:id="rId9"/>
              </a:rPr>
              <a:t>Aspergillus oryzae</a:t>
            </a:r>
            <a:r>
              <a:rPr lang="pt-BR" sz="1500" dirty="0"/>
              <a:t> </a:t>
            </a:r>
          </a:p>
          <a:p>
            <a:pPr algn="l">
              <a:defRPr sz="1800"/>
            </a:pPr>
            <a:r>
              <a:rPr lang="pt-BR" sz="1500" dirty="0"/>
              <a:t>e/ou</a:t>
            </a:r>
          </a:p>
          <a:p>
            <a:pPr algn="l">
              <a:defRPr sz="1800"/>
            </a:pPr>
            <a:r>
              <a:rPr lang="pt-BR" sz="1500" dirty="0"/>
              <a:t> </a:t>
            </a:r>
            <a:r>
              <a:rPr lang="pt-BR" sz="1500" i="1" dirty="0">
                <a:solidFill>
                  <a:srgbClr val="BA0000"/>
                </a:solidFill>
                <a:hlinkClick r:id="rId10"/>
              </a:rPr>
              <a:t>Aspergillus sojae</a:t>
            </a:r>
          </a:p>
        </p:txBody>
      </p:sp>
      <p:pic>
        <p:nvPicPr>
          <p:cNvPr id="11" name="Unknown.jpeg" descr="Unknown.jpeg">
            <a:extLst>
              <a:ext uri="{FF2B5EF4-FFF2-40B4-BE49-F238E27FC236}">
                <a16:creationId xmlns:a16="http://schemas.microsoft.com/office/drawing/2014/main" id="{1CDC6B6F-01D4-2D44-AEE8-2D421EF3E4DF}"/>
              </a:ext>
            </a:extLst>
          </p:cNvPr>
          <p:cNvPicPr>
            <a:picLocks noChangeAspect="1"/>
          </p:cNvPicPr>
          <p:nvPr/>
        </p:nvPicPr>
        <p:blipFill>
          <a:blip r:embed="rId11"/>
          <a:stretch>
            <a:fillRect/>
          </a:stretch>
        </p:blipFill>
        <p:spPr>
          <a:xfrm>
            <a:off x="8278365" y="3066562"/>
            <a:ext cx="1504481" cy="1191668"/>
          </a:xfrm>
          <a:prstGeom prst="rect">
            <a:avLst/>
          </a:prstGeom>
          <a:solidFill>
            <a:schemeClr val="accent4">
              <a:lumMod val="20000"/>
              <a:lumOff val="80000"/>
            </a:schemeClr>
          </a:solidFill>
          <a:ln w="12700">
            <a:miter lim="400000"/>
          </a:ln>
        </p:spPr>
      </p:pic>
      <p:sp>
        <p:nvSpPr>
          <p:cNvPr id="12" name="Exemplos:…">
            <a:extLst>
              <a:ext uri="{FF2B5EF4-FFF2-40B4-BE49-F238E27FC236}">
                <a16:creationId xmlns:a16="http://schemas.microsoft.com/office/drawing/2014/main" id="{F9C9728A-95D1-F640-96F0-662DEC402FDB}"/>
              </a:ext>
            </a:extLst>
          </p:cNvPr>
          <p:cNvSpPr txBox="1"/>
          <p:nvPr/>
        </p:nvSpPr>
        <p:spPr>
          <a:xfrm>
            <a:off x="1671046" y="4461967"/>
            <a:ext cx="8510204" cy="2149627"/>
          </a:xfrm>
          <a:prstGeom prst="rect">
            <a:avLst/>
          </a:prstGeom>
          <a:solidFill>
            <a:schemeClr val="accent4">
              <a:lumMod val="20000"/>
              <a:lumOff val="80000"/>
            </a:schemeClr>
          </a:solidFill>
          <a:ln w="25400">
            <a:solidFill>
              <a:schemeClr val="accent6">
                <a:satOff val="-34371"/>
                <a:lumOff val="-13098"/>
              </a:schemeClr>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l">
              <a:defRPr sz="1800"/>
            </a:pPr>
            <a:r>
              <a:rPr lang="pt-BR" sz="1500" u="sng" dirty="0">
                <a:latin typeface="+mj-lt"/>
                <a:cs typeface="Calibri" panose="020F0502020204030204" pitchFamily="34" charset="0"/>
              </a:rPr>
              <a:t>Exemplos de Empresas que exploram esta oportunidade:</a:t>
            </a:r>
          </a:p>
          <a:p>
            <a:pPr algn="l">
              <a:defRPr sz="1800"/>
            </a:pPr>
            <a:endParaRPr lang="pt-BR" sz="1500" dirty="0">
              <a:latin typeface="+mj-lt"/>
            </a:endParaRPr>
          </a:p>
          <a:p>
            <a:pPr algn="l">
              <a:defRPr sz="1800"/>
            </a:pPr>
            <a:r>
              <a:rPr lang="pt-BR" sz="1500" dirty="0">
                <a:latin typeface="+mj-lt"/>
              </a:rPr>
              <a:t>- EMPRESA de grande porte: </a:t>
            </a:r>
            <a:r>
              <a:rPr lang="pt-BR" sz="1500" b="1" dirty="0">
                <a:latin typeface="+mj-lt"/>
              </a:rPr>
              <a:t>SAKURA -</a:t>
            </a:r>
            <a:r>
              <a:rPr lang="pt-BR" sz="1500" dirty="0">
                <a:latin typeface="+mj-lt"/>
              </a:rPr>
              <a:t> </a:t>
            </a:r>
            <a:r>
              <a:rPr lang="pt-BR" sz="1500" dirty="0">
                <a:latin typeface="+mj-lt"/>
                <a:hlinkClick r:id="rId12"/>
              </a:rPr>
              <a:t>https://sakura.com.br</a:t>
            </a:r>
            <a:r>
              <a:rPr lang="pt-BR" sz="1500" dirty="0">
                <a:latin typeface="+mj-lt"/>
              </a:rPr>
              <a:t> </a:t>
            </a:r>
          </a:p>
          <a:p>
            <a:pPr algn="l">
              <a:buSzPct val="100000"/>
              <a:defRPr sz="1800"/>
            </a:pPr>
            <a:r>
              <a:rPr lang="pt-BR" sz="1500" dirty="0">
                <a:latin typeface="+mj-lt"/>
              </a:rPr>
              <a:t>Esta empresa tem como carro chefe a </a:t>
            </a:r>
            <a:r>
              <a:rPr lang="pt-BR" sz="1500" b="1" dirty="0">
                <a:latin typeface="+mj-lt"/>
              </a:rPr>
              <a:t>soja fermentada</a:t>
            </a:r>
            <a:r>
              <a:rPr lang="pt-BR" sz="1500" dirty="0">
                <a:latin typeface="+mj-lt"/>
              </a:rPr>
              <a:t>. </a:t>
            </a:r>
          </a:p>
          <a:p>
            <a:pPr algn="l">
              <a:buSzPct val="100000"/>
              <a:defRPr sz="1800"/>
            </a:pPr>
            <a:r>
              <a:rPr lang="pt-BR" sz="1500" dirty="0">
                <a:latin typeface="+mj-lt"/>
              </a:rPr>
              <a:t>Entrem no link acima e vejam quantos produtos eles fabricam </a:t>
            </a:r>
          </a:p>
          <a:p>
            <a:pPr algn="l">
              <a:buSzPct val="100000"/>
              <a:defRPr sz="1800"/>
            </a:pPr>
            <a:r>
              <a:rPr lang="pt-BR" sz="1500" dirty="0">
                <a:latin typeface="+mj-lt"/>
              </a:rPr>
              <a:t>a partir desta matéria prima;</a:t>
            </a:r>
          </a:p>
          <a:p>
            <a:pPr algn="l">
              <a:buSzPct val="100000"/>
              <a:defRPr sz="1800"/>
            </a:pPr>
            <a:endParaRPr lang="pt-BR" sz="1500" dirty="0">
              <a:latin typeface="+mj-lt"/>
            </a:endParaRPr>
          </a:p>
          <a:p>
            <a:pPr marL="169192" indent="-169192" algn="l">
              <a:buSzPct val="100000"/>
              <a:buChar char="-"/>
              <a:defRPr sz="1800"/>
            </a:pPr>
            <a:r>
              <a:rPr lang="pt-BR" sz="1500" dirty="0">
                <a:latin typeface="+mj-lt"/>
              </a:rPr>
              <a:t>Há  pequenos empresários que também oferecem produtos a base de </a:t>
            </a:r>
            <a:r>
              <a:rPr lang="pt-BR" sz="1500" b="1" dirty="0">
                <a:latin typeface="+mj-lt"/>
              </a:rPr>
              <a:t>soja fermentada</a:t>
            </a:r>
            <a:r>
              <a:rPr lang="pt-BR" sz="1500" dirty="0">
                <a:latin typeface="+mj-lt"/>
              </a:rPr>
              <a:t>.  Como no exemplo do link a seguir: </a:t>
            </a:r>
            <a:r>
              <a:rPr lang="pt-BR" sz="1400" u="sng" dirty="0">
                <a:solidFill>
                  <a:srgbClr val="0000FF"/>
                </a:solidFill>
                <a:uFill>
                  <a:solidFill>
                    <a:srgbClr val="0000FF"/>
                  </a:solidFill>
                </a:uFill>
                <a:latin typeface="+mj-lt"/>
                <a:hlinkClick r:id="rId13"/>
              </a:rPr>
              <a:t>https://www.youtube.com/watch?v=veiDi1fIKK0</a:t>
            </a:r>
            <a:r>
              <a:rPr lang="pt-BR" sz="1400" dirty="0">
                <a:latin typeface="+mj-lt"/>
              </a:rPr>
              <a:t> )</a:t>
            </a:r>
          </a:p>
        </p:txBody>
      </p:sp>
      <p:pic>
        <p:nvPicPr>
          <p:cNvPr id="13" name="473398.jpg" descr="473398.jpg">
            <a:extLst>
              <a:ext uri="{FF2B5EF4-FFF2-40B4-BE49-F238E27FC236}">
                <a16:creationId xmlns:a16="http://schemas.microsoft.com/office/drawing/2014/main" id="{AA1574C4-26E5-4B44-AC05-7AA9048F9594}"/>
              </a:ext>
            </a:extLst>
          </p:cNvPr>
          <p:cNvPicPr>
            <a:picLocks noChangeAspect="1"/>
          </p:cNvPicPr>
          <p:nvPr/>
        </p:nvPicPr>
        <p:blipFill rotWithShape="1">
          <a:blip r:embed="rId14"/>
          <a:srcRect l="26766" r="26820"/>
          <a:stretch/>
        </p:blipFill>
        <p:spPr>
          <a:xfrm>
            <a:off x="7948879" y="4674044"/>
            <a:ext cx="658971" cy="1419761"/>
          </a:xfrm>
          <a:prstGeom prst="rect">
            <a:avLst/>
          </a:prstGeom>
          <a:ln w="12700">
            <a:miter lim="400000"/>
          </a:ln>
        </p:spPr>
      </p:pic>
      <p:sp>
        <p:nvSpPr>
          <p:cNvPr id="14" name="4.     Emprego de microrganismos em Processos Biotecnológicos Industriais">
            <a:extLst>
              <a:ext uri="{FF2B5EF4-FFF2-40B4-BE49-F238E27FC236}">
                <a16:creationId xmlns:a16="http://schemas.microsoft.com/office/drawing/2014/main" id="{C9262D0F-00B1-D14F-BBEB-735911B39E81}"/>
              </a:ext>
            </a:extLst>
          </p:cNvPr>
          <p:cNvSpPr txBox="1"/>
          <p:nvPr/>
        </p:nvSpPr>
        <p:spPr>
          <a:xfrm>
            <a:off x="1838998" y="116915"/>
            <a:ext cx="8218598"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800" b="1"/>
            </a:pPr>
            <a:r>
              <a:rPr lang="pt-BR" sz="1800" dirty="0"/>
              <a:t> </a:t>
            </a:r>
            <a:r>
              <a:rPr lang="pt-BR" sz="1800" dirty="0">
                <a:latin typeface="+mn-ea"/>
              </a:rPr>
              <a:t>Emprego de microrganismos em Processos Biotecnológicos Industriais   </a:t>
            </a:r>
          </a:p>
        </p:txBody>
      </p:sp>
    </p:spTree>
    <p:extLst>
      <p:ext uri="{BB962C8B-B14F-4D97-AF65-F5344CB8AC3E}">
        <p14:creationId xmlns:p14="http://schemas.microsoft.com/office/powerpoint/2010/main" val="235476140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4.1. Indústria de Alimentos"/>
          <p:cNvSpPr txBox="1"/>
          <p:nvPr/>
        </p:nvSpPr>
        <p:spPr>
          <a:xfrm>
            <a:off x="1539253" y="501226"/>
            <a:ext cx="2321149" cy="331887"/>
          </a:xfrm>
          <a:prstGeom prst="rect">
            <a:avLst/>
          </a:prstGeom>
          <a:gradFill>
            <a:gsLst>
              <a:gs pos="0">
                <a:schemeClr val="accent4"/>
              </a:gs>
              <a:gs pos="100000">
                <a:srgbClr val="FE9301"/>
              </a:gs>
            </a:gsLst>
            <a:lin ang="5400000"/>
          </a:gradFill>
          <a:ln w="12700">
            <a:miter lim="400000"/>
          </a:ln>
          <a:effectLst>
            <a:reflection stA="91988"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800">
                <a:latin typeface="Helvetica Neue Medium"/>
                <a:ea typeface="Helvetica Neue Medium"/>
                <a:cs typeface="Helvetica Neue Medium"/>
                <a:sym typeface="Helvetica Neue Medium"/>
              </a:defRPr>
            </a:lvl1pPr>
          </a:lstStyle>
          <a:p>
            <a:r>
              <a:rPr sz="1688" dirty="0" err="1"/>
              <a:t>Indústria</a:t>
            </a:r>
            <a:r>
              <a:rPr sz="1688" dirty="0"/>
              <a:t> de Alimentos</a:t>
            </a:r>
          </a:p>
        </p:txBody>
      </p:sp>
      <p:sp>
        <p:nvSpPr>
          <p:cNvPr id="208" name="ICB/USP…"/>
          <p:cNvSpPr txBox="1"/>
          <p:nvPr/>
        </p:nvSpPr>
        <p:spPr>
          <a:xfrm>
            <a:off x="0" y="0"/>
            <a:ext cx="1062792" cy="667170"/>
          </a:xfrm>
          <a:prstGeom prst="rect">
            <a:avLst/>
          </a:prstGeom>
          <a:solidFill>
            <a:srgbClr val="72FDE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500">
                <a:latin typeface="Helvetica Neue Medium"/>
                <a:ea typeface="Helvetica Neue Medium"/>
                <a:cs typeface="Helvetica Neue Medium"/>
                <a:sym typeface="Helvetica Neue Medium"/>
              </a:defRPr>
            </a:pPr>
            <a:r>
              <a:rPr sz="1055"/>
              <a:t>ICB/USP</a:t>
            </a:r>
          </a:p>
          <a:p>
            <a:pPr>
              <a:defRPr sz="1000">
                <a:latin typeface="Helvetica Neue Medium"/>
                <a:ea typeface="Helvetica Neue Medium"/>
                <a:cs typeface="Helvetica Neue Medium"/>
                <a:sym typeface="Helvetica Neue Medium"/>
              </a:defRPr>
            </a:pPr>
            <a:endParaRPr sz="703"/>
          </a:p>
          <a:p>
            <a:pPr>
              <a:defRPr sz="1000">
                <a:latin typeface="Helvetica Neue Medium"/>
                <a:ea typeface="Helvetica Neue Medium"/>
                <a:cs typeface="Helvetica Neue Medium"/>
                <a:sym typeface="Helvetica Neue Medium"/>
              </a:defRPr>
            </a:pPr>
            <a:r>
              <a:rPr sz="703"/>
              <a:t>BMM 0180</a:t>
            </a:r>
          </a:p>
          <a:p>
            <a:pPr>
              <a:defRPr sz="1000">
                <a:latin typeface="Helvetica Neue Medium"/>
                <a:ea typeface="Helvetica Neue Medium"/>
                <a:cs typeface="Helvetica Neue Medium"/>
                <a:sym typeface="Helvetica Neue Medium"/>
              </a:defRPr>
            </a:pPr>
            <a:r>
              <a:rPr sz="703"/>
              <a:t>Profa. Elisabete Vicente</a:t>
            </a:r>
          </a:p>
          <a:p>
            <a:pPr>
              <a:defRPr sz="1000" u="sng">
                <a:solidFill>
                  <a:srgbClr val="0000FF"/>
                </a:solidFill>
                <a:uFill>
                  <a:solidFill>
                    <a:srgbClr val="0000FF"/>
                  </a:solidFill>
                </a:uFill>
                <a:latin typeface="Helvetica Neue Medium"/>
                <a:ea typeface="Helvetica Neue Medium"/>
                <a:cs typeface="Helvetica Neue Medium"/>
                <a:sym typeface="Helvetica Neue Medium"/>
              </a:defRPr>
            </a:pPr>
            <a:r>
              <a:rPr sz="703">
                <a:hlinkClick r:id="rId2"/>
              </a:rPr>
              <a:t>bevicent@usp.br</a:t>
            </a:r>
          </a:p>
        </p:txBody>
      </p:sp>
      <p:sp>
        <p:nvSpPr>
          <p:cNvPr id="210" name="Microrganismos empregados na fabricação de Pães…"/>
          <p:cNvSpPr txBox="1"/>
          <p:nvPr/>
        </p:nvSpPr>
        <p:spPr>
          <a:xfrm>
            <a:off x="1397530" y="3191651"/>
            <a:ext cx="4060313" cy="2988832"/>
          </a:xfrm>
          <a:prstGeom prst="rect">
            <a:avLst/>
          </a:prstGeom>
          <a:solidFill>
            <a:srgbClr val="FFECE7"/>
          </a:solidFill>
          <a:ln w="12700">
            <a:solidFill>
              <a:schemeClr val="accent5">
                <a:lumOff val="8676"/>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l" defTabSz="321465">
              <a:lnSpc>
                <a:spcPts val="2461"/>
              </a:lnSpc>
              <a:defRPr sz="1800">
                <a:latin typeface="Arial"/>
                <a:ea typeface="Arial"/>
                <a:cs typeface="Arial"/>
                <a:sym typeface="Arial"/>
              </a:defRPr>
            </a:pPr>
            <a:r>
              <a:rPr lang="pt-BR" sz="1406" b="1" dirty="0"/>
              <a:t>BACTÉRIAS:  </a:t>
            </a:r>
            <a:endParaRPr lang="pt-BR" sz="1125" dirty="0"/>
          </a:p>
          <a:p>
            <a:pPr algn="l" defTabSz="321465">
              <a:defRPr sz="1600" u="sng">
                <a:latin typeface="Arial"/>
                <a:ea typeface="Arial"/>
                <a:cs typeface="Arial"/>
                <a:sym typeface="Arial"/>
              </a:defRPr>
            </a:pPr>
            <a:r>
              <a:rPr lang="pt-BR" sz="1406" dirty="0"/>
              <a:t>Bactérias </a:t>
            </a:r>
            <a:r>
              <a:rPr lang="pt-BR" sz="1406" i="1" dirty="0"/>
              <a:t>láticas: Lactobacillus </a:t>
            </a:r>
            <a:r>
              <a:rPr lang="pt-BR" sz="1406" i="1" dirty="0" err="1"/>
              <a:t>plantarum</a:t>
            </a:r>
            <a:r>
              <a:rPr lang="pt-BR" sz="1406" i="1" dirty="0"/>
              <a:t>, L. </a:t>
            </a:r>
            <a:r>
              <a:rPr lang="pt-BR" sz="1406" i="1" dirty="0" err="1"/>
              <a:t>pentosus</a:t>
            </a:r>
            <a:r>
              <a:rPr lang="pt-BR" sz="1406" i="1" dirty="0"/>
              <a:t>, L. </a:t>
            </a:r>
            <a:r>
              <a:rPr lang="pt-BR" sz="1406" i="1" dirty="0" err="1"/>
              <a:t>sake</a:t>
            </a:r>
            <a:r>
              <a:rPr lang="pt-BR" sz="1406" i="1" dirty="0"/>
              <a:t>, L. </a:t>
            </a:r>
            <a:r>
              <a:rPr lang="pt-BR" sz="1406" i="1" dirty="0" err="1"/>
              <a:t>curvatus</a:t>
            </a:r>
            <a:r>
              <a:rPr lang="pt-BR" sz="1406" i="1" dirty="0"/>
              <a:t>, Pediococcus </a:t>
            </a:r>
            <a:r>
              <a:rPr lang="pt-BR" sz="1406" i="1" dirty="0" err="1"/>
              <a:t>pentosaceus</a:t>
            </a:r>
            <a:r>
              <a:rPr lang="pt-BR" sz="1406" i="1" dirty="0"/>
              <a:t>, P. </a:t>
            </a:r>
            <a:r>
              <a:rPr lang="pt-BR" sz="1406" i="1" dirty="0" err="1"/>
              <a:t>acidilactici</a:t>
            </a:r>
            <a:r>
              <a:rPr lang="pt-BR" sz="1406" i="1" dirty="0"/>
              <a:t>    </a:t>
            </a:r>
          </a:p>
          <a:p>
            <a:pPr algn="l" defTabSz="321465">
              <a:defRPr sz="1600" u="sng">
                <a:latin typeface="Arial"/>
                <a:ea typeface="Arial"/>
                <a:cs typeface="Arial"/>
                <a:sym typeface="Arial"/>
              </a:defRPr>
            </a:pPr>
            <a:r>
              <a:rPr lang="pt-BR" sz="1406" b="1" dirty="0">
                <a:solidFill>
                  <a:schemeClr val="accent3">
                    <a:satOff val="-7500"/>
                    <a:lumOff val="-10588"/>
                  </a:schemeClr>
                </a:solidFill>
              </a:rPr>
              <a:t>Beneficio</a:t>
            </a:r>
            <a:r>
              <a:rPr lang="pt-BR" sz="1406" dirty="0"/>
              <a:t>: Fermentação lática, inibição de bactérias patogênicas e deteriorantes, aceleração da formação da cor e do processo de secagem. </a:t>
            </a:r>
          </a:p>
          <a:p>
            <a:pPr algn="l" defTabSz="321465">
              <a:defRPr sz="1600" u="sng">
                <a:latin typeface="Arial"/>
                <a:ea typeface="Arial"/>
                <a:cs typeface="Arial"/>
                <a:sym typeface="Arial"/>
              </a:defRPr>
            </a:pPr>
            <a:endParaRPr lang="pt-BR" sz="1406" dirty="0"/>
          </a:p>
          <a:p>
            <a:pPr algn="l" defTabSz="321465">
              <a:defRPr sz="1600" u="sng">
                <a:latin typeface="Arial"/>
                <a:ea typeface="Arial"/>
                <a:cs typeface="Arial"/>
                <a:sym typeface="Arial"/>
              </a:defRPr>
            </a:pPr>
            <a:r>
              <a:rPr lang="pt-BR" sz="1406" dirty="0"/>
              <a:t>Cocos: </a:t>
            </a:r>
            <a:r>
              <a:rPr lang="pt-BR" sz="1406" i="1" dirty="0"/>
              <a:t>Staphylococcus </a:t>
            </a:r>
            <a:r>
              <a:rPr lang="pt-BR" sz="1406" i="1" dirty="0" err="1"/>
              <a:t>carnosus</a:t>
            </a:r>
            <a:r>
              <a:rPr lang="pt-BR" sz="1406" dirty="0"/>
              <a:t>, </a:t>
            </a:r>
            <a:r>
              <a:rPr lang="pt-BR" sz="1406" i="1" dirty="0"/>
              <a:t>S. </a:t>
            </a:r>
            <a:r>
              <a:rPr lang="pt-BR" sz="1406" i="1" dirty="0" err="1"/>
              <a:t>xylosus</a:t>
            </a:r>
            <a:r>
              <a:rPr lang="pt-BR" sz="1406" dirty="0"/>
              <a:t>, </a:t>
            </a:r>
            <a:r>
              <a:rPr lang="pt-BR" sz="1406" i="1" dirty="0"/>
              <a:t>Micrococcus </a:t>
            </a:r>
            <a:r>
              <a:rPr lang="pt-BR" sz="1406" i="1" dirty="0" err="1"/>
              <a:t>varians</a:t>
            </a:r>
            <a:r>
              <a:rPr lang="pt-BR" sz="1406" i="1" dirty="0"/>
              <a:t> </a:t>
            </a:r>
          </a:p>
          <a:p>
            <a:pPr algn="l" defTabSz="321465">
              <a:defRPr sz="1600" u="sng">
                <a:latin typeface="Arial"/>
                <a:ea typeface="Arial"/>
                <a:cs typeface="Arial"/>
                <a:sym typeface="Arial"/>
              </a:defRPr>
            </a:pPr>
            <a:r>
              <a:rPr lang="pt-BR" sz="1406" b="1" dirty="0">
                <a:solidFill>
                  <a:schemeClr val="accent3">
                    <a:satOff val="-7500"/>
                    <a:lumOff val="-10588"/>
                  </a:schemeClr>
                </a:solidFill>
              </a:rPr>
              <a:t>Beneficio</a:t>
            </a:r>
            <a:r>
              <a:rPr lang="pt-BR" sz="1406" dirty="0"/>
              <a:t>: Formação e estabilização da cor, formação do aroma (proteólise e lipólise) e redução de nitrito/nitrato. </a:t>
            </a:r>
          </a:p>
        </p:txBody>
      </p:sp>
      <p:sp>
        <p:nvSpPr>
          <p:cNvPr id="211" name="Veja;  http://www.ital.sp.gov.br/bj/artigos/html/busca/PDF/v13n2415a.pdf"/>
          <p:cNvSpPr txBox="1"/>
          <p:nvPr/>
        </p:nvSpPr>
        <p:spPr>
          <a:xfrm>
            <a:off x="2699827" y="6448914"/>
            <a:ext cx="4818628" cy="245260"/>
          </a:xfrm>
          <a:prstGeom prst="rect">
            <a:avLst/>
          </a:prstGeom>
          <a:solidFill>
            <a:srgbClr val="FDF3D5"/>
          </a:solidFill>
          <a:ln w="12700">
            <a:solidFill>
              <a:schemeClr val="accent6">
                <a:satOff val="-34371"/>
                <a:lumOff val="-13098"/>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1125" dirty="0" err="1"/>
              <a:t>Veja</a:t>
            </a:r>
            <a:r>
              <a:rPr sz="1125" dirty="0"/>
              <a:t>;  http://</a:t>
            </a:r>
            <a:r>
              <a:rPr sz="1125" dirty="0" err="1"/>
              <a:t>www.ital.sp.gov.br</a:t>
            </a:r>
            <a:r>
              <a:rPr sz="1125" dirty="0"/>
              <a:t>/</a:t>
            </a:r>
            <a:r>
              <a:rPr sz="1125" dirty="0" err="1"/>
              <a:t>bj</a:t>
            </a:r>
            <a:r>
              <a:rPr sz="1125" dirty="0"/>
              <a:t>/</a:t>
            </a:r>
            <a:r>
              <a:rPr sz="1125" dirty="0" err="1"/>
              <a:t>artigos</a:t>
            </a:r>
            <a:r>
              <a:rPr sz="1125" dirty="0"/>
              <a:t>/html/</a:t>
            </a:r>
            <a:r>
              <a:rPr sz="1125" dirty="0" err="1"/>
              <a:t>busca</a:t>
            </a:r>
            <a:r>
              <a:rPr sz="1125" dirty="0"/>
              <a:t>/PDF/v13n2415a.pdf</a:t>
            </a:r>
          </a:p>
        </p:txBody>
      </p:sp>
      <p:sp>
        <p:nvSpPr>
          <p:cNvPr id="2" name="Rectangle 1">
            <a:extLst>
              <a:ext uri="{FF2B5EF4-FFF2-40B4-BE49-F238E27FC236}">
                <a16:creationId xmlns:a16="http://schemas.microsoft.com/office/drawing/2014/main" id="{3F9ADF22-7A35-2C49-BF51-CBD9A5BC2D73}"/>
              </a:ext>
            </a:extLst>
          </p:cNvPr>
          <p:cNvSpPr/>
          <p:nvPr/>
        </p:nvSpPr>
        <p:spPr>
          <a:xfrm>
            <a:off x="1468995" y="1011386"/>
            <a:ext cx="8783596" cy="1323439"/>
          </a:xfrm>
          <a:prstGeom prst="rect">
            <a:avLst/>
          </a:prstGeom>
          <a:solidFill>
            <a:schemeClr val="accent4">
              <a:lumMod val="20000"/>
              <a:lumOff val="80000"/>
            </a:schemeClr>
          </a:solidFill>
        </p:spPr>
        <p:txBody>
          <a:bodyPr wrap="square">
            <a:spAutoFit/>
          </a:bodyPr>
          <a:lstStyle/>
          <a:p>
            <a:pPr marL="98225" algn="l" defTabSz="321465">
              <a:buSzPct val="100000"/>
              <a:defRPr sz="1600">
                <a:solidFill>
                  <a:schemeClr val="accent3">
                    <a:satOff val="-7500"/>
                    <a:lumOff val="-10588"/>
                  </a:schemeClr>
                </a:solidFill>
                <a:latin typeface="+mj-lt"/>
                <a:ea typeface="+mj-ea"/>
                <a:cs typeface="+mj-cs"/>
                <a:sym typeface="Helvetica"/>
              </a:defRPr>
            </a:pPr>
            <a:r>
              <a:rPr lang="pt-BR" sz="1600" b="1" dirty="0">
                <a:solidFill>
                  <a:schemeClr val="accent3">
                    <a:satOff val="-7500"/>
                    <a:lumOff val="-10588"/>
                  </a:schemeClr>
                </a:solidFill>
                <a:sym typeface="Helvetica"/>
              </a:rPr>
              <a:t>4. Microrganismos empregados na fabricação </a:t>
            </a:r>
            <a:r>
              <a:rPr lang="pt-BR" sz="1600" b="1" u="sng" dirty="0">
                <a:solidFill>
                  <a:schemeClr val="accent3">
                    <a:satOff val="-7500"/>
                    <a:lumOff val="-10588"/>
                  </a:schemeClr>
                </a:solidFill>
                <a:sym typeface="Helvetica"/>
              </a:rPr>
              <a:t>Embutidos fermentados</a:t>
            </a:r>
            <a:endParaRPr lang="pt-BR" sz="1600" b="1" dirty="0">
              <a:solidFill>
                <a:schemeClr val="accent3">
                  <a:satOff val="-7500"/>
                  <a:lumOff val="-10588"/>
                </a:schemeClr>
              </a:solidFill>
              <a:sym typeface="Helvetica"/>
            </a:endParaRPr>
          </a:p>
          <a:p>
            <a:pPr marL="321465" indent="-223241" algn="l" defTabSz="321465">
              <a:buSzPct val="100000"/>
              <a:buFont typeface="Helvetica"/>
              <a:buChar char="•"/>
              <a:defRPr sz="1600">
                <a:latin typeface="+mj-lt"/>
                <a:ea typeface="+mj-ea"/>
                <a:cs typeface="+mj-cs"/>
                <a:sym typeface="Helvetica"/>
              </a:defRPr>
            </a:pPr>
            <a:r>
              <a:rPr lang="pt-BR" sz="1600" b="1" dirty="0">
                <a:sym typeface="Helvetica"/>
              </a:rPr>
              <a:t>Embutidos fermentados</a:t>
            </a:r>
            <a:r>
              <a:rPr lang="pt-BR" sz="1600" dirty="0">
                <a:sym typeface="Helvetica"/>
              </a:rPr>
              <a:t> são produtos feitos a base de </a:t>
            </a:r>
            <a:r>
              <a:rPr lang="pt-BR" sz="1600" b="1" dirty="0">
                <a:sym typeface="Helvetica"/>
              </a:rPr>
              <a:t>pedaços de carnes</a:t>
            </a:r>
            <a:r>
              <a:rPr lang="pt-BR" sz="1600" dirty="0">
                <a:sym typeface="Helvetica"/>
              </a:rPr>
              <a:t>, que podem ser de diferentes origens (vaca, porco, frango, cabra, caça, e outros), que sofrem uma </a:t>
            </a:r>
            <a:r>
              <a:rPr lang="pt-BR" sz="1600" b="1" dirty="0">
                <a:sym typeface="Helvetica"/>
              </a:rPr>
              <a:t>fermentação por microrganismos</a:t>
            </a:r>
            <a:r>
              <a:rPr lang="pt-BR" sz="1600" dirty="0">
                <a:sym typeface="Helvetica"/>
              </a:rPr>
              <a:t>, podendo depois serem cozidas e defumados. </a:t>
            </a:r>
            <a:r>
              <a:rPr lang="pt-BR" sz="1600" dirty="0"/>
              <a:t>Culturas “starter”  são utilizadas em embutidos cárneos fermentados. </a:t>
            </a:r>
          </a:p>
        </p:txBody>
      </p:sp>
      <p:sp>
        <p:nvSpPr>
          <p:cNvPr id="11" name="Microrganismos empregados na fabricação de Pães…">
            <a:extLst>
              <a:ext uri="{FF2B5EF4-FFF2-40B4-BE49-F238E27FC236}">
                <a16:creationId xmlns:a16="http://schemas.microsoft.com/office/drawing/2014/main" id="{89D695EF-4117-5748-9CE3-1447CDC611AE}"/>
              </a:ext>
            </a:extLst>
          </p:cNvPr>
          <p:cNvSpPr txBox="1"/>
          <p:nvPr/>
        </p:nvSpPr>
        <p:spPr>
          <a:xfrm>
            <a:off x="7241521" y="3429000"/>
            <a:ext cx="4181221" cy="1802866"/>
          </a:xfrm>
          <a:prstGeom prst="rect">
            <a:avLst/>
          </a:prstGeom>
          <a:solidFill>
            <a:srgbClr val="FFECE7"/>
          </a:solidFill>
          <a:ln w="12700">
            <a:solidFill>
              <a:schemeClr val="accent5">
                <a:lumOff val="8676"/>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l" defTabSz="321465">
              <a:defRPr sz="1600" u="sng">
                <a:latin typeface="Arial"/>
                <a:ea typeface="Arial"/>
                <a:cs typeface="Arial"/>
                <a:sym typeface="Arial"/>
              </a:defRPr>
            </a:pPr>
            <a:r>
              <a:rPr lang="pt-BR" sz="1406" b="1" u="sng" dirty="0"/>
              <a:t>FUNGOS</a:t>
            </a:r>
            <a:r>
              <a:rPr lang="pt-BR" sz="1406" u="sng" dirty="0"/>
              <a:t>: </a:t>
            </a:r>
          </a:p>
          <a:p>
            <a:pPr marL="285750" indent="-285750" algn="l" defTabSz="321465">
              <a:buFont typeface="Webdings" pitchFamily="2" charset="2"/>
              <a:buChar char="a"/>
              <a:defRPr sz="1600" u="sng">
                <a:latin typeface="Arial"/>
                <a:ea typeface="Arial"/>
                <a:cs typeface="Arial"/>
                <a:sym typeface="Arial"/>
              </a:defRPr>
            </a:pPr>
            <a:r>
              <a:rPr lang="pt-BR" sz="1406" dirty="0"/>
              <a:t>Leveduras: </a:t>
            </a:r>
            <a:r>
              <a:rPr lang="pt-BR" sz="1406" i="1" dirty="0" err="1"/>
              <a:t>Debaryomyces</a:t>
            </a:r>
            <a:r>
              <a:rPr lang="pt-BR" sz="1406" i="1" dirty="0"/>
              <a:t> </a:t>
            </a:r>
            <a:r>
              <a:rPr lang="pt-BR" sz="1406" i="1" dirty="0" err="1"/>
              <a:t>hansenii</a:t>
            </a:r>
            <a:r>
              <a:rPr lang="pt-BR" sz="1406" i="1" dirty="0"/>
              <a:t> </a:t>
            </a:r>
          </a:p>
          <a:p>
            <a:pPr algn="l" defTabSz="321465">
              <a:defRPr sz="1600" u="sng">
                <a:latin typeface="Arial"/>
                <a:ea typeface="Arial"/>
                <a:cs typeface="Arial"/>
                <a:sym typeface="Arial"/>
              </a:defRPr>
            </a:pPr>
            <a:r>
              <a:rPr lang="pt-BR" sz="1406" b="1" u="sng" dirty="0">
                <a:solidFill>
                  <a:schemeClr val="accent3">
                    <a:satOff val="-7500"/>
                    <a:lumOff val="-10588"/>
                  </a:schemeClr>
                </a:solidFill>
              </a:rPr>
              <a:t>Beneficio</a:t>
            </a:r>
            <a:r>
              <a:rPr lang="pt-BR" sz="1406" u="sng" dirty="0"/>
              <a:t>: </a:t>
            </a:r>
            <a:r>
              <a:rPr lang="pt-BR" sz="1406" u="sng" dirty="0">
                <a:uFill>
                  <a:solidFill>
                    <a:schemeClr val="bg1">
                      <a:lumMod val="95000"/>
                    </a:schemeClr>
                  </a:solidFill>
                </a:uFill>
              </a:rPr>
              <a:t>Retardo da rancidez e formação do aroma. </a:t>
            </a:r>
          </a:p>
          <a:p>
            <a:pPr algn="l" defTabSz="321465">
              <a:defRPr sz="1600" u="sng">
                <a:latin typeface="Arial"/>
                <a:ea typeface="Arial"/>
                <a:cs typeface="Arial"/>
                <a:sym typeface="Arial"/>
              </a:defRPr>
            </a:pPr>
            <a:endParaRPr lang="pt-BR" sz="1406" dirty="0"/>
          </a:p>
          <a:p>
            <a:pPr algn="l" defTabSz="321465">
              <a:defRPr sz="1600" u="sng">
                <a:latin typeface="Arial"/>
                <a:ea typeface="Arial"/>
                <a:cs typeface="Arial"/>
                <a:sym typeface="Arial"/>
              </a:defRPr>
            </a:pPr>
            <a:r>
              <a:rPr lang="pt-BR" sz="1406" dirty="0">
                <a:latin typeface="Webdings" pitchFamily="2" charset="2"/>
              </a:rPr>
              <a:t>a </a:t>
            </a:r>
            <a:r>
              <a:rPr lang="pt-BR" sz="1406" dirty="0"/>
              <a:t>Fungos filamentosos: </a:t>
            </a:r>
            <a:r>
              <a:rPr lang="pt-BR" sz="1406" i="1" dirty="0" err="1"/>
              <a:t>Penicillium</a:t>
            </a:r>
            <a:r>
              <a:rPr lang="pt-BR" sz="1406" i="1" dirty="0"/>
              <a:t> </a:t>
            </a:r>
            <a:r>
              <a:rPr lang="pt-BR" sz="1406" i="1" dirty="0" err="1"/>
              <a:t>nalgiovense</a:t>
            </a:r>
            <a:r>
              <a:rPr lang="pt-BR" sz="1406" i="1" dirty="0"/>
              <a:t> </a:t>
            </a:r>
          </a:p>
          <a:p>
            <a:pPr algn="l" defTabSz="321465">
              <a:defRPr sz="1600">
                <a:latin typeface="Arial"/>
                <a:ea typeface="Arial"/>
                <a:cs typeface="Arial"/>
                <a:sym typeface="Arial"/>
              </a:defRPr>
            </a:pPr>
            <a:r>
              <a:rPr lang="pt-BR" sz="1406" b="1" dirty="0">
                <a:solidFill>
                  <a:schemeClr val="accent3">
                    <a:satOff val="-7500"/>
                    <a:lumOff val="-10588"/>
                  </a:schemeClr>
                </a:solidFill>
              </a:rPr>
              <a:t>Beneficio</a:t>
            </a:r>
            <a:r>
              <a:rPr lang="pt-BR" sz="1406" dirty="0"/>
              <a:t>: Estabilidade da cor, retardo da rancidez, formação do aroma.</a:t>
            </a:r>
          </a:p>
        </p:txBody>
      </p:sp>
      <p:sp>
        <p:nvSpPr>
          <p:cNvPr id="4" name="Rectangle 3">
            <a:extLst>
              <a:ext uri="{FF2B5EF4-FFF2-40B4-BE49-F238E27FC236}">
                <a16:creationId xmlns:a16="http://schemas.microsoft.com/office/drawing/2014/main" id="{9CDB0B68-9E41-5D47-96F4-6AD855A8D856}"/>
              </a:ext>
            </a:extLst>
          </p:cNvPr>
          <p:cNvSpPr/>
          <p:nvPr/>
        </p:nvSpPr>
        <p:spPr>
          <a:xfrm>
            <a:off x="1766154" y="2426833"/>
            <a:ext cx="8595603" cy="373757"/>
          </a:xfrm>
          <a:prstGeom prst="rect">
            <a:avLst/>
          </a:prstGeom>
          <a:solidFill>
            <a:schemeClr val="accent4">
              <a:lumMod val="20000"/>
              <a:lumOff val="80000"/>
            </a:schemeClr>
          </a:solidFill>
        </p:spPr>
        <p:txBody>
          <a:bodyPr wrap="square">
            <a:spAutoFit/>
          </a:bodyPr>
          <a:lstStyle/>
          <a:p>
            <a:pPr algn="l" defTabSz="321465">
              <a:lnSpc>
                <a:spcPts val="2461"/>
              </a:lnSpc>
              <a:defRPr sz="1800">
                <a:latin typeface="Arial"/>
                <a:ea typeface="Arial"/>
                <a:cs typeface="Arial"/>
                <a:sym typeface="Arial"/>
              </a:defRPr>
            </a:pPr>
            <a:r>
              <a:rPr lang="pt-BR" sz="1406" b="1" dirty="0"/>
              <a:t>Principais Microrganismos empregados para produção de cárneos fermentados</a:t>
            </a:r>
            <a:r>
              <a:rPr lang="pt-BR" sz="949" b="1" dirty="0"/>
              <a:t>:</a:t>
            </a:r>
          </a:p>
        </p:txBody>
      </p:sp>
      <p:sp>
        <p:nvSpPr>
          <p:cNvPr id="5" name="Rectangle 4">
            <a:extLst>
              <a:ext uri="{FF2B5EF4-FFF2-40B4-BE49-F238E27FC236}">
                <a16:creationId xmlns:a16="http://schemas.microsoft.com/office/drawing/2014/main" id="{D942EF42-E76C-6747-9E7F-0BD7AD9B9DE8}"/>
              </a:ext>
            </a:extLst>
          </p:cNvPr>
          <p:cNvSpPr/>
          <p:nvPr/>
        </p:nvSpPr>
        <p:spPr>
          <a:xfrm>
            <a:off x="5644435" y="4597044"/>
            <a:ext cx="1221809" cy="352084"/>
          </a:xfrm>
          <a:prstGeom prst="rect">
            <a:avLst/>
          </a:prstGeom>
          <a:solidFill>
            <a:schemeClr val="accent5">
              <a:lumMod val="20000"/>
              <a:lumOff val="80000"/>
            </a:schemeClr>
          </a:solidFill>
        </p:spPr>
        <p:txBody>
          <a:bodyPr wrap="none">
            <a:spAutoFit/>
          </a:bodyPr>
          <a:lstStyle/>
          <a:p>
            <a:r>
              <a:rPr lang="pt-BR" sz="1688" b="1" dirty="0"/>
              <a:t>e também</a:t>
            </a:r>
            <a:endParaRPr lang="pt-BR" sz="1688" dirty="0"/>
          </a:p>
        </p:txBody>
      </p:sp>
      <p:sp>
        <p:nvSpPr>
          <p:cNvPr id="12" name="4.     Emprego de microrganismos em Processos Biotecnológicos Industriais">
            <a:extLst>
              <a:ext uri="{FF2B5EF4-FFF2-40B4-BE49-F238E27FC236}">
                <a16:creationId xmlns:a16="http://schemas.microsoft.com/office/drawing/2014/main" id="{85129A73-EB4B-B043-88C5-B2FD6A57FDF8}"/>
              </a:ext>
            </a:extLst>
          </p:cNvPr>
          <p:cNvSpPr txBox="1"/>
          <p:nvPr/>
        </p:nvSpPr>
        <p:spPr>
          <a:xfrm>
            <a:off x="1830246" y="39855"/>
            <a:ext cx="8218598"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800" b="1"/>
            </a:pPr>
            <a:r>
              <a:rPr lang="pt-BR" sz="1800" dirty="0"/>
              <a:t> </a:t>
            </a:r>
            <a:r>
              <a:rPr lang="pt-BR" sz="1800" dirty="0">
                <a:latin typeface="+mn-ea"/>
              </a:rPr>
              <a:t>Emprego de microrganismos em Processos Biotecnológicos Industriais   </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4.1. Indústria de Alimentos"/>
          <p:cNvSpPr txBox="1"/>
          <p:nvPr/>
        </p:nvSpPr>
        <p:spPr>
          <a:xfrm>
            <a:off x="1417677" y="409426"/>
            <a:ext cx="2321149" cy="331887"/>
          </a:xfrm>
          <a:prstGeom prst="rect">
            <a:avLst/>
          </a:prstGeom>
          <a:gradFill>
            <a:gsLst>
              <a:gs pos="0">
                <a:schemeClr val="accent4"/>
              </a:gs>
              <a:gs pos="100000">
                <a:srgbClr val="FE9301"/>
              </a:gs>
            </a:gsLst>
            <a:lin ang="5400000"/>
          </a:gradFill>
          <a:ln w="12700">
            <a:miter lim="400000"/>
          </a:ln>
          <a:effectLst>
            <a:reflection stA="91988"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800">
                <a:latin typeface="Helvetica Neue Medium"/>
                <a:ea typeface="Helvetica Neue Medium"/>
                <a:cs typeface="Helvetica Neue Medium"/>
                <a:sym typeface="Helvetica Neue Medium"/>
              </a:defRPr>
            </a:lvl1pPr>
          </a:lstStyle>
          <a:p>
            <a:r>
              <a:rPr lang="pt-BR" sz="1688" dirty="0"/>
              <a:t>Indústria de Alimentos</a:t>
            </a:r>
          </a:p>
        </p:txBody>
      </p:sp>
      <p:sp>
        <p:nvSpPr>
          <p:cNvPr id="176" name="Produção de alimentos (pães, queijos, fermentados, embutidos)"/>
          <p:cNvSpPr txBox="1"/>
          <p:nvPr/>
        </p:nvSpPr>
        <p:spPr>
          <a:xfrm>
            <a:off x="1395150" y="695076"/>
            <a:ext cx="8218598" cy="678905"/>
          </a:xfrm>
          <a:prstGeom prst="rect">
            <a:avLst/>
          </a:prstGeom>
          <a:gradFill>
            <a:gsLst>
              <a:gs pos="0">
                <a:schemeClr val="accent4">
                  <a:alpha val="0"/>
                </a:schemeClr>
              </a:gs>
              <a:gs pos="100000">
                <a:srgbClr val="FE9301"/>
              </a:gs>
            </a:gsLst>
            <a:lin ang="4056159"/>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l" defTabSz="316107">
              <a:lnSpc>
                <a:spcPct val="150000"/>
              </a:lnSpc>
              <a:spcBef>
                <a:spcPts val="281"/>
              </a:spcBef>
              <a:defRPr sz="2000" b="1">
                <a:uFill>
                  <a:solidFill>
                    <a:srgbClr val="000000"/>
                  </a:solidFill>
                </a:uFill>
                <a:latin typeface="Trebuchet MS"/>
                <a:ea typeface="Trebuchet MS"/>
                <a:cs typeface="Trebuchet MS"/>
                <a:sym typeface="Trebuchet MS"/>
              </a:defRPr>
            </a:pPr>
            <a:r>
              <a:rPr lang="pt-BR" sz="1400" dirty="0"/>
              <a:t>Produção de alimentos, bebidas e insumos: pães, queijos, fermentados, embutidos, iogurte,</a:t>
            </a:r>
            <a:r>
              <a:rPr lang="pt-BR" sz="1400" i="1" dirty="0"/>
              <a:t> “</a:t>
            </a:r>
            <a:r>
              <a:rPr lang="pt-BR" sz="1400" dirty="0"/>
              <a:t>Single </a:t>
            </a:r>
            <a:r>
              <a:rPr lang="pt-BR" sz="1400" dirty="0" err="1"/>
              <a:t>Cell</a:t>
            </a:r>
            <a:r>
              <a:rPr lang="pt-BR" sz="1400" dirty="0"/>
              <a:t> </a:t>
            </a:r>
            <a:r>
              <a:rPr lang="pt-BR" sz="1400" dirty="0" err="1"/>
              <a:t>Protein</a:t>
            </a:r>
            <a:r>
              <a:rPr lang="pt-BR" sz="1400" dirty="0"/>
              <a:t>” (SCP), aditivos, conservantes, </a:t>
            </a:r>
            <a:r>
              <a:rPr lang="pt-BR" sz="1400" dirty="0" err="1"/>
              <a:t>etc</a:t>
            </a:r>
            <a:endParaRPr lang="pt-BR" sz="1400" dirty="0"/>
          </a:p>
        </p:txBody>
      </p:sp>
      <p:sp>
        <p:nvSpPr>
          <p:cNvPr id="177" name="ICB/USP…"/>
          <p:cNvSpPr txBox="1"/>
          <p:nvPr/>
        </p:nvSpPr>
        <p:spPr>
          <a:xfrm>
            <a:off x="88399" y="0"/>
            <a:ext cx="1062792" cy="667170"/>
          </a:xfrm>
          <a:prstGeom prst="rect">
            <a:avLst/>
          </a:prstGeom>
          <a:solidFill>
            <a:srgbClr val="72FDE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500">
                <a:latin typeface="Helvetica Neue Medium"/>
                <a:ea typeface="Helvetica Neue Medium"/>
                <a:cs typeface="Helvetica Neue Medium"/>
                <a:sym typeface="Helvetica Neue Medium"/>
              </a:defRPr>
            </a:pPr>
            <a:r>
              <a:rPr lang="pt-BR" sz="1055"/>
              <a:t>ICB/USP</a:t>
            </a:r>
          </a:p>
          <a:p>
            <a:pPr>
              <a:defRPr sz="1000">
                <a:latin typeface="Helvetica Neue Medium"/>
                <a:ea typeface="Helvetica Neue Medium"/>
                <a:cs typeface="Helvetica Neue Medium"/>
                <a:sym typeface="Helvetica Neue Medium"/>
              </a:defRPr>
            </a:pPr>
            <a:endParaRPr lang="pt-BR" sz="703"/>
          </a:p>
          <a:p>
            <a:pPr>
              <a:defRPr sz="1000">
                <a:latin typeface="Helvetica Neue Medium"/>
                <a:ea typeface="Helvetica Neue Medium"/>
                <a:cs typeface="Helvetica Neue Medium"/>
                <a:sym typeface="Helvetica Neue Medium"/>
              </a:defRPr>
            </a:pPr>
            <a:r>
              <a:rPr lang="pt-BR" sz="703"/>
              <a:t>BMM 0180</a:t>
            </a:r>
          </a:p>
          <a:p>
            <a:pPr>
              <a:defRPr sz="1000">
                <a:latin typeface="Helvetica Neue Medium"/>
                <a:ea typeface="Helvetica Neue Medium"/>
                <a:cs typeface="Helvetica Neue Medium"/>
                <a:sym typeface="Helvetica Neue Medium"/>
              </a:defRPr>
            </a:pPr>
            <a:r>
              <a:rPr lang="pt-BR" sz="703"/>
              <a:t>Profa. Elisabete Vicente</a:t>
            </a:r>
          </a:p>
          <a:p>
            <a:pPr>
              <a:defRPr sz="1000" u="sng">
                <a:solidFill>
                  <a:srgbClr val="0000FF"/>
                </a:solidFill>
                <a:uFill>
                  <a:solidFill>
                    <a:srgbClr val="0000FF"/>
                  </a:solidFill>
                </a:uFill>
                <a:latin typeface="Helvetica Neue Medium"/>
                <a:ea typeface="Helvetica Neue Medium"/>
                <a:cs typeface="Helvetica Neue Medium"/>
                <a:sym typeface="Helvetica Neue Medium"/>
              </a:defRPr>
            </a:pPr>
            <a:r>
              <a:rPr lang="pt-BR" sz="703">
                <a:hlinkClick r:id="rId3"/>
              </a:rPr>
              <a:t>bevicent@usp.br</a:t>
            </a:r>
          </a:p>
        </p:txBody>
      </p:sp>
      <p:sp>
        <p:nvSpPr>
          <p:cNvPr id="9" name="Microrganismos empregados na fabricação de Pães…">
            <a:extLst>
              <a:ext uri="{FF2B5EF4-FFF2-40B4-BE49-F238E27FC236}">
                <a16:creationId xmlns:a16="http://schemas.microsoft.com/office/drawing/2014/main" id="{8866E9FA-94FE-C848-A04C-AF2F397C8114}"/>
              </a:ext>
            </a:extLst>
          </p:cNvPr>
          <p:cNvSpPr txBox="1"/>
          <p:nvPr/>
        </p:nvSpPr>
        <p:spPr>
          <a:xfrm>
            <a:off x="870857" y="1570777"/>
            <a:ext cx="10145485" cy="1078821"/>
          </a:xfrm>
          <a:prstGeom prst="rect">
            <a:avLst/>
          </a:prstGeom>
          <a:solidFill>
            <a:srgbClr val="FDFABB"/>
          </a:solidFill>
          <a:ln w="12700">
            <a:solidFill>
              <a:schemeClr val="accent1">
                <a:lumOff val="-9999"/>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l" defTabSz="321465">
              <a:buSzPct val="100000"/>
              <a:defRPr sz="2000" b="1" u="sng">
                <a:solidFill>
                  <a:schemeClr val="accent3">
                    <a:satOff val="-7500"/>
                    <a:lumOff val="-10588"/>
                  </a:schemeClr>
                </a:solidFill>
                <a:latin typeface="+mj-lt"/>
                <a:ea typeface="+mj-ea"/>
                <a:cs typeface="+mj-cs"/>
                <a:sym typeface="Helvetica"/>
              </a:defRPr>
            </a:pPr>
            <a:r>
              <a:rPr lang="pt-BR" sz="1600" dirty="0"/>
              <a:t>2.5. “</a:t>
            </a:r>
            <a:r>
              <a:rPr sz="1600" dirty="0"/>
              <a:t>Single Cell Protein</a:t>
            </a:r>
            <a:r>
              <a:rPr lang="pt-BR" sz="1600" dirty="0"/>
              <a:t>” </a:t>
            </a:r>
            <a:r>
              <a:rPr sz="1600" dirty="0"/>
              <a:t> (SCP) </a:t>
            </a:r>
          </a:p>
          <a:p>
            <a:pPr algn="l" defTabSz="321465">
              <a:lnSpc>
                <a:spcPct val="120000"/>
              </a:lnSpc>
              <a:defRPr sz="1600" b="1">
                <a:latin typeface="+mj-lt"/>
                <a:ea typeface="+mj-ea"/>
                <a:cs typeface="+mj-cs"/>
                <a:sym typeface="Helvetica"/>
              </a:defRPr>
            </a:pPr>
            <a:r>
              <a:rPr lang="pt-BR" sz="1400" dirty="0"/>
              <a:t>SCP refere-se a microrganismos unicelulares comestíveis. Ao seja, biomassa ou extrato proteico de culturas puras ou mistas de bactérias, leveduras, fungos ou algas. Pode ser utilizado como um ingrediente, ou um substituto para alimentos ricos em proteínas, ou como um suplemento alimentar, adequado para consumo humano e/ou para animais.</a:t>
            </a:r>
          </a:p>
        </p:txBody>
      </p:sp>
      <p:pic>
        <p:nvPicPr>
          <p:cNvPr id="11" name="Image" descr="Image">
            <a:extLst>
              <a:ext uri="{FF2B5EF4-FFF2-40B4-BE49-F238E27FC236}">
                <a16:creationId xmlns:a16="http://schemas.microsoft.com/office/drawing/2014/main" id="{C9517BDE-F4A6-CF47-B935-7F1D5B0CDA11}"/>
              </a:ext>
            </a:extLst>
          </p:cNvPr>
          <p:cNvPicPr>
            <a:picLocks noChangeAspect="1"/>
          </p:cNvPicPr>
          <p:nvPr/>
        </p:nvPicPr>
        <p:blipFill>
          <a:blip r:embed="rId4"/>
          <a:stretch>
            <a:fillRect/>
          </a:stretch>
        </p:blipFill>
        <p:spPr>
          <a:xfrm>
            <a:off x="5222266" y="3108479"/>
            <a:ext cx="2685351" cy="3688035"/>
          </a:xfrm>
          <a:prstGeom prst="rect">
            <a:avLst/>
          </a:prstGeom>
          <a:ln w="12700">
            <a:miter lim="400000"/>
          </a:ln>
        </p:spPr>
      </p:pic>
      <p:pic>
        <p:nvPicPr>
          <p:cNvPr id="12" name="Image" descr="Image">
            <a:extLst>
              <a:ext uri="{FF2B5EF4-FFF2-40B4-BE49-F238E27FC236}">
                <a16:creationId xmlns:a16="http://schemas.microsoft.com/office/drawing/2014/main" id="{5E1FDAC2-7926-924E-8EB7-46816F8A359F}"/>
              </a:ext>
            </a:extLst>
          </p:cNvPr>
          <p:cNvPicPr>
            <a:picLocks noChangeAspect="1"/>
          </p:cNvPicPr>
          <p:nvPr/>
        </p:nvPicPr>
        <p:blipFill rotWithShape="1">
          <a:blip r:embed="rId5"/>
          <a:srcRect l="9639" t="13792" r="9738" b="8993"/>
          <a:stretch/>
        </p:blipFill>
        <p:spPr>
          <a:xfrm>
            <a:off x="9613748" y="3248000"/>
            <a:ext cx="2080620" cy="2199524"/>
          </a:xfrm>
          <a:prstGeom prst="rect">
            <a:avLst/>
          </a:prstGeom>
          <a:ln w="12700">
            <a:miter lim="400000"/>
          </a:ln>
        </p:spPr>
      </p:pic>
      <p:sp>
        <p:nvSpPr>
          <p:cNvPr id="14" name="Microrganismos empregados:…">
            <a:extLst>
              <a:ext uri="{FF2B5EF4-FFF2-40B4-BE49-F238E27FC236}">
                <a16:creationId xmlns:a16="http://schemas.microsoft.com/office/drawing/2014/main" id="{B12D9440-E86E-F342-A312-29CEB7AA24A0}"/>
              </a:ext>
            </a:extLst>
          </p:cNvPr>
          <p:cNvSpPr txBox="1"/>
          <p:nvPr/>
        </p:nvSpPr>
        <p:spPr>
          <a:xfrm>
            <a:off x="870857" y="2846394"/>
            <a:ext cx="3764346" cy="3950120"/>
          </a:xfrm>
          <a:prstGeom prst="rect">
            <a:avLst/>
          </a:prstGeom>
          <a:solidFill>
            <a:srgbClr val="FDFCD6"/>
          </a:solidFill>
          <a:ln w="12700">
            <a:solidFill>
              <a:schemeClr val="accent4">
                <a:satOff val="-28571"/>
                <a:lumOff val="-11764"/>
              </a:schemeClr>
            </a:solidFill>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35719" tIns="35719" rIns="35719" bIns="35719" anchor="ctr">
            <a:spAutoFit/>
          </a:bodyPr>
          <a:lstStyle/>
          <a:p>
            <a:pPr algn="l"/>
            <a:r>
              <a:rPr lang="pt-BR" sz="1200" b="1" dirty="0">
                <a:latin typeface="Arial Nova" panose="020B0504020202020204" pitchFamily="34" charset="0"/>
                <a:ea typeface="Times New Roman" panose="02020603050405020304" pitchFamily="18" charset="0"/>
                <a:cs typeface="Arial" panose="020B0604020202020204" pitchFamily="34" charset="0"/>
              </a:rPr>
              <a:t>Microrganismos empregados:</a:t>
            </a:r>
            <a:endParaRPr lang="en-US" sz="1200" b="1" dirty="0">
              <a:latin typeface="Calibri" panose="020F0502020204030204" pitchFamily="34" charset="0"/>
              <a:ea typeface="Calibri" panose="020F0502020204030204" pitchFamily="34" charset="0"/>
              <a:cs typeface="Times New Roman" panose="02020603050405020304" pitchFamily="18" charset="0"/>
            </a:endParaRPr>
          </a:p>
          <a:p>
            <a:pPr marL="241099" indent="-241099" algn="l">
              <a:buFont typeface="Helvetica" pitchFamily="2" charset="0"/>
              <a:buChar char="•"/>
              <a:tabLst>
                <a:tab pos="321465" algn="l"/>
              </a:tabLst>
            </a:pPr>
            <a:r>
              <a:rPr lang="pt-BR" sz="1200" b="1" dirty="0">
                <a:latin typeface="Arial Nova" panose="020B0504020202020204" pitchFamily="34" charset="0"/>
                <a:ea typeface="Times New Roman" panose="02020603050405020304" pitchFamily="18" charset="0"/>
                <a:cs typeface="Arial" panose="020B0604020202020204" pitchFamily="34" charset="0"/>
              </a:rPr>
              <a:t>Leveduras:</a:t>
            </a:r>
            <a:endParaRPr lang="en-US" sz="1200" b="1" dirty="0">
              <a:latin typeface="Times New Roman" panose="02020603050405020304" pitchFamily="18" charset="0"/>
              <a:ea typeface="Times New Roman" panose="02020603050405020304" pitchFamily="18" charset="0"/>
            </a:endParaRPr>
          </a:p>
          <a:p>
            <a:pPr marL="522382" lvl="1" indent="-200916" algn="l">
              <a:buFont typeface="Helvetica" pitchFamily="2" charset="0"/>
              <a:buChar char="•"/>
              <a:tabLst>
                <a:tab pos="642931" algn="l"/>
              </a:tabLst>
            </a:pPr>
            <a:r>
              <a:rPr lang="pt-BR" sz="1200" i="1" dirty="0">
                <a:solidFill>
                  <a:srgbClr val="0432FF"/>
                </a:solidFill>
                <a:latin typeface="Arial Nova" panose="020B0504020202020204" pitchFamily="34" charset="0"/>
                <a:ea typeface="Times New Roman" panose="02020603050405020304" pitchFamily="18" charset="0"/>
                <a:cs typeface="Arial" panose="020B0604020202020204" pitchFamily="34" charset="0"/>
              </a:rPr>
              <a:t>Saccharomyces cerevisiae</a:t>
            </a:r>
            <a:endParaRPr lang="en-US" sz="1200" dirty="0">
              <a:latin typeface="Times New Roman" panose="02020603050405020304" pitchFamily="18" charset="0"/>
              <a:ea typeface="Times New Roman" panose="02020603050405020304" pitchFamily="18" charset="0"/>
            </a:endParaRPr>
          </a:p>
          <a:p>
            <a:pPr marL="522382" lvl="1" indent="-200916" algn="l">
              <a:buFont typeface="Helvetica" pitchFamily="2" charset="0"/>
              <a:buChar char="•"/>
              <a:tabLst>
                <a:tab pos="642931" algn="l"/>
              </a:tabLst>
            </a:pPr>
            <a:r>
              <a:rPr lang="pt-BR" sz="1200" i="1" u="sng" dirty="0">
                <a:solidFill>
                  <a:srgbClr val="0432FF"/>
                </a:solidFill>
                <a:latin typeface="Arial Nova" panose="020B0504020202020204" pitchFamily="34" charset="0"/>
                <a:ea typeface="Times New Roman" panose="02020603050405020304" pitchFamily="18" charset="0"/>
                <a:cs typeface="Arial" panose="020B0604020202020204" pitchFamily="34" charset="0"/>
                <a:hlinkClick r:id="rId6"/>
              </a:rPr>
              <a:t>Pichia pastoris</a:t>
            </a:r>
            <a:endParaRPr lang="en-US" sz="1200" u="sng" dirty="0">
              <a:latin typeface="Times New Roman" panose="02020603050405020304" pitchFamily="18" charset="0"/>
              <a:ea typeface="Times New Roman" panose="02020603050405020304" pitchFamily="18" charset="0"/>
            </a:endParaRPr>
          </a:p>
          <a:p>
            <a:pPr marL="522382" lvl="1" indent="-200916" algn="l">
              <a:buFont typeface="Helvetica" pitchFamily="2" charset="0"/>
              <a:buChar char="•"/>
              <a:tabLst>
                <a:tab pos="642931" algn="l"/>
              </a:tabLst>
            </a:pPr>
            <a:r>
              <a:rPr lang="pt-BR" sz="1200" i="1" dirty="0">
                <a:solidFill>
                  <a:srgbClr val="0432FF"/>
                </a:solidFill>
                <a:latin typeface="Arial Nova" panose="020B0504020202020204" pitchFamily="34" charset="0"/>
                <a:ea typeface="Times New Roman" panose="02020603050405020304" pitchFamily="18" charset="0"/>
                <a:cs typeface="Arial" panose="020B0604020202020204" pitchFamily="34" charset="0"/>
              </a:rPr>
              <a:t>Candida </a:t>
            </a:r>
            <a:r>
              <a:rPr lang="pt-BR" sz="1200" i="1" dirty="0" err="1">
                <a:solidFill>
                  <a:srgbClr val="0432FF"/>
                </a:solidFill>
                <a:latin typeface="Arial Nova" panose="020B0504020202020204" pitchFamily="34" charset="0"/>
                <a:ea typeface="Times New Roman" panose="02020603050405020304" pitchFamily="18" charset="0"/>
                <a:cs typeface="Arial" panose="020B0604020202020204" pitchFamily="34" charset="0"/>
              </a:rPr>
              <a:t>utilis</a:t>
            </a:r>
            <a:endParaRPr lang="en-US" sz="1200" dirty="0">
              <a:latin typeface="Times New Roman" panose="02020603050405020304" pitchFamily="18" charset="0"/>
              <a:ea typeface="Times New Roman" panose="02020603050405020304" pitchFamily="18" charset="0"/>
            </a:endParaRPr>
          </a:p>
          <a:p>
            <a:pPr marL="522382" lvl="1" indent="-200916" algn="l">
              <a:buFont typeface="Helvetica" pitchFamily="2" charset="0"/>
              <a:buChar char="•"/>
              <a:tabLst>
                <a:tab pos="642931" algn="l"/>
              </a:tabLst>
            </a:pPr>
            <a:r>
              <a:rPr lang="pt-BR" sz="1200" i="1" dirty="0">
                <a:solidFill>
                  <a:srgbClr val="0432FF"/>
                </a:solidFill>
                <a:latin typeface="Arial Nova" panose="020B0504020202020204" pitchFamily="34" charset="0"/>
                <a:ea typeface="Times New Roman" panose="02020603050405020304" pitchFamily="18" charset="0"/>
                <a:cs typeface="Arial" panose="020B0604020202020204" pitchFamily="34" charset="0"/>
              </a:rPr>
              <a:t>Candida tropicalis</a:t>
            </a:r>
            <a:endParaRPr lang="en-US" sz="1200" dirty="0">
              <a:latin typeface="Times New Roman" panose="02020603050405020304" pitchFamily="18" charset="0"/>
              <a:ea typeface="Times New Roman" panose="02020603050405020304" pitchFamily="18" charset="0"/>
            </a:endParaRPr>
          </a:p>
          <a:p>
            <a:pPr marL="522382" lvl="1" indent="-200916" algn="l">
              <a:buFont typeface="Helvetica" pitchFamily="2" charset="0"/>
              <a:buChar char="•"/>
              <a:tabLst>
                <a:tab pos="642931" algn="l"/>
              </a:tabLst>
            </a:pPr>
            <a:r>
              <a:rPr lang="pt-BR" sz="1200" i="1" dirty="0">
                <a:solidFill>
                  <a:srgbClr val="0432FF"/>
                </a:solidFill>
                <a:latin typeface="Arial Nova" panose="020B0504020202020204" pitchFamily="34" charset="0"/>
                <a:ea typeface="Times New Roman" panose="02020603050405020304" pitchFamily="18" charset="0"/>
                <a:cs typeface="Arial" panose="020B0604020202020204" pitchFamily="34" charset="0"/>
              </a:rPr>
              <a:t>Torulopsis</a:t>
            </a:r>
          </a:p>
          <a:p>
            <a:pPr marL="321466" lvl="1" algn="l">
              <a:tabLst>
                <a:tab pos="642931" algn="l"/>
              </a:tabLst>
            </a:pPr>
            <a:endParaRPr lang="en-US" sz="1200" dirty="0">
              <a:latin typeface="Times New Roman" panose="02020603050405020304" pitchFamily="18" charset="0"/>
              <a:ea typeface="Times New Roman" panose="02020603050405020304" pitchFamily="18" charset="0"/>
            </a:endParaRPr>
          </a:p>
          <a:p>
            <a:pPr marL="241099" indent="-241099" algn="l">
              <a:buFont typeface="Helvetica" pitchFamily="2" charset="0"/>
              <a:buChar char="•"/>
              <a:tabLst>
                <a:tab pos="321465" algn="l"/>
              </a:tabLst>
            </a:pPr>
            <a:r>
              <a:rPr lang="pt-BR" sz="1200" b="1" dirty="0">
                <a:latin typeface="Arial Nova" panose="020B0504020202020204" pitchFamily="34" charset="0"/>
                <a:ea typeface="Times New Roman" panose="02020603050405020304" pitchFamily="18" charset="0"/>
                <a:cs typeface="Arial" panose="020B0604020202020204" pitchFamily="34" charset="0"/>
              </a:rPr>
              <a:t>Fungos filamentosos:</a:t>
            </a:r>
            <a:endParaRPr lang="en-US" sz="1200" dirty="0">
              <a:latin typeface="Times New Roman" panose="02020603050405020304" pitchFamily="18" charset="0"/>
              <a:ea typeface="Times New Roman" panose="02020603050405020304" pitchFamily="18" charset="0"/>
            </a:endParaRPr>
          </a:p>
          <a:p>
            <a:pPr marL="522382" lvl="1" indent="-200916" algn="l">
              <a:buFont typeface="Helvetica" pitchFamily="2" charset="0"/>
              <a:buChar char="•"/>
              <a:tabLst>
                <a:tab pos="642931" algn="l"/>
              </a:tabLst>
            </a:pPr>
            <a:r>
              <a:rPr lang="pt-BR" sz="1200" i="1" dirty="0">
                <a:solidFill>
                  <a:srgbClr val="0432FF"/>
                </a:solidFill>
                <a:latin typeface="Arial Nova" panose="020B0504020202020204" pitchFamily="34" charset="0"/>
                <a:ea typeface="Times New Roman" panose="02020603050405020304" pitchFamily="18" charset="0"/>
                <a:cs typeface="Arial" panose="020B0604020202020204" pitchFamily="34" charset="0"/>
              </a:rPr>
              <a:t>Aspergillus </a:t>
            </a:r>
            <a:r>
              <a:rPr lang="pt-BR" sz="1200" i="1" dirty="0" err="1">
                <a:solidFill>
                  <a:srgbClr val="0432FF"/>
                </a:solidFill>
                <a:latin typeface="Arial Nova" panose="020B0504020202020204" pitchFamily="34" charset="0"/>
                <a:ea typeface="Times New Roman" panose="02020603050405020304" pitchFamily="18" charset="0"/>
                <a:cs typeface="Arial" panose="020B0604020202020204" pitchFamily="34" charset="0"/>
              </a:rPr>
              <a:t>oryzae</a:t>
            </a:r>
            <a:endParaRPr lang="en-US" sz="1200" dirty="0">
              <a:latin typeface="Times New Roman" panose="02020603050405020304" pitchFamily="18" charset="0"/>
              <a:ea typeface="Times New Roman" panose="02020603050405020304" pitchFamily="18" charset="0"/>
            </a:endParaRPr>
          </a:p>
          <a:p>
            <a:pPr marL="522382" lvl="1" indent="-200916" algn="l">
              <a:buFont typeface="Helvetica" pitchFamily="2" charset="0"/>
              <a:buChar char="•"/>
              <a:tabLst>
                <a:tab pos="642931" algn="l"/>
              </a:tabLst>
            </a:pPr>
            <a:r>
              <a:rPr lang="pt-BR" sz="1200" i="1" dirty="0" err="1">
                <a:solidFill>
                  <a:srgbClr val="0432FF"/>
                </a:solidFill>
                <a:latin typeface="Arial Nova" panose="020B0504020202020204" pitchFamily="34" charset="0"/>
                <a:ea typeface="Times New Roman" panose="02020603050405020304" pitchFamily="18" charset="0"/>
                <a:cs typeface="Arial" panose="020B0604020202020204" pitchFamily="34" charset="0"/>
              </a:rPr>
              <a:t>Fusarium</a:t>
            </a:r>
            <a:r>
              <a:rPr lang="pt-BR" sz="1200" i="1" dirty="0">
                <a:solidFill>
                  <a:srgbClr val="0432FF"/>
                </a:solidFill>
                <a:latin typeface="Arial Nova" panose="020B0504020202020204" pitchFamily="34" charset="0"/>
                <a:ea typeface="Times New Roman" panose="02020603050405020304" pitchFamily="18" charset="0"/>
                <a:cs typeface="Arial" panose="020B0604020202020204" pitchFamily="34" charset="0"/>
              </a:rPr>
              <a:t> </a:t>
            </a:r>
            <a:r>
              <a:rPr lang="pt-BR" sz="1200" i="1" dirty="0" err="1">
                <a:solidFill>
                  <a:srgbClr val="0432FF"/>
                </a:solidFill>
                <a:latin typeface="Arial Nova" panose="020B0504020202020204" pitchFamily="34" charset="0"/>
                <a:ea typeface="Times New Roman" panose="02020603050405020304" pitchFamily="18" charset="0"/>
                <a:cs typeface="Arial" panose="020B0604020202020204" pitchFamily="34" charset="0"/>
              </a:rPr>
              <a:t>venenatum</a:t>
            </a:r>
            <a:endParaRPr lang="en-US" sz="1200" dirty="0">
              <a:latin typeface="Times New Roman" panose="02020603050405020304" pitchFamily="18" charset="0"/>
              <a:ea typeface="Times New Roman" panose="02020603050405020304" pitchFamily="18" charset="0"/>
            </a:endParaRPr>
          </a:p>
          <a:p>
            <a:pPr marL="522382" lvl="1" indent="-200916" algn="l">
              <a:buFont typeface="Helvetica" pitchFamily="2" charset="0"/>
              <a:buChar char="•"/>
              <a:tabLst>
                <a:tab pos="642931" algn="l"/>
              </a:tabLst>
            </a:pPr>
            <a:r>
              <a:rPr lang="pt-BR" sz="1200" i="1" dirty="0">
                <a:solidFill>
                  <a:srgbClr val="0432FF"/>
                </a:solidFill>
                <a:latin typeface="Arial Nova" panose="020B0504020202020204" pitchFamily="34" charset="0"/>
                <a:ea typeface="Times New Roman" panose="02020603050405020304" pitchFamily="18" charset="0"/>
                <a:cs typeface="Arial" panose="020B0604020202020204" pitchFamily="34" charset="0"/>
                <a:hlinkClick r:id="rId7"/>
              </a:rPr>
              <a:t>Sclerotium rolfsii</a:t>
            </a:r>
            <a:endParaRPr lang="en-US" sz="1200" dirty="0">
              <a:latin typeface="Times New Roman" panose="02020603050405020304" pitchFamily="18" charset="0"/>
              <a:ea typeface="Times New Roman" panose="02020603050405020304" pitchFamily="18" charset="0"/>
            </a:endParaRPr>
          </a:p>
          <a:p>
            <a:pPr marL="522382" lvl="1" indent="-200916" algn="l">
              <a:buFont typeface="Helvetica" pitchFamily="2" charset="0"/>
              <a:buChar char="•"/>
              <a:tabLst>
                <a:tab pos="642931" algn="l"/>
              </a:tabLst>
            </a:pPr>
            <a:r>
              <a:rPr lang="pt-BR" sz="1200" i="1" dirty="0" err="1">
                <a:solidFill>
                  <a:srgbClr val="0432FF"/>
                </a:solidFill>
                <a:latin typeface="Arial Nova" panose="020B0504020202020204" pitchFamily="34" charset="0"/>
                <a:ea typeface="Times New Roman" panose="02020603050405020304" pitchFamily="18" charset="0"/>
                <a:cs typeface="Arial" panose="020B0604020202020204" pitchFamily="34" charset="0"/>
              </a:rPr>
              <a:t>Polyporus</a:t>
            </a:r>
            <a:endParaRPr lang="en-US" sz="1200" dirty="0">
              <a:latin typeface="Times New Roman" panose="02020603050405020304" pitchFamily="18" charset="0"/>
              <a:ea typeface="Times New Roman" panose="02020603050405020304" pitchFamily="18" charset="0"/>
            </a:endParaRPr>
          </a:p>
          <a:p>
            <a:pPr marL="522382" lvl="1" indent="-200916" algn="l">
              <a:buFont typeface="Helvetica" pitchFamily="2" charset="0"/>
              <a:buChar char="•"/>
              <a:tabLst>
                <a:tab pos="642931" algn="l"/>
              </a:tabLst>
            </a:pPr>
            <a:r>
              <a:rPr lang="pt-BR" sz="1200" i="1" dirty="0" err="1">
                <a:solidFill>
                  <a:srgbClr val="0432FF"/>
                </a:solidFill>
                <a:latin typeface="Arial Nova" panose="020B0504020202020204" pitchFamily="34" charset="0"/>
                <a:ea typeface="Times New Roman" panose="02020603050405020304" pitchFamily="18" charset="0"/>
                <a:cs typeface="Arial" panose="020B0604020202020204" pitchFamily="34" charset="0"/>
              </a:rPr>
              <a:t>Trichoderma</a:t>
            </a:r>
            <a:endParaRPr lang="pt-BR" sz="1200" i="1" dirty="0">
              <a:solidFill>
                <a:srgbClr val="0432FF"/>
              </a:solidFill>
              <a:latin typeface="Arial Nova" panose="020B0504020202020204" pitchFamily="34" charset="0"/>
              <a:ea typeface="Times New Roman" panose="02020603050405020304" pitchFamily="18" charset="0"/>
              <a:cs typeface="Arial" panose="020B0604020202020204" pitchFamily="34" charset="0"/>
            </a:endParaRPr>
          </a:p>
          <a:p>
            <a:pPr marL="321465" lvl="1" algn="l">
              <a:tabLst>
                <a:tab pos="642931" algn="l"/>
              </a:tabLst>
            </a:pPr>
            <a:endParaRPr lang="en-US" sz="1200" dirty="0">
              <a:latin typeface="Times New Roman" panose="02020603050405020304" pitchFamily="18" charset="0"/>
              <a:ea typeface="Times New Roman" panose="02020603050405020304" pitchFamily="18" charset="0"/>
            </a:endParaRPr>
          </a:p>
          <a:p>
            <a:pPr marL="241099" indent="-241099" algn="l">
              <a:buFont typeface="Helvetica" pitchFamily="2" charset="0"/>
              <a:buChar char="•"/>
              <a:tabLst>
                <a:tab pos="321465" algn="l"/>
              </a:tabLst>
            </a:pPr>
            <a:r>
              <a:rPr lang="pt-BR" sz="1200" b="1" dirty="0">
                <a:latin typeface="Arial Nova" panose="020B0504020202020204" pitchFamily="34" charset="0"/>
                <a:ea typeface="Times New Roman" panose="02020603050405020304" pitchFamily="18" charset="0"/>
                <a:cs typeface="Arial" panose="020B0604020202020204" pitchFamily="34" charset="0"/>
              </a:rPr>
              <a:t>Bactérias:</a:t>
            </a:r>
            <a:r>
              <a:rPr lang="pt-BR" sz="1200" dirty="0">
                <a:solidFill>
                  <a:srgbClr val="0645AD"/>
                </a:solidFill>
                <a:latin typeface="Arial Nova" panose="020B0504020202020204" pitchFamily="34" charset="0"/>
                <a:ea typeface="Times New Roman" panose="02020603050405020304" pitchFamily="18" charset="0"/>
                <a:cs typeface="Arial" panose="020B0604020202020204" pitchFamily="34" charset="0"/>
              </a:rPr>
              <a:t> </a:t>
            </a:r>
            <a:endParaRPr lang="en-US" sz="1200" dirty="0">
              <a:latin typeface="Times New Roman" panose="02020603050405020304" pitchFamily="18" charset="0"/>
              <a:ea typeface="Times New Roman" panose="02020603050405020304" pitchFamily="18" charset="0"/>
            </a:endParaRPr>
          </a:p>
          <a:p>
            <a:pPr marL="522382" lvl="1" indent="-200916" algn="l">
              <a:buFont typeface="Helvetica" pitchFamily="2" charset="0"/>
              <a:buChar char="•"/>
              <a:tabLst>
                <a:tab pos="642931" algn="l"/>
              </a:tabLst>
            </a:pPr>
            <a:r>
              <a:rPr lang="pt-BR" sz="1200" i="1" dirty="0">
                <a:solidFill>
                  <a:srgbClr val="0000FF"/>
                </a:solidFill>
                <a:latin typeface="Arial Nova" panose="020B0504020202020204" pitchFamily="34" charset="0"/>
                <a:ea typeface="Times New Roman" panose="02020603050405020304" pitchFamily="18" charset="0"/>
                <a:cs typeface="Arial" panose="020B0604020202020204" pitchFamily="34" charset="0"/>
                <a:hlinkClick r:id="rId8"/>
              </a:rPr>
              <a:t>Rhodobacter capsulatus</a:t>
            </a:r>
            <a:r>
              <a:rPr lang="pt-BR" sz="1200" dirty="0">
                <a:solidFill>
                  <a:srgbClr val="222222"/>
                </a:solidFill>
                <a:latin typeface="Arial Nova" panose="020B0504020202020204" pitchFamily="34" charset="0"/>
                <a:ea typeface="Times New Roman" panose="02020603050405020304" pitchFamily="18" charset="0"/>
                <a:cs typeface="Arial" panose="020B0604020202020204" pitchFamily="34" charset="0"/>
              </a:rPr>
              <a:t> </a:t>
            </a:r>
          </a:p>
          <a:p>
            <a:pPr marL="321465" lvl="1" algn="l">
              <a:tabLst>
                <a:tab pos="642931" algn="l"/>
              </a:tabLst>
            </a:pPr>
            <a:endParaRPr lang="en-US" sz="1200" dirty="0">
              <a:latin typeface="Times New Roman" panose="02020603050405020304" pitchFamily="18" charset="0"/>
              <a:ea typeface="Times New Roman" panose="02020603050405020304" pitchFamily="18" charset="0"/>
            </a:endParaRPr>
          </a:p>
          <a:p>
            <a:pPr marL="241099" indent="-241099" algn="l">
              <a:buFont typeface="Helvetica" pitchFamily="2" charset="0"/>
              <a:buChar char="•"/>
              <a:tabLst>
                <a:tab pos="321465" algn="l"/>
              </a:tabLst>
            </a:pPr>
            <a:r>
              <a:rPr lang="pt-BR" sz="1200" b="1" dirty="0">
                <a:latin typeface="Arial Nova" panose="020B0504020202020204" pitchFamily="34" charset="0"/>
                <a:ea typeface="Times New Roman" panose="02020603050405020304" pitchFamily="18" charset="0"/>
                <a:cs typeface="Arial" panose="020B0604020202020204" pitchFamily="34" charset="0"/>
              </a:rPr>
              <a:t>Alga</a:t>
            </a:r>
            <a:r>
              <a:rPr lang="pt-BR" sz="1200" b="1" dirty="0">
                <a:solidFill>
                  <a:srgbClr val="222222"/>
                </a:solidFill>
                <a:latin typeface="Arial Nova" panose="020B0504020202020204" pitchFamily="34" charset="0"/>
                <a:ea typeface="Times New Roman" panose="02020603050405020304" pitchFamily="18" charset="0"/>
                <a:cs typeface="Arial" panose="020B0604020202020204" pitchFamily="34" charset="0"/>
              </a:rPr>
              <a:t>s: </a:t>
            </a:r>
            <a:endParaRPr lang="en-US" sz="1200" dirty="0">
              <a:latin typeface="Times New Roman" panose="02020603050405020304" pitchFamily="18" charset="0"/>
              <a:ea typeface="Times New Roman" panose="02020603050405020304" pitchFamily="18" charset="0"/>
            </a:endParaRPr>
          </a:p>
          <a:p>
            <a:pPr marL="522382" lvl="1" indent="-200916" algn="l">
              <a:buFont typeface="Helvetica" pitchFamily="2" charset="0"/>
              <a:buChar char="•"/>
              <a:tabLst>
                <a:tab pos="642931" algn="l"/>
              </a:tabLst>
            </a:pPr>
            <a:r>
              <a:rPr lang="pt-BR" sz="1200" i="1" dirty="0">
                <a:solidFill>
                  <a:srgbClr val="0432FF"/>
                </a:solidFill>
                <a:latin typeface="Arial Nova" panose="020B0504020202020204" pitchFamily="34" charset="0"/>
                <a:ea typeface="Times New Roman" panose="02020603050405020304" pitchFamily="18" charset="0"/>
                <a:cs typeface="Arial" panose="020B0604020202020204" pitchFamily="34" charset="0"/>
                <a:hlinkClick r:id="rId9"/>
              </a:rPr>
              <a:t>Spirulina</a:t>
            </a:r>
            <a:r>
              <a:rPr lang="pt-BR" sz="1200" dirty="0">
                <a:solidFill>
                  <a:srgbClr val="0432FF"/>
                </a:solidFill>
                <a:latin typeface="Arial Nova" panose="020B0504020202020204" pitchFamily="34" charset="0"/>
                <a:ea typeface="Times New Roman" panose="02020603050405020304" pitchFamily="18" charset="0"/>
                <a:cs typeface="Arial" panose="020B0604020202020204" pitchFamily="34" charset="0"/>
                <a:hlinkClick r:id="rId9"/>
              </a:rPr>
              <a:t> (suplemento alimentar)</a:t>
            </a:r>
            <a:endParaRPr lang="en-US" sz="1200" dirty="0">
              <a:latin typeface="Times New Roman" panose="02020603050405020304" pitchFamily="18" charset="0"/>
              <a:ea typeface="Times New Roman" panose="02020603050405020304" pitchFamily="18" charset="0"/>
            </a:endParaRPr>
          </a:p>
          <a:p>
            <a:pPr marL="522382" lvl="1" indent="-200916" algn="l">
              <a:buFont typeface="Helvetica" pitchFamily="2" charset="0"/>
              <a:buChar char="•"/>
              <a:tabLst>
                <a:tab pos="642931" algn="l"/>
              </a:tabLst>
            </a:pPr>
            <a:r>
              <a:rPr lang="pt-BR" sz="1200" i="1" dirty="0">
                <a:solidFill>
                  <a:srgbClr val="0432FF"/>
                </a:solidFill>
                <a:latin typeface="Arial Nova" panose="020B0504020202020204" pitchFamily="34" charset="0"/>
                <a:ea typeface="Times New Roman" panose="02020603050405020304" pitchFamily="18" charset="0"/>
                <a:cs typeface="Arial" panose="020B0604020202020204" pitchFamily="34" charset="0"/>
                <a:hlinkClick r:id="rId10"/>
              </a:rPr>
              <a:t>Chlorella</a:t>
            </a:r>
            <a:endParaRPr lang="en-US" sz="1200" dirty="0">
              <a:latin typeface="Times New Roman" panose="02020603050405020304" pitchFamily="18" charset="0"/>
              <a:ea typeface="Times New Roman" panose="02020603050405020304" pitchFamily="18" charset="0"/>
            </a:endParaRPr>
          </a:p>
        </p:txBody>
      </p:sp>
      <p:sp>
        <p:nvSpPr>
          <p:cNvPr id="15" name="Microrganismos empregados:…">
            <a:extLst>
              <a:ext uri="{FF2B5EF4-FFF2-40B4-BE49-F238E27FC236}">
                <a16:creationId xmlns:a16="http://schemas.microsoft.com/office/drawing/2014/main" id="{8D0A05BF-5788-1E4F-9EA7-BD67AFEA9FAE}"/>
              </a:ext>
            </a:extLst>
          </p:cNvPr>
          <p:cNvSpPr txBox="1"/>
          <p:nvPr/>
        </p:nvSpPr>
        <p:spPr>
          <a:xfrm>
            <a:off x="7907617" y="6346247"/>
            <a:ext cx="2339469" cy="418384"/>
          </a:xfrm>
          <a:prstGeom prst="rect">
            <a:avLst/>
          </a:prstGeom>
          <a:solidFill>
            <a:srgbClr val="FDFCD6"/>
          </a:solidFill>
          <a:ln w="12700">
            <a:solidFill>
              <a:schemeClr val="accent4">
                <a:satOff val="-28571"/>
                <a:lumOff val="-11764"/>
              </a:schemeClr>
            </a:solidFill>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35719" tIns="35719" rIns="35719" bIns="35719" anchor="ctr">
            <a:spAutoFit/>
          </a:bodyPr>
          <a:lstStyle/>
          <a:p>
            <a:pPr algn="l"/>
            <a:r>
              <a:rPr lang="pt-BR" sz="1125" dirty="0">
                <a:latin typeface="Arial Nova" panose="020B0504020202020204" pitchFamily="34" charset="0"/>
                <a:ea typeface="Times New Roman" panose="02020603050405020304" pitchFamily="18" charset="0"/>
              </a:rPr>
              <a:t>Ex.: Cultura  de levedura para produção de suplemento alimentar </a:t>
            </a:r>
          </a:p>
        </p:txBody>
      </p:sp>
      <p:sp>
        <p:nvSpPr>
          <p:cNvPr id="13" name="4.     Emprego de microrganismos em Processos Biotecnológicos Industriais">
            <a:extLst>
              <a:ext uri="{FF2B5EF4-FFF2-40B4-BE49-F238E27FC236}">
                <a16:creationId xmlns:a16="http://schemas.microsoft.com/office/drawing/2014/main" id="{938B426B-2971-A042-8785-DC5281E8CA16}"/>
              </a:ext>
            </a:extLst>
          </p:cNvPr>
          <p:cNvSpPr txBox="1"/>
          <p:nvPr/>
        </p:nvSpPr>
        <p:spPr>
          <a:xfrm>
            <a:off x="1732212" y="11265"/>
            <a:ext cx="8218598"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800" b="1"/>
            </a:pPr>
            <a:r>
              <a:rPr lang="pt-BR" sz="1800" dirty="0"/>
              <a:t> </a:t>
            </a:r>
            <a:r>
              <a:rPr lang="pt-BR" sz="1800" dirty="0">
                <a:latin typeface="+mn-ea"/>
              </a:rPr>
              <a:t>Emprego de microrganismos em Processos Biotecnológicos Industriais   </a:t>
            </a:r>
          </a:p>
        </p:txBody>
      </p:sp>
      <p:sp>
        <p:nvSpPr>
          <p:cNvPr id="16" name="Microrganismos empregados:…">
            <a:extLst>
              <a:ext uri="{FF2B5EF4-FFF2-40B4-BE49-F238E27FC236}">
                <a16:creationId xmlns:a16="http://schemas.microsoft.com/office/drawing/2014/main" id="{B63B9802-3D87-B24A-B456-665DAE31AADA}"/>
              </a:ext>
            </a:extLst>
          </p:cNvPr>
          <p:cNvSpPr txBox="1"/>
          <p:nvPr/>
        </p:nvSpPr>
        <p:spPr>
          <a:xfrm>
            <a:off x="9622273" y="5383758"/>
            <a:ext cx="2339469" cy="418384"/>
          </a:xfrm>
          <a:prstGeom prst="rect">
            <a:avLst/>
          </a:prstGeom>
          <a:solidFill>
            <a:srgbClr val="FDFCD6"/>
          </a:solidFill>
          <a:ln w="12700">
            <a:solidFill>
              <a:schemeClr val="accent4">
                <a:satOff val="-28571"/>
                <a:lumOff val="-11764"/>
              </a:schemeClr>
            </a:solidFill>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35719" tIns="35719" rIns="35719" bIns="35719" anchor="ctr">
            <a:spAutoFit/>
          </a:bodyPr>
          <a:lstStyle/>
          <a:p>
            <a:pPr algn="l"/>
            <a:r>
              <a:rPr lang="pt-BR" sz="1125" dirty="0">
                <a:latin typeface="Arial Nova" panose="020B0504020202020204" pitchFamily="34" charset="0"/>
                <a:ea typeface="Times New Roman" panose="02020603050405020304" pitchFamily="18" charset="0"/>
              </a:rPr>
              <a:t>Ex.: Alga </a:t>
            </a:r>
            <a:r>
              <a:rPr lang="pt-BR" sz="1125" dirty="0" err="1">
                <a:latin typeface="Arial Nova" panose="020B0504020202020204" pitchFamily="34" charset="0"/>
                <a:ea typeface="Times New Roman" panose="02020603050405020304" pitchFamily="18" charset="0"/>
              </a:rPr>
              <a:t>Spirulina</a:t>
            </a:r>
            <a:r>
              <a:rPr lang="pt-BR" sz="1125" dirty="0">
                <a:latin typeface="Arial Nova" panose="020B0504020202020204" pitchFamily="34" charset="0"/>
                <a:ea typeface="Times New Roman" panose="02020603050405020304" pitchFamily="18" charset="0"/>
              </a:rPr>
              <a:t> - suplemento alimentar </a:t>
            </a:r>
          </a:p>
        </p:txBody>
      </p:sp>
    </p:spTree>
    <p:extLst>
      <p:ext uri="{BB962C8B-B14F-4D97-AF65-F5344CB8AC3E}">
        <p14:creationId xmlns:p14="http://schemas.microsoft.com/office/powerpoint/2010/main" val="293285183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4.1. Indústria de Alimentos"/>
          <p:cNvSpPr txBox="1"/>
          <p:nvPr/>
        </p:nvSpPr>
        <p:spPr>
          <a:xfrm>
            <a:off x="1722669" y="695429"/>
            <a:ext cx="2321149" cy="331887"/>
          </a:xfrm>
          <a:prstGeom prst="rect">
            <a:avLst/>
          </a:prstGeom>
          <a:gradFill>
            <a:gsLst>
              <a:gs pos="0">
                <a:schemeClr val="accent4"/>
              </a:gs>
              <a:gs pos="100000">
                <a:srgbClr val="FE9301"/>
              </a:gs>
            </a:gsLst>
            <a:lin ang="5400000"/>
          </a:gradFill>
          <a:ln w="12700">
            <a:miter lim="400000"/>
          </a:ln>
          <a:effectLst>
            <a:reflection stA="91988"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800">
                <a:latin typeface="Helvetica Neue Medium"/>
                <a:ea typeface="Helvetica Neue Medium"/>
                <a:cs typeface="Helvetica Neue Medium"/>
                <a:sym typeface="Helvetica Neue Medium"/>
              </a:defRPr>
            </a:lvl1pPr>
          </a:lstStyle>
          <a:p>
            <a:r>
              <a:rPr lang="pt-BR" sz="1688" dirty="0"/>
              <a:t>Indústria de Alimentos</a:t>
            </a:r>
          </a:p>
        </p:txBody>
      </p:sp>
      <p:sp>
        <p:nvSpPr>
          <p:cNvPr id="233" name="ICB/USP…"/>
          <p:cNvSpPr txBox="1"/>
          <p:nvPr/>
        </p:nvSpPr>
        <p:spPr>
          <a:xfrm>
            <a:off x="0" y="0"/>
            <a:ext cx="1062792" cy="667170"/>
          </a:xfrm>
          <a:prstGeom prst="rect">
            <a:avLst/>
          </a:prstGeom>
          <a:solidFill>
            <a:srgbClr val="72FDE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500">
                <a:latin typeface="Helvetica Neue Medium"/>
                <a:ea typeface="Helvetica Neue Medium"/>
                <a:cs typeface="Helvetica Neue Medium"/>
                <a:sym typeface="Helvetica Neue Medium"/>
              </a:defRPr>
            </a:pPr>
            <a:r>
              <a:rPr lang="pt-BR" sz="1055"/>
              <a:t>ICB/USP</a:t>
            </a:r>
          </a:p>
          <a:p>
            <a:pPr>
              <a:defRPr sz="1000">
                <a:latin typeface="Helvetica Neue Medium"/>
                <a:ea typeface="Helvetica Neue Medium"/>
                <a:cs typeface="Helvetica Neue Medium"/>
                <a:sym typeface="Helvetica Neue Medium"/>
              </a:defRPr>
            </a:pPr>
            <a:endParaRPr lang="pt-BR" sz="703"/>
          </a:p>
          <a:p>
            <a:pPr>
              <a:defRPr sz="1000">
                <a:latin typeface="Helvetica Neue Medium"/>
                <a:ea typeface="Helvetica Neue Medium"/>
                <a:cs typeface="Helvetica Neue Medium"/>
                <a:sym typeface="Helvetica Neue Medium"/>
              </a:defRPr>
            </a:pPr>
            <a:r>
              <a:rPr lang="pt-BR" sz="703"/>
              <a:t>BMM 0180</a:t>
            </a:r>
          </a:p>
          <a:p>
            <a:pPr>
              <a:defRPr sz="1000">
                <a:latin typeface="Helvetica Neue Medium"/>
                <a:ea typeface="Helvetica Neue Medium"/>
                <a:cs typeface="Helvetica Neue Medium"/>
                <a:sym typeface="Helvetica Neue Medium"/>
              </a:defRPr>
            </a:pPr>
            <a:r>
              <a:rPr lang="pt-BR" sz="703"/>
              <a:t>Profa. Elisabete Vicente</a:t>
            </a:r>
          </a:p>
          <a:p>
            <a:pPr>
              <a:defRPr sz="1000" u="sng">
                <a:solidFill>
                  <a:srgbClr val="0000FF"/>
                </a:solidFill>
                <a:uFill>
                  <a:solidFill>
                    <a:srgbClr val="0000FF"/>
                  </a:solidFill>
                </a:uFill>
                <a:latin typeface="Helvetica Neue Medium"/>
                <a:ea typeface="Helvetica Neue Medium"/>
                <a:cs typeface="Helvetica Neue Medium"/>
                <a:sym typeface="Helvetica Neue Medium"/>
              </a:defRPr>
            </a:pPr>
            <a:r>
              <a:rPr lang="pt-BR" sz="703">
                <a:hlinkClick r:id="rId3"/>
              </a:rPr>
              <a:t>bevicent@usp.br</a:t>
            </a:r>
          </a:p>
        </p:txBody>
      </p:sp>
      <p:sp>
        <p:nvSpPr>
          <p:cNvPr id="235" name="Microrganismos empregados na fabricação de Pães…"/>
          <p:cNvSpPr txBox="1"/>
          <p:nvPr/>
        </p:nvSpPr>
        <p:spPr>
          <a:xfrm>
            <a:off x="1722669" y="1030292"/>
            <a:ext cx="8682657" cy="1482906"/>
          </a:xfrm>
          <a:prstGeom prst="rect">
            <a:avLst/>
          </a:prstGeom>
          <a:solidFill>
            <a:srgbClr val="FDFABB"/>
          </a:solidFill>
          <a:ln w="12700">
            <a:solidFill>
              <a:schemeClr val="accent1">
                <a:lumOff val="-9999"/>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marL="98225" algn="l" defTabSz="321465">
              <a:buSzPct val="100000"/>
              <a:defRPr sz="2000" b="1" u="sng">
                <a:latin typeface="+mj-lt"/>
                <a:ea typeface="+mj-ea"/>
                <a:cs typeface="+mj-cs"/>
                <a:sym typeface="Helvetica"/>
              </a:defRPr>
            </a:pPr>
            <a:r>
              <a:rPr lang="pt-BR" sz="1600" dirty="0">
                <a:solidFill>
                  <a:schemeClr val="accent3">
                    <a:lumMod val="50000"/>
                  </a:schemeClr>
                </a:solidFill>
              </a:rPr>
              <a:t>5. “Single </a:t>
            </a:r>
            <a:r>
              <a:rPr lang="pt-BR" sz="1600" dirty="0" err="1">
                <a:solidFill>
                  <a:schemeClr val="accent3">
                    <a:lumMod val="50000"/>
                  </a:schemeClr>
                </a:solidFill>
              </a:rPr>
              <a:t>Cell</a:t>
            </a:r>
            <a:r>
              <a:rPr lang="pt-BR" sz="1600" dirty="0">
                <a:solidFill>
                  <a:schemeClr val="accent3">
                    <a:lumMod val="50000"/>
                  </a:schemeClr>
                </a:solidFill>
              </a:rPr>
              <a:t> </a:t>
            </a:r>
            <a:r>
              <a:rPr lang="pt-BR" sz="1600" dirty="0" err="1">
                <a:solidFill>
                  <a:schemeClr val="accent3">
                    <a:lumMod val="50000"/>
                  </a:schemeClr>
                </a:solidFill>
              </a:rPr>
              <a:t>Protein</a:t>
            </a:r>
            <a:r>
              <a:rPr lang="pt-BR" sz="1600" dirty="0">
                <a:solidFill>
                  <a:schemeClr val="accent3">
                    <a:lumMod val="50000"/>
                  </a:schemeClr>
                </a:solidFill>
              </a:rPr>
              <a:t>”  (</a:t>
            </a:r>
            <a:r>
              <a:rPr lang="pt-BR" sz="1600" dirty="0" err="1">
                <a:solidFill>
                  <a:schemeClr val="accent3">
                    <a:lumMod val="50000"/>
                  </a:schemeClr>
                </a:solidFill>
              </a:rPr>
              <a:t>SCP</a:t>
            </a:r>
            <a:r>
              <a:rPr lang="pt-BR" sz="1600" dirty="0">
                <a:solidFill>
                  <a:schemeClr val="accent3">
                    <a:lumMod val="50000"/>
                  </a:schemeClr>
                </a:solidFill>
              </a:rPr>
              <a:t>)</a:t>
            </a:r>
            <a:endParaRPr lang="pt-BR" sz="1600" dirty="0"/>
          </a:p>
          <a:p>
            <a:pPr algn="just" defTabSz="321465">
              <a:lnSpc>
                <a:spcPct val="120000"/>
              </a:lnSpc>
              <a:defRPr sz="1600" b="1">
                <a:latin typeface="+mj-lt"/>
                <a:ea typeface="+mj-ea"/>
                <a:cs typeface="+mj-cs"/>
                <a:sym typeface="Helvetica"/>
              </a:defRPr>
            </a:pPr>
            <a:r>
              <a:rPr lang="pt-BR" sz="1600" dirty="0"/>
              <a:t>SCP refere-se a microrganismos unicelulares comestíveis. Ao seja, biomassa ou extrato proteico de culturas puras ou mistas de bactérias, leveduras, fungos ou algas. Pode ser utilizado como um ingrediente, ou um substituto para alimentos ricos em proteínas, ou como um suplemento alimentar, adequado para consumo humano e/ou para animais.</a:t>
            </a:r>
          </a:p>
        </p:txBody>
      </p:sp>
      <p:sp>
        <p:nvSpPr>
          <p:cNvPr id="237" name="Valor nutricional de diferentes SCP - Composição média em % de peso seco"/>
          <p:cNvSpPr txBox="1"/>
          <p:nvPr/>
        </p:nvSpPr>
        <p:spPr>
          <a:xfrm>
            <a:off x="4840723" y="2892363"/>
            <a:ext cx="5475039" cy="504818"/>
          </a:xfrm>
          <a:prstGeom prst="rect">
            <a:avLst/>
          </a:prstGeom>
          <a:solidFill>
            <a:srgbClr val="B6F2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just" defTabSz="457200">
              <a:defRPr sz="1600" b="1">
                <a:solidFill>
                  <a:srgbClr val="333333"/>
                </a:solidFill>
                <a:latin typeface="+mj-lt"/>
                <a:ea typeface="+mj-ea"/>
                <a:cs typeface="+mj-cs"/>
                <a:sym typeface="Helvetica"/>
              </a:defRPr>
            </a:lvl1pPr>
          </a:lstStyle>
          <a:p>
            <a:r>
              <a:rPr lang="pt-BR" sz="1400" dirty="0"/>
              <a:t>Valor nutricional de diferentes SCP - Composição média em % de peso seco</a:t>
            </a:r>
          </a:p>
        </p:txBody>
      </p:sp>
      <p:graphicFrame>
        <p:nvGraphicFramePr>
          <p:cNvPr id="238" name="Table"/>
          <p:cNvGraphicFramePr/>
          <p:nvPr>
            <p:extLst>
              <p:ext uri="{D42A27DB-BD31-4B8C-83A1-F6EECF244321}">
                <p14:modId xmlns:p14="http://schemas.microsoft.com/office/powerpoint/2010/main" val="2637157039"/>
              </p:ext>
            </p:extLst>
          </p:nvPr>
        </p:nvGraphicFramePr>
        <p:xfrm>
          <a:off x="4840723" y="3420231"/>
          <a:ext cx="5475041" cy="3259005"/>
        </p:xfrm>
        <a:graphic>
          <a:graphicData uri="http://schemas.openxmlformats.org/drawingml/2006/table">
            <a:tbl>
              <a:tblPr bandRow="1">
                <a:tableStyleId>{4C3C2611-4C71-4FC5-86AE-919BDF0F9419}</a:tableStyleId>
              </a:tblPr>
              <a:tblGrid>
                <a:gridCol w="1258155">
                  <a:extLst>
                    <a:ext uri="{9D8B030D-6E8A-4147-A177-3AD203B41FA5}">
                      <a16:colId xmlns:a16="http://schemas.microsoft.com/office/drawing/2014/main" val="20000"/>
                    </a:ext>
                  </a:extLst>
                </a:gridCol>
                <a:gridCol w="766605">
                  <a:extLst>
                    <a:ext uri="{9D8B030D-6E8A-4147-A177-3AD203B41FA5}">
                      <a16:colId xmlns:a16="http://schemas.microsoft.com/office/drawing/2014/main" val="20001"/>
                    </a:ext>
                  </a:extLst>
                </a:gridCol>
                <a:gridCol w="621599">
                  <a:extLst>
                    <a:ext uri="{9D8B030D-6E8A-4147-A177-3AD203B41FA5}">
                      <a16:colId xmlns:a16="http://schemas.microsoft.com/office/drawing/2014/main" val="20002"/>
                    </a:ext>
                  </a:extLst>
                </a:gridCol>
                <a:gridCol w="959504">
                  <a:extLst>
                    <a:ext uri="{9D8B030D-6E8A-4147-A177-3AD203B41FA5}">
                      <a16:colId xmlns:a16="http://schemas.microsoft.com/office/drawing/2014/main" val="20003"/>
                    </a:ext>
                  </a:extLst>
                </a:gridCol>
                <a:gridCol w="915500">
                  <a:extLst>
                    <a:ext uri="{9D8B030D-6E8A-4147-A177-3AD203B41FA5}">
                      <a16:colId xmlns:a16="http://schemas.microsoft.com/office/drawing/2014/main" val="20004"/>
                    </a:ext>
                  </a:extLst>
                </a:gridCol>
                <a:gridCol w="953678">
                  <a:extLst>
                    <a:ext uri="{9D8B030D-6E8A-4147-A177-3AD203B41FA5}">
                      <a16:colId xmlns:a16="http://schemas.microsoft.com/office/drawing/2014/main" val="20005"/>
                    </a:ext>
                  </a:extLst>
                </a:gridCol>
              </a:tblGrid>
              <a:tr h="651801">
                <a:tc>
                  <a:txBody>
                    <a:bodyPr/>
                    <a:lstStyle/>
                    <a:p>
                      <a:pPr algn="l" defTabSz="457200">
                        <a:defRPr sz="1800"/>
                      </a:pPr>
                      <a:r>
                        <a:rPr lang="pt-BR" sz="1300" b="1" noProof="0">
                          <a:solidFill>
                            <a:srgbClr val="333333"/>
                          </a:solidFill>
                          <a:sym typeface="Helvetica"/>
                        </a:rPr>
                        <a:t>Composição </a:t>
                      </a:r>
                    </a:p>
                  </a:txBody>
                  <a:tcPr marL="71438" marR="71438" marT="71438" marB="71438" anchor="ctr" horzOverflow="overflow">
                    <a:lnL w="12700">
                      <a:solidFill>
                        <a:srgbClr val="DDDDDD"/>
                      </a:solidFill>
                      <a:miter lim="400000"/>
                    </a:lnL>
                    <a:lnR w="12700">
                      <a:solidFill>
                        <a:srgbClr val="DDDDDD"/>
                      </a:solidFill>
                      <a:miter lim="400000"/>
                    </a:lnR>
                    <a:lnT w="12700">
                      <a:solidFill>
                        <a:srgbClr val="DDDDDD"/>
                      </a:solidFill>
                      <a:miter lim="400000"/>
                    </a:lnT>
                    <a:lnB w="12700">
                      <a:solidFill>
                        <a:srgbClr val="DDDDDD"/>
                      </a:solidFill>
                      <a:miter lim="400000"/>
                    </a:lnB>
                  </a:tcPr>
                </a:tc>
                <a:tc>
                  <a:txBody>
                    <a:bodyPr/>
                    <a:lstStyle/>
                    <a:p>
                      <a:pPr defTabSz="457200">
                        <a:defRPr sz="1800"/>
                      </a:pPr>
                      <a:r>
                        <a:rPr lang="pt-BR" sz="1100" b="1" noProof="0">
                          <a:solidFill>
                            <a:srgbClr val="333333"/>
                          </a:solidFill>
                          <a:sym typeface="Helvetica"/>
                        </a:rPr>
                        <a:t>Fungo</a:t>
                      </a:r>
                    </a:p>
                  </a:txBody>
                  <a:tcPr marL="71438" marR="71438" marT="71438" marB="71438" anchor="ctr" horzOverflow="overflow">
                    <a:lnL w="12700">
                      <a:solidFill>
                        <a:srgbClr val="DDDDDD"/>
                      </a:solidFill>
                      <a:miter lim="400000"/>
                    </a:lnL>
                    <a:lnR w="12700">
                      <a:solidFill>
                        <a:srgbClr val="DDDDDD"/>
                      </a:solidFill>
                      <a:miter lim="400000"/>
                    </a:lnR>
                    <a:lnT w="12700">
                      <a:solidFill>
                        <a:srgbClr val="DDDDDD"/>
                      </a:solidFill>
                      <a:miter lim="400000"/>
                    </a:lnT>
                    <a:lnB w="12700">
                      <a:solidFill>
                        <a:srgbClr val="DDDDDD"/>
                      </a:solidFill>
                      <a:miter lim="400000"/>
                    </a:lnB>
                  </a:tcPr>
                </a:tc>
                <a:tc>
                  <a:txBody>
                    <a:bodyPr/>
                    <a:lstStyle/>
                    <a:p>
                      <a:pPr defTabSz="457200">
                        <a:defRPr sz="1800"/>
                      </a:pPr>
                      <a:r>
                        <a:rPr lang="pt-BR" sz="1100" b="1" noProof="0">
                          <a:solidFill>
                            <a:srgbClr val="333333"/>
                          </a:solidFill>
                          <a:sym typeface="Helvetica"/>
                        </a:rPr>
                        <a:t>Alga</a:t>
                      </a:r>
                    </a:p>
                  </a:txBody>
                  <a:tcPr marL="71438" marR="71438" marT="71438" marB="71438" anchor="ctr" horzOverflow="overflow">
                    <a:lnL w="12700">
                      <a:solidFill>
                        <a:srgbClr val="DDDDDD"/>
                      </a:solidFill>
                      <a:miter lim="400000"/>
                    </a:lnL>
                    <a:lnR w="12700">
                      <a:solidFill>
                        <a:srgbClr val="DDDDDD"/>
                      </a:solidFill>
                      <a:miter lim="400000"/>
                    </a:lnR>
                    <a:lnT w="12700">
                      <a:solidFill>
                        <a:srgbClr val="DDDDDD"/>
                      </a:solidFill>
                      <a:miter lim="400000"/>
                    </a:lnT>
                    <a:lnB w="12700">
                      <a:solidFill>
                        <a:srgbClr val="DDDDDD"/>
                      </a:solidFill>
                      <a:miter lim="400000"/>
                    </a:lnB>
                  </a:tcPr>
                </a:tc>
                <a:tc>
                  <a:txBody>
                    <a:bodyPr/>
                    <a:lstStyle/>
                    <a:p>
                      <a:pPr defTabSz="457200">
                        <a:defRPr sz="1800"/>
                      </a:pPr>
                      <a:r>
                        <a:rPr lang="pt-BR" sz="1100" b="1" noProof="0">
                          <a:solidFill>
                            <a:srgbClr val="333333"/>
                          </a:solidFill>
                          <a:sym typeface="Helvetica"/>
                        </a:rPr>
                        <a:t>Levedura</a:t>
                      </a:r>
                    </a:p>
                  </a:txBody>
                  <a:tcPr marL="71438" marR="71438" marT="71438" marB="71438" anchor="ctr" horzOverflow="overflow">
                    <a:lnL w="12700">
                      <a:solidFill>
                        <a:srgbClr val="DDDDDD"/>
                      </a:solidFill>
                      <a:miter lim="400000"/>
                    </a:lnL>
                    <a:lnR w="12700">
                      <a:solidFill>
                        <a:srgbClr val="DDDDDD"/>
                      </a:solidFill>
                      <a:miter lim="400000"/>
                    </a:lnR>
                    <a:lnT w="12700">
                      <a:solidFill>
                        <a:srgbClr val="DDDDDD"/>
                      </a:solidFill>
                      <a:miter lim="400000"/>
                    </a:lnT>
                    <a:lnB w="12700">
                      <a:solidFill>
                        <a:srgbClr val="DDDDDD"/>
                      </a:solidFill>
                      <a:miter lim="400000"/>
                    </a:lnB>
                  </a:tcPr>
                </a:tc>
                <a:tc>
                  <a:txBody>
                    <a:bodyPr/>
                    <a:lstStyle/>
                    <a:p>
                      <a:pPr defTabSz="457200">
                        <a:defRPr sz="1800"/>
                      </a:pPr>
                      <a:r>
                        <a:rPr lang="pt-BR" sz="1100" b="1" noProof="0">
                          <a:solidFill>
                            <a:srgbClr val="333333"/>
                          </a:solidFill>
                          <a:sym typeface="Helvetica"/>
                        </a:rPr>
                        <a:t>Bactéria</a:t>
                      </a:r>
                    </a:p>
                  </a:txBody>
                  <a:tcPr marL="71438" marR="71438" marT="71438" marB="71438" anchor="ctr" horzOverflow="overflow">
                    <a:lnL w="12700">
                      <a:solidFill>
                        <a:srgbClr val="DDDDDD"/>
                      </a:solidFill>
                      <a:miter lim="400000"/>
                    </a:lnL>
                    <a:lnR w="12700">
                      <a:solidFill>
                        <a:srgbClr val="DDDDDD"/>
                      </a:solidFill>
                      <a:miter lim="400000"/>
                    </a:lnR>
                    <a:lnT w="12700">
                      <a:solidFill>
                        <a:srgbClr val="DDDDDD"/>
                      </a:solidFill>
                      <a:miter lim="400000"/>
                    </a:lnT>
                    <a:lnB w="12700">
                      <a:solidFill>
                        <a:srgbClr val="DDDDDD"/>
                      </a:solidFill>
                      <a:miter lim="400000"/>
                    </a:lnB>
                  </a:tcPr>
                </a:tc>
                <a:tc>
                  <a:txBody>
                    <a:bodyPr/>
                    <a:lstStyle/>
                    <a:p>
                      <a:pPr defTabSz="457200">
                        <a:defRPr sz="1500" b="1">
                          <a:solidFill>
                            <a:srgbClr val="333333"/>
                          </a:solidFill>
                          <a:sym typeface="Helvetica"/>
                        </a:defRPr>
                      </a:pPr>
                      <a:r>
                        <a:rPr lang="pt-BR" sz="1100" noProof="0" dirty="0"/>
                        <a:t>Carne</a:t>
                      </a:r>
                    </a:p>
                    <a:p>
                      <a:pPr defTabSz="457200">
                        <a:defRPr sz="1500" b="1">
                          <a:solidFill>
                            <a:srgbClr val="333333"/>
                          </a:solidFill>
                          <a:sym typeface="Helvetica"/>
                        </a:defRPr>
                      </a:pPr>
                      <a:r>
                        <a:rPr lang="pt-BR" sz="1100" noProof="0" dirty="0"/>
                        <a:t>Bovina</a:t>
                      </a:r>
                    </a:p>
                  </a:txBody>
                  <a:tcPr marL="71438" marR="71438" marT="71438" marB="71438" anchor="ctr" horzOverflow="overflow">
                    <a:lnL w="12700">
                      <a:solidFill>
                        <a:srgbClr val="DDDDDD"/>
                      </a:solidFill>
                      <a:miter lim="400000"/>
                    </a:lnL>
                    <a:lnR w="12700">
                      <a:solidFill>
                        <a:srgbClr val="DDDDDD"/>
                      </a:solidFill>
                      <a:miter lim="400000"/>
                    </a:lnR>
                    <a:lnT w="12700">
                      <a:solidFill>
                        <a:srgbClr val="DDDDDD"/>
                      </a:solidFill>
                      <a:miter lim="400000"/>
                    </a:lnT>
                    <a:lnB w="12700">
                      <a:solidFill>
                        <a:srgbClr val="DDDDDD"/>
                      </a:solidFill>
                      <a:miter lim="400000"/>
                    </a:lnB>
                  </a:tcPr>
                </a:tc>
                <a:extLst>
                  <a:ext uri="{0D108BD9-81ED-4DB2-BD59-A6C34878D82A}">
                    <a16:rowId xmlns:a16="http://schemas.microsoft.com/office/drawing/2014/main" val="10000"/>
                  </a:ext>
                </a:extLst>
              </a:tr>
              <a:tr h="651801">
                <a:tc>
                  <a:txBody>
                    <a:bodyPr/>
                    <a:lstStyle/>
                    <a:p>
                      <a:pPr algn="l" defTabSz="457200">
                        <a:defRPr sz="1800"/>
                      </a:pPr>
                      <a:r>
                        <a:rPr lang="pt-BR" sz="1300" b="1" noProof="0">
                          <a:solidFill>
                            <a:schemeClr val="accent3">
                              <a:satOff val="-7500"/>
                              <a:lumOff val="-10588"/>
                            </a:schemeClr>
                          </a:solidFill>
                          <a:sym typeface="Helvetica"/>
                        </a:rPr>
                        <a:t>Proteínas</a:t>
                      </a:r>
                    </a:p>
                  </a:txBody>
                  <a:tcPr marL="71438" marR="71438" marT="71438" marB="71438" anchor="ctr" horzOverflow="overflow">
                    <a:lnL w="12700">
                      <a:solidFill>
                        <a:srgbClr val="DDDDDD"/>
                      </a:solidFill>
                      <a:miter lim="400000"/>
                    </a:lnL>
                    <a:lnR w="12700">
                      <a:solidFill>
                        <a:srgbClr val="DDDDDD"/>
                      </a:solidFill>
                      <a:miter lim="400000"/>
                    </a:lnR>
                    <a:lnT w="12700">
                      <a:solidFill>
                        <a:srgbClr val="DDDDDD"/>
                      </a:solidFill>
                      <a:miter lim="400000"/>
                    </a:lnT>
                    <a:lnB w="12700">
                      <a:solidFill>
                        <a:srgbClr val="DDDDDD"/>
                      </a:solidFill>
                      <a:miter lim="400000"/>
                    </a:lnB>
                  </a:tcPr>
                </a:tc>
                <a:tc>
                  <a:txBody>
                    <a:bodyPr/>
                    <a:lstStyle/>
                    <a:p>
                      <a:pPr defTabSz="457200">
                        <a:defRPr sz="1800"/>
                      </a:pPr>
                      <a:r>
                        <a:rPr sz="1300" b="1">
                          <a:solidFill>
                            <a:schemeClr val="accent3">
                              <a:satOff val="-7500"/>
                              <a:lumOff val="-10588"/>
                            </a:schemeClr>
                          </a:solidFill>
                          <a:sym typeface="Helvetica"/>
                        </a:rPr>
                        <a:t>30-45</a:t>
                      </a:r>
                    </a:p>
                  </a:txBody>
                  <a:tcPr marL="71438" marR="71438" marT="71438" marB="71438" anchor="ctr" horzOverflow="overflow">
                    <a:lnL w="12700">
                      <a:solidFill>
                        <a:srgbClr val="DDDDDD"/>
                      </a:solidFill>
                      <a:miter lim="400000"/>
                    </a:lnL>
                    <a:lnR w="12700">
                      <a:solidFill>
                        <a:srgbClr val="DDDDDD"/>
                      </a:solidFill>
                      <a:miter lim="400000"/>
                    </a:lnR>
                    <a:lnT w="12700">
                      <a:solidFill>
                        <a:srgbClr val="DDDDDD"/>
                      </a:solidFill>
                      <a:miter lim="400000"/>
                    </a:lnT>
                    <a:lnB w="12700">
                      <a:solidFill>
                        <a:srgbClr val="DDDDDD"/>
                      </a:solidFill>
                      <a:miter lim="400000"/>
                    </a:lnB>
                  </a:tcPr>
                </a:tc>
                <a:tc>
                  <a:txBody>
                    <a:bodyPr/>
                    <a:lstStyle/>
                    <a:p>
                      <a:pPr defTabSz="457200">
                        <a:defRPr sz="1800"/>
                      </a:pPr>
                      <a:r>
                        <a:rPr sz="1200" b="1">
                          <a:solidFill>
                            <a:schemeClr val="accent3">
                              <a:satOff val="-7500"/>
                              <a:lumOff val="-10588"/>
                            </a:schemeClr>
                          </a:solidFill>
                          <a:sym typeface="Helvetica"/>
                        </a:rPr>
                        <a:t>40-60</a:t>
                      </a:r>
                    </a:p>
                  </a:txBody>
                  <a:tcPr marL="71438" marR="71438" marT="71438" marB="71438" anchor="ctr" horzOverflow="overflow">
                    <a:lnL w="12700">
                      <a:solidFill>
                        <a:srgbClr val="DDDDDD"/>
                      </a:solidFill>
                      <a:miter lim="400000"/>
                    </a:lnL>
                    <a:lnR w="12700">
                      <a:solidFill>
                        <a:srgbClr val="DDDDDD"/>
                      </a:solidFill>
                      <a:miter lim="400000"/>
                    </a:lnR>
                    <a:lnT w="12700">
                      <a:solidFill>
                        <a:srgbClr val="DDDDDD"/>
                      </a:solidFill>
                      <a:miter lim="400000"/>
                    </a:lnT>
                    <a:lnB w="12700">
                      <a:solidFill>
                        <a:srgbClr val="DDDDDD"/>
                      </a:solidFill>
                      <a:miter lim="400000"/>
                    </a:lnB>
                  </a:tcPr>
                </a:tc>
                <a:tc>
                  <a:txBody>
                    <a:bodyPr/>
                    <a:lstStyle/>
                    <a:p>
                      <a:pPr defTabSz="457200">
                        <a:defRPr sz="1800"/>
                      </a:pPr>
                      <a:r>
                        <a:rPr sz="1300" b="1">
                          <a:solidFill>
                            <a:schemeClr val="accent3">
                              <a:satOff val="-7500"/>
                              <a:lumOff val="-10588"/>
                            </a:schemeClr>
                          </a:solidFill>
                          <a:sym typeface="Helvetica"/>
                        </a:rPr>
                        <a:t>45-55</a:t>
                      </a:r>
                    </a:p>
                  </a:txBody>
                  <a:tcPr marL="71438" marR="71438" marT="71438" marB="71438" anchor="ctr" horzOverflow="overflow">
                    <a:lnL w="12700">
                      <a:solidFill>
                        <a:srgbClr val="DDDDDD"/>
                      </a:solidFill>
                      <a:miter lim="400000"/>
                    </a:lnL>
                    <a:lnR w="12700">
                      <a:solidFill>
                        <a:srgbClr val="DDDDDD"/>
                      </a:solidFill>
                      <a:miter lim="400000"/>
                    </a:lnR>
                    <a:lnT w="12700">
                      <a:solidFill>
                        <a:srgbClr val="DDDDDD"/>
                      </a:solidFill>
                      <a:miter lim="400000"/>
                    </a:lnT>
                    <a:lnB w="12700">
                      <a:solidFill>
                        <a:srgbClr val="DDDDDD"/>
                      </a:solidFill>
                      <a:miter lim="400000"/>
                    </a:lnB>
                  </a:tcPr>
                </a:tc>
                <a:tc>
                  <a:txBody>
                    <a:bodyPr/>
                    <a:lstStyle/>
                    <a:p>
                      <a:pPr defTabSz="457200">
                        <a:defRPr sz="1800"/>
                      </a:pPr>
                      <a:r>
                        <a:rPr sz="1300" b="1">
                          <a:solidFill>
                            <a:schemeClr val="accent3">
                              <a:satOff val="-7500"/>
                              <a:lumOff val="-10588"/>
                            </a:schemeClr>
                          </a:solidFill>
                          <a:sym typeface="Helvetica"/>
                        </a:rPr>
                        <a:t>50-65</a:t>
                      </a:r>
                    </a:p>
                  </a:txBody>
                  <a:tcPr marL="71438" marR="71438" marT="71438" marB="71438" anchor="ctr" horzOverflow="overflow">
                    <a:lnL w="12700">
                      <a:solidFill>
                        <a:srgbClr val="DDDDDD"/>
                      </a:solidFill>
                      <a:miter lim="400000"/>
                    </a:lnL>
                    <a:lnR w="12700">
                      <a:solidFill>
                        <a:srgbClr val="DDDDDD"/>
                      </a:solidFill>
                      <a:miter lim="400000"/>
                    </a:lnR>
                    <a:lnT w="12700">
                      <a:solidFill>
                        <a:srgbClr val="DDDDDD"/>
                      </a:solidFill>
                      <a:miter lim="400000"/>
                    </a:lnT>
                    <a:lnB w="12700">
                      <a:solidFill>
                        <a:srgbClr val="DDDDDD"/>
                      </a:solidFill>
                      <a:miter lim="400000"/>
                    </a:lnB>
                  </a:tcPr>
                </a:tc>
                <a:tc>
                  <a:txBody>
                    <a:bodyPr/>
                    <a:lstStyle/>
                    <a:p>
                      <a:pPr defTabSz="457200">
                        <a:defRPr sz="1800"/>
                      </a:pPr>
                      <a:r>
                        <a:rPr sz="1300" b="1">
                          <a:solidFill>
                            <a:schemeClr val="accent3">
                              <a:satOff val="-7500"/>
                              <a:lumOff val="-10588"/>
                            </a:schemeClr>
                          </a:solidFill>
                          <a:sym typeface="Helvetica"/>
                        </a:rPr>
                        <a:t>26,3</a:t>
                      </a:r>
                    </a:p>
                  </a:txBody>
                  <a:tcPr marL="71438" marR="71438" marT="71438" marB="71438" anchor="ctr" horzOverflow="overflow">
                    <a:lnL w="12700">
                      <a:solidFill>
                        <a:srgbClr val="DDDDDD"/>
                      </a:solidFill>
                      <a:miter lim="400000"/>
                    </a:lnL>
                    <a:lnR w="12700">
                      <a:solidFill>
                        <a:srgbClr val="DDDDDD"/>
                      </a:solidFill>
                      <a:miter lim="400000"/>
                    </a:lnR>
                    <a:lnT w="12700">
                      <a:solidFill>
                        <a:srgbClr val="DDDDDD"/>
                      </a:solidFill>
                      <a:miter lim="400000"/>
                    </a:lnT>
                    <a:lnB w="12700">
                      <a:solidFill>
                        <a:srgbClr val="DDDDDD"/>
                      </a:solidFill>
                      <a:miter lim="400000"/>
                    </a:lnB>
                  </a:tcPr>
                </a:tc>
                <a:extLst>
                  <a:ext uri="{0D108BD9-81ED-4DB2-BD59-A6C34878D82A}">
                    <a16:rowId xmlns:a16="http://schemas.microsoft.com/office/drawing/2014/main" val="10001"/>
                  </a:ext>
                </a:extLst>
              </a:tr>
              <a:tr h="651801">
                <a:tc>
                  <a:txBody>
                    <a:bodyPr/>
                    <a:lstStyle/>
                    <a:p>
                      <a:pPr algn="l" defTabSz="457200">
                        <a:defRPr sz="1800"/>
                      </a:pPr>
                      <a:r>
                        <a:rPr lang="pt-BR" sz="1300" b="1" noProof="0">
                          <a:solidFill>
                            <a:srgbClr val="333333"/>
                          </a:solidFill>
                          <a:sym typeface="Helvetica"/>
                        </a:rPr>
                        <a:t>Ácidos Graxos</a:t>
                      </a:r>
                    </a:p>
                  </a:txBody>
                  <a:tcPr marL="71438" marR="71438" marT="71438" marB="71438" anchor="ctr" horzOverflow="overflow">
                    <a:lnL w="12700">
                      <a:solidFill>
                        <a:srgbClr val="DDDDDD"/>
                      </a:solidFill>
                      <a:miter lim="400000"/>
                    </a:lnL>
                    <a:lnR w="12700">
                      <a:solidFill>
                        <a:srgbClr val="DDDDDD"/>
                      </a:solidFill>
                      <a:miter lim="400000"/>
                    </a:lnR>
                    <a:lnT w="12700">
                      <a:solidFill>
                        <a:srgbClr val="DDDDDD"/>
                      </a:solidFill>
                      <a:miter lim="400000"/>
                    </a:lnT>
                    <a:lnB w="12700">
                      <a:solidFill>
                        <a:srgbClr val="DDDDDD"/>
                      </a:solidFill>
                      <a:miter lim="400000"/>
                    </a:lnB>
                  </a:tcPr>
                </a:tc>
                <a:tc>
                  <a:txBody>
                    <a:bodyPr/>
                    <a:lstStyle/>
                    <a:p>
                      <a:pPr defTabSz="457200">
                        <a:defRPr sz="1800"/>
                      </a:pPr>
                      <a:r>
                        <a:rPr sz="1100">
                          <a:solidFill>
                            <a:srgbClr val="333333"/>
                          </a:solidFill>
                          <a:sym typeface="Helvetica"/>
                        </a:rPr>
                        <a:t>2-8</a:t>
                      </a:r>
                    </a:p>
                  </a:txBody>
                  <a:tcPr marL="71438" marR="71438" marT="71438" marB="71438" anchor="ctr" horzOverflow="overflow">
                    <a:lnL w="12700">
                      <a:solidFill>
                        <a:srgbClr val="DDDDDD"/>
                      </a:solidFill>
                      <a:miter lim="400000"/>
                    </a:lnL>
                    <a:lnR w="12700">
                      <a:solidFill>
                        <a:srgbClr val="DDDDDD"/>
                      </a:solidFill>
                      <a:miter lim="400000"/>
                    </a:lnR>
                    <a:lnT w="12700">
                      <a:solidFill>
                        <a:srgbClr val="DDDDDD"/>
                      </a:solidFill>
                      <a:miter lim="400000"/>
                    </a:lnT>
                    <a:lnB w="12700">
                      <a:solidFill>
                        <a:srgbClr val="DDDDDD"/>
                      </a:solidFill>
                      <a:miter lim="400000"/>
                    </a:lnB>
                  </a:tcPr>
                </a:tc>
                <a:tc>
                  <a:txBody>
                    <a:bodyPr/>
                    <a:lstStyle/>
                    <a:p>
                      <a:pPr defTabSz="457200">
                        <a:defRPr sz="1800"/>
                      </a:pPr>
                      <a:r>
                        <a:rPr sz="1100">
                          <a:solidFill>
                            <a:srgbClr val="333333"/>
                          </a:solidFill>
                          <a:sym typeface="Helvetica"/>
                        </a:rPr>
                        <a:t>7-20</a:t>
                      </a:r>
                    </a:p>
                  </a:txBody>
                  <a:tcPr marL="71438" marR="71438" marT="71438" marB="71438" anchor="ctr" horzOverflow="overflow">
                    <a:lnL w="12700">
                      <a:solidFill>
                        <a:srgbClr val="DDDDDD"/>
                      </a:solidFill>
                      <a:miter lim="400000"/>
                    </a:lnL>
                    <a:lnR w="12700">
                      <a:solidFill>
                        <a:srgbClr val="DDDDDD"/>
                      </a:solidFill>
                      <a:miter lim="400000"/>
                    </a:lnR>
                    <a:lnT w="12700">
                      <a:solidFill>
                        <a:srgbClr val="DDDDDD"/>
                      </a:solidFill>
                      <a:miter lim="400000"/>
                    </a:lnT>
                    <a:lnB w="12700">
                      <a:solidFill>
                        <a:srgbClr val="DDDDDD"/>
                      </a:solidFill>
                      <a:miter lim="400000"/>
                    </a:lnB>
                  </a:tcPr>
                </a:tc>
                <a:tc>
                  <a:txBody>
                    <a:bodyPr/>
                    <a:lstStyle/>
                    <a:p>
                      <a:pPr defTabSz="457200">
                        <a:defRPr sz="1800"/>
                      </a:pPr>
                      <a:r>
                        <a:rPr sz="1100">
                          <a:solidFill>
                            <a:srgbClr val="333333"/>
                          </a:solidFill>
                          <a:sym typeface="Helvetica"/>
                        </a:rPr>
                        <a:t>2-6</a:t>
                      </a:r>
                    </a:p>
                  </a:txBody>
                  <a:tcPr marL="71438" marR="71438" marT="71438" marB="71438" anchor="ctr" horzOverflow="overflow">
                    <a:lnL w="12700">
                      <a:solidFill>
                        <a:srgbClr val="DDDDDD"/>
                      </a:solidFill>
                      <a:miter lim="400000"/>
                    </a:lnL>
                    <a:lnR w="12700">
                      <a:solidFill>
                        <a:srgbClr val="DDDDDD"/>
                      </a:solidFill>
                      <a:miter lim="400000"/>
                    </a:lnR>
                    <a:lnT w="12700">
                      <a:solidFill>
                        <a:srgbClr val="DDDDDD"/>
                      </a:solidFill>
                      <a:miter lim="400000"/>
                    </a:lnT>
                    <a:lnB w="12700">
                      <a:solidFill>
                        <a:srgbClr val="DDDDDD"/>
                      </a:solidFill>
                      <a:miter lim="400000"/>
                    </a:lnB>
                  </a:tcPr>
                </a:tc>
                <a:tc>
                  <a:txBody>
                    <a:bodyPr/>
                    <a:lstStyle/>
                    <a:p>
                      <a:pPr defTabSz="457200">
                        <a:defRPr sz="1800"/>
                      </a:pPr>
                      <a:r>
                        <a:rPr sz="1100">
                          <a:solidFill>
                            <a:srgbClr val="333333"/>
                          </a:solidFill>
                          <a:sym typeface="Helvetica"/>
                        </a:rPr>
                        <a:t>1-3</a:t>
                      </a:r>
                    </a:p>
                  </a:txBody>
                  <a:tcPr marL="71438" marR="71438" marT="71438" marB="71438" anchor="ctr" horzOverflow="overflow">
                    <a:lnL w="12700">
                      <a:solidFill>
                        <a:srgbClr val="DDDDDD"/>
                      </a:solidFill>
                      <a:miter lim="400000"/>
                    </a:lnL>
                    <a:lnR w="12700">
                      <a:solidFill>
                        <a:srgbClr val="DDDDDD"/>
                      </a:solidFill>
                      <a:miter lim="400000"/>
                    </a:lnR>
                    <a:lnT w="12700">
                      <a:solidFill>
                        <a:srgbClr val="DDDDDD"/>
                      </a:solidFill>
                      <a:miter lim="400000"/>
                    </a:lnT>
                    <a:lnB w="12700">
                      <a:solidFill>
                        <a:srgbClr val="DDDDDD"/>
                      </a:solidFill>
                      <a:miter lim="400000"/>
                    </a:lnB>
                  </a:tcPr>
                </a:tc>
                <a:tc>
                  <a:txBody>
                    <a:bodyPr/>
                    <a:lstStyle/>
                    <a:p>
                      <a:pPr defTabSz="457200">
                        <a:defRPr sz="1800"/>
                      </a:pPr>
                      <a:r>
                        <a:rPr sz="1100" dirty="0">
                          <a:solidFill>
                            <a:srgbClr val="333333"/>
                          </a:solidFill>
                          <a:sym typeface="Helvetica"/>
                        </a:rPr>
                        <a:t>46,2</a:t>
                      </a:r>
                    </a:p>
                  </a:txBody>
                  <a:tcPr marL="71438" marR="71438" marT="71438" marB="71438" anchor="ctr" horzOverflow="overflow">
                    <a:lnL w="12700">
                      <a:solidFill>
                        <a:srgbClr val="DDDDDD"/>
                      </a:solidFill>
                      <a:miter lim="400000"/>
                    </a:lnL>
                    <a:lnR w="12700">
                      <a:solidFill>
                        <a:srgbClr val="DDDDDD"/>
                      </a:solidFill>
                      <a:miter lim="400000"/>
                    </a:lnR>
                    <a:lnT w="12700">
                      <a:solidFill>
                        <a:srgbClr val="DDDDDD"/>
                      </a:solidFill>
                      <a:miter lim="400000"/>
                    </a:lnT>
                    <a:lnB w="12700">
                      <a:solidFill>
                        <a:srgbClr val="DDDDDD"/>
                      </a:solidFill>
                      <a:miter lim="400000"/>
                    </a:lnB>
                  </a:tcPr>
                </a:tc>
                <a:extLst>
                  <a:ext uri="{0D108BD9-81ED-4DB2-BD59-A6C34878D82A}">
                    <a16:rowId xmlns:a16="http://schemas.microsoft.com/office/drawing/2014/main" val="10002"/>
                  </a:ext>
                </a:extLst>
              </a:tr>
              <a:tr h="651801">
                <a:tc>
                  <a:txBody>
                    <a:bodyPr/>
                    <a:lstStyle/>
                    <a:p>
                      <a:pPr algn="l" defTabSz="457200">
                        <a:defRPr sz="1800"/>
                      </a:pPr>
                      <a:r>
                        <a:rPr lang="pt-BR" sz="1300" b="1" noProof="0" dirty="0">
                          <a:solidFill>
                            <a:srgbClr val="333333"/>
                          </a:solidFill>
                          <a:sym typeface="Helvetica"/>
                        </a:rPr>
                        <a:t>Cinzas</a:t>
                      </a:r>
                    </a:p>
                  </a:txBody>
                  <a:tcPr marL="71438" marR="71438" marT="71438" marB="71438" anchor="ctr" horzOverflow="overflow">
                    <a:lnL w="12700">
                      <a:solidFill>
                        <a:srgbClr val="DDDDDD"/>
                      </a:solidFill>
                      <a:miter lim="400000"/>
                    </a:lnL>
                    <a:lnR w="12700">
                      <a:solidFill>
                        <a:srgbClr val="DDDDDD"/>
                      </a:solidFill>
                      <a:miter lim="400000"/>
                    </a:lnR>
                    <a:lnT w="12700">
                      <a:solidFill>
                        <a:srgbClr val="DDDDDD"/>
                      </a:solidFill>
                      <a:miter lim="400000"/>
                    </a:lnT>
                    <a:lnB w="12700">
                      <a:solidFill>
                        <a:srgbClr val="DDDDDD"/>
                      </a:solidFill>
                      <a:miter lim="400000"/>
                    </a:lnB>
                  </a:tcPr>
                </a:tc>
                <a:tc>
                  <a:txBody>
                    <a:bodyPr/>
                    <a:lstStyle/>
                    <a:p>
                      <a:pPr defTabSz="457200">
                        <a:defRPr sz="1800"/>
                      </a:pPr>
                      <a:r>
                        <a:rPr sz="1100">
                          <a:solidFill>
                            <a:srgbClr val="333333"/>
                          </a:solidFill>
                          <a:sym typeface="Helvetica"/>
                        </a:rPr>
                        <a:t>9-14</a:t>
                      </a:r>
                    </a:p>
                  </a:txBody>
                  <a:tcPr marL="71438" marR="71438" marT="71438" marB="71438" anchor="ctr" horzOverflow="overflow">
                    <a:lnL w="12700">
                      <a:solidFill>
                        <a:srgbClr val="DDDDDD"/>
                      </a:solidFill>
                      <a:miter lim="400000"/>
                    </a:lnL>
                    <a:lnR w="12700">
                      <a:solidFill>
                        <a:srgbClr val="DDDDDD"/>
                      </a:solidFill>
                      <a:miter lim="400000"/>
                    </a:lnR>
                    <a:lnT w="12700">
                      <a:solidFill>
                        <a:srgbClr val="DDDDDD"/>
                      </a:solidFill>
                      <a:miter lim="400000"/>
                    </a:lnT>
                    <a:lnB w="12700">
                      <a:solidFill>
                        <a:srgbClr val="DDDDDD"/>
                      </a:solidFill>
                      <a:miter lim="400000"/>
                    </a:lnB>
                  </a:tcPr>
                </a:tc>
                <a:tc>
                  <a:txBody>
                    <a:bodyPr/>
                    <a:lstStyle/>
                    <a:p>
                      <a:pPr defTabSz="457200">
                        <a:defRPr sz="1800"/>
                      </a:pPr>
                      <a:r>
                        <a:rPr sz="1100">
                          <a:solidFill>
                            <a:srgbClr val="333333"/>
                          </a:solidFill>
                          <a:sym typeface="Helvetica"/>
                        </a:rPr>
                        <a:t>8-10</a:t>
                      </a:r>
                    </a:p>
                  </a:txBody>
                  <a:tcPr marL="71438" marR="71438" marT="71438" marB="71438" anchor="ctr" horzOverflow="overflow">
                    <a:lnL w="12700">
                      <a:solidFill>
                        <a:srgbClr val="DDDDDD"/>
                      </a:solidFill>
                      <a:miter lim="400000"/>
                    </a:lnL>
                    <a:lnR w="12700">
                      <a:solidFill>
                        <a:srgbClr val="DDDDDD"/>
                      </a:solidFill>
                      <a:miter lim="400000"/>
                    </a:lnR>
                    <a:lnT w="12700">
                      <a:solidFill>
                        <a:srgbClr val="DDDDDD"/>
                      </a:solidFill>
                      <a:miter lim="400000"/>
                    </a:lnT>
                    <a:lnB w="12700">
                      <a:solidFill>
                        <a:srgbClr val="DDDDDD"/>
                      </a:solidFill>
                      <a:miter lim="400000"/>
                    </a:lnB>
                  </a:tcPr>
                </a:tc>
                <a:tc>
                  <a:txBody>
                    <a:bodyPr/>
                    <a:lstStyle/>
                    <a:p>
                      <a:pPr defTabSz="457200">
                        <a:defRPr sz="1800"/>
                      </a:pPr>
                      <a:r>
                        <a:rPr sz="1100">
                          <a:solidFill>
                            <a:srgbClr val="333333"/>
                          </a:solidFill>
                          <a:sym typeface="Helvetica"/>
                        </a:rPr>
                        <a:t>5-10</a:t>
                      </a:r>
                    </a:p>
                  </a:txBody>
                  <a:tcPr marL="71438" marR="71438" marT="71438" marB="71438" anchor="ctr" horzOverflow="overflow">
                    <a:lnL w="12700">
                      <a:solidFill>
                        <a:srgbClr val="DDDDDD"/>
                      </a:solidFill>
                      <a:miter lim="400000"/>
                    </a:lnL>
                    <a:lnR w="12700">
                      <a:solidFill>
                        <a:srgbClr val="DDDDDD"/>
                      </a:solidFill>
                      <a:miter lim="400000"/>
                    </a:lnR>
                    <a:lnT w="12700">
                      <a:solidFill>
                        <a:srgbClr val="DDDDDD"/>
                      </a:solidFill>
                      <a:miter lim="400000"/>
                    </a:lnT>
                    <a:lnB w="12700">
                      <a:solidFill>
                        <a:srgbClr val="DDDDDD"/>
                      </a:solidFill>
                      <a:miter lim="400000"/>
                    </a:lnB>
                  </a:tcPr>
                </a:tc>
                <a:tc>
                  <a:txBody>
                    <a:bodyPr/>
                    <a:lstStyle/>
                    <a:p>
                      <a:pPr defTabSz="457200">
                        <a:defRPr sz="1800"/>
                      </a:pPr>
                      <a:r>
                        <a:rPr sz="1100">
                          <a:solidFill>
                            <a:srgbClr val="333333"/>
                          </a:solidFill>
                          <a:sym typeface="Helvetica"/>
                        </a:rPr>
                        <a:t>3-7</a:t>
                      </a:r>
                    </a:p>
                  </a:txBody>
                  <a:tcPr marL="71438" marR="71438" marT="71438" marB="71438" anchor="ctr" horzOverflow="overflow">
                    <a:lnL w="12700">
                      <a:solidFill>
                        <a:srgbClr val="DDDDDD"/>
                      </a:solidFill>
                      <a:miter lim="400000"/>
                    </a:lnL>
                    <a:lnR w="12700">
                      <a:solidFill>
                        <a:srgbClr val="DDDDDD"/>
                      </a:solidFill>
                      <a:miter lim="400000"/>
                    </a:lnR>
                    <a:lnT w="12700">
                      <a:solidFill>
                        <a:srgbClr val="DDDDDD"/>
                      </a:solidFill>
                      <a:miter lim="400000"/>
                    </a:lnT>
                    <a:lnB w="12700">
                      <a:solidFill>
                        <a:srgbClr val="DDDDDD"/>
                      </a:solidFill>
                      <a:miter lim="400000"/>
                    </a:lnB>
                  </a:tcPr>
                </a:tc>
                <a:tc>
                  <a:txBody>
                    <a:bodyPr/>
                    <a:lstStyle/>
                    <a:p>
                      <a:pPr defTabSz="457200">
                        <a:defRPr sz="1800"/>
                      </a:pPr>
                      <a:r>
                        <a:rPr sz="1100">
                          <a:solidFill>
                            <a:srgbClr val="333333"/>
                          </a:solidFill>
                          <a:sym typeface="Helvetica"/>
                        </a:rPr>
                        <a:t>20</a:t>
                      </a:r>
                    </a:p>
                  </a:txBody>
                  <a:tcPr marL="71438" marR="71438" marT="71438" marB="71438" anchor="ctr" horzOverflow="overflow">
                    <a:lnL w="12700">
                      <a:solidFill>
                        <a:srgbClr val="DDDDDD"/>
                      </a:solidFill>
                      <a:miter lim="400000"/>
                    </a:lnL>
                    <a:lnR w="12700">
                      <a:solidFill>
                        <a:srgbClr val="DDDDDD"/>
                      </a:solidFill>
                      <a:miter lim="400000"/>
                    </a:lnR>
                    <a:lnT w="12700">
                      <a:solidFill>
                        <a:srgbClr val="DDDDDD"/>
                      </a:solidFill>
                      <a:miter lim="400000"/>
                    </a:lnT>
                    <a:lnB w="12700">
                      <a:solidFill>
                        <a:srgbClr val="DDDDDD"/>
                      </a:solidFill>
                      <a:miter lim="400000"/>
                    </a:lnB>
                  </a:tcPr>
                </a:tc>
                <a:extLst>
                  <a:ext uri="{0D108BD9-81ED-4DB2-BD59-A6C34878D82A}">
                    <a16:rowId xmlns:a16="http://schemas.microsoft.com/office/drawing/2014/main" val="10003"/>
                  </a:ext>
                </a:extLst>
              </a:tr>
              <a:tr h="651801">
                <a:tc>
                  <a:txBody>
                    <a:bodyPr/>
                    <a:lstStyle/>
                    <a:p>
                      <a:pPr algn="l" defTabSz="457200">
                        <a:defRPr sz="1800"/>
                      </a:pPr>
                      <a:r>
                        <a:rPr lang="pt-BR" sz="1300" b="1" noProof="0" dirty="0">
                          <a:solidFill>
                            <a:srgbClr val="333333"/>
                          </a:solidFill>
                          <a:sym typeface="Helvetica"/>
                        </a:rPr>
                        <a:t>Ácidos Nucléicos</a:t>
                      </a:r>
                    </a:p>
                  </a:txBody>
                  <a:tcPr marL="71438" marR="71438" marT="71438" marB="71438" anchor="ctr" horzOverflow="overflow">
                    <a:lnL w="12700">
                      <a:solidFill>
                        <a:srgbClr val="DDDDDD"/>
                      </a:solidFill>
                      <a:miter lim="400000"/>
                    </a:lnL>
                    <a:lnR w="12700">
                      <a:solidFill>
                        <a:srgbClr val="DDDDDD"/>
                      </a:solidFill>
                      <a:miter lim="400000"/>
                    </a:lnR>
                    <a:lnT w="12700">
                      <a:solidFill>
                        <a:srgbClr val="DDDDDD"/>
                      </a:solidFill>
                      <a:miter lim="400000"/>
                    </a:lnT>
                    <a:lnB w="12700">
                      <a:solidFill>
                        <a:srgbClr val="DDDDDD"/>
                      </a:solidFill>
                      <a:miter lim="400000"/>
                    </a:lnB>
                  </a:tcPr>
                </a:tc>
                <a:tc>
                  <a:txBody>
                    <a:bodyPr/>
                    <a:lstStyle/>
                    <a:p>
                      <a:pPr defTabSz="457200">
                        <a:defRPr sz="1800"/>
                      </a:pPr>
                      <a:r>
                        <a:rPr sz="1100" b="1">
                          <a:solidFill>
                            <a:schemeClr val="accent5">
                              <a:satOff val="-41871"/>
                              <a:lumOff val="-13058"/>
                            </a:schemeClr>
                          </a:solidFill>
                          <a:sym typeface="Helvetica"/>
                        </a:rPr>
                        <a:t>7-10</a:t>
                      </a:r>
                    </a:p>
                  </a:txBody>
                  <a:tcPr marL="71438" marR="71438" marT="71438" marB="71438" anchor="ctr" horzOverflow="overflow">
                    <a:lnL w="12700">
                      <a:solidFill>
                        <a:srgbClr val="DDDDDD"/>
                      </a:solidFill>
                      <a:miter lim="400000"/>
                    </a:lnL>
                    <a:lnR w="12700">
                      <a:solidFill>
                        <a:srgbClr val="DDDDDD"/>
                      </a:solidFill>
                      <a:miter lim="400000"/>
                    </a:lnR>
                    <a:lnT w="12700">
                      <a:solidFill>
                        <a:srgbClr val="DDDDDD"/>
                      </a:solidFill>
                      <a:miter lim="400000"/>
                    </a:lnT>
                    <a:lnB w="12700">
                      <a:solidFill>
                        <a:srgbClr val="DDDDDD"/>
                      </a:solidFill>
                      <a:miter lim="400000"/>
                    </a:lnB>
                  </a:tcPr>
                </a:tc>
                <a:tc>
                  <a:txBody>
                    <a:bodyPr/>
                    <a:lstStyle/>
                    <a:p>
                      <a:pPr defTabSz="457200">
                        <a:defRPr sz="1800"/>
                      </a:pPr>
                      <a:r>
                        <a:rPr sz="1100" b="1">
                          <a:solidFill>
                            <a:schemeClr val="accent5">
                              <a:satOff val="-41871"/>
                              <a:lumOff val="-13058"/>
                            </a:schemeClr>
                          </a:solidFill>
                          <a:sym typeface="Helvetica"/>
                        </a:rPr>
                        <a:t>3-8</a:t>
                      </a:r>
                    </a:p>
                  </a:txBody>
                  <a:tcPr marL="71438" marR="71438" marT="71438" marB="71438" anchor="ctr" horzOverflow="overflow">
                    <a:lnL w="12700">
                      <a:solidFill>
                        <a:srgbClr val="DDDDDD"/>
                      </a:solidFill>
                      <a:miter lim="400000"/>
                    </a:lnL>
                    <a:lnR w="12700">
                      <a:solidFill>
                        <a:srgbClr val="DDDDDD"/>
                      </a:solidFill>
                      <a:miter lim="400000"/>
                    </a:lnR>
                    <a:lnT w="12700">
                      <a:solidFill>
                        <a:srgbClr val="DDDDDD"/>
                      </a:solidFill>
                      <a:miter lim="400000"/>
                    </a:lnT>
                    <a:lnB w="12700">
                      <a:solidFill>
                        <a:srgbClr val="DDDDDD"/>
                      </a:solidFill>
                      <a:miter lim="400000"/>
                    </a:lnB>
                  </a:tcPr>
                </a:tc>
                <a:tc>
                  <a:txBody>
                    <a:bodyPr/>
                    <a:lstStyle/>
                    <a:p>
                      <a:pPr defTabSz="457200">
                        <a:defRPr sz="1800"/>
                      </a:pPr>
                      <a:r>
                        <a:rPr sz="1100" b="1">
                          <a:solidFill>
                            <a:schemeClr val="accent5">
                              <a:satOff val="-41871"/>
                              <a:lumOff val="-13058"/>
                            </a:schemeClr>
                          </a:solidFill>
                          <a:sym typeface="Helvetica"/>
                        </a:rPr>
                        <a:t>6-12</a:t>
                      </a:r>
                    </a:p>
                  </a:txBody>
                  <a:tcPr marL="71438" marR="71438" marT="71438" marB="71438" anchor="ctr" horzOverflow="overflow">
                    <a:lnL w="12700">
                      <a:solidFill>
                        <a:srgbClr val="DDDDDD"/>
                      </a:solidFill>
                      <a:miter lim="400000"/>
                    </a:lnL>
                    <a:lnR w="12700">
                      <a:solidFill>
                        <a:srgbClr val="DDDDDD"/>
                      </a:solidFill>
                      <a:miter lim="400000"/>
                    </a:lnR>
                    <a:lnT w="12700">
                      <a:solidFill>
                        <a:srgbClr val="DDDDDD"/>
                      </a:solidFill>
                      <a:miter lim="400000"/>
                    </a:lnT>
                    <a:lnB w="12700">
                      <a:solidFill>
                        <a:srgbClr val="DDDDDD"/>
                      </a:solidFill>
                      <a:miter lim="400000"/>
                    </a:lnB>
                  </a:tcPr>
                </a:tc>
                <a:tc>
                  <a:txBody>
                    <a:bodyPr/>
                    <a:lstStyle/>
                    <a:p>
                      <a:pPr defTabSz="457200">
                        <a:defRPr sz="1800"/>
                      </a:pPr>
                      <a:r>
                        <a:rPr sz="1100" b="1">
                          <a:solidFill>
                            <a:schemeClr val="accent5">
                              <a:satOff val="-41871"/>
                              <a:lumOff val="-13058"/>
                            </a:schemeClr>
                          </a:solidFill>
                          <a:sym typeface="Helvetica"/>
                        </a:rPr>
                        <a:t>8-12</a:t>
                      </a:r>
                    </a:p>
                  </a:txBody>
                  <a:tcPr marL="71438" marR="71438" marT="71438" marB="71438" anchor="ctr" horzOverflow="overflow">
                    <a:lnL w="12700">
                      <a:solidFill>
                        <a:srgbClr val="DDDDDD"/>
                      </a:solidFill>
                      <a:miter lim="400000"/>
                    </a:lnL>
                    <a:lnR w="12700">
                      <a:solidFill>
                        <a:srgbClr val="DDDDDD"/>
                      </a:solidFill>
                      <a:miter lim="400000"/>
                    </a:lnR>
                    <a:lnT w="12700">
                      <a:solidFill>
                        <a:srgbClr val="DDDDDD"/>
                      </a:solidFill>
                      <a:miter lim="400000"/>
                    </a:lnT>
                    <a:lnB w="12700">
                      <a:solidFill>
                        <a:srgbClr val="DDDDDD"/>
                      </a:solidFill>
                      <a:miter lim="400000"/>
                    </a:lnB>
                  </a:tcPr>
                </a:tc>
                <a:tc>
                  <a:txBody>
                    <a:bodyPr/>
                    <a:lstStyle/>
                    <a:p>
                      <a:pPr defTabSz="457200">
                        <a:defRPr sz="1500" b="1">
                          <a:solidFill>
                            <a:schemeClr val="accent5">
                              <a:satOff val="-41871"/>
                              <a:lumOff val="-13058"/>
                            </a:schemeClr>
                          </a:solidFill>
                          <a:sym typeface="Helvetica"/>
                        </a:defRPr>
                      </a:pPr>
                      <a:endParaRPr sz="1100" dirty="0"/>
                    </a:p>
                  </a:txBody>
                  <a:tcPr marL="71438" marR="71438" marT="71438" marB="71438" anchor="ctr" horzOverflow="overflow">
                    <a:lnL w="12700">
                      <a:solidFill>
                        <a:srgbClr val="DDDDDD"/>
                      </a:solidFill>
                      <a:miter lim="400000"/>
                    </a:lnL>
                    <a:lnR w="12700">
                      <a:solidFill>
                        <a:srgbClr val="DDDDDD"/>
                      </a:solidFill>
                      <a:miter lim="400000"/>
                    </a:lnR>
                    <a:lnT w="12700">
                      <a:solidFill>
                        <a:srgbClr val="DDDDDD"/>
                      </a:solidFill>
                      <a:miter lim="400000"/>
                    </a:lnT>
                    <a:lnB w="12700">
                      <a:solidFill>
                        <a:srgbClr val="DDDDDD"/>
                      </a:solidFill>
                      <a:miter lim="400000"/>
                    </a:lnB>
                  </a:tcPr>
                </a:tc>
                <a:extLst>
                  <a:ext uri="{0D108BD9-81ED-4DB2-BD59-A6C34878D82A}">
                    <a16:rowId xmlns:a16="http://schemas.microsoft.com/office/drawing/2014/main" val="10004"/>
                  </a:ext>
                </a:extLst>
              </a:tr>
            </a:tbl>
          </a:graphicData>
        </a:graphic>
      </p:graphicFrame>
      <p:sp>
        <p:nvSpPr>
          <p:cNvPr id="9" name="4.     Emprego de microrganismos em Processos Biotecnológicos Industriais">
            <a:extLst>
              <a:ext uri="{FF2B5EF4-FFF2-40B4-BE49-F238E27FC236}">
                <a16:creationId xmlns:a16="http://schemas.microsoft.com/office/drawing/2014/main" id="{C1B2825A-60C9-6543-BC78-1579CA5D5C22}"/>
              </a:ext>
            </a:extLst>
          </p:cNvPr>
          <p:cNvSpPr txBox="1"/>
          <p:nvPr/>
        </p:nvSpPr>
        <p:spPr>
          <a:xfrm>
            <a:off x="1986701" y="111581"/>
            <a:ext cx="8218598"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800" b="1"/>
            </a:pPr>
            <a:r>
              <a:rPr lang="pt-BR" sz="1800" dirty="0"/>
              <a:t> </a:t>
            </a:r>
            <a:r>
              <a:rPr lang="pt-BR" sz="1800" dirty="0">
                <a:latin typeface="+mn-ea"/>
              </a:rPr>
              <a:t>Emprego de microrganismos em Processos Biotecnológicos Industriais   </a:t>
            </a:r>
          </a:p>
        </p:txBody>
      </p:sp>
      <p:sp>
        <p:nvSpPr>
          <p:cNvPr id="10" name="Microrganismos empregados:…">
            <a:extLst>
              <a:ext uri="{FF2B5EF4-FFF2-40B4-BE49-F238E27FC236}">
                <a16:creationId xmlns:a16="http://schemas.microsoft.com/office/drawing/2014/main" id="{6F9D3316-8809-BB4D-B5FC-C0BD754414CA}"/>
              </a:ext>
            </a:extLst>
          </p:cNvPr>
          <p:cNvSpPr txBox="1"/>
          <p:nvPr/>
        </p:nvSpPr>
        <p:spPr>
          <a:xfrm>
            <a:off x="870857" y="2796299"/>
            <a:ext cx="3764346" cy="3950120"/>
          </a:xfrm>
          <a:prstGeom prst="rect">
            <a:avLst/>
          </a:prstGeom>
          <a:solidFill>
            <a:srgbClr val="FDFCD6"/>
          </a:solidFill>
          <a:ln w="12700">
            <a:solidFill>
              <a:schemeClr val="accent4">
                <a:satOff val="-28571"/>
                <a:lumOff val="-11764"/>
              </a:schemeClr>
            </a:solidFill>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35719" tIns="35719" rIns="35719" bIns="35719" anchor="ctr">
            <a:spAutoFit/>
          </a:bodyPr>
          <a:lstStyle/>
          <a:p>
            <a:pPr algn="l"/>
            <a:r>
              <a:rPr lang="pt-BR" sz="1200" b="1" dirty="0">
                <a:latin typeface="Arial Nova" panose="020B0504020202020204" pitchFamily="34" charset="0"/>
                <a:ea typeface="Times New Roman" panose="02020603050405020304" pitchFamily="18" charset="0"/>
                <a:cs typeface="Arial" panose="020B0604020202020204" pitchFamily="34" charset="0"/>
              </a:rPr>
              <a:t>Microrganismos empregados:</a:t>
            </a:r>
            <a:endParaRPr lang="en-US" sz="1200" b="1" dirty="0">
              <a:latin typeface="Calibri" panose="020F0502020204030204" pitchFamily="34" charset="0"/>
              <a:ea typeface="Calibri" panose="020F0502020204030204" pitchFamily="34" charset="0"/>
              <a:cs typeface="Times New Roman" panose="02020603050405020304" pitchFamily="18" charset="0"/>
            </a:endParaRPr>
          </a:p>
          <a:p>
            <a:pPr marL="241099" indent="-241099" algn="l">
              <a:buFont typeface="Helvetica" pitchFamily="2" charset="0"/>
              <a:buChar char="•"/>
              <a:tabLst>
                <a:tab pos="321465" algn="l"/>
              </a:tabLst>
            </a:pPr>
            <a:r>
              <a:rPr lang="pt-BR" sz="1200" b="1" dirty="0">
                <a:latin typeface="Arial Nova" panose="020B0504020202020204" pitchFamily="34" charset="0"/>
                <a:ea typeface="Times New Roman" panose="02020603050405020304" pitchFamily="18" charset="0"/>
                <a:cs typeface="Arial" panose="020B0604020202020204" pitchFamily="34" charset="0"/>
              </a:rPr>
              <a:t>Leveduras:</a:t>
            </a:r>
            <a:endParaRPr lang="en-US" sz="1200" b="1" dirty="0">
              <a:latin typeface="Times New Roman" panose="02020603050405020304" pitchFamily="18" charset="0"/>
              <a:ea typeface="Times New Roman" panose="02020603050405020304" pitchFamily="18" charset="0"/>
            </a:endParaRPr>
          </a:p>
          <a:p>
            <a:pPr marL="522382" lvl="1" indent="-200916" algn="l">
              <a:buFont typeface="Helvetica" pitchFamily="2" charset="0"/>
              <a:buChar char="•"/>
              <a:tabLst>
                <a:tab pos="642931" algn="l"/>
              </a:tabLst>
            </a:pPr>
            <a:r>
              <a:rPr lang="pt-BR" sz="1200" i="1" dirty="0">
                <a:solidFill>
                  <a:srgbClr val="0432FF"/>
                </a:solidFill>
                <a:latin typeface="Arial Nova" panose="020B0504020202020204" pitchFamily="34" charset="0"/>
                <a:ea typeface="Times New Roman" panose="02020603050405020304" pitchFamily="18" charset="0"/>
                <a:cs typeface="Arial" panose="020B0604020202020204" pitchFamily="34" charset="0"/>
              </a:rPr>
              <a:t>Saccharomyces cerevisiae</a:t>
            </a:r>
            <a:endParaRPr lang="en-US" sz="1200" dirty="0">
              <a:latin typeface="Times New Roman" panose="02020603050405020304" pitchFamily="18" charset="0"/>
              <a:ea typeface="Times New Roman" panose="02020603050405020304" pitchFamily="18" charset="0"/>
            </a:endParaRPr>
          </a:p>
          <a:p>
            <a:pPr marL="522382" lvl="1" indent="-200916" algn="l">
              <a:buFont typeface="Helvetica" pitchFamily="2" charset="0"/>
              <a:buChar char="•"/>
              <a:tabLst>
                <a:tab pos="642931" algn="l"/>
              </a:tabLst>
            </a:pPr>
            <a:r>
              <a:rPr lang="pt-BR" sz="1200" i="1" u="sng" dirty="0">
                <a:solidFill>
                  <a:srgbClr val="0432FF"/>
                </a:solidFill>
                <a:latin typeface="Arial Nova" panose="020B0504020202020204" pitchFamily="34" charset="0"/>
                <a:ea typeface="Times New Roman" panose="02020603050405020304" pitchFamily="18" charset="0"/>
                <a:cs typeface="Arial" panose="020B0604020202020204" pitchFamily="34" charset="0"/>
                <a:hlinkClick r:id="rId4"/>
              </a:rPr>
              <a:t>Pichia pastoris</a:t>
            </a:r>
            <a:endParaRPr lang="en-US" sz="1200" u="sng" dirty="0">
              <a:latin typeface="Times New Roman" panose="02020603050405020304" pitchFamily="18" charset="0"/>
              <a:ea typeface="Times New Roman" panose="02020603050405020304" pitchFamily="18" charset="0"/>
            </a:endParaRPr>
          </a:p>
          <a:p>
            <a:pPr marL="522382" lvl="1" indent="-200916" algn="l">
              <a:buFont typeface="Helvetica" pitchFamily="2" charset="0"/>
              <a:buChar char="•"/>
              <a:tabLst>
                <a:tab pos="642931" algn="l"/>
              </a:tabLst>
            </a:pPr>
            <a:r>
              <a:rPr lang="pt-BR" sz="1200" i="1" dirty="0">
                <a:solidFill>
                  <a:srgbClr val="0432FF"/>
                </a:solidFill>
                <a:latin typeface="Arial Nova" panose="020B0504020202020204" pitchFamily="34" charset="0"/>
                <a:ea typeface="Times New Roman" panose="02020603050405020304" pitchFamily="18" charset="0"/>
                <a:cs typeface="Arial" panose="020B0604020202020204" pitchFamily="34" charset="0"/>
              </a:rPr>
              <a:t>Candida </a:t>
            </a:r>
            <a:r>
              <a:rPr lang="pt-BR" sz="1200" i="1" dirty="0" err="1">
                <a:solidFill>
                  <a:srgbClr val="0432FF"/>
                </a:solidFill>
                <a:latin typeface="Arial Nova" panose="020B0504020202020204" pitchFamily="34" charset="0"/>
                <a:ea typeface="Times New Roman" panose="02020603050405020304" pitchFamily="18" charset="0"/>
                <a:cs typeface="Arial" panose="020B0604020202020204" pitchFamily="34" charset="0"/>
              </a:rPr>
              <a:t>utilis</a:t>
            </a:r>
            <a:endParaRPr lang="en-US" sz="1200" dirty="0">
              <a:latin typeface="Times New Roman" panose="02020603050405020304" pitchFamily="18" charset="0"/>
              <a:ea typeface="Times New Roman" panose="02020603050405020304" pitchFamily="18" charset="0"/>
            </a:endParaRPr>
          </a:p>
          <a:p>
            <a:pPr marL="522382" lvl="1" indent="-200916" algn="l">
              <a:buFont typeface="Helvetica" pitchFamily="2" charset="0"/>
              <a:buChar char="•"/>
              <a:tabLst>
                <a:tab pos="642931" algn="l"/>
              </a:tabLst>
            </a:pPr>
            <a:r>
              <a:rPr lang="pt-BR" sz="1200" i="1" dirty="0">
                <a:solidFill>
                  <a:srgbClr val="0432FF"/>
                </a:solidFill>
                <a:latin typeface="Arial Nova" panose="020B0504020202020204" pitchFamily="34" charset="0"/>
                <a:ea typeface="Times New Roman" panose="02020603050405020304" pitchFamily="18" charset="0"/>
                <a:cs typeface="Arial" panose="020B0604020202020204" pitchFamily="34" charset="0"/>
              </a:rPr>
              <a:t>Candida tropicalis</a:t>
            </a:r>
            <a:endParaRPr lang="en-US" sz="1200" dirty="0">
              <a:latin typeface="Times New Roman" panose="02020603050405020304" pitchFamily="18" charset="0"/>
              <a:ea typeface="Times New Roman" panose="02020603050405020304" pitchFamily="18" charset="0"/>
            </a:endParaRPr>
          </a:p>
          <a:p>
            <a:pPr marL="522382" lvl="1" indent="-200916" algn="l">
              <a:buFont typeface="Helvetica" pitchFamily="2" charset="0"/>
              <a:buChar char="•"/>
              <a:tabLst>
                <a:tab pos="642931" algn="l"/>
              </a:tabLst>
            </a:pPr>
            <a:r>
              <a:rPr lang="pt-BR" sz="1200" i="1" dirty="0">
                <a:solidFill>
                  <a:srgbClr val="0432FF"/>
                </a:solidFill>
                <a:latin typeface="Arial Nova" panose="020B0504020202020204" pitchFamily="34" charset="0"/>
                <a:ea typeface="Times New Roman" panose="02020603050405020304" pitchFamily="18" charset="0"/>
                <a:cs typeface="Arial" panose="020B0604020202020204" pitchFamily="34" charset="0"/>
              </a:rPr>
              <a:t>Torulopsis</a:t>
            </a:r>
          </a:p>
          <a:p>
            <a:pPr marL="321466" lvl="1" algn="l">
              <a:tabLst>
                <a:tab pos="642931" algn="l"/>
              </a:tabLst>
            </a:pPr>
            <a:endParaRPr lang="en-US" sz="1200" dirty="0">
              <a:latin typeface="Times New Roman" panose="02020603050405020304" pitchFamily="18" charset="0"/>
              <a:ea typeface="Times New Roman" panose="02020603050405020304" pitchFamily="18" charset="0"/>
            </a:endParaRPr>
          </a:p>
          <a:p>
            <a:pPr marL="241099" indent="-241099" algn="l">
              <a:buFont typeface="Helvetica" pitchFamily="2" charset="0"/>
              <a:buChar char="•"/>
              <a:tabLst>
                <a:tab pos="321465" algn="l"/>
              </a:tabLst>
            </a:pPr>
            <a:r>
              <a:rPr lang="pt-BR" sz="1200" b="1" dirty="0">
                <a:latin typeface="Arial Nova" panose="020B0504020202020204" pitchFamily="34" charset="0"/>
                <a:ea typeface="Times New Roman" panose="02020603050405020304" pitchFamily="18" charset="0"/>
                <a:cs typeface="Arial" panose="020B0604020202020204" pitchFamily="34" charset="0"/>
              </a:rPr>
              <a:t>Fungos filamentosos:</a:t>
            </a:r>
            <a:endParaRPr lang="en-US" sz="1200" dirty="0">
              <a:latin typeface="Times New Roman" panose="02020603050405020304" pitchFamily="18" charset="0"/>
              <a:ea typeface="Times New Roman" panose="02020603050405020304" pitchFamily="18" charset="0"/>
            </a:endParaRPr>
          </a:p>
          <a:p>
            <a:pPr marL="522382" lvl="1" indent="-200916" algn="l">
              <a:buFont typeface="Helvetica" pitchFamily="2" charset="0"/>
              <a:buChar char="•"/>
              <a:tabLst>
                <a:tab pos="642931" algn="l"/>
              </a:tabLst>
            </a:pPr>
            <a:r>
              <a:rPr lang="pt-BR" sz="1200" i="1" dirty="0">
                <a:solidFill>
                  <a:srgbClr val="0432FF"/>
                </a:solidFill>
                <a:latin typeface="Arial Nova" panose="020B0504020202020204" pitchFamily="34" charset="0"/>
                <a:ea typeface="Times New Roman" panose="02020603050405020304" pitchFamily="18" charset="0"/>
                <a:cs typeface="Arial" panose="020B0604020202020204" pitchFamily="34" charset="0"/>
              </a:rPr>
              <a:t>Aspergillus </a:t>
            </a:r>
            <a:r>
              <a:rPr lang="pt-BR" sz="1200" i="1" dirty="0" err="1">
                <a:solidFill>
                  <a:srgbClr val="0432FF"/>
                </a:solidFill>
                <a:latin typeface="Arial Nova" panose="020B0504020202020204" pitchFamily="34" charset="0"/>
                <a:ea typeface="Times New Roman" panose="02020603050405020304" pitchFamily="18" charset="0"/>
                <a:cs typeface="Arial" panose="020B0604020202020204" pitchFamily="34" charset="0"/>
              </a:rPr>
              <a:t>oryzae</a:t>
            </a:r>
            <a:endParaRPr lang="en-US" sz="1200" dirty="0">
              <a:latin typeface="Times New Roman" panose="02020603050405020304" pitchFamily="18" charset="0"/>
              <a:ea typeface="Times New Roman" panose="02020603050405020304" pitchFamily="18" charset="0"/>
            </a:endParaRPr>
          </a:p>
          <a:p>
            <a:pPr marL="522382" lvl="1" indent="-200916" algn="l">
              <a:buFont typeface="Helvetica" pitchFamily="2" charset="0"/>
              <a:buChar char="•"/>
              <a:tabLst>
                <a:tab pos="642931" algn="l"/>
              </a:tabLst>
            </a:pPr>
            <a:r>
              <a:rPr lang="pt-BR" sz="1200" i="1" dirty="0" err="1">
                <a:solidFill>
                  <a:srgbClr val="0432FF"/>
                </a:solidFill>
                <a:latin typeface="Arial Nova" panose="020B0504020202020204" pitchFamily="34" charset="0"/>
                <a:ea typeface="Times New Roman" panose="02020603050405020304" pitchFamily="18" charset="0"/>
                <a:cs typeface="Arial" panose="020B0604020202020204" pitchFamily="34" charset="0"/>
              </a:rPr>
              <a:t>Fusarium</a:t>
            </a:r>
            <a:r>
              <a:rPr lang="pt-BR" sz="1200" i="1" dirty="0">
                <a:solidFill>
                  <a:srgbClr val="0432FF"/>
                </a:solidFill>
                <a:latin typeface="Arial Nova" panose="020B0504020202020204" pitchFamily="34" charset="0"/>
                <a:ea typeface="Times New Roman" panose="02020603050405020304" pitchFamily="18" charset="0"/>
                <a:cs typeface="Arial" panose="020B0604020202020204" pitchFamily="34" charset="0"/>
              </a:rPr>
              <a:t> </a:t>
            </a:r>
            <a:r>
              <a:rPr lang="pt-BR" sz="1200" i="1" dirty="0" err="1">
                <a:solidFill>
                  <a:srgbClr val="0432FF"/>
                </a:solidFill>
                <a:latin typeface="Arial Nova" panose="020B0504020202020204" pitchFamily="34" charset="0"/>
                <a:ea typeface="Times New Roman" panose="02020603050405020304" pitchFamily="18" charset="0"/>
                <a:cs typeface="Arial" panose="020B0604020202020204" pitchFamily="34" charset="0"/>
              </a:rPr>
              <a:t>venenatum</a:t>
            </a:r>
            <a:endParaRPr lang="en-US" sz="1200" dirty="0">
              <a:latin typeface="Times New Roman" panose="02020603050405020304" pitchFamily="18" charset="0"/>
              <a:ea typeface="Times New Roman" panose="02020603050405020304" pitchFamily="18" charset="0"/>
            </a:endParaRPr>
          </a:p>
          <a:p>
            <a:pPr marL="522382" lvl="1" indent="-200916" algn="l">
              <a:buFont typeface="Helvetica" pitchFamily="2" charset="0"/>
              <a:buChar char="•"/>
              <a:tabLst>
                <a:tab pos="642931" algn="l"/>
              </a:tabLst>
            </a:pPr>
            <a:r>
              <a:rPr lang="pt-BR" sz="1200" i="1" dirty="0">
                <a:solidFill>
                  <a:srgbClr val="0432FF"/>
                </a:solidFill>
                <a:latin typeface="Arial Nova" panose="020B0504020202020204" pitchFamily="34" charset="0"/>
                <a:ea typeface="Times New Roman" panose="02020603050405020304" pitchFamily="18" charset="0"/>
                <a:cs typeface="Arial" panose="020B0604020202020204" pitchFamily="34" charset="0"/>
                <a:hlinkClick r:id="rId5"/>
              </a:rPr>
              <a:t>Sclerotium rolfsii</a:t>
            </a:r>
            <a:endParaRPr lang="en-US" sz="1200" dirty="0">
              <a:latin typeface="Times New Roman" panose="02020603050405020304" pitchFamily="18" charset="0"/>
              <a:ea typeface="Times New Roman" panose="02020603050405020304" pitchFamily="18" charset="0"/>
            </a:endParaRPr>
          </a:p>
          <a:p>
            <a:pPr marL="522382" lvl="1" indent="-200916" algn="l">
              <a:buFont typeface="Helvetica" pitchFamily="2" charset="0"/>
              <a:buChar char="•"/>
              <a:tabLst>
                <a:tab pos="642931" algn="l"/>
              </a:tabLst>
            </a:pPr>
            <a:r>
              <a:rPr lang="pt-BR" sz="1200" i="1" dirty="0" err="1">
                <a:solidFill>
                  <a:srgbClr val="0432FF"/>
                </a:solidFill>
                <a:latin typeface="Arial Nova" panose="020B0504020202020204" pitchFamily="34" charset="0"/>
                <a:ea typeface="Times New Roman" panose="02020603050405020304" pitchFamily="18" charset="0"/>
                <a:cs typeface="Arial" panose="020B0604020202020204" pitchFamily="34" charset="0"/>
              </a:rPr>
              <a:t>Polyporus</a:t>
            </a:r>
            <a:endParaRPr lang="en-US" sz="1200" dirty="0">
              <a:latin typeface="Times New Roman" panose="02020603050405020304" pitchFamily="18" charset="0"/>
              <a:ea typeface="Times New Roman" panose="02020603050405020304" pitchFamily="18" charset="0"/>
            </a:endParaRPr>
          </a:p>
          <a:p>
            <a:pPr marL="522382" lvl="1" indent="-200916" algn="l">
              <a:buFont typeface="Helvetica" pitchFamily="2" charset="0"/>
              <a:buChar char="•"/>
              <a:tabLst>
                <a:tab pos="642931" algn="l"/>
              </a:tabLst>
            </a:pPr>
            <a:r>
              <a:rPr lang="pt-BR" sz="1200" i="1" dirty="0" err="1">
                <a:solidFill>
                  <a:srgbClr val="0432FF"/>
                </a:solidFill>
                <a:latin typeface="Arial Nova" panose="020B0504020202020204" pitchFamily="34" charset="0"/>
                <a:ea typeface="Times New Roman" panose="02020603050405020304" pitchFamily="18" charset="0"/>
                <a:cs typeface="Arial" panose="020B0604020202020204" pitchFamily="34" charset="0"/>
              </a:rPr>
              <a:t>Trichoderma</a:t>
            </a:r>
            <a:endParaRPr lang="pt-BR" sz="1200" i="1" dirty="0">
              <a:solidFill>
                <a:srgbClr val="0432FF"/>
              </a:solidFill>
              <a:latin typeface="Arial Nova" panose="020B0504020202020204" pitchFamily="34" charset="0"/>
              <a:ea typeface="Times New Roman" panose="02020603050405020304" pitchFamily="18" charset="0"/>
              <a:cs typeface="Arial" panose="020B0604020202020204" pitchFamily="34" charset="0"/>
            </a:endParaRPr>
          </a:p>
          <a:p>
            <a:pPr marL="321465" lvl="1" algn="l">
              <a:tabLst>
                <a:tab pos="642931" algn="l"/>
              </a:tabLst>
            </a:pPr>
            <a:endParaRPr lang="en-US" sz="1200" dirty="0">
              <a:latin typeface="Times New Roman" panose="02020603050405020304" pitchFamily="18" charset="0"/>
              <a:ea typeface="Times New Roman" panose="02020603050405020304" pitchFamily="18" charset="0"/>
            </a:endParaRPr>
          </a:p>
          <a:p>
            <a:pPr marL="241099" indent="-241099" algn="l">
              <a:buFont typeface="Helvetica" pitchFamily="2" charset="0"/>
              <a:buChar char="•"/>
              <a:tabLst>
                <a:tab pos="321465" algn="l"/>
              </a:tabLst>
            </a:pPr>
            <a:r>
              <a:rPr lang="pt-BR" sz="1200" b="1" dirty="0">
                <a:latin typeface="Arial Nova" panose="020B0504020202020204" pitchFamily="34" charset="0"/>
                <a:ea typeface="Times New Roman" panose="02020603050405020304" pitchFamily="18" charset="0"/>
                <a:cs typeface="Arial" panose="020B0604020202020204" pitchFamily="34" charset="0"/>
              </a:rPr>
              <a:t>Bactérias:</a:t>
            </a:r>
            <a:r>
              <a:rPr lang="pt-BR" sz="1200" dirty="0">
                <a:solidFill>
                  <a:srgbClr val="0645AD"/>
                </a:solidFill>
                <a:latin typeface="Arial Nova" panose="020B0504020202020204" pitchFamily="34" charset="0"/>
                <a:ea typeface="Times New Roman" panose="02020603050405020304" pitchFamily="18" charset="0"/>
                <a:cs typeface="Arial" panose="020B0604020202020204" pitchFamily="34" charset="0"/>
              </a:rPr>
              <a:t> </a:t>
            </a:r>
            <a:endParaRPr lang="en-US" sz="1200" dirty="0">
              <a:latin typeface="Times New Roman" panose="02020603050405020304" pitchFamily="18" charset="0"/>
              <a:ea typeface="Times New Roman" panose="02020603050405020304" pitchFamily="18" charset="0"/>
            </a:endParaRPr>
          </a:p>
          <a:p>
            <a:pPr marL="522382" lvl="1" indent="-200916" algn="l">
              <a:buFont typeface="Helvetica" pitchFamily="2" charset="0"/>
              <a:buChar char="•"/>
              <a:tabLst>
                <a:tab pos="642931" algn="l"/>
              </a:tabLst>
            </a:pPr>
            <a:r>
              <a:rPr lang="pt-BR" sz="1200" i="1" dirty="0">
                <a:solidFill>
                  <a:srgbClr val="0000FF"/>
                </a:solidFill>
                <a:latin typeface="Arial Nova" panose="020B0504020202020204" pitchFamily="34" charset="0"/>
                <a:ea typeface="Times New Roman" panose="02020603050405020304" pitchFamily="18" charset="0"/>
                <a:cs typeface="Arial" panose="020B0604020202020204" pitchFamily="34" charset="0"/>
                <a:hlinkClick r:id="rId6"/>
              </a:rPr>
              <a:t>Rhodobacter capsulatus</a:t>
            </a:r>
            <a:r>
              <a:rPr lang="pt-BR" sz="1200" dirty="0">
                <a:solidFill>
                  <a:srgbClr val="222222"/>
                </a:solidFill>
                <a:latin typeface="Arial Nova" panose="020B0504020202020204" pitchFamily="34" charset="0"/>
                <a:ea typeface="Times New Roman" panose="02020603050405020304" pitchFamily="18" charset="0"/>
                <a:cs typeface="Arial" panose="020B0604020202020204" pitchFamily="34" charset="0"/>
              </a:rPr>
              <a:t> </a:t>
            </a:r>
          </a:p>
          <a:p>
            <a:pPr marL="321465" lvl="1" algn="l">
              <a:tabLst>
                <a:tab pos="642931" algn="l"/>
              </a:tabLst>
            </a:pPr>
            <a:endParaRPr lang="en-US" sz="1200" dirty="0">
              <a:latin typeface="Times New Roman" panose="02020603050405020304" pitchFamily="18" charset="0"/>
              <a:ea typeface="Times New Roman" panose="02020603050405020304" pitchFamily="18" charset="0"/>
            </a:endParaRPr>
          </a:p>
          <a:p>
            <a:pPr marL="241099" indent="-241099" algn="l">
              <a:buFont typeface="Helvetica" pitchFamily="2" charset="0"/>
              <a:buChar char="•"/>
              <a:tabLst>
                <a:tab pos="321465" algn="l"/>
              </a:tabLst>
            </a:pPr>
            <a:r>
              <a:rPr lang="pt-BR" sz="1200" b="1" dirty="0">
                <a:latin typeface="Arial Nova" panose="020B0504020202020204" pitchFamily="34" charset="0"/>
                <a:ea typeface="Times New Roman" panose="02020603050405020304" pitchFamily="18" charset="0"/>
                <a:cs typeface="Arial" panose="020B0604020202020204" pitchFamily="34" charset="0"/>
              </a:rPr>
              <a:t>Alga</a:t>
            </a:r>
            <a:r>
              <a:rPr lang="pt-BR" sz="1200" b="1" dirty="0">
                <a:solidFill>
                  <a:srgbClr val="222222"/>
                </a:solidFill>
                <a:latin typeface="Arial Nova" panose="020B0504020202020204" pitchFamily="34" charset="0"/>
                <a:ea typeface="Times New Roman" panose="02020603050405020304" pitchFamily="18" charset="0"/>
                <a:cs typeface="Arial" panose="020B0604020202020204" pitchFamily="34" charset="0"/>
              </a:rPr>
              <a:t>s: </a:t>
            </a:r>
            <a:endParaRPr lang="en-US" sz="1200" dirty="0">
              <a:latin typeface="Times New Roman" panose="02020603050405020304" pitchFamily="18" charset="0"/>
              <a:ea typeface="Times New Roman" panose="02020603050405020304" pitchFamily="18" charset="0"/>
            </a:endParaRPr>
          </a:p>
          <a:p>
            <a:pPr marL="522382" lvl="1" indent="-200916" algn="l">
              <a:buFont typeface="Helvetica" pitchFamily="2" charset="0"/>
              <a:buChar char="•"/>
              <a:tabLst>
                <a:tab pos="642931" algn="l"/>
              </a:tabLst>
            </a:pPr>
            <a:r>
              <a:rPr lang="pt-BR" sz="1200" i="1" dirty="0">
                <a:solidFill>
                  <a:srgbClr val="0432FF"/>
                </a:solidFill>
                <a:latin typeface="Arial Nova" panose="020B0504020202020204" pitchFamily="34" charset="0"/>
                <a:ea typeface="Times New Roman" panose="02020603050405020304" pitchFamily="18" charset="0"/>
                <a:cs typeface="Arial" panose="020B0604020202020204" pitchFamily="34" charset="0"/>
                <a:hlinkClick r:id="rId7"/>
              </a:rPr>
              <a:t>Spirulina</a:t>
            </a:r>
            <a:r>
              <a:rPr lang="pt-BR" sz="1200" dirty="0">
                <a:solidFill>
                  <a:srgbClr val="0432FF"/>
                </a:solidFill>
                <a:latin typeface="Arial Nova" panose="020B0504020202020204" pitchFamily="34" charset="0"/>
                <a:ea typeface="Times New Roman" panose="02020603050405020304" pitchFamily="18" charset="0"/>
                <a:cs typeface="Arial" panose="020B0604020202020204" pitchFamily="34" charset="0"/>
                <a:hlinkClick r:id="rId7"/>
              </a:rPr>
              <a:t> (suplemento alimentar)</a:t>
            </a:r>
            <a:endParaRPr lang="en-US" sz="1200" dirty="0">
              <a:latin typeface="Times New Roman" panose="02020603050405020304" pitchFamily="18" charset="0"/>
              <a:ea typeface="Times New Roman" panose="02020603050405020304" pitchFamily="18" charset="0"/>
            </a:endParaRPr>
          </a:p>
          <a:p>
            <a:pPr marL="522382" lvl="1" indent="-200916" algn="l">
              <a:buFont typeface="Helvetica" pitchFamily="2" charset="0"/>
              <a:buChar char="•"/>
              <a:tabLst>
                <a:tab pos="642931" algn="l"/>
              </a:tabLst>
            </a:pPr>
            <a:r>
              <a:rPr lang="pt-BR" sz="1200" i="1" dirty="0">
                <a:solidFill>
                  <a:srgbClr val="0432FF"/>
                </a:solidFill>
                <a:latin typeface="Arial Nova" panose="020B0504020202020204" pitchFamily="34" charset="0"/>
                <a:ea typeface="Times New Roman" panose="02020603050405020304" pitchFamily="18" charset="0"/>
                <a:cs typeface="Arial" panose="020B0604020202020204" pitchFamily="34" charset="0"/>
                <a:hlinkClick r:id="rId8"/>
              </a:rPr>
              <a:t>Chlorella</a:t>
            </a:r>
            <a:endParaRPr lang="en-US" sz="1200" dirty="0">
              <a:latin typeface="Times New Roman" panose="02020603050405020304" pitchFamily="18" charset="0"/>
              <a:ea typeface="Times New Roman" panose="02020603050405020304" pitchFamily="18" charset="0"/>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Image" descr="Image"/>
          <p:cNvPicPr>
            <a:picLocks noChangeAspect="1"/>
          </p:cNvPicPr>
          <p:nvPr/>
        </p:nvPicPr>
        <p:blipFill>
          <a:blip r:embed="rId3"/>
          <a:stretch>
            <a:fillRect/>
          </a:stretch>
        </p:blipFill>
        <p:spPr>
          <a:xfrm>
            <a:off x="6205741" y="73050"/>
            <a:ext cx="4417628" cy="3313221"/>
          </a:xfrm>
          <a:prstGeom prst="rect">
            <a:avLst/>
          </a:prstGeom>
          <a:ln w="12700">
            <a:miter lim="400000"/>
          </a:ln>
        </p:spPr>
      </p:pic>
      <p:pic>
        <p:nvPicPr>
          <p:cNvPr id="241" name="Image" descr="Image"/>
          <p:cNvPicPr>
            <a:picLocks noChangeAspect="1"/>
          </p:cNvPicPr>
          <p:nvPr/>
        </p:nvPicPr>
        <p:blipFill>
          <a:blip r:embed="rId4"/>
          <a:stretch>
            <a:fillRect/>
          </a:stretch>
        </p:blipFill>
        <p:spPr>
          <a:xfrm>
            <a:off x="1222705" y="1"/>
            <a:ext cx="4983035" cy="3737276"/>
          </a:xfrm>
          <a:prstGeom prst="rect">
            <a:avLst/>
          </a:prstGeom>
          <a:ln w="12700">
            <a:miter lim="400000"/>
          </a:ln>
        </p:spPr>
      </p:pic>
      <p:pic>
        <p:nvPicPr>
          <p:cNvPr id="242" name="Image" descr="Image"/>
          <p:cNvPicPr>
            <a:picLocks noChangeAspect="1"/>
          </p:cNvPicPr>
          <p:nvPr/>
        </p:nvPicPr>
        <p:blipFill>
          <a:blip r:embed="rId5"/>
          <a:stretch>
            <a:fillRect/>
          </a:stretch>
        </p:blipFill>
        <p:spPr>
          <a:xfrm>
            <a:off x="2042971" y="3158134"/>
            <a:ext cx="3643664" cy="2732748"/>
          </a:xfrm>
          <a:prstGeom prst="rect">
            <a:avLst/>
          </a:prstGeom>
          <a:ln w="12700">
            <a:miter lim="400000"/>
          </a:ln>
        </p:spPr>
      </p:pic>
      <p:pic>
        <p:nvPicPr>
          <p:cNvPr id="243" name="Image" descr="Image"/>
          <p:cNvPicPr>
            <a:picLocks noChangeAspect="1"/>
          </p:cNvPicPr>
          <p:nvPr/>
        </p:nvPicPr>
        <p:blipFill>
          <a:blip r:embed="rId6"/>
          <a:stretch>
            <a:fillRect/>
          </a:stretch>
        </p:blipFill>
        <p:spPr>
          <a:xfrm>
            <a:off x="6510293" y="3025442"/>
            <a:ext cx="3997518" cy="2998139"/>
          </a:xfrm>
          <a:prstGeom prst="rect">
            <a:avLst/>
          </a:prstGeom>
          <a:ln w="12700">
            <a:miter lim="400000"/>
          </a:ln>
        </p:spPr>
      </p:pic>
      <p:sp>
        <p:nvSpPr>
          <p:cNvPr id="244" name="Line"/>
          <p:cNvSpPr/>
          <p:nvPr/>
        </p:nvSpPr>
        <p:spPr>
          <a:xfrm flipV="1">
            <a:off x="5656705" y="1122216"/>
            <a:ext cx="1098074" cy="716841"/>
          </a:xfrm>
          <a:prstGeom prst="line">
            <a:avLst/>
          </a:prstGeom>
          <a:ln w="25400">
            <a:solidFill>
              <a:schemeClr val="accent1"/>
            </a:solidFill>
            <a:tailEnd type="triangle"/>
          </a:ln>
        </p:spPr>
        <p:txBody>
          <a:bodyPr lIns="32145" tIns="32145" rIns="32145" bIns="32145"/>
          <a:lstStyle/>
          <a:p>
            <a:endParaRPr sz="1688"/>
          </a:p>
        </p:txBody>
      </p:sp>
      <p:sp>
        <p:nvSpPr>
          <p:cNvPr id="245" name="Veja o link:  https://www.slideshare.net/ShraddhaChavan1/scp"/>
          <p:cNvSpPr txBox="1"/>
          <p:nvPr/>
        </p:nvSpPr>
        <p:spPr>
          <a:xfrm>
            <a:off x="2124743" y="6060395"/>
            <a:ext cx="3480120" cy="331887"/>
          </a:xfrm>
          <a:prstGeom prst="rect">
            <a:avLst/>
          </a:prstGeom>
          <a:solidFill>
            <a:srgbClr val="DDDDDD"/>
          </a:solidFill>
          <a:ln w="25400">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800">
                <a:latin typeface="+mj-lt"/>
                <a:ea typeface="+mj-ea"/>
                <a:cs typeface="+mj-cs"/>
                <a:sym typeface="Helvetica"/>
              </a:defRPr>
            </a:pPr>
            <a:r>
              <a:rPr sz="949"/>
              <a:t>Veja o link:  </a:t>
            </a:r>
            <a:r>
              <a:rPr sz="949" u="sng">
                <a:solidFill>
                  <a:srgbClr val="0000FF"/>
                </a:solidFill>
                <a:uFill>
                  <a:solidFill>
                    <a:srgbClr val="0000FF"/>
                  </a:solidFill>
                </a:uFill>
                <a:hlinkClick r:id="rId7"/>
              </a:rPr>
              <a:t>https://www.slideshare.net/ShraddhaChavan1/scp</a:t>
            </a:r>
            <a:r>
              <a:rPr sz="1688"/>
              <a:t> </a:t>
            </a:r>
          </a:p>
        </p:txBody>
      </p:sp>
      <p:sp>
        <p:nvSpPr>
          <p:cNvPr id="246" name="Text"/>
          <p:cNvSpPr txBox="1"/>
          <p:nvPr/>
        </p:nvSpPr>
        <p:spPr>
          <a:xfrm>
            <a:off x="5796614" y="7299354"/>
            <a:ext cx="193965" cy="331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u="sng">
                <a:solidFill>
                  <a:srgbClr val="0000FF"/>
                </a:solidFill>
                <a:uFill>
                  <a:solidFill>
                    <a:srgbClr val="0000FF"/>
                  </a:solidFill>
                </a:uFill>
                <a:latin typeface="+mj-lt"/>
                <a:ea typeface="+mj-ea"/>
                <a:cs typeface="+mj-cs"/>
                <a:sym typeface="Helvetica"/>
              </a:defRPr>
            </a:pPr>
            <a:r>
              <a:rPr sz="1688">
                <a:hlinkClick r:id="rId8"/>
              </a:rPr>
              <a:t> </a:t>
            </a:r>
            <a:r>
              <a:rPr sz="1688"/>
              <a:t> </a:t>
            </a:r>
          </a:p>
        </p:txBody>
      </p:sp>
      <p:sp>
        <p:nvSpPr>
          <p:cNvPr id="247" name="Veja o link: https://www.slideshare.net/FIRDOUS88/single-cell-protein"/>
          <p:cNvSpPr txBox="1"/>
          <p:nvPr/>
        </p:nvSpPr>
        <p:spPr>
          <a:xfrm>
            <a:off x="2124743" y="6405465"/>
            <a:ext cx="3818354" cy="218201"/>
          </a:xfrm>
          <a:prstGeom prst="rect">
            <a:avLst/>
          </a:prstGeom>
          <a:solidFill>
            <a:srgbClr val="DDDDDD"/>
          </a:solidFill>
          <a:ln w="25400">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l">
              <a:defRPr sz="1800">
                <a:latin typeface="+mj-lt"/>
                <a:ea typeface="+mj-ea"/>
                <a:cs typeface="+mj-cs"/>
                <a:sym typeface="Helvetica"/>
              </a:defRPr>
            </a:pPr>
            <a:r>
              <a:rPr sz="949"/>
              <a:t>Veja o link: </a:t>
            </a:r>
            <a:r>
              <a:rPr sz="949" u="sng">
                <a:solidFill>
                  <a:srgbClr val="0000FF"/>
                </a:solidFill>
                <a:uFill>
                  <a:solidFill>
                    <a:srgbClr val="0000FF"/>
                  </a:solidFill>
                </a:uFill>
                <a:hlinkClick r:id="rId8"/>
              </a:rPr>
              <a:t>https://www.slideshare.net/FIRDOUS88/single-cell-protein</a:t>
            </a:r>
          </a:p>
        </p:txBody>
      </p:sp>
      <p:sp>
        <p:nvSpPr>
          <p:cNvPr id="10" name="ICB/USP…">
            <a:extLst>
              <a:ext uri="{FF2B5EF4-FFF2-40B4-BE49-F238E27FC236}">
                <a16:creationId xmlns:a16="http://schemas.microsoft.com/office/drawing/2014/main" id="{D8BC123A-4E4B-F24E-8A9E-E1052E9B1A77}"/>
              </a:ext>
            </a:extLst>
          </p:cNvPr>
          <p:cNvSpPr txBox="1"/>
          <p:nvPr/>
        </p:nvSpPr>
        <p:spPr>
          <a:xfrm>
            <a:off x="0" y="0"/>
            <a:ext cx="1062792" cy="667170"/>
          </a:xfrm>
          <a:prstGeom prst="rect">
            <a:avLst/>
          </a:prstGeom>
          <a:solidFill>
            <a:srgbClr val="72FDE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500">
                <a:latin typeface="Helvetica Neue Medium"/>
                <a:ea typeface="Helvetica Neue Medium"/>
                <a:cs typeface="Helvetica Neue Medium"/>
                <a:sym typeface="Helvetica Neue Medium"/>
              </a:defRPr>
            </a:pPr>
            <a:r>
              <a:rPr lang="pt-BR" sz="1055" dirty="0" err="1"/>
              <a:t>ICB</a:t>
            </a:r>
            <a:r>
              <a:rPr lang="pt-BR" sz="1055" dirty="0"/>
              <a:t>/USP</a:t>
            </a:r>
          </a:p>
          <a:p>
            <a:pPr>
              <a:defRPr sz="1000">
                <a:latin typeface="Helvetica Neue Medium"/>
                <a:ea typeface="Helvetica Neue Medium"/>
                <a:cs typeface="Helvetica Neue Medium"/>
                <a:sym typeface="Helvetica Neue Medium"/>
              </a:defRPr>
            </a:pPr>
            <a:endParaRPr lang="pt-BR" sz="703" dirty="0"/>
          </a:p>
          <a:p>
            <a:pPr>
              <a:defRPr sz="1000">
                <a:latin typeface="Helvetica Neue Medium"/>
                <a:ea typeface="Helvetica Neue Medium"/>
                <a:cs typeface="Helvetica Neue Medium"/>
                <a:sym typeface="Helvetica Neue Medium"/>
              </a:defRPr>
            </a:pPr>
            <a:r>
              <a:rPr lang="pt-BR" sz="703" dirty="0" err="1"/>
              <a:t>BMM</a:t>
            </a:r>
            <a:r>
              <a:rPr lang="pt-BR" sz="703" dirty="0"/>
              <a:t> 0180</a:t>
            </a:r>
          </a:p>
          <a:p>
            <a:pPr>
              <a:defRPr sz="1000">
                <a:latin typeface="Helvetica Neue Medium"/>
                <a:ea typeface="Helvetica Neue Medium"/>
                <a:cs typeface="Helvetica Neue Medium"/>
                <a:sym typeface="Helvetica Neue Medium"/>
              </a:defRPr>
            </a:pPr>
            <a:r>
              <a:rPr lang="pt-BR" sz="703" dirty="0"/>
              <a:t>Profa. Elisabete Vicente</a:t>
            </a:r>
          </a:p>
          <a:p>
            <a:pPr>
              <a:defRPr sz="1000" u="sng">
                <a:solidFill>
                  <a:srgbClr val="0000FF"/>
                </a:solidFill>
                <a:uFill>
                  <a:solidFill>
                    <a:srgbClr val="0000FF"/>
                  </a:solidFill>
                </a:uFill>
                <a:latin typeface="Helvetica Neue Medium"/>
                <a:ea typeface="Helvetica Neue Medium"/>
                <a:cs typeface="Helvetica Neue Medium"/>
                <a:sym typeface="Helvetica Neue Medium"/>
              </a:defRPr>
            </a:pPr>
            <a:r>
              <a:rPr lang="pt-BR" sz="703" dirty="0">
                <a:hlinkClick r:id="rId9"/>
              </a:rPr>
              <a:t>bevicent@usp.br</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cultivo de algas .jpg" descr="cultivo de algas .jpg"/>
          <p:cNvPicPr>
            <a:picLocks noChangeAspect="1"/>
          </p:cNvPicPr>
          <p:nvPr/>
        </p:nvPicPr>
        <p:blipFill>
          <a:blip r:embed="rId2"/>
          <a:stretch>
            <a:fillRect/>
          </a:stretch>
        </p:blipFill>
        <p:spPr>
          <a:xfrm>
            <a:off x="7673581" y="634692"/>
            <a:ext cx="3170150" cy="2425029"/>
          </a:xfrm>
          <a:prstGeom prst="rect">
            <a:avLst/>
          </a:prstGeom>
          <a:ln w="12700">
            <a:miter lim="400000"/>
          </a:ln>
        </p:spPr>
      </p:pic>
      <p:pic>
        <p:nvPicPr>
          <p:cNvPr id="250" name="Image" descr="Image"/>
          <p:cNvPicPr>
            <a:picLocks noChangeAspect="1"/>
          </p:cNvPicPr>
          <p:nvPr/>
        </p:nvPicPr>
        <p:blipFill>
          <a:blip r:embed="rId3"/>
          <a:stretch>
            <a:fillRect/>
          </a:stretch>
        </p:blipFill>
        <p:spPr>
          <a:xfrm>
            <a:off x="6330200" y="3124009"/>
            <a:ext cx="4092538" cy="3069404"/>
          </a:xfrm>
          <a:prstGeom prst="rect">
            <a:avLst/>
          </a:prstGeom>
          <a:ln w="12700">
            <a:miter lim="400000"/>
          </a:ln>
        </p:spPr>
      </p:pic>
      <p:pic>
        <p:nvPicPr>
          <p:cNvPr id="251" name="single-cell-protein-14-728.jpg" descr="single-cell-protein-14-728.jpg"/>
          <p:cNvPicPr>
            <a:picLocks noChangeAspect="1"/>
          </p:cNvPicPr>
          <p:nvPr/>
        </p:nvPicPr>
        <p:blipFill>
          <a:blip r:embed="rId4"/>
          <a:stretch>
            <a:fillRect/>
          </a:stretch>
        </p:blipFill>
        <p:spPr>
          <a:xfrm>
            <a:off x="1157626" y="2772331"/>
            <a:ext cx="4704176" cy="3528134"/>
          </a:xfrm>
          <a:prstGeom prst="rect">
            <a:avLst/>
          </a:prstGeom>
          <a:ln w="25400">
            <a:solidFill>
              <a:srgbClr val="000000"/>
            </a:solidFill>
          </a:ln>
        </p:spPr>
      </p:pic>
      <p:sp>
        <p:nvSpPr>
          <p:cNvPr id="252" name="Text"/>
          <p:cNvSpPr txBox="1"/>
          <p:nvPr/>
        </p:nvSpPr>
        <p:spPr>
          <a:xfrm>
            <a:off x="4032776" y="7051876"/>
            <a:ext cx="117021" cy="266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800">
                <a:latin typeface="+mj-lt"/>
                <a:ea typeface="+mj-ea"/>
                <a:cs typeface="+mj-cs"/>
                <a:sym typeface="Helvetica"/>
              </a:defRPr>
            </a:lvl1pPr>
          </a:lstStyle>
          <a:p>
            <a:r>
              <a:rPr sz="1265"/>
              <a:t> </a:t>
            </a:r>
          </a:p>
        </p:txBody>
      </p:sp>
      <p:sp>
        <p:nvSpPr>
          <p:cNvPr id="253" name="https://www.slideshare.net/FIRDOUS88/single-cell-protein"/>
          <p:cNvSpPr txBox="1"/>
          <p:nvPr/>
        </p:nvSpPr>
        <p:spPr>
          <a:xfrm>
            <a:off x="5177897" y="6429040"/>
            <a:ext cx="3537828" cy="233718"/>
          </a:xfrm>
          <a:prstGeom prst="rect">
            <a:avLst/>
          </a:prstGeom>
          <a:solidFill>
            <a:srgbClr val="DDDDDD"/>
          </a:solidFill>
          <a:ln w="25400">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1800" u="sng">
                <a:solidFill>
                  <a:srgbClr val="0000FF"/>
                </a:solidFill>
                <a:uFill>
                  <a:solidFill>
                    <a:srgbClr val="0000FF"/>
                  </a:solidFill>
                </a:uFill>
                <a:latin typeface="+mj-lt"/>
                <a:ea typeface="+mj-ea"/>
                <a:cs typeface="+mj-cs"/>
                <a:sym typeface="Helvetica"/>
                <a:hlinkClick r:id="rId5"/>
              </a:defRPr>
            </a:lvl1pPr>
          </a:lstStyle>
          <a:p>
            <a:r>
              <a:rPr sz="1050" dirty="0"/>
              <a:t>https://</a:t>
            </a:r>
            <a:r>
              <a:rPr sz="1050" dirty="0" err="1"/>
              <a:t>www.slideshare.net</a:t>
            </a:r>
            <a:r>
              <a:rPr sz="1050" dirty="0"/>
              <a:t>/FIRDOUS88/single-cell-protein</a:t>
            </a:r>
          </a:p>
        </p:txBody>
      </p:sp>
      <p:sp>
        <p:nvSpPr>
          <p:cNvPr id="254" name="Veja os links:  https://www.slideshare.net/ShraddhaChavan1/scp"/>
          <p:cNvSpPr txBox="1"/>
          <p:nvPr/>
        </p:nvSpPr>
        <p:spPr>
          <a:xfrm>
            <a:off x="1114633" y="6450211"/>
            <a:ext cx="3927358" cy="233718"/>
          </a:xfrm>
          <a:prstGeom prst="rect">
            <a:avLst/>
          </a:prstGeom>
          <a:solidFill>
            <a:srgbClr val="DDDDDD"/>
          </a:solidFill>
          <a:ln w="25400">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800">
                <a:latin typeface="+mj-lt"/>
                <a:ea typeface="+mj-ea"/>
                <a:cs typeface="+mj-cs"/>
                <a:sym typeface="Helvetica"/>
              </a:defRPr>
            </a:pPr>
            <a:r>
              <a:rPr sz="1050"/>
              <a:t>Veja os links:  </a:t>
            </a:r>
            <a:r>
              <a:rPr sz="1050" u="sng">
                <a:solidFill>
                  <a:srgbClr val="0000FF"/>
                </a:solidFill>
                <a:uFill>
                  <a:solidFill>
                    <a:srgbClr val="0000FF"/>
                  </a:solidFill>
                </a:uFill>
                <a:hlinkClick r:id="rId6"/>
              </a:rPr>
              <a:t>https://www.slideshare.net/ShraddhaChavan1/scp</a:t>
            </a:r>
          </a:p>
        </p:txBody>
      </p:sp>
      <p:sp>
        <p:nvSpPr>
          <p:cNvPr id="8" name="Microrganismos empregados na fabricação de Pães…">
            <a:extLst>
              <a:ext uri="{FF2B5EF4-FFF2-40B4-BE49-F238E27FC236}">
                <a16:creationId xmlns:a16="http://schemas.microsoft.com/office/drawing/2014/main" id="{719DA794-54F9-2141-BE51-B3246E61D571}"/>
              </a:ext>
            </a:extLst>
          </p:cNvPr>
          <p:cNvSpPr txBox="1"/>
          <p:nvPr/>
        </p:nvSpPr>
        <p:spPr>
          <a:xfrm>
            <a:off x="1114633" y="195242"/>
            <a:ext cx="6558948" cy="2024593"/>
          </a:xfrm>
          <a:prstGeom prst="rect">
            <a:avLst/>
          </a:prstGeom>
          <a:solidFill>
            <a:srgbClr val="FDFABB"/>
          </a:solidFill>
          <a:ln w="12700">
            <a:solidFill>
              <a:schemeClr val="accent1">
                <a:lumOff val="-9999"/>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98225" algn="l" defTabSz="321465">
              <a:buSzPct val="100000"/>
              <a:defRPr sz="2000" b="1" u="sng">
                <a:solidFill>
                  <a:schemeClr val="accent3">
                    <a:satOff val="-7500"/>
                    <a:lumOff val="-10588"/>
                  </a:schemeClr>
                </a:solidFill>
                <a:latin typeface="+mj-lt"/>
                <a:ea typeface="+mj-ea"/>
                <a:cs typeface="+mj-cs"/>
                <a:sym typeface="Helvetica"/>
              </a:defRPr>
            </a:pPr>
            <a:r>
              <a:rPr lang="pt-BR" sz="1600" dirty="0"/>
              <a:t>5. “</a:t>
            </a:r>
            <a:r>
              <a:rPr sz="1600" dirty="0"/>
              <a:t>Single Cell Protein</a:t>
            </a:r>
            <a:r>
              <a:rPr lang="pt-BR" sz="1600" dirty="0"/>
              <a:t>” </a:t>
            </a:r>
            <a:r>
              <a:rPr sz="1600" dirty="0"/>
              <a:t> (SCP</a:t>
            </a:r>
            <a:r>
              <a:rPr lang="pt-BR" sz="1600" dirty="0"/>
              <a:t>) </a:t>
            </a:r>
            <a:r>
              <a:rPr lang="pt-BR" sz="1600" dirty="0">
                <a:solidFill>
                  <a:schemeClr val="bg2"/>
                </a:solidFill>
              </a:rPr>
              <a:t>- continuação </a:t>
            </a:r>
            <a:endParaRPr sz="1600" dirty="0">
              <a:solidFill>
                <a:schemeClr val="bg2"/>
              </a:solidFill>
            </a:endParaRPr>
          </a:p>
          <a:p>
            <a:pPr algn="l" defTabSz="321465">
              <a:defRPr sz="1000" b="1">
                <a:latin typeface="+mj-lt"/>
                <a:ea typeface="+mj-ea"/>
                <a:cs typeface="+mj-cs"/>
                <a:sym typeface="Helvetica"/>
              </a:defRPr>
            </a:pPr>
            <a:endParaRPr sz="1600" dirty="0"/>
          </a:p>
          <a:p>
            <a:pPr algn="l" defTabSz="321465">
              <a:lnSpc>
                <a:spcPct val="120000"/>
              </a:lnSpc>
              <a:defRPr sz="1600" b="1">
                <a:latin typeface="+mj-lt"/>
                <a:ea typeface="+mj-ea"/>
                <a:cs typeface="+mj-cs"/>
                <a:sym typeface="Helvetica"/>
              </a:defRPr>
            </a:pPr>
            <a:r>
              <a:rPr lang="pt-BR" sz="1600" dirty="0"/>
              <a:t>  A proteína unicelular (</a:t>
            </a:r>
            <a:r>
              <a:rPr sz="1600" dirty="0"/>
              <a:t>SCP</a:t>
            </a:r>
            <a:r>
              <a:rPr lang="pt-BR" sz="1600" dirty="0"/>
              <a:t>)</a:t>
            </a:r>
            <a:r>
              <a:rPr sz="1600" dirty="0"/>
              <a:t> </a:t>
            </a:r>
            <a:r>
              <a:rPr lang="pt-BR" sz="1600" dirty="0"/>
              <a:t>pode ser produzida por algas que podem ser cultivadas em agua doce ou agua salgada. </a:t>
            </a:r>
          </a:p>
          <a:p>
            <a:pPr algn="l" defTabSz="321465">
              <a:lnSpc>
                <a:spcPct val="120000"/>
              </a:lnSpc>
              <a:defRPr sz="1600" b="1">
                <a:latin typeface="+mj-lt"/>
                <a:ea typeface="+mj-ea"/>
                <a:cs typeface="+mj-cs"/>
                <a:sym typeface="Helvetica"/>
              </a:defRPr>
            </a:pPr>
            <a:endParaRPr lang="pt-BR" sz="1600" dirty="0"/>
          </a:p>
          <a:p>
            <a:pPr algn="l" defTabSz="321465">
              <a:lnSpc>
                <a:spcPct val="120000"/>
              </a:lnSpc>
              <a:defRPr sz="1600" b="1">
                <a:latin typeface="+mj-lt"/>
                <a:ea typeface="+mj-ea"/>
                <a:cs typeface="+mj-cs"/>
                <a:sym typeface="Helvetica"/>
              </a:defRPr>
            </a:pPr>
            <a:r>
              <a:rPr lang="pt-BR" sz="1600" dirty="0"/>
              <a:t>Alguns exemplos de sua produção estão nas Figuras ao lado e abaixo. </a:t>
            </a:r>
            <a:endParaRPr sz="1600" dirty="0"/>
          </a:p>
        </p:txBody>
      </p:sp>
      <p:sp>
        <p:nvSpPr>
          <p:cNvPr id="9" name="ICB/USP…">
            <a:extLst>
              <a:ext uri="{FF2B5EF4-FFF2-40B4-BE49-F238E27FC236}">
                <a16:creationId xmlns:a16="http://schemas.microsoft.com/office/drawing/2014/main" id="{70B9765C-7647-D945-A65D-ACD42FAF9705}"/>
              </a:ext>
            </a:extLst>
          </p:cNvPr>
          <p:cNvSpPr txBox="1"/>
          <p:nvPr/>
        </p:nvSpPr>
        <p:spPr>
          <a:xfrm>
            <a:off x="0" y="0"/>
            <a:ext cx="1062792" cy="667170"/>
          </a:xfrm>
          <a:prstGeom prst="rect">
            <a:avLst/>
          </a:prstGeom>
          <a:solidFill>
            <a:srgbClr val="72FDE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500">
                <a:latin typeface="Helvetica Neue Medium"/>
                <a:ea typeface="Helvetica Neue Medium"/>
                <a:cs typeface="Helvetica Neue Medium"/>
                <a:sym typeface="Helvetica Neue Medium"/>
              </a:defRPr>
            </a:pPr>
            <a:r>
              <a:rPr lang="pt-BR" sz="1055" dirty="0" err="1"/>
              <a:t>ICB</a:t>
            </a:r>
            <a:r>
              <a:rPr lang="pt-BR" sz="1055" dirty="0"/>
              <a:t>/USP</a:t>
            </a:r>
          </a:p>
          <a:p>
            <a:pPr>
              <a:defRPr sz="1000">
                <a:latin typeface="Helvetica Neue Medium"/>
                <a:ea typeface="Helvetica Neue Medium"/>
                <a:cs typeface="Helvetica Neue Medium"/>
                <a:sym typeface="Helvetica Neue Medium"/>
              </a:defRPr>
            </a:pPr>
            <a:endParaRPr lang="pt-BR" sz="703" dirty="0"/>
          </a:p>
          <a:p>
            <a:pPr>
              <a:defRPr sz="1000">
                <a:latin typeface="Helvetica Neue Medium"/>
                <a:ea typeface="Helvetica Neue Medium"/>
                <a:cs typeface="Helvetica Neue Medium"/>
                <a:sym typeface="Helvetica Neue Medium"/>
              </a:defRPr>
            </a:pPr>
            <a:r>
              <a:rPr lang="pt-BR" sz="703" dirty="0" err="1"/>
              <a:t>BMM</a:t>
            </a:r>
            <a:r>
              <a:rPr lang="pt-BR" sz="703" dirty="0"/>
              <a:t> 0180</a:t>
            </a:r>
          </a:p>
          <a:p>
            <a:pPr>
              <a:defRPr sz="1000">
                <a:latin typeface="Helvetica Neue Medium"/>
                <a:ea typeface="Helvetica Neue Medium"/>
                <a:cs typeface="Helvetica Neue Medium"/>
                <a:sym typeface="Helvetica Neue Medium"/>
              </a:defRPr>
            </a:pPr>
            <a:r>
              <a:rPr lang="pt-BR" sz="703" dirty="0"/>
              <a:t>Profa. Elisabete Vicente</a:t>
            </a:r>
          </a:p>
          <a:p>
            <a:pPr>
              <a:defRPr sz="1000" u="sng">
                <a:solidFill>
                  <a:srgbClr val="0000FF"/>
                </a:solidFill>
                <a:uFill>
                  <a:solidFill>
                    <a:srgbClr val="0000FF"/>
                  </a:solidFill>
                </a:uFill>
                <a:latin typeface="Helvetica Neue Medium"/>
                <a:ea typeface="Helvetica Neue Medium"/>
                <a:cs typeface="Helvetica Neue Medium"/>
                <a:sym typeface="Helvetica Neue Medium"/>
              </a:defRPr>
            </a:pPr>
            <a:r>
              <a:rPr lang="pt-BR" sz="703" dirty="0">
                <a:hlinkClick r:id="rId7"/>
              </a:rPr>
              <a:t>bevicent@usp.br</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5" name="Group"/>
          <p:cNvGrpSpPr/>
          <p:nvPr/>
        </p:nvGrpSpPr>
        <p:grpSpPr>
          <a:xfrm>
            <a:off x="1523993" y="-22735"/>
            <a:ext cx="9144005" cy="1044643"/>
            <a:chOff x="-2" y="-32473"/>
            <a:chExt cx="13004807" cy="1485713"/>
          </a:xfrm>
        </p:grpSpPr>
        <p:sp>
          <p:nvSpPr>
            <p:cNvPr id="333" name="Rectangle"/>
            <p:cNvSpPr/>
            <p:nvPr/>
          </p:nvSpPr>
          <p:spPr>
            <a:xfrm>
              <a:off x="-2" y="672044"/>
              <a:ext cx="13004807" cy="781196"/>
            </a:xfrm>
            <a:prstGeom prst="rect">
              <a:avLst/>
            </a:prstGeom>
            <a:solidFill>
              <a:srgbClr val="F0A22E"/>
            </a:solidFill>
            <a:ln w="12700" cap="flat">
              <a:noFill/>
              <a:miter lim="400000"/>
            </a:ln>
            <a:effectLst/>
          </p:spPr>
          <p:txBody>
            <a:bodyPr wrap="square" lIns="35719" tIns="35719" rIns="35719" bIns="35719" numCol="1" anchor="ctr">
              <a:noAutofit/>
            </a:bodyPr>
            <a:lstStyle/>
            <a:p>
              <a:pPr algn="just" defTabSz="914391">
                <a:lnSpc>
                  <a:spcPct val="200000"/>
                </a:lnSpc>
                <a:defRPr sz="4400" b="1">
                  <a:solidFill>
                    <a:srgbClr val="AD1F1F"/>
                  </a:solidFill>
                  <a:latin typeface="Franklin Gothic Book"/>
                  <a:ea typeface="Franklin Gothic Book"/>
                  <a:cs typeface="Franklin Gothic Book"/>
                  <a:sym typeface="Franklin Gothic Book"/>
                </a:defRPr>
              </a:pPr>
              <a:endParaRPr sz="3094"/>
            </a:p>
          </p:txBody>
        </p:sp>
        <p:sp>
          <p:nvSpPr>
            <p:cNvPr id="334" name="I…"/>
            <p:cNvSpPr txBox="1"/>
            <p:nvPr/>
          </p:nvSpPr>
          <p:spPr>
            <a:xfrm>
              <a:off x="2533680" y="-32473"/>
              <a:ext cx="7937442" cy="14857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ctr">
              <a:spAutoFit/>
            </a:bodyPr>
            <a:lstStyle/>
            <a:p>
              <a:pPr defTabSz="914414">
                <a:defRPr sz="4400" b="1">
                  <a:solidFill>
                    <a:srgbClr val="AD1F1F"/>
                  </a:solidFill>
                  <a:latin typeface="Franklin Gothic Book"/>
                  <a:ea typeface="Franklin Gothic Book"/>
                  <a:cs typeface="Franklin Gothic Book"/>
                  <a:sym typeface="Franklin Gothic Book"/>
                </a:defRPr>
              </a:pPr>
              <a:endParaRPr sz="3094" dirty="0"/>
            </a:p>
            <a:p>
              <a:pPr defTabSz="914414">
                <a:defRPr sz="4400" b="1">
                  <a:solidFill>
                    <a:srgbClr val="AD1F1F"/>
                  </a:solidFill>
                  <a:latin typeface="Franklin Gothic Book"/>
                  <a:ea typeface="Franklin Gothic Book"/>
                  <a:cs typeface="Franklin Gothic Book"/>
                  <a:sym typeface="Franklin Gothic Book"/>
                </a:defRPr>
              </a:pPr>
              <a:r>
                <a:rPr sz="3094" dirty="0" err="1"/>
                <a:t>Indústria</a:t>
              </a:r>
              <a:r>
                <a:rPr sz="3094" dirty="0"/>
                <a:t> de </a:t>
              </a:r>
              <a:r>
                <a:rPr sz="3094" dirty="0" err="1"/>
                <a:t>alimentos</a:t>
              </a:r>
              <a:r>
                <a:rPr sz="3094" dirty="0"/>
                <a:t> e </a:t>
              </a:r>
              <a:r>
                <a:rPr sz="3094" dirty="0" err="1"/>
                <a:t>bebidas</a:t>
              </a:r>
              <a:endParaRPr sz="3094" dirty="0"/>
            </a:p>
          </p:txBody>
        </p:sp>
      </p:grpSp>
      <p:pic>
        <p:nvPicPr>
          <p:cNvPr id="336" name="http://www.goelles.at/download/brennerei.jpg" descr="http://www.goelles.at/download/brennerei.jpg"/>
          <p:cNvPicPr>
            <a:picLocks noChangeAspect="1"/>
          </p:cNvPicPr>
          <p:nvPr/>
        </p:nvPicPr>
        <p:blipFill>
          <a:blip r:embed="rId3"/>
          <a:stretch>
            <a:fillRect/>
          </a:stretch>
        </p:blipFill>
        <p:spPr>
          <a:xfrm>
            <a:off x="2509834" y="1273810"/>
            <a:ext cx="7172327" cy="5381626"/>
          </a:xfrm>
          <a:prstGeom prst="rect">
            <a:avLst/>
          </a:prstGeom>
          <a:ln w="12700">
            <a:miter lim="400000"/>
          </a:ln>
        </p:spPr>
      </p:pic>
    </p:spTree>
    <p:extLst>
      <p:ext uri="{BB962C8B-B14F-4D97-AF65-F5344CB8AC3E}">
        <p14:creationId xmlns:p14="http://schemas.microsoft.com/office/powerpoint/2010/main" val="266345476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4.1. Indústria de Alimentos"/>
          <p:cNvSpPr txBox="1"/>
          <p:nvPr/>
        </p:nvSpPr>
        <p:spPr>
          <a:xfrm>
            <a:off x="1383808" y="623175"/>
            <a:ext cx="1990931" cy="288477"/>
          </a:xfrm>
          <a:prstGeom prst="rect">
            <a:avLst/>
          </a:prstGeom>
          <a:gradFill>
            <a:gsLst>
              <a:gs pos="0">
                <a:schemeClr val="accent4"/>
              </a:gs>
              <a:gs pos="100000">
                <a:srgbClr val="FE9301"/>
              </a:gs>
            </a:gsLst>
            <a:lin ang="5400000"/>
          </a:gradFill>
          <a:ln w="12700">
            <a:miter lim="400000"/>
          </a:ln>
          <a:effectLst>
            <a:reflection stA="91988"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800">
                <a:latin typeface="Helvetica Neue Medium"/>
                <a:ea typeface="Helvetica Neue Medium"/>
                <a:cs typeface="Helvetica Neue Medium"/>
                <a:sym typeface="Helvetica Neue Medium"/>
              </a:defRPr>
            </a:lvl1pPr>
          </a:lstStyle>
          <a:p>
            <a:r>
              <a:rPr lang="pt-BR" sz="1406" dirty="0"/>
              <a:t> Indústria de Alimentos</a:t>
            </a:r>
          </a:p>
        </p:txBody>
      </p:sp>
      <p:sp>
        <p:nvSpPr>
          <p:cNvPr id="176" name="Produção de alimentos (pães, queijos, fermentados, embutidos)"/>
          <p:cNvSpPr txBox="1"/>
          <p:nvPr/>
        </p:nvSpPr>
        <p:spPr>
          <a:xfrm>
            <a:off x="1352441" y="874935"/>
            <a:ext cx="9143731" cy="678905"/>
          </a:xfrm>
          <a:prstGeom prst="rect">
            <a:avLst/>
          </a:prstGeom>
          <a:gradFill>
            <a:gsLst>
              <a:gs pos="0">
                <a:schemeClr val="accent4">
                  <a:alpha val="0"/>
                </a:schemeClr>
              </a:gs>
              <a:gs pos="100000">
                <a:srgbClr val="FE9301"/>
              </a:gs>
            </a:gsLst>
            <a:lin ang="4056159"/>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l" defTabSz="316107">
              <a:lnSpc>
                <a:spcPct val="150000"/>
              </a:lnSpc>
              <a:spcBef>
                <a:spcPts val="281"/>
              </a:spcBef>
              <a:defRPr sz="2000" b="1">
                <a:uFill>
                  <a:solidFill>
                    <a:srgbClr val="000000"/>
                  </a:solidFill>
                </a:uFill>
                <a:latin typeface="Trebuchet MS"/>
                <a:ea typeface="Trebuchet MS"/>
                <a:cs typeface="Trebuchet MS"/>
                <a:sym typeface="Trebuchet MS"/>
              </a:defRPr>
            </a:pPr>
            <a:r>
              <a:rPr lang="pt-BR" sz="1400" dirty="0"/>
              <a:t>Produção de alimentos, bebidas e insumos: pães, queijos, fermentados, embutidos, iogurte,</a:t>
            </a:r>
            <a:r>
              <a:rPr lang="pt-BR" sz="1400" i="1" dirty="0"/>
              <a:t> “</a:t>
            </a:r>
            <a:r>
              <a:rPr lang="pt-BR" sz="1400" dirty="0"/>
              <a:t>Single </a:t>
            </a:r>
            <a:r>
              <a:rPr lang="pt-BR" sz="1400" dirty="0" err="1"/>
              <a:t>Cell</a:t>
            </a:r>
            <a:r>
              <a:rPr lang="pt-BR" sz="1400" dirty="0"/>
              <a:t> </a:t>
            </a:r>
            <a:r>
              <a:rPr lang="pt-BR" sz="1400" dirty="0" err="1"/>
              <a:t>Protein</a:t>
            </a:r>
            <a:r>
              <a:rPr lang="pt-BR" sz="1400" dirty="0"/>
              <a:t>” (SCP), aditivos, conservantes, </a:t>
            </a:r>
            <a:r>
              <a:rPr lang="pt-BR" sz="1400" dirty="0" err="1"/>
              <a:t>etc</a:t>
            </a:r>
            <a:endParaRPr lang="pt-BR" sz="1400" dirty="0"/>
          </a:p>
        </p:txBody>
      </p:sp>
      <p:sp>
        <p:nvSpPr>
          <p:cNvPr id="177" name="ICB/USP…"/>
          <p:cNvSpPr txBox="1"/>
          <p:nvPr/>
        </p:nvSpPr>
        <p:spPr>
          <a:xfrm>
            <a:off x="0" y="0"/>
            <a:ext cx="1062792" cy="667170"/>
          </a:xfrm>
          <a:prstGeom prst="rect">
            <a:avLst/>
          </a:prstGeom>
          <a:solidFill>
            <a:srgbClr val="72FDE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500">
                <a:latin typeface="Helvetica Neue Medium"/>
                <a:ea typeface="Helvetica Neue Medium"/>
                <a:cs typeface="Helvetica Neue Medium"/>
                <a:sym typeface="Helvetica Neue Medium"/>
              </a:defRPr>
            </a:pPr>
            <a:r>
              <a:rPr lang="pt-BR" sz="1055"/>
              <a:t>ICB/USP</a:t>
            </a:r>
          </a:p>
          <a:p>
            <a:pPr>
              <a:defRPr sz="1000">
                <a:latin typeface="Helvetica Neue Medium"/>
                <a:ea typeface="Helvetica Neue Medium"/>
                <a:cs typeface="Helvetica Neue Medium"/>
                <a:sym typeface="Helvetica Neue Medium"/>
              </a:defRPr>
            </a:pPr>
            <a:endParaRPr lang="pt-BR" sz="703"/>
          </a:p>
          <a:p>
            <a:pPr>
              <a:defRPr sz="1000">
                <a:latin typeface="Helvetica Neue Medium"/>
                <a:ea typeface="Helvetica Neue Medium"/>
                <a:cs typeface="Helvetica Neue Medium"/>
                <a:sym typeface="Helvetica Neue Medium"/>
              </a:defRPr>
            </a:pPr>
            <a:r>
              <a:rPr lang="pt-BR" sz="703"/>
              <a:t>BMM 0180</a:t>
            </a:r>
          </a:p>
          <a:p>
            <a:pPr>
              <a:defRPr sz="1000">
                <a:latin typeface="Helvetica Neue Medium"/>
                <a:ea typeface="Helvetica Neue Medium"/>
                <a:cs typeface="Helvetica Neue Medium"/>
                <a:sym typeface="Helvetica Neue Medium"/>
              </a:defRPr>
            </a:pPr>
            <a:r>
              <a:rPr lang="pt-BR" sz="703"/>
              <a:t>Profa. Elisabete Vicente</a:t>
            </a:r>
          </a:p>
          <a:p>
            <a:pPr>
              <a:defRPr sz="1000" u="sng">
                <a:solidFill>
                  <a:srgbClr val="0000FF"/>
                </a:solidFill>
                <a:uFill>
                  <a:solidFill>
                    <a:srgbClr val="0000FF"/>
                  </a:solidFill>
                </a:uFill>
                <a:latin typeface="Helvetica Neue Medium"/>
                <a:ea typeface="Helvetica Neue Medium"/>
                <a:cs typeface="Helvetica Neue Medium"/>
                <a:sym typeface="Helvetica Neue Medium"/>
              </a:defRPr>
            </a:pPr>
            <a:r>
              <a:rPr lang="pt-BR" sz="703">
                <a:hlinkClick r:id="rId2"/>
              </a:rPr>
              <a:t>bevicent@usp.br</a:t>
            </a:r>
          </a:p>
        </p:txBody>
      </p:sp>
      <p:sp>
        <p:nvSpPr>
          <p:cNvPr id="9" name="Aromas">
            <a:extLst>
              <a:ext uri="{FF2B5EF4-FFF2-40B4-BE49-F238E27FC236}">
                <a16:creationId xmlns:a16="http://schemas.microsoft.com/office/drawing/2014/main" id="{DCEBB6CB-6C2F-4040-BE22-CE8BA4FE00CA}"/>
              </a:ext>
            </a:extLst>
          </p:cNvPr>
          <p:cNvSpPr txBox="1"/>
          <p:nvPr/>
        </p:nvSpPr>
        <p:spPr>
          <a:xfrm>
            <a:off x="1636787" y="2507483"/>
            <a:ext cx="1067601" cy="308291"/>
          </a:xfrm>
          <a:prstGeom prst="rect">
            <a:avLst/>
          </a:prstGeom>
          <a:solidFill>
            <a:srgbClr val="FCF098"/>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indent="107950" algn="l" defTabSz="449580">
              <a:lnSpc>
                <a:spcPct val="120000"/>
              </a:lnSpc>
              <a:spcBef>
                <a:spcPts val="400"/>
              </a:spcBef>
              <a:defRPr sz="2000" b="1">
                <a:uFill>
                  <a:solidFill>
                    <a:srgbClr val="000000"/>
                  </a:solidFill>
                </a:uFill>
                <a:latin typeface="Trebuchet MS"/>
                <a:ea typeface="Trebuchet MS"/>
                <a:cs typeface="Trebuchet MS"/>
                <a:sym typeface="Trebuchet MS"/>
              </a:defRPr>
            </a:lvl1pPr>
          </a:lstStyle>
          <a:p>
            <a:r>
              <a:rPr lang="pt-BR" sz="1406" dirty="0"/>
              <a:t>BioAromas</a:t>
            </a:r>
          </a:p>
        </p:txBody>
      </p:sp>
      <p:sp>
        <p:nvSpPr>
          <p:cNvPr id="10" name="Essências">
            <a:extLst>
              <a:ext uri="{FF2B5EF4-FFF2-40B4-BE49-F238E27FC236}">
                <a16:creationId xmlns:a16="http://schemas.microsoft.com/office/drawing/2014/main" id="{D0875920-DA54-EB42-9E6A-67DFBC1EEEB2}"/>
              </a:ext>
            </a:extLst>
          </p:cNvPr>
          <p:cNvSpPr txBox="1"/>
          <p:nvPr/>
        </p:nvSpPr>
        <p:spPr>
          <a:xfrm>
            <a:off x="1636786" y="3160547"/>
            <a:ext cx="1232710" cy="308291"/>
          </a:xfrm>
          <a:prstGeom prst="rect">
            <a:avLst/>
          </a:prstGeom>
          <a:solidFill>
            <a:srgbClr val="FCF098"/>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indent="107950" algn="l" defTabSz="449580">
              <a:lnSpc>
                <a:spcPct val="120000"/>
              </a:lnSpc>
              <a:spcBef>
                <a:spcPts val="400"/>
              </a:spcBef>
              <a:defRPr sz="2000" b="1">
                <a:uFill>
                  <a:solidFill>
                    <a:srgbClr val="000000"/>
                  </a:solidFill>
                </a:uFill>
                <a:latin typeface="Trebuchet MS"/>
                <a:ea typeface="Trebuchet MS"/>
                <a:cs typeface="Trebuchet MS"/>
                <a:sym typeface="Trebuchet MS"/>
              </a:defRPr>
            </a:lvl1pPr>
          </a:lstStyle>
          <a:p>
            <a:r>
              <a:rPr lang="pt-BR" sz="1406" dirty="0"/>
              <a:t>BioEssências</a:t>
            </a:r>
          </a:p>
        </p:txBody>
      </p:sp>
      <p:sp>
        <p:nvSpPr>
          <p:cNvPr id="11" name="Conservantes naturais">
            <a:extLst>
              <a:ext uri="{FF2B5EF4-FFF2-40B4-BE49-F238E27FC236}">
                <a16:creationId xmlns:a16="http://schemas.microsoft.com/office/drawing/2014/main" id="{80BF1741-53CC-5846-B484-36C684ADBA73}"/>
              </a:ext>
            </a:extLst>
          </p:cNvPr>
          <p:cNvSpPr txBox="1"/>
          <p:nvPr/>
        </p:nvSpPr>
        <p:spPr>
          <a:xfrm>
            <a:off x="2742057" y="5877868"/>
            <a:ext cx="2047035" cy="356957"/>
          </a:xfrm>
          <a:prstGeom prst="rect">
            <a:avLst/>
          </a:prstGeom>
          <a:solidFill>
            <a:srgbClr val="FDF3C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indent="107950" algn="l" defTabSz="449580">
              <a:lnSpc>
                <a:spcPct val="150000"/>
              </a:lnSpc>
              <a:spcBef>
                <a:spcPts val="400"/>
              </a:spcBef>
              <a:defRPr sz="2000" b="1">
                <a:uFill>
                  <a:solidFill>
                    <a:srgbClr val="000000"/>
                  </a:solidFill>
                </a:uFill>
                <a:latin typeface="Trebuchet MS"/>
                <a:ea typeface="Trebuchet MS"/>
                <a:cs typeface="Trebuchet MS"/>
                <a:sym typeface="Trebuchet MS"/>
              </a:defRPr>
            </a:lvl1pPr>
          </a:lstStyle>
          <a:p>
            <a:r>
              <a:rPr lang="pt-BR" sz="1406" dirty="0"/>
              <a:t>Conservantes naturais</a:t>
            </a:r>
          </a:p>
        </p:txBody>
      </p:sp>
      <p:sp>
        <p:nvSpPr>
          <p:cNvPr id="14" name="1. Microrganismos empregados na fabricação de Pães…">
            <a:extLst>
              <a:ext uri="{FF2B5EF4-FFF2-40B4-BE49-F238E27FC236}">
                <a16:creationId xmlns:a16="http://schemas.microsoft.com/office/drawing/2014/main" id="{995C54D6-76DE-8E41-90BC-093581C930CD}"/>
              </a:ext>
            </a:extLst>
          </p:cNvPr>
          <p:cNvSpPr txBox="1"/>
          <p:nvPr/>
        </p:nvSpPr>
        <p:spPr>
          <a:xfrm>
            <a:off x="1367126" y="1654766"/>
            <a:ext cx="8532353" cy="810799"/>
          </a:xfrm>
          <a:prstGeom prst="rect">
            <a:avLst/>
          </a:prstGeom>
          <a:solidFill>
            <a:schemeClr val="accent4">
              <a:lumMod val="20000"/>
              <a:lumOff val="80000"/>
            </a:schemeClr>
          </a:solidFill>
          <a:ln w="57150">
            <a:solidFill>
              <a:srgbClr val="C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98225" algn="l" defTabSz="321465">
              <a:buSzPct val="100000"/>
              <a:defRPr sz="1600">
                <a:solidFill>
                  <a:schemeClr val="accent3">
                    <a:satOff val="-7500"/>
                    <a:lumOff val="-10588"/>
                  </a:schemeClr>
                </a:solidFill>
                <a:latin typeface="+mj-lt"/>
                <a:ea typeface="+mj-ea"/>
                <a:cs typeface="+mj-cs"/>
                <a:sym typeface="Helvetica"/>
              </a:defRPr>
            </a:pPr>
            <a:r>
              <a:rPr lang="pt-BR" sz="1600" b="1" dirty="0">
                <a:solidFill>
                  <a:schemeClr val="accent3">
                    <a:satOff val="-7500"/>
                    <a:lumOff val="-10588"/>
                  </a:schemeClr>
                </a:solidFill>
                <a:sym typeface="Helvetica"/>
              </a:rPr>
              <a:t>6. Microrganismos empregados na fabricação </a:t>
            </a:r>
            <a:r>
              <a:rPr lang="pt-BR" sz="1600" b="1" u="sng" dirty="0">
                <a:solidFill>
                  <a:schemeClr val="accent3">
                    <a:satOff val="-7500"/>
                    <a:lumOff val="-10588"/>
                  </a:schemeClr>
                </a:solidFill>
                <a:sym typeface="Helvetica"/>
              </a:rPr>
              <a:t>aditivos para alimentos: </a:t>
            </a:r>
          </a:p>
          <a:p>
            <a:pPr marL="98225" algn="l" defTabSz="321465">
              <a:buSzPct val="100000"/>
              <a:defRPr sz="1600">
                <a:solidFill>
                  <a:schemeClr val="accent3">
                    <a:satOff val="-7500"/>
                    <a:lumOff val="-10588"/>
                  </a:schemeClr>
                </a:solidFill>
                <a:latin typeface="+mj-lt"/>
                <a:ea typeface="+mj-ea"/>
                <a:cs typeface="+mj-cs"/>
                <a:sym typeface="Helvetica"/>
              </a:defRPr>
            </a:pPr>
            <a:r>
              <a:rPr lang="pt-BR" sz="1600" b="1" dirty="0">
                <a:solidFill>
                  <a:schemeClr val="bg2"/>
                </a:solidFill>
                <a:sym typeface="Helvetica"/>
              </a:rPr>
              <a:t>     </a:t>
            </a:r>
            <a:r>
              <a:rPr lang="pt-BR" sz="1600" dirty="0">
                <a:solidFill>
                  <a:schemeClr val="tx1"/>
                </a:solidFill>
                <a:sym typeface="Helvetica"/>
              </a:rPr>
              <a:t>Aromas, Essências, conservantes naturais, espessantes</a:t>
            </a:r>
            <a:endParaRPr lang="pt-BR" sz="1600" u="sng" dirty="0">
              <a:solidFill>
                <a:schemeClr val="accent3">
                  <a:satOff val="-7500"/>
                  <a:lumOff val="-10588"/>
                </a:schemeClr>
              </a:solidFill>
              <a:sym typeface="Helvetica"/>
            </a:endParaRPr>
          </a:p>
          <a:p>
            <a:pPr marL="98225" algn="l" defTabSz="321465">
              <a:buSzPct val="100000"/>
              <a:defRPr sz="1600">
                <a:solidFill>
                  <a:schemeClr val="accent3">
                    <a:satOff val="-7500"/>
                    <a:lumOff val="-10588"/>
                  </a:schemeClr>
                </a:solidFill>
                <a:latin typeface="+mj-lt"/>
                <a:ea typeface="+mj-ea"/>
                <a:cs typeface="+mj-cs"/>
                <a:sym typeface="Helvetica"/>
              </a:defRPr>
            </a:pPr>
            <a:endParaRPr lang="pt-BR" sz="1600" dirty="0">
              <a:solidFill>
                <a:schemeClr val="tx1"/>
              </a:solidFill>
              <a:sym typeface="Helvetica"/>
            </a:endParaRPr>
          </a:p>
        </p:txBody>
      </p:sp>
      <p:sp>
        <p:nvSpPr>
          <p:cNvPr id="16" name="Emulsificantes">
            <a:extLst>
              <a:ext uri="{FF2B5EF4-FFF2-40B4-BE49-F238E27FC236}">
                <a16:creationId xmlns:a16="http://schemas.microsoft.com/office/drawing/2014/main" id="{142556C6-E887-AC4E-83BD-8F023810AE40}"/>
              </a:ext>
            </a:extLst>
          </p:cNvPr>
          <p:cNvSpPr txBox="1"/>
          <p:nvPr/>
        </p:nvSpPr>
        <p:spPr>
          <a:xfrm>
            <a:off x="4789092" y="6146316"/>
            <a:ext cx="1399422" cy="356957"/>
          </a:xfrm>
          <a:prstGeom prst="rect">
            <a:avLst/>
          </a:prstGeom>
          <a:solidFill>
            <a:srgbClr val="FCF098"/>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indent="107950" algn="l" defTabSz="449580">
              <a:lnSpc>
                <a:spcPct val="150000"/>
              </a:lnSpc>
              <a:spcBef>
                <a:spcPts val="400"/>
              </a:spcBef>
              <a:defRPr sz="2000" b="1">
                <a:uFill>
                  <a:solidFill>
                    <a:srgbClr val="000000"/>
                  </a:solidFill>
                </a:uFill>
                <a:latin typeface="Trebuchet MS"/>
                <a:ea typeface="Trebuchet MS"/>
                <a:cs typeface="Trebuchet MS"/>
                <a:sym typeface="Trebuchet MS"/>
              </a:defRPr>
            </a:lvl1pPr>
          </a:lstStyle>
          <a:p>
            <a:r>
              <a:rPr lang="pt-BR" sz="1406" dirty="0"/>
              <a:t>Emulsificantes</a:t>
            </a:r>
          </a:p>
        </p:txBody>
      </p:sp>
      <p:sp>
        <p:nvSpPr>
          <p:cNvPr id="17" name="Espessantes">
            <a:extLst>
              <a:ext uri="{FF2B5EF4-FFF2-40B4-BE49-F238E27FC236}">
                <a16:creationId xmlns:a16="http://schemas.microsoft.com/office/drawing/2014/main" id="{524ECBF2-4E1A-FE44-8D9D-2B84B9845379}"/>
              </a:ext>
            </a:extLst>
          </p:cNvPr>
          <p:cNvSpPr txBox="1"/>
          <p:nvPr/>
        </p:nvSpPr>
        <p:spPr>
          <a:xfrm>
            <a:off x="6188514" y="6324794"/>
            <a:ext cx="1179811" cy="356957"/>
          </a:xfrm>
          <a:prstGeom prst="rect">
            <a:avLst/>
          </a:prstGeom>
          <a:solidFill>
            <a:srgbClr val="FCF098"/>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indent="107950" algn="l" defTabSz="449580">
              <a:lnSpc>
                <a:spcPct val="150000"/>
              </a:lnSpc>
              <a:spcBef>
                <a:spcPts val="400"/>
              </a:spcBef>
              <a:defRPr sz="2000" b="1">
                <a:uFill>
                  <a:solidFill>
                    <a:srgbClr val="000000"/>
                  </a:solidFill>
                </a:uFill>
                <a:latin typeface="Trebuchet MS"/>
                <a:ea typeface="Trebuchet MS"/>
                <a:cs typeface="Trebuchet MS"/>
                <a:sym typeface="Trebuchet MS"/>
              </a:defRPr>
            </a:lvl1pPr>
          </a:lstStyle>
          <a:p>
            <a:r>
              <a:rPr sz="1406" dirty="0"/>
              <a:t>Espessantes</a:t>
            </a:r>
          </a:p>
        </p:txBody>
      </p:sp>
      <p:sp>
        <p:nvSpPr>
          <p:cNvPr id="3" name="Rectangle 2">
            <a:extLst>
              <a:ext uri="{FF2B5EF4-FFF2-40B4-BE49-F238E27FC236}">
                <a16:creationId xmlns:a16="http://schemas.microsoft.com/office/drawing/2014/main" id="{CEDCF019-7E0F-C942-8ADD-5DD5A593D40B}"/>
              </a:ext>
            </a:extLst>
          </p:cNvPr>
          <p:cNvSpPr/>
          <p:nvPr/>
        </p:nvSpPr>
        <p:spPr>
          <a:xfrm>
            <a:off x="2951547" y="4392027"/>
            <a:ext cx="2681758" cy="438582"/>
          </a:xfrm>
          <a:prstGeom prst="rect">
            <a:avLst/>
          </a:prstGeom>
          <a:solidFill>
            <a:schemeClr val="accent4">
              <a:lumMod val="20000"/>
              <a:lumOff val="80000"/>
            </a:schemeClr>
          </a:solidFill>
          <a:ln>
            <a:solidFill>
              <a:schemeClr val="accent3"/>
            </a:solidFill>
          </a:ln>
        </p:spPr>
        <p:txBody>
          <a:bodyPr wrap="square">
            <a:spAutoFit/>
          </a:bodyPr>
          <a:lstStyle/>
          <a:p>
            <a:r>
              <a:rPr lang="pt-BR" sz="1125" dirty="0">
                <a:hlinkClick r:id="rId3"/>
              </a:rPr>
              <a:t>http://www.scielo.br/pdf/cta/v17n2/a10v17n2.pdf</a:t>
            </a:r>
            <a:r>
              <a:rPr lang="pt-BR" sz="1125" dirty="0"/>
              <a:t> </a:t>
            </a:r>
          </a:p>
        </p:txBody>
      </p:sp>
      <p:sp>
        <p:nvSpPr>
          <p:cNvPr id="15" name="Conservantes naturais">
            <a:extLst>
              <a:ext uri="{FF2B5EF4-FFF2-40B4-BE49-F238E27FC236}">
                <a16:creationId xmlns:a16="http://schemas.microsoft.com/office/drawing/2014/main" id="{1D7AC84C-9240-AE43-8B5F-829673485F9F}"/>
              </a:ext>
            </a:extLst>
          </p:cNvPr>
          <p:cNvSpPr txBox="1"/>
          <p:nvPr/>
        </p:nvSpPr>
        <p:spPr>
          <a:xfrm>
            <a:off x="1799654" y="2799245"/>
            <a:ext cx="339838" cy="356957"/>
          </a:xfrm>
          <a:prstGeom prst="rect">
            <a:avLst/>
          </a:prstGeom>
          <a:solidFill>
            <a:schemeClr val="bg1"/>
          </a:solidFill>
          <a:ln w="12700">
            <a:solidFill>
              <a:schemeClr val="accent3"/>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indent="107950" algn="l" defTabSz="449580">
              <a:lnSpc>
                <a:spcPct val="150000"/>
              </a:lnSpc>
              <a:spcBef>
                <a:spcPts val="400"/>
              </a:spcBef>
              <a:defRPr sz="2000" b="1">
                <a:uFill>
                  <a:solidFill>
                    <a:srgbClr val="000000"/>
                  </a:solidFill>
                </a:uFill>
                <a:latin typeface="Trebuchet MS"/>
                <a:ea typeface="Trebuchet MS"/>
                <a:cs typeface="Trebuchet MS"/>
                <a:sym typeface="Trebuchet MS"/>
              </a:defRPr>
            </a:lvl1pPr>
          </a:lstStyle>
          <a:p>
            <a:r>
              <a:rPr lang="pt-BR" sz="1406" dirty="0"/>
              <a:t>e </a:t>
            </a:r>
          </a:p>
        </p:txBody>
      </p:sp>
      <p:sp>
        <p:nvSpPr>
          <p:cNvPr id="18" name="Conservantes naturais">
            <a:extLst>
              <a:ext uri="{FF2B5EF4-FFF2-40B4-BE49-F238E27FC236}">
                <a16:creationId xmlns:a16="http://schemas.microsoft.com/office/drawing/2014/main" id="{C9286CD1-1A76-2E40-96B9-1397409A3744}"/>
              </a:ext>
            </a:extLst>
          </p:cNvPr>
          <p:cNvSpPr txBox="1"/>
          <p:nvPr/>
        </p:nvSpPr>
        <p:spPr>
          <a:xfrm>
            <a:off x="1764224" y="5636437"/>
            <a:ext cx="977833" cy="356957"/>
          </a:xfrm>
          <a:prstGeom prst="rect">
            <a:avLst/>
          </a:prstGeom>
          <a:solidFill>
            <a:schemeClr val="bg1"/>
          </a:solidFill>
          <a:ln w="12700">
            <a:solidFill>
              <a:schemeClr val="accent3"/>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indent="107950" algn="l" defTabSz="449580">
              <a:lnSpc>
                <a:spcPct val="150000"/>
              </a:lnSpc>
              <a:spcBef>
                <a:spcPts val="400"/>
              </a:spcBef>
              <a:defRPr sz="2000" b="1">
                <a:uFill>
                  <a:solidFill>
                    <a:srgbClr val="000000"/>
                  </a:solidFill>
                </a:uFill>
                <a:latin typeface="Trebuchet MS"/>
                <a:ea typeface="Trebuchet MS"/>
                <a:cs typeface="Trebuchet MS"/>
                <a:sym typeface="Trebuchet MS"/>
              </a:defRPr>
            </a:lvl1pPr>
          </a:lstStyle>
          <a:p>
            <a:r>
              <a:rPr lang="pt-BR" sz="1406" dirty="0"/>
              <a:t>A seguir: </a:t>
            </a:r>
          </a:p>
        </p:txBody>
      </p:sp>
      <p:sp>
        <p:nvSpPr>
          <p:cNvPr id="19" name="Conservantes naturais">
            <a:extLst>
              <a:ext uri="{FF2B5EF4-FFF2-40B4-BE49-F238E27FC236}">
                <a16:creationId xmlns:a16="http://schemas.microsoft.com/office/drawing/2014/main" id="{2E8521F3-0988-5945-8106-1D509FE13D8C}"/>
              </a:ext>
            </a:extLst>
          </p:cNvPr>
          <p:cNvSpPr txBox="1"/>
          <p:nvPr/>
        </p:nvSpPr>
        <p:spPr>
          <a:xfrm>
            <a:off x="2951547" y="2548992"/>
            <a:ext cx="2681758" cy="1839735"/>
          </a:xfrm>
          <a:prstGeom prst="rect">
            <a:avLst/>
          </a:prstGeom>
          <a:solidFill>
            <a:schemeClr val="accent3">
              <a:lumMod val="20000"/>
              <a:lumOff val="80000"/>
            </a:schemeClr>
          </a:solidFill>
          <a:ln w="12700">
            <a:solidFill>
              <a:schemeClr val="accent3"/>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indent="107950" algn="l" defTabSz="449580">
              <a:lnSpc>
                <a:spcPct val="150000"/>
              </a:lnSpc>
              <a:spcBef>
                <a:spcPts val="400"/>
              </a:spcBef>
              <a:defRPr sz="2000" b="1">
                <a:uFill>
                  <a:solidFill>
                    <a:srgbClr val="000000"/>
                  </a:solidFill>
                </a:uFill>
                <a:latin typeface="Trebuchet MS"/>
                <a:ea typeface="Trebuchet MS"/>
                <a:cs typeface="Trebuchet MS"/>
                <a:sym typeface="Trebuchet MS"/>
              </a:defRPr>
            </a:lvl1pPr>
          </a:lstStyle>
          <a:p>
            <a:pPr algn="just"/>
            <a:r>
              <a:rPr lang="pt-BR" sz="1265" b="0" dirty="0"/>
              <a:t>Há várias  </a:t>
            </a:r>
            <a:r>
              <a:rPr lang="pt-BR" sz="1265" dirty="0"/>
              <a:t>lipases</a:t>
            </a:r>
            <a:r>
              <a:rPr lang="pt-BR" sz="1265" b="0" dirty="0"/>
              <a:t> microbianas produzidas por microrganismos que promovem a formação de ésteres formadores de aromas agradáveis desejados na indústria de alimentos. </a:t>
            </a:r>
          </a:p>
        </p:txBody>
      </p:sp>
      <p:pic>
        <p:nvPicPr>
          <p:cNvPr id="4" name="Picture 3">
            <a:extLst>
              <a:ext uri="{FF2B5EF4-FFF2-40B4-BE49-F238E27FC236}">
                <a16:creationId xmlns:a16="http://schemas.microsoft.com/office/drawing/2014/main" id="{724195A7-B78A-9F49-A7F5-54DE00C83E1B}"/>
              </a:ext>
            </a:extLst>
          </p:cNvPr>
          <p:cNvPicPr>
            <a:picLocks noChangeAspect="1"/>
          </p:cNvPicPr>
          <p:nvPr/>
        </p:nvPicPr>
        <p:blipFill>
          <a:blip r:embed="rId4"/>
          <a:stretch>
            <a:fillRect/>
          </a:stretch>
        </p:blipFill>
        <p:spPr>
          <a:xfrm>
            <a:off x="6108141" y="2507620"/>
            <a:ext cx="4137579" cy="2329457"/>
          </a:xfrm>
          <a:prstGeom prst="rect">
            <a:avLst/>
          </a:prstGeom>
        </p:spPr>
      </p:pic>
      <p:sp>
        <p:nvSpPr>
          <p:cNvPr id="20" name="Conservantes naturais">
            <a:extLst>
              <a:ext uri="{FF2B5EF4-FFF2-40B4-BE49-F238E27FC236}">
                <a16:creationId xmlns:a16="http://schemas.microsoft.com/office/drawing/2014/main" id="{0903B28D-AC95-384D-9309-599E4F68EC38}"/>
              </a:ext>
            </a:extLst>
          </p:cNvPr>
          <p:cNvSpPr txBox="1"/>
          <p:nvPr/>
        </p:nvSpPr>
        <p:spPr>
          <a:xfrm>
            <a:off x="2922670" y="4947457"/>
            <a:ext cx="5421266" cy="328424"/>
          </a:xfrm>
          <a:custGeom>
            <a:avLst/>
            <a:gdLst>
              <a:gd name="connsiteX0" fmla="*/ 0 w 5421266"/>
              <a:gd name="connsiteY0" fmla="*/ 0 h 328424"/>
              <a:gd name="connsiteX1" fmla="*/ 379489 w 5421266"/>
              <a:gd name="connsiteY1" fmla="*/ 0 h 328424"/>
              <a:gd name="connsiteX2" fmla="*/ 813190 w 5421266"/>
              <a:gd name="connsiteY2" fmla="*/ 0 h 328424"/>
              <a:gd name="connsiteX3" fmla="*/ 1409529 w 5421266"/>
              <a:gd name="connsiteY3" fmla="*/ 0 h 328424"/>
              <a:gd name="connsiteX4" fmla="*/ 2005868 w 5421266"/>
              <a:gd name="connsiteY4" fmla="*/ 0 h 328424"/>
              <a:gd name="connsiteX5" fmla="*/ 2439570 w 5421266"/>
              <a:gd name="connsiteY5" fmla="*/ 0 h 328424"/>
              <a:gd name="connsiteX6" fmla="*/ 2927484 w 5421266"/>
              <a:gd name="connsiteY6" fmla="*/ 0 h 328424"/>
              <a:gd name="connsiteX7" fmla="*/ 3469610 w 5421266"/>
              <a:gd name="connsiteY7" fmla="*/ 0 h 328424"/>
              <a:gd name="connsiteX8" fmla="*/ 4011737 w 5421266"/>
              <a:gd name="connsiteY8" fmla="*/ 0 h 328424"/>
              <a:gd name="connsiteX9" fmla="*/ 4662289 w 5421266"/>
              <a:gd name="connsiteY9" fmla="*/ 0 h 328424"/>
              <a:gd name="connsiteX10" fmla="*/ 5421266 w 5421266"/>
              <a:gd name="connsiteY10" fmla="*/ 0 h 328424"/>
              <a:gd name="connsiteX11" fmla="*/ 5421266 w 5421266"/>
              <a:gd name="connsiteY11" fmla="*/ 328424 h 328424"/>
              <a:gd name="connsiteX12" fmla="*/ 4824927 w 5421266"/>
              <a:gd name="connsiteY12" fmla="*/ 328424 h 328424"/>
              <a:gd name="connsiteX13" fmla="*/ 4391225 w 5421266"/>
              <a:gd name="connsiteY13" fmla="*/ 328424 h 328424"/>
              <a:gd name="connsiteX14" fmla="*/ 3794886 w 5421266"/>
              <a:gd name="connsiteY14" fmla="*/ 328424 h 328424"/>
              <a:gd name="connsiteX15" fmla="*/ 3306972 w 5421266"/>
              <a:gd name="connsiteY15" fmla="*/ 328424 h 328424"/>
              <a:gd name="connsiteX16" fmla="*/ 2656420 w 5421266"/>
              <a:gd name="connsiteY16" fmla="*/ 328424 h 328424"/>
              <a:gd name="connsiteX17" fmla="*/ 2276932 w 5421266"/>
              <a:gd name="connsiteY17" fmla="*/ 328424 h 328424"/>
              <a:gd name="connsiteX18" fmla="*/ 1680592 w 5421266"/>
              <a:gd name="connsiteY18" fmla="*/ 328424 h 328424"/>
              <a:gd name="connsiteX19" fmla="*/ 1084253 w 5421266"/>
              <a:gd name="connsiteY19" fmla="*/ 328424 h 328424"/>
              <a:gd name="connsiteX20" fmla="*/ 704765 w 5421266"/>
              <a:gd name="connsiteY20" fmla="*/ 328424 h 328424"/>
              <a:gd name="connsiteX21" fmla="*/ 0 w 5421266"/>
              <a:gd name="connsiteY21" fmla="*/ 328424 h 328424"/>
              <a:gd name="connsiteX22" fmla="*/ 0 w 5421266"/>
              <a:gd name="connsiteY22" fmla="*/ 0 h 328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21266" h="328424" fill="none" extrusionOk="0">
                <a:moveTo>
                  <a:pt x="0" y="0"/>
                </a:moveTo>
                <a:cubicBezTo>
                  <a:pt x="108713" y="-40893"/>
                  <a:pt x="228776" y="16173"/>
                  <a:pt x="379489" y="0"/>
                </a:cubicBezTo>
                <a:cubicBezTo>
                  <a:pt x="530202" y="-16173"/>
                  <a:pt x="655673" y="8768"/>
                  <a:pt x="813190" y="0"/>
                </a:cubicBezTo>
                <a:cubicBezTo>
                  <a:pt x="970707" y="-8768"/>
                  <a:pt x="1165950" y="62641"/>
                  <a:pt x="1409529" y="0"/>
                </a:cubicBezTo>
                <a:cubicBezTo>
                  <a:pt x="1653108" y="-62641"/>
                  <a:pt x="1847784" y="65839"/>
                  <a:pt x="2005868" y="0"/>
                </a:cubicBezTo>
                <a:cubicBezTo>
                  <a:pt x="2163952" y="-65839"/>
                  <a:pt x="2246436" y="18712"/>
                  <a:pt x="2439570" y="0"/>
                </a:cubicBezTo>
                <a:cubicBezTo>
                  <a:pt x="2632704" y="-18712"/>
                  <a:pt x="2736062" y="49698"/>
                  <a:pt x="2927484" y="0"/>
                </a:cubicBezTo>
                <a:cubicBezTo>
                  <a:pt x="3118906" y="-49698"/>
                  <a:pt x="3255679" y="19839"/>
                  <a:pt x="3469610" y="0"/>
                </a:cubicBezTo>
                <a:cubicBezTo>
                  <a:pt x="3683541" y="-19839"/>
                  <a:pt x="3824082" y="15994"/>
                  <a:pt x="4011737" y="0"/>
                </a:cubicBezTo>
                <a:cubicBezTo>
                  <a:pt x="4199392" y="-15994"/>
                  <a:pt x="4421570" y="75374"/>
                  <a:pt x="4662289" y="0"/>
                </a:cubicBezTo>
                <a:cubicBezTo>
                  <a:pt x="4903008" y="-75374"/>
                  <a:pt x="5235403" y="26009"/>
                  <a:pt x="5421266" y="0"/>
                </a:cubicBezTo>
                <a:cubicBezTo>
                  <a:pt x="5429266" y="156102"/>
                  <a:pt x="5384945" y="221200"/>
                  <a:pt x="5421266" y="328424"/>
                </a:cubicBezTo>
                <a:cubicBezTo>
                  <a:pt x="5257335" y="360779"/>
                  <a:pt x="4967113" y="288557"/>
                  <a:pt x="4824927" y="328424"/>
                </a:cubicBezTo>
                <a:cubicBezTo>
                  <a:pt x="4682741" y="368291"/>
                  <a:pt x="4515399" y="300589"/>
                  <a:pt x="4391225" y="328424"/>
                </a:cubicBezTo>
                <a:cubicBezTo>
                  <a:pt x="4267051" y="356259"/>
                  <a:pt x="4038360" y="269260"/>
                  <a:pt x="3794886" y="328424"/>
                </a:cubicBezTo>
                <a:cubicBezTo>
                  <a:pt x="3551412" y="387588"/>
                  <a:pt x="3501540" y="285266"/>
                  <a:pt x="3306972" y="328424"/>
                </a:cubicBezTo>
                <a:cubicBezTo>
                  <a:pt x="3112404" y="371582"/>
                  <a:pt x="2852520" y="262868"/>
                  <a:pt x="2656420" y="328424"/>
                </a:cubicBezTo>
                <a:cubicBezTo>
                  <a:pt x="2460320" y="393980"/>
                  <a:pt x="2400295" y="325672"/>
                  <a:pt x="2276932" y="328424"/>
                </a:cubicBezTo>
                <a:cubicBezTo>
                  <a:pt x="2153569" y="331176"/>
                  <a:pt x="1809259" y="317679"/>
                  <a:pt x="1680592" y="328424"/>
                </a:cubicBezTo>
                <a:cubicBezTo>
                  <a:pt x="1551925" y="339169"/>
                  <a:pt x="1321410" y="261790"/>
                  <a:pt x="1084253" y="328424"/>
                </a:cubicBezTo>
                <a:cubicBezTo>
                  <a:pt x="847096" y="395058"/>
                  <a:pt x="849756" y="314011"/>
                  <a:pt x="704765" y="328424"/>
                </a:cubicBezTo>
                <a:cubicBezTo>
                  <a:pt x="559774" y="342837"/>
                  <a:pt x="206390" y="279090"/>
                  <a:pt x="0" y="328424"/>
                </a:cubicBezTo>
                <a:cubicBezTo>
                  <a:pt x="-19178" y="192669"/>
                  <a:pt x="17545" y="145173"/>
                  <a:pt x="0" y="0"/>
                </a:cubicBezTo>
                <a:close/>
              </a:path>
              <a:path w="5421266" h="328424" stroke="0" extrusionOk="0">
                <a:moveTo>
                  <a:pt x="0" y="0"/>
                </a:moveTo>
                <a:cubicBezTo>
                  <a:pt x="132472" y="-12900"/>
                  <a:pt x="345413" y="19711"/>
                  <a:pt x="433701" y="0"/>
                </a:cubicBezTo>
                <a:cubicBezTo>
                  <a:pt x="521989" y="-19711"/>
                  <a:pt x="643585" y="24271"/>
                  <a:pt x="813190" y="0"/>
                </a:cubicBezTo>
                <a:cubicBezTo>
                  <a:pt x="982795" y="-24271"/>
                  <a:pt x="1091420" y="31305"/>
                  <a:pt x="1301104" y="0"/>
                </a:cubicBezTo>
                <a:cubicBezTo>
                  <a:pt x="1510788" y="-31305"/>
                  <a:pt x="1591142" y="10063"/>
                  <a:pt x="1789018" y="0"/>
                </a:cubicBezTo>
                <a:cubicBezTo>
                  <a:pt x="1986894" y="-10063"/>
                  <a:pt x="2239745" y="28880"/>
                  <a:pt x="2385357" y="0"/>
                </a:cubicBezTo>
                <a:cubicBezTo>
                  <a:pt x="2530969" y="-28880"/>
                  <a:pt x="2740374" y="49720"/>
                  <a:pt x="2927484" y="0"/>
                </a:cubicBezTo>
                <a:cubicBezTo>
                  <a:pt x="3114594" y="-49720"/>
                  <a:pt x="3206488" y="20195"/>
                  <a:pt x="3361185" y="0"/>
                </a:cubicBezTo>
                <a:cubicBezTo>
                  <a:pt x="3515882" y="-20195"/>
                  <a:pt x="3693324" y="21389"/>
                  <a:pt x="3849099" y="0"/>
                </a:cubicBezTo>
                <a:cubicBezTo>
                  <a:pt x="4004874" y="-21389"/>
                  <a:pt x="4285207" y="2956"/>
                  <a:pt x="4499651" y="0"/>
                </a:cubicBezTo>
                <a:cubicBezTo>
                  <a:pt x="4714095" y="-2956"/>
                  <a:pt x="5150221" y="49446"/>
                  <a:pt x="5421266" y="0"/>
                </a:cubicBezTo>
                <a:cubicBezTo>
                  <a:pt x="5437805" y="146742"/>
                  <a:pt x="5413525" y="168673"/>
                  <a:pt x="5421266" y="328424"/>
                </a:cubicBezTo>
                <a:cubicBezTo>
                  <a:pt x="5334400" y="354380"/>
                  <a:pt x="5157207" y="289181"/>
                  <a:pt x="4987565" y="328424"/>
                </a:cubicBezTo>
                <a:cubicBezTo>
                  <a:pt x="4817923" y="367667"/>
                  <a:pt x="4604150" y="262265"/>
                  <a:pt x="4391225" y="328424"/>
                </a:cubicBezTo>
                <a:cubicBezTo>
                  <a:pt x="4178300" y="394583"/>
                  <a:pt x="4178958" y="314617"/>
                  <a:pt x="4011737" y="328424"/>
                </a:cubicBezTo>
                <a:cubicBezTo>
                  <a:pt x="3844516" y="342231"/>
                  <a:pt x="3744690" y="310462"/>
                  <a:pt x="3578036" y="328424"/>
                </a:cubicBezTo>
                <a:cubicBezTo>
                  <a:pt x="3411382" y="346386"/>
                  <a:pt x="3308467" y="288447"/>
                  <a:pt x="3198547" y="328424"/>
                </a:cubicBezTo>
                <a:cubicBezTo>
                  <a:pt x="3088627" y="368401"/>
                  <a:pt x="2851272" y="318234"/>
                  <a:pt x="2656420" y="328424"/>
                </a:cubicBezTo>
                <a:cubicBezTo>
                  <a:pt x="2461568" y="338614"/>
                  <a:pt x="2274219" y="271071"/>
                  <a:pt x="2168506" y="328424"/>
                </a:cubicBezTo>
                <a:cubicBezTo>
                  <a:pt x="2062793" y="385777"/>
                  <a:pt x="1739907" y="311673"/>
                  <a:pt x="1572167" y="328424"/>
                </a:cubicBezTo>
                <a:cubicBezTo>
                  <a:pt x="1404427" y="345175"/>
                  <a:pt x="1172241" y="324928"/>
                  <a:pt x="921615" y="328424"/>
                </a:cubicBezTo>
                <a:cubicBezTo>
                  <a:pt x="670989" y="331920"/>
                  <a:pt x="349310" y="244283"/>
                  <a:pt x="0" y="328424"/>
                </a:cubicBezTo>
                <a:cubicBezTo>
                  <a:pt x="-12480" y="232617"/>
                  <a:pt x="35659" y="138390"/>
                  <a:pt x="0" y="0"/>
                </a:cubicBezTo>
                <a:close/>
              </a:path>
            </a:pathLst>
          </a:custGeom>
          <a:solidFill>
            <a:schemeClr val="accent3">
              <a:lumMod val="20000"/>
              <a:lumOff val="80000"/>
            </a:schemeClr>
          </a:solidFill>
          <a:ln w="12700">
            <a:solidFill>
              <a:schemeClr val="accent6">
                <a:lumMod val="60000"/>
                <a:lumOff val="40000"/>
              </a:schemeClr>
            </a:solidFill>
            <a:miter lim="400000"/>
            <a:extLst>
              <a:ext uri="{C807C97D-BFC1-408E-A445-0C87EB9F89A2}">
                <ask:lineSketchStyleProps xmlns:ask="http://schemas.microsoft.com/office/drawing/2018/sketchyshapes" sd="3808495442">
                  <a:prstGeom prst="rect">
                    <a:avLst/>
                  </a:prstGeom>
                  <ask:type>
                    <ask:lineSketchScribble/>
                  </ask:type>
                </ask:lineSketchStyleProps>
              </a:ext>
            </a:extLst>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indent="107950" algn="l" defTabSz="449580">
              <a:lnSpc>
                <a:spcPct val="150000"/>
              </a:lnSpc>
              <a:spcBef>
                <a:spcPts val="400"/>
              </a:spcBef>
              <a:defRPr sz="2000" b="1">
                <a:uFill>
                  <a:solidFill>
                    <a:srgbClr val="000000"/>
                  </a:solidFill>
                </a:uFill>
                <a:latin typeface="Trebuchet MS"/>
                <a:ea typeface="Trebuchet MS"/>
                <a:cs typeface="Trebuchet MS"/>
                <a:sym typeface="Trebuchet MS"/>
              </a:defRPr>
            </a:lvl1pPr>
          </a:lstStyle>
          <a:p>
            <a:pPr algn="just"/>
            <a:r>
              <a:rPr lang="pt-BR" sz="1265" dirty="0">
                <a:solidFill>
                  <a:srgbClr val="7030A0"/>
                </a:solidFill>
              </a:rPr>
              <a:t>Este é um belo TEMA atual que pode  ser melhor explorado......</a:t>
            </a:r>
          </a:p>
        </p:txBody>
      </p:sp>
      <p:sp>
        <p:nvSpPr>
          <p:cNvPr id="21" name="4.     Emprego de microrganismos em Processos Biotecnológicos Industriais">
            <a:extLst>
              <a:ext uri="{FF2B5EF4-FFF2-40B4-BE49-F238E27FC236}">
                <a16:creationId xmlns:a16="http://schemas.microsoft.com/office/drawing/2014/main" id="{19E834B6-04FC-AC4C-AC5C-D1280B369F9F}"/>
              </a:ext>
            </a:extLst>
          </p:cNvPr>
          <p:cNvSpPr txBox="1"/>
          <p:nvPr/>
        </p:nvSpPr>
        <p:spPr>
          <a:xfrm>
            <a:off x="1815008" y="62559"/>
            <a:ext cx="8218598"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800" b="1"/>
            </a:pPr>
            <a:r>
              <a:rPr lang="pt-BR" sz="1800" dirty="0"/>
              <a:t> </a:t>
            </a:r>
            <a:r>
              <a:rPr lang="pt-BR" sz="1800" dirty="0">
                <a:latin typeface="+mn-ea"/>
              </a:rPr>
              <a:t>Emprego de microrganismos em Processos Biotecnológicos Industriais   </a:t>
            </a:r>
          </a:p>
        </p:txBody>
      </p:sp>
    </p:spTree>
    <p:extLst>
      <p:ext uri="{BB962C8B-B14F-4D97-AF65-F5344CB8AC3E}">
        <p14:creationId xmlns:p14="http://schemas.microsoft.com/office/powerpoint/2010/main" val="197939391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4.1. Indústria de Alimentos"/>
          <p:cNvSpPr txBox="1"/>
          <p:nvPr/>
        </p:nvSpPr>
        <p:spPr>
          <a:xfrm>
            <a:off x="1406523" y="460724"/>
            <a:ext cx="1941238" cy="288477"/>
          </a:xfrm>
          <a:prstGeom prst="rect">
            <a:avLst/>
          </a:prstGeom>
          <a:gradFill>
            <a:gsLst>
              <a:gs pos="0">
                <a:schemeClr val="accent4"/>
              </a:gs>
              <a:gs pos="100000">
                <a:srgbClr val="FE9301"/>
              </a:gs>
            </a:gsLst>
            <a:lin ang="5400000"/>
          </a:gradFill>
          <a:ln w="12700">
            <a:miter lim="400000"/>
          </a:ln>
          <a:effectLst>
            <a:reflection stA="91988"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800">
                <a:latin typeface="Helvetica Neue Medium"/>
                <a:ea typeface="Helvetica Neue Medium"/>
                <a:cs typeface="Helvetica Neue Medium"/>
                <a:sym typeface="Helvetica Neue Medium"/>
              </a:defRPr>
            </a:lvl1pPr>
          </a:lstStyle>
          <a:p>
            <a:r>
              <a:rPr sz="1406" dirty="0" err="1"/>
              <a:t>Indústria</a:t>
            </a:r>
            <a:r>
              <a:rPr sz="1406" dirty="0"/>
              <a:t> de Alimentos</a:t>
            </a:r>
          </a:p>
        </p:txBody>
      </p:sp>
      <p:sp>
        <p:nvSpPr>
          <p:cNvPr id="267" name="ICB/USP…"/>
          <p:cNvSpPr txBox="1"/>
          <p:nvPr/>
        </p:nvSpPr>
        <p:spPr>
          <a:xfrm>
            <a:off x="0" y="0"/>
            <a:ext cx="1062792" cy="667170"/>
          </a:xfrm>
          <a:prstGeom prst="rect">
            <a:avLst/>
          </a:prstGeom>
          <a:solidFill>
            <a:srgbClr val="72FDE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500">
                <a:latin typeface="Helvetica Neue Medium"/>
                <a:ea typeface="Helvetica Neue Medium"/>
                <a:cs typeface="Helvetica Neue Medium"/>
                <a:sym typeface="Helvetica Neue Medium"/>
              </a:defRPr>
            </a:pPr>
            <a:r>
              <a:rPr sz="1055"/>
              <a:t>ICB/USP</a:t>
            </a:r>
          </a:p>
          <a:p>
            <a:pPr>
              <a:defRPr sz="1000">
                <a:latin typeface="Helvetica Neue Medium"/>
                <a:ea typeface="Helvetica Neue Medium"/>
                <a:cs typeface="Helvetica Neue Medium"/>
                <a:sym typeface="Helvetica Neue Medium"/>
              </a:defRPr>
            </a:pPr>
            <a:endParaRPr sz="703"/>
          </a:p>
          <a:p>
            <a:pPr>
              <a:defRPr sz="1000">
                <a:latin typeface="Helvetica Neue Medium"/>
                <a:ea typeface="Helvetica Neue Medium"/>
                <a:cs typeface="Helvetica Neue Medium"/>
                <a:sym typeface="Helvetica Neue Medium"/>
              </a:defRPr>
            </a:pPr>
            <a:r>
              <a:rPr sz="703"/>
              <a:t>BMM 0180</a:t>
            </a:r>
          </a:p>
          <a:p>
            <a:pPr>
              <a:defRPr sz="1000">
                <a:latin typeface="Helvetica Neue Medium"/>
                <a:ea typeface="Helvetica Neue Medium"/>
                <a:cs typeface="Helvetica Neue Medium"/>
                <a:sym typeface="Helvetica Neue Medium"/>
              </a:defRPr>
            </a:pPr>
            <a:r>
              <a:rPr sz="703"/>
              <a:t>Profa. Elisabete Vicente</a:t>
            </a:r>
          </a:p>
          <a:p>
            <a:pPr>
              <a:defRPr sz="1000" u="sng">
                <a:solidFill>
                  <a:srgbClr val="0000FF"/>
                </a:solidFill>
                <a:uFill>
                  <a:solidFill>
                    <a:srgbClr val="0000FF"/>
                  </a:solidFill>
                </a:uFill>
                <a:latin typeface="Helvetica Neue Medium"/>
                <a:ea typeface="Helvetica Neue Medium"/>
                <a:cs typeface="Helvetica Neue Medium"/>
                <a:sym typeface="Helvetica Neue Medium"/>
              </a:defRPr>
            </a:pPr>
            <a:r>
              <a:rPr sz="703">
                <a:hlinkClick r:id="rId2"/>
              </a:rPr>
              <a:t>bevicent@usp.br</a:t>
            </a:r>
          </a:p>
        </p:txBody>
      </p:sp>
      <p:sp>
        <p:nvSpPr>
          <p:cNvPr id="269" name="Conservantes naturais"/>
          <p:cNvSpPr txBox="1"/>
          <p:nvPr/>
        </p:nvSpPr>
        <p:spPr>
          <a:xfrm>
            <a:off x="1300726" y="1597823"/>
            <a:ext cx="2047035" cy="356957"/>
          </a:xfrm>
          <a:prstGeom prst="rect">
            <a:avLst/>
          </a:prstGeom>
          <a:solidFill>
            <a:srgbClr val="FDF3C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indent="107950" algn="l" defTabSz="449580">
              <a:lnSpc>
                <a:spcPct val="150000"/>
              </a:lnSpc>
              <a:spcBef>
                <a:spcPts val="400"/>
              </a:spcBef>
              <a:defRPr sz="2000" b="1">
                <a:uFill>
                  <a:solidFill>
                    <a:srgbClr val="000000"/>
                  </a:solidFill>
                </a:uFill>
                <a:latin typeface="Trebuchet MS"/>
                <a:ea typeface="Trebuchet MS"/>
                <a:cs typeface="Trebuchet MS"/>
                <a:sym typeface="Trebuchet MS"/>
              </a:defRPr>
            </a:lvl1pPr>
          </a:lstStyle>
          <a:p>
            <a:r>
              <a:rPr lang="pt-BR" sz="1406" dirty="0"/>
              <a:t>Conservantes naturais</a:t>
            </a:r>
          </a:p>
        </p:txBody>
      </p:sp>
      <p:sp>
        <p:nvSpPr>
          <p:cNvPr id="270" name="Produção de vinagre…"/>
          <p:cNvSpPr txBox="1"/>
          <p:nvPr/>
        </p:nvSpPr>
        <p:spPr>
          <a:xfrm>
            <a:off x="1432893" y="2103092"/>
            <a:ext cx="3357362" cy="4001093"/>
          </a:xfrm>
          <a:prstGeom prst="rect">
            <a:avLst/>
          </a:prstGeom>
          <a:solidFill>
            <a:srgbClr val="FFFFCF"/>
          </a:solidFill>
          <a:ln w="12700">
            <a:solidFill>
              <a:schemeClr val="accent4">
                <a:satOff val="-28571"/>
                <a:lumOff val="-11764"/>
              </a:schemeClr>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p>
            <a:pPr algn="l" defTabSz="914391">
              <a:defRPr sz="2000" b="1">
                <a:solidFill>
                  <a:schemeClr val="accent6">
                    <a:satOff val="-34371"/>
                    <a:lumOff val="-13098"/>
                  </a:schemeClr>
                </a:solidFill>
                <a:latin typeface="Franklin Gothic Book"/>
                <a:ea typeface="Franklin Gothic Book"/>
                <a:cs typeface="Franklin Gothic Book"/>
                <a:sym typeface="Franklin Gothic Book"/>
              </a:defRPr>
            </a:pPr>
            <a:r>
              <a:rPr sz="1200" dirty="0"/>
              <a:t>1. </a:t>
            </a:r>
            <a:r>
              <a:rPr lang="pt-BR" sz="1200" dirty="0"/>
              <a:t>Vinagre</a:t>
            </a:r>
            <a:endParaRPr lang="pt-BR" sz="1200" u="sng" dirty="0"/>
          </a:p>
          <a:p>
            <a:pPr algn="l" defTabSz="914391">
              <a:defRPr u="sng">
                <a:solidFill>
                  <a:srgbClr val="AD1F1F"/>
                </a:solidFill>
                <a:latin typeface="Franklin Gothic Book"/>
                <a:ea typeface="Franklin Gothic Book"/>
                <a:cs typeface="Franklin Gothic Book"/>
                <a:sym typeface="Franklin Gothic Book"/>
              </a:defRPr>
            </a:pPr>
            <a:endParaRPr lang="pt-BR" sz="1200" u="sng" dirty="0"/>
          </a:p>
          <a:p>
            <a:pPr algn="l" defTabSz="914391">
              <a:spcBef>
                <a:spcPts val="563"/>
              </a:spcBef>
              <a:buSzPct val="100000"/>
              <a:buFont typeface="Helvetica Neue"/>
              <a:buChar char="➢"/>
              <a:defRPr>
                <a:solidFill>
                  <a:srgbClr val="AD1F1F"/>
                </a:solidFill>
                <a:latin typeface="Franklin Gothic Book"/>
                <a:ea typeface="Franklin Gothic Book"/>
                <a:cs typeface="Franklin Gothic Book"/>
                <a:sym typeface="Franklin Gothic Book"/>
              </a:defRPr>
            </a:pPr>
            <a:r>
              <a:rPr lang="pt-BR" sz="1200" dirty="0"/>
              <a:t> Álcool etílico                       ácido acético</a:t>
            </a:r>
          </a:p>
          <a:p>
            <a:pPr algn="l" defTabSz="914391">
              <a:spcBef>
                <a:spcPts val="563"/>
              </a:spcBef>
              <a:buSzPct val="100000"/>
              <a:buFont typeface="Helvetica Neue"/>
              <a:buChar char="➢"/>
              <a:defRPr sz="1800">
                <a:latin typeface="Franklin Gothic Book"/>
                <a:ea typeface="Franklin Gothic Book"/>
                <a:cs typeface="Franklin Gothic Book"/>
                <a:sym typeface="Franklin Gothic Book"/>
              </a:defRPr>
            </a:pPr>
            <a:r>
              <a:rPr lang="pt-BR" sz="1200" dirty="0"/>
              <a:t> </a:t>
            </a:r>
            <a:r>
              <a:rPr lang="pt-BR" sz="1200" b="1" i="1" dirty="0">
                <a:solidFill>
                  <a:schemeClr val="accent6">
                    <a:satOff val="-34371"/>
                    <a:lumOff val="-13098"/>
                  </a:schemeClr>
                </a:solidFill>
              </a:rPr>
              <a:t>Acetobacter</a:t>
            </a:r>
            <a:r>
              <a:rPr lang="pt-BR" sz="1200" i="1" dirty="0"/>
              <a:t> </a:t>
            </a:r>
            <a:r>
              <a:rPr lang="pt-BR" sz="1200" dirty="0"/>
              <a:t>e </a:t>
            </a:r>
            <a:r>
              <a:rPr lang="pt-BR" sz="1200" b="1" i="1" dirty="0">
                <a:solidFill>
                  <a:schemeClr val="accent6">
                    <a:satOff val="-34371"/>
                    <a:lumOff val="-13098"/>
                  </a:schemeClr>
                </a:solidFill>
              </a:rPr>
              <a:t>Gluconobacter</a:t>
            </a:r>
            <a:endParaRPr lang="pt-BR" sz="1200" i="1" dirty="0">
              <a:solidFill>
                <a:schemeClr val="accent6">
                  <a:satOff val="-34371"/>
                  <a:lumOff val="-13098"/>
                </a:schemeClr>
              </a:solidFill>
            </a:endParaRPr>
          </a:p>
          <a:p>
            <a:pPr algn="l" defTabSz="914391">
              <a:spcBef>
                <a:spcPts val="563"/>
              </a:spcBef>
              <a:defRPr sz="1800" i="1">
                <a:latin typeface="Franklin Gothic Book"/>
                <a:ea typeface="Franklin Gothic Book"/>
                <a:cs typeface="Franklin Gothic Book"/>
                <a:sym typeface="Franklin Gothic Book"/>
              </a:defRPr>
            </a:pPr>
            <a:endParaRPr lang="pt-BR" sz="1200" i="1" dirty="0">
              <a:solidFill>
                <a:schemeClr val="accent6">
                  <a:satOff val="-34371"/>
                  <a:lumOff val="-13098"/>
                </a:schemeClr>
              </a:solidFill>
            </a:endParaRPr>
          </a:p>
          <a:p>
            <a:pPr algn="l" defTabSz="914391">
              <a:spcBef>
                <a:spcPts val="563"/>
              </a:spcBef>
              <a:buSzPct val="100000"/>
              <a:buFont typeface="Helvetica Neue"/>
              <a:buChar char="➢"/>
              <a:defRPr sz="1800" i="1">
                <a:latin typeface="Franklin Gothic Book"/>
                <a:ea typeface="Franklin Gothic Book"/>
                <a:cs typeface="Franklin Gothic Book"/>
                <a:sym typeface="Franklin Gothic Book"/>
              </a:defRPr>
            </a:pPr>
            <a:r>
              <a:rPr lang="pt-BR" sz="1200" dirty="0"/>
              <a:t> A partir de qualquer produto que tenha etanol: vinho, cerveja, arroz, maçã</a:t>
            </a:r>
          </a:p>
          <a:p>
            <a:pPr algn="l" defTabSz="914391">
              <a:spcBef>
                <a:spcPts val="563"/>
              </a:spcBef>
              <a:buSzPct val="100000"/>
              <a:buFont typeface="Helvetica Neue"/>
              <a:buChar char="➢"/>
              <a:defRPr sz="1800">
                <a:latin typeface="Franklin Gothic Book"/>
                <a:ea typeface="Franklin Gothic Book"/>
                <a:cs typeface="Franklin Gothic Book"/>
                <a:sym typeface="Franklin Gothic Book"/>
              </a:defRPr>
            </a:pPr>
            <a:r>
              <a:rPr lang="pt-BR" sz="1200" dirty="0"/>
              <a:t> Usado como </a:t>
            </a:r>
            <a:r>
              <a:rPr lang="pt-BR" sz="1200" u="sng" dirty="0"/>
              <a:t>conservante</a:t>
            </a:r>
            <a:r>
              <a:rPr lang="pt-BR" sz="1200" dirty="0"/>
              <a:t>: carnes, picles, etc.</a:t>
            </a:r>
          </a:p>
          <a:p>
            <a:pPr algn="l" defTabSz="914391">
              <a:spcBef>
                <a:spcPts val="563"/>
              </a:spcBef>
              <a:buSzPct val="100000"/>
              <a:buFont typeface="Helvetica Neue"/>
              <a:buChar char="➢"/>
              <a:defRPr sz="1800">
                <a:latin typeface="Franklin Gothic Book"/>
                <a:ea typeface="Franklin Gothic Book"/>
                <a:cs typeface="Franklin Gothic Book"/>
                <a:sym typeface="Franklin Gothic Book"/>
              </a:defRPr>
            </a:pPr>
            <a:r>
              <a:rPr lang="pt-BR" sz="1200" dirty="0"/>
              <a:t> O processo é dependente de O</a:t>
            </a:r>
            <a:r>
              <a:rPr lang="pt-BR" sz="1200" baseline="-25000" dirty="0"/>
              <a:t>2</a:t>
            </a:r>
          </a:p>
          <a:p>
            <a:pPr algn="l" defTabSz="914391">
              <a:spcBef>
                <a:spcPts val="563"/>
              </a:spcBef>
              <a:buSzPct val="100000"/>
              <a:buFont typeface="Helvetica Neue"/>
              <a:buChar char="➢"/>
              <a:defRPr sz="1800">
                <a:latin typeface="Franklin Gothic Book"/>
                <a:ea typeface="Franklin Gothic Book"/>
                <a:cs typeface="Franklin Gothic Book"/>
                <a:sym typeface="Franklin Gothic Book"/>
              </a:defRPr>
            </a:pPr>
            <a:r>
              <a:rPr lang="pt-BR" sz="1200" dirty="0"/>
              <a:t> Existem vários processos:</a:t>
            </a:r>
          </a:p>
          <a:p>
            <a:pPr marL="321465" lvl="1" algn="l" defTabSz="914391">
              <a:spcBef>
                <a:spcPts val="563"/>
              </a:spcBef>
              <a:buSzPct val="100000"/>
              <a:buFont typeface="Helvetica Neue"/>
              <a:buChar char="➢"/>
              <a:defRPr sz="1800">
                <a:latin typeface="Franklin Gothic Book"/>
                <a:ea typeface="Franklin Gothic Book"/>
                <a:cs typeface="Franklin Gothic Book"/>
                <a:sym typeface="Franklin Gothic Book"/>
              </a:defRPr>
            </a:pPr>
            <a:r>
              <a:rPr lang="pt-BR" sz="1200" dirty="0"/>
              <a:t> Tonel aberto: vinho exposto ao ar (camada limosa de bactérias na superfície do substrato), pouco eficiente</a:t>
            </a:r>
          </a:p>
          <a:p>
            <a:pPr marL="321465" lvl="1" algn="l" defTabSz="914391">
              <a:spcBef>
                <a:spcPts val="563"/>
              </a:spcBef>
              <a:buSzPct val="100000"/>
              <a:buFont typeface="Helvetica Neue"/>
              <a:buChar char="➢"/>
              <a:defRPr sz="1800">
                <a:latin typeface="Franklin Gothic Book"/>
                <a:ea typeface="Franklin Gothic Book"/>
                <a:cs typeface="Franklin Gothic Book"/>
                <a:sym typeface="Franklin Gothic Book"/>
              </a:defRPr>
            </a:pPr>
            <a:r>
              <a:rPr lang="pt-BR" sz="1200" dirty="0"/>
              <a:t> Gotejamento: gotejamento do líquido alcoólico em substratos como madeira</a:t>
            </a:r>
          </a:p>
          <a:p>
            <a:pPr marL="321465" lvl="1" algn="l" defTabSz="914391">
              <a:spcBef>
                <a:spcPts val="563"/>
              </a:spcBef>
              <a:buSzPct val="100000"/>
              <a:buFont typeface="Helvetica Neue"/>
              <a:buChar char="➢"/>
              <a:defRPr sz="1800">
                <a:latin typeface="Franklin Gothic Book"/>
                <a:ea typeface="Franklin Gothic Book"/>
                <a:cs typeface="Franklin Gothic Book"/>
                <a:sym typeface="Franklin Gothic Book"/>
              </a:defRPr>
            </a:pPr>
            <a:r>
              <a:rPr lang="pt-BR" sz="1200" dirty="0"/>
              <a:t> Borbulhamento: fermentação submersa com aeração</a:t>
            </a:r>
          </a:p>
        </p:txBody>
      </p:sp>
      <p:sp>
        <p:nvSpPr>
          <p:cNvPr id="271" name="Arrow"/>
          <p:cNvSpPr/>
          <p:nvPr/>
        </p:nvSpPr>
        <p:spPr>
          <a:xfrm>
            <a:off x="3726865" y="2912055"/>
            <a:ext cx="662147" cy="90786"/>
          </a:xfrm>
          <a:prstGeom prst="rightArrow">
            <a:avLst>
              <a:gd name="adj1" fmla="val 32000"/>
              <a:gd name="adj2" fmla="val 629508"/>
            </a:avLst>
          </a:prstGeom>
          <a:solidFill>
            <a:srgbClr val="FFFFFF"/>
          </a:solidFill>
          <a:ln w="25400">
            <a:solidFill>
              <a:schemeClr val="accent1"/>
            </a:solidFill>
          </a:ln>
        </p:spPr>
        <p:txBody>
          <a:bodyPr lIns="35719" tIns="35719" rIns="35719" bIns="35719" anchor="ctr"/>
          <a:lstStyle/>
          <a:p>
            <a:pPr>
              <a:defRPr>
                <a:latin typeface="+mj-lt"/>
                <a:ea typeface="+mj-ea"/>
                <a:cs typeface="+mj-cs"/>
                <a:sym typeface="Helvetica"/>
              </a:defRPr>
            </a:pPr>
            <a:endParaRPr sz="1688"/>
          </a:p>
        </p:txBody>
      </p:sp>
      <p:sp>
        <p:nvSpPr>
          <p:cNvPr id="272" name="Produção de vinagre…"/>
          <p:cNvSpPr txBox="1"/>
          <p:nvPr/>
        </p:nvSpPr>
        <p:spPr>
          <a:xfrm>
            <a:off x="5596039" y="1415294"/>
            <a:ext cx="4970408" cy="2912783"/>
          </a:xfrm>
          <a:prstGeom prst="rect">
            <a:avLst/>
          </a:prstGeom>
          <a:solidFill>
            <a:srgbClr val="FFFFCF"/>
          </a:solidFill>
          <a:ln w="12700">
            <a:solidFill>
              <a:schemeClr val="accent4">
                <a:satOff val="-28571"/>
                <a:lumOff val="-11764"/>
              </a:schemeClr>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a:spAutoFit/>
          </a:bodyPr>
          <a:lstStyle/>
          <a:p>
            <a:pPr algn="l" defTabSz="914391">
              <a:defRPr sz="2000" b="1">
                <a:solidFill>
                  <a:schemeClr val="accent6">
                    <a:satOff val="-34371"/>
                    <a:lumOff val="-13098"/>
                  </a:schemeClr>
                </a:solidFill>
                <a:latin typeface="Franklin Gothic Book"/>
                <a:ea typeface="Franklin Gothic Book"/>
                <a:cs typeface="Franklin Gothic Book"/>
                <a:sym typeface="Franklin Gothic Book"/>
              </a:defRPr>
            </a:pPr>
            <a:r>
              <a:rPr sz="1406" dirty="0"/>
              <a:t>2. </a:t>
            </a:r>
            <a:r>
              <a:rPr lang="pt-BR" sz="1406" dirty="0"/>
              <a:t>Ácido cítrico</a:t>
            </a:r>
          </a:p>
          <a:p>
            <a:pPr algn="l" defTabSz="914391">
              <a:defRPr u="sng">
                <a:solidFill>
                  <a:srgbClr val="AD1F1F"/>
                </a:solidFill>
                <a:latin typeface="Franklin Gothic Book"/>
                <a:ea typeface="Franklin Gothic Book"/>
                <a:cs typeface="Franklin Gothic Book"/>
                <a:sym typeface="Franklin Gothic Book"/>
              </a:defRPr>
            </a:pPr>
            <a:endParaRPr lang="pt-BR" sz="1688" u="sng" dirty="0"/>
          </a:p>
          <a:p>
            <a:pPr algn="l" defTabSz="914391">
              <a:spcBef>
                <a:spcPts val="563"/>
              </a:spcBef>
              <a:buSzPct val="100000"/>
              <a:buFont typeface="Helvetica Neue"/>
              <a:buChar char="➢"/>
              <a:defRPr>
                <a:solidFill>
                  <a:srgbClr val="AD1F1F"/>
                </a:solidFill>
                <a:latin typeface="Franklin Gothic Book"/>
                <a:ea typeface="Franklin Gothic Book"/>
                <a:cs typeface="Franklin Gothic Book"/>
                <a:sym typeface="Franklin Gothic Book"/>
              </a:defRPr>
            </a:pPr>
            <a:r>
              <a:rPr lang="pt-BR" sz="1688" dirty="0"/>
              <a:t> </a:t>
            </a:r>
            <a:r>
              <a:rPr lang="pt-BR" sz="1406" dirty="0"/>
              <a:t>Sacarose</a:t>
            </a:r>
            <a:r>
              <a:rPr lang="pt-BR" sz="1688" dirty="0"/>
              <a:t>                      </a:t>
            </a:r>
            <a:r>
              <a:rPr lang="pt-BR" sz="1406" dirty="0"/>
              <a:t>ácido</a:t>
            </a:r>
            <a:r>
              <a:rPr lang="pt-BR" sz="890" dirty="0"/>
              <a:t> </a:t>
            </a:r>
            <a:r>
              <a:rPr lang="pt-BR" sz="1406" dirty="0"/>
              <a:t>cítrico</a:t>
            </a:r>
            <a:r>
              <a:rPr lang="pt-BR" sz="1688" dirty="0"/>
              <a:t>                </a:t>
            </a:r>
            <a:r>
              <a:rPr lang="pt-BR" sz="890" dirty="0"/>
              <a:t>                          (melaço de cana-de-açúcar ) </a:t>
            </a:r>
          </a:p>
          <a:p>
            <a:pPr algn="l" defTabSz="914391">
              <a:spcBef>
                <a:spcPts val="563"/>
              </a:spcBef>
              <a:buSzPct val="100000"/>
              <a:defRPr>
                <a:solidFill>
                  <a:srgbClr val="AD1F1F"/>
                </a:solidFill>
                <a:latin typeface="Franklin Gothic Book"/>
                <a:ea typeface="Franklin Gothic Book"/>
                <a:cs typeface="Franklin Gothic Book"/>
                <a:sym typeface="Franklin Gothic Book"/>
              </a:defRPr>
            </a:pPr>
            <a:endParaRPr lang="pt-BR" sz="563" dirty="0"/>
          </a:p>
          <a:p>
            <a:pPr algn="l" defTabSz="914391">
              <a:spcBef>
                <a:spcPts val="563"/>
              </a:spcBef>
              <a:buSzPct val="100000"/>
              <a:buFont typeface="Helvetica Neue"/>
              <a:buChar char="➢"/>
              <a:defRPr sz="1800">
                <a:latin typeface="Franklin Gothic Book"/>
                <a:ea typeface="Franklin Gothic Book"/>
                <a:cs typeface="Franklin Gothic Book"/>
                <a:sym typeface="Franklin Gothic Book"/>
              </a:defRPr>
            </a:pPr>
            <a:r>
              <a:rPr lang="pt-BR" sz="949" dirty="0"/>
              <a:t> </a:t>
            </a:r>
            <a:r>
              <a:rPr lang="pt-BR" sz="949" b="1" i="1" dirty="0">
                <a:solidFill>
                  <a:schemeClr val="accent6">
                    <a:satOff val="-34371"/>
                    <a:lumOff val="-13098"/>
                  </a:schemeClr>
                </a:solidFill>
              </a:rPr>
              <a:t>Aspergillus niger </a:t>
            </a:r>
            <a:r>
              <a:rPr lang="pt-BR" sz="949" dirty="0"/>
              <a:t>(fungo filamentoso)      </a:t>
            </a:r>
          </a:p>
          <a:p>
            <a:pPr algn="l" defTabSz="914391">
              <a:spcBef>
                <a:spcPts val="563"/>
              </a:spcBef>
              <a:buSzPct val="100000"/>
              <a:buFont typeface="Helvetica Neue"/>
              <a:buChar char="➢"/>
              <a:defRPr sz="1800">
                <a:latin typeface="Franklin Gothic Book"/>
                <a:ea typeface="Franklin Gothic Book"/>
                <a:cs typeface="Franklin Gothic Book"/>
                <a:sym typeface="Franklin Gothic Book"/>
              </a:defRPr>
            </a:pPr>
            <a:endParaRPr lang="pt-BR" sz="949" dirty="0"/>
          </a:p>
          <a:p>
            <a:pPr algn="l" defTabSz="914391">
              <a:spcBef>
                <a:spcPts val="563"/>
              </a:spcBef>
              <a:buSzPct val="100000"/>
              <a:buFont typeface="Helvetica Neue"/>
              <a:buChar char="➢"/>
              <a:defRPr sz="1800">
                <a:latin typeface="Franklin Gothic Book"/>
                <a:ea typeface="Franklin Gothic Book"/>
                <a:cs typeface="Franklin Gothic Book"/>
                <a:sym typeface="Franklin Gothic Book"/>
              </a:defRPr>
            </a:pPr>
            <a:r>
              <a:rPr lang="pt-BR" sz="949" dirty="0"/>
              <a:t>ou </a:t>
            </a:r>
            <a:r>
              <a:rPr lang="pt-BR" sz="949" b="1" i="1" dirty="0">
                <a:solidFill>
                  <a:schemeClr val="accent6">
                    <a:satOff val="-34371"/>
                    <a:lumOff val="-13098"/>
                  </a:schemeClr>
                </a:solidFill>
              </a:rPr>
              <a:t>Candida lipolytica</a:t>
            </a:r>
            <a:r>
              <a:rPr lang="pt-BR" sz="949" i="1" dirty="0">
                <a:solidFill>
                  <a:schemeClr val="accent6">
                    <a:satOff val="-34371"/>
                    <a:lumOff val="-13098"/>
                  </a:schemeClr>
                </a:solidFill>
              </a:rPr>
              <a:t> </a:t>
            </a:r>
            <a:r>
              <a:rPr lang="pt-BR" sz="949" dirty="0"/>
              <a:t>(levedura)</a:t>
            </a:r>
          </a:p>
          <a:p>
            <a:pPr algn="l" defTabSz="914391">
              <a:spcBef>
                <a:spcPts val="563"/>
              </a:spcBef>
              <a:defRPr sz="1800">
                <a:latin typeface="Franklin Gothic Book"/>
                <a:ea typeface="Franklin Gothic Book"/>
                <a:cs typeface="Franklin Gothic Book"/>
                <a:sym typeface="Franklin Gothic Book"/>
              </a:defRPr>
            </a:pPr>
            <a:endParaRPr lang="pt-BR" sz="949" i="1" dirty="0"/>
          </a:p>
          <a:p>
            <a:pPr algn="l" defTabSz="914391">
              <a:spcBef>
                <a:spcPts val="563"/>
              </a:spcBef>
              <a:buSzPct val="100000"/>
              <a:buFont typeface="Helvetica Neue"/>
              <a:buChar char="➢"/>
              <a:defRPr sz="1800" i="1">
                <a:latin typeface="Franklin Gothic Book"/>
                <a:ea typeface="Franklin Gothic Book"/>
                <a:cs typeface="Franklin Gothic Book"/>
                <a:sym typeface="Franklin Gothic Book"/>
              </a:defRPr>
            </a:pPr>
            <a:r>
              <a:rPr lang="pt-BR" sz="949" dirty="0"/>
              <a:t> É o ácido mais utilizado pela indústria alimentícia e de bebidas como conservante e antioxidante.</a:t>
            </a:r>
          </a:p>
          <a:p>
            <a:pPr algn="l" defTabSz="914391">
              <a:spcBef>
                <a:spcPts val="563"/>
              </a:spcBef>
              <a:buSzPct val="100000"/>
              <a:defRPr sz="1800" i="1">
                <a:latin typeface="Franklin Gothic Book"/>
                <a:ea typeface="Franklin Gothic Book"/>
                <a:cs typeface="Franklin Gothic Book"/>
                <a:sym typeface="Franklin Gothic Book"/>
              </a:defRPr>
            </a:pPr>
            <a:endParaRPr lang="pt-BR" sz="949" dirty="0"/>
          </a:p>
          <a:p>
            <a:pPr algn="l" defTabSz="914391">
              <a:spcBef>
                <a:spcPts val="563"/>
              </a:spcBef>
              <a:buSzPct val="100000"/>
              <a:buFont typeface="Helvetica Neue"/>
              <a:buChar char="➢"/>
              <a:defRPr sz="1800" i="1">
                <a:latin typeface="Franklin Gothic Book"/>
                <a:ea typeface="Franklin Gothic Book"/>
                <a:cs typeface="Franklin Gothic Book"/>
                <a:sym typeface="Franklin Gothic Book"/>
              </a:defRPr>
            </a:pPr>
            <a:r>
              <a:rPr lang="pt-BR" sz="949" dirty="0"/>
              <a:t> Empregos:</a:t>
            </a:r>
          </a:p>
        </p:txBody>
      </p:sp>
      <p:sp>
        <p:nvSpPr>
          <p:cNvPr id="273" name="Arrow"/>
          <p:cNvSpPr/>
          <p:nvPr/>
        </p:nvSpPr>
        <p:spPr>
          <a:xfrm>
            <a:off x="6854664" y="2142029"/>
            <a:ext cx="662147" cy="90786"/>
          </a:xfrm>
          <a:prstGeom prst="rightArrow">
            <a:avLst>
              <a:gd name="adj1" fmla="val 32000"/>
              <a:gd name="adj2" fmla="val 629508"/>
            </a:avLst>
          </a:prstGeom>
          <a:solidFill>
            <a:srgbClr val="FFFFFF"/>
          </a:solidFill>
          <a:ln w="25400">
            <a:solidFill>
              <a:schemeClr val="accent1"/>
            </a:solidFill>
          </a:ln>
        </p:spPr>
        <p:txBody>
          <a:bodyPr lIns="35719" tIns="35719" rIns="35719" bIns="35719" anchor="ctr"/>
          <a:lstStyle/>
          <a:p>
            <a:pPr>
              <a:defRPr>
                <a:latin typeface="+mj-lt"/>
                <a:ea typeface="+mj-ea"/>
                <a:cs typeface="+mj-cs"/>
                <a:sym typeface="Helvetica"/>
              </a:defRPr>
            </a:pPr>
            <a:endParaRPr sz="1688"/>
          </a:p>
        </p:txBody>
      </p:sp>
      <p:sp>
        <p:nvSpPr>
          <p:cNvPr id="274" name="https://pt.wikiversity.org/wiki/Aula_9_-_Fermentação_Ácido_c%C3%ADtrico"/>
          <p:cNvSpPr txBox="1"/>
          <p:nvPr/>
        </p:nvSpPr>
        <p:spPr>
          <a:xfrm>
            <a:off x="5608628" y="6423188"/>
            <a:ext cx="4998164" cy="245260"/>
          </a:xfrm>
          <a:prstGeom prst="rect">
            <a:avLst/>
          </a:prstGeom>
          <a:solidFill>
            <a:srgbClr val="FFFFCF"/>
          </a:solidFill>
          <a:ln w="25400">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600"/>
            </a:lvl1pPr>
          </a:lstStyle>
          <a:p>
            <a:r>
              <a:rPr sz="1125" dirty="0"/>
              <a:t>https://</a:t>
            </a:r>
            <a:r>
              <a:rPr sz="1125" dirty="0" err="1"/>
              <a:t>pt.wikiversity.org</a:t>
            </a:r>
            <a:r>
              <a:rPr sz="1125" dirty="0"/>
              <a:t>/wiki/Aula_9_-_Fermentação_Ácido_c%C3%ADtrico</a:t>
            </a:r>
          </a:p>
        </p:txBody>
      </p:sp>
      <p:pic>
        <p:nvPicPr>
          <p:cNvPr id="275" name="Uso_e_aplicações_do_ácido_cítrico.png" descr="Uso_e_aplicações_do_ácido_cítrico.png"/>
          <p:cNvPicPr>
            <a:picLocks noChangeAspect="1"/>
          </p:cNvPicPr>
          <p:nvPr/>
        </p:nvPicPr>
        <p:blipFill>
          <a:blip r:embed="rId3"/>
          <a:stretch>
            <a:fillRect/>
          </a:stretch>
        </p:blipFill>
        <p:spPr>
          <a:xfrm>
            <a:off x="5562999" y="4479698"/>
            <a:ext cx="5036486" cy="1877005"/>
          </a:xfrm>
          <a:prstGeom prst="rect">
            <a:avLst/>
          </a:prstGeom>
          <a:solidFill>
            <a:schemeClr val="accent4">
              <a:lumMod val="20000"/>
              <a:lumOff val="80000"/>
            </a:schemeClr>
          </a:solidFill>
          <a:ln w="12700">
            <a:miter lim="400000"/>
          </a:ln>
        </p:spPr>
      </p:pic>
      <p:pic>
        <p:nvPicPr>
          <p:cNvPr id="276" name="5061.jpg" descr="5061.jpg"/>
          <p:cNvPicPr>
            <a:picLocks noChangeAspect="1"/>
          </p:cNvPicPr>
          <p:nvPr/>
        </p:nvPicPr>
        <p:blipFill>
          <a:blip r:embed="rId4"/>
          <a:stretch>
            <a:fillRect/>
          </a:stretch>
        </p:blipFill>
        <p:spPr>
          <a:xfrm>
            <a:off x="9102543" y="2325584"/>
            <a:ext cx="796211" cy="808950"/>
          </a:xfrm>
          <a:prstGeom prst="rect">
            <a:avLst/>
          </a:prstGeom>
          <a:ln w="12700">
            <a:miter lim="400000"/>
          </a:ln>
        </p:spPr>
      </p:pic>
      <p:pic>
        <p:nvPicPr>
          <p:cNvPr id="277" name="Part 3 - 3.jpg" descr="Part 3 - 3.jpg"/>
          <p:cNvPicPr>
            <a:picLocks noChangeAspect="1"/>
          </p:cNvPicPr>
          <p:nvPr/>
        </p:nvPicPr>
        <p:blipFill>
          <a:blip r:embed="rId5"/>
          <a:stretch>
            <a:fillRect/>
          </a:stretch>
        </p:blipFill>
        <p:spPr>
          <a:xfrm>
            <a:off x="7896244" y="2846433"/>
            <a:ext cx="801029" cy="582567"/>
          </a:xfrm>
          <a:prstGeom prst="rect">
            <a:avLst/>
          </a:prstGeom>
          <a:ln w="12700">
            <a:miter lim="400000"/>
          </a:ln>
        </p:spPr>
      </p:pic>
      <p:sp>
        <p:nvSpPr>
          <p:cNvPr id="16" name="1. Microrganismos empregados na fabricação de Pães…">
            <a:extLst>
              <a:ext uri="{FF2B5EF4-FFF2-40B4-BE49-F238E27FC236}">
                <a16:creationId xmlns:a16="http://schemas.microsoft.com/office/drawing/2014/main" id="{4A52969F-274A-454C-8379-190E21D40CA7}"/>
              </a:ext>
            </a:extLst>
          </p:cNvPr>
          <p:cNvSpPr txBox="1"/>
          <p:nvPr/>
        </p:nvSpPr>
        <p:spPr>
          <a:xfrm>
            <a:off x="1394906" y="870620"/>
            <a:ext cx="8532353" cy="564578"/>
          </a:xfrm>
          <a:prstGeom prst="rect">
            <a:avLst/>
          </a:prstGeom>
          <a:solidFill>
            <a:schemeClr val="accent4">
              <a:lumMod val="20000"/>
              <a:lumOff val="80000"/>
            </a:schemeClr>
          </a:solidFill>
          <a:ln w="57150">
            <a:solidFill>
              <a:srgbClr val="C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98225" algn="l" defTabSz="321465">
              <a:buSzPct val="100000"/>
              <a:defRPr sz="1600">
                <a:solidFill>
                  <a:schemeClr val="accent3">
                    <a:satOff val="-7500"/>
                    <a:lumOff val="-10588"/>
                  </a:schemeClr>
                </a:solidFill>
                <a:latin typeface="+mj-lt"/>
                <a:ea typeface="+mj-ea"/>
                <a:cs typeface="+mj-cs"/>
                <a:sym typeface="Helvetica"/>
              </a:defRPr>
            </a:pPr>
            <a:r>
              <a:rPr lang="pt-BR" sz="1600" b="1" dirty="0">
                <a:solidFill>
                  <a:schemeClr val="accent3">
                    <a:satOff val="-7500"/>
                    <a:lumOff val="-10588"/>
                  </a:schemeClr>
                </a:solidFill>
                <a:sym typeface="Helvetica"/>
              </a:rPr>
              <a:t>6. Microrganismos empregados na fabricação </a:t>
            </a:r>
            <a:r>
              <a:rPr lang="pt-BR" sz="1600" b="1" u="sng" dirty="0">
                <a:solidFill>
                  <a:schemeClr val="accent3">
                    <a:satOff val="-7500"/>
                    <a:lumOff val="-10588"/>
                  </a:schemeClr>
                </a:solidFill>
                <a:sym typeface="Helvetica"/>
              </a:rPr>
              <a:t>aditivos para alimentos: </a:t>
            </a:r>
          </a:p>
          <a:p>
            <a:pPr marL="98225" algn="l" defTabSz="321465">
              <a:buSzPct val="100000"/>
              <a:defRPr sz="1600">
                <a:solidFill>
                  <a:schemeClr val="accent3">
                    <a:satOff val="-7500"/>
                    <a:lumOff val="-10588"/>
                  </a:schemeClr>
                </a:solidFill>
                <a:latin typeface="+mj-lt"/>
                <a:ea typeface="+mj-ea"/>
                <a:cs typeface="+mj-cs"/>
                <a:sym typeface="Helvetica"/>
              </a:defRPr>
            </a:pPr>
            <a:r>
              <a:rPr lang="pt-BR" sz="1600" b="1" dirty="0">
                <a:solidFill>
                  <a:schemeClr val="bg2"/>
                </a:solidFill>
                <a:sym typeface="Helvetica"/>
              </a:rPr>
              <a:t>     </a:t>
            </a:r>
            <a:r>
              <a:rPr lang="pt-BR" sz="1600" dirty="0">
                <a:solidFill>
                  <a:schemeClr val="tx1"/>
                </a:solidFill>
                <a:sym typeface="Helvetica"/>
              </a:rPr>
              <a:t>Aromas, Essências, conservantes naturais, espessantes</a:t>
            </a:r>
            <a:endParaRPr lang="pt-BR" sz="1600" u="sng" dirty="0">
              <a:solidFill>
                <a:schemeClr val="accent3">
                  <a:satOff val="-7500"/>
                  <a:lumOff val="-10588"/>
                </a:schemeClr>
              </a:solidFill>
              <a:sym typeface="Helvetica"/>
            </a:endParaRPr>
          </a:p>
        </p:txBody>
      </p:sp>
      <p:sp>
        <p:nvSpPr>
          <p:cNvPr id="15" name="4.     Emprego de microrganismos em Processos Biotecnológicos Industriais">
            <a:extLst>
              <a:ext uri="{FF2B5EF4-FFF2-40B4-BE49-F238E27FC236}">
                <a16:creationId xmlns:a16="http://schemas.microsoft.com/office/drawing/2014/main" id="{EDFB0EDD-6DC1-0243-A9BA-B1CD15280DA6}"/>
              </a:ext>
            </a:extLst>
          </p:cNvPr>
          <p:cNvSpPr txBox="1"/>
          <p:nvPr/>
        </p:nvSpPr>
        <p:spPr>
          <a:xfrm>
            <a:off x="1883372" y="-9829"/>
            <a:ext cx="8218598"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800" b="1"/>
            </a:pPr>
            <a:r>
              <a:rPr lang="pt-BR" sz="1800" dirty="0"/>
              <a:t> </a:t>
            </a:r>
            <a:r>
              <a:rPr lang="pt-BR" sz="1800" dirty="0">
                <a:latin typeface="+mn-ea"/>
              </a:rPr>
              <a:t>Emprego de microrganismos em Processos Biotecnológicos Industriais   </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ICB/USP…"/>
          <p:cNvSpPr txBox="1"/>
          <p:nvPr/>
        </p:nvSpPr>
        <p:spPr>
          <a:xfrm>
            <a:off x="0" y="0"/>
            <a:ext cx="1062792" cy="667170"/>
          </a:xfrm>
          <a:prstGeom prst="rect">
            <a:avLst/>
          </a:prstGeom>
          <a:solidFill>
            <a:srgbClr val="72FDE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500">
                <a:latin typeface="Helvetica Neue Medium"/>
                <a:ea typeface="Helvetica Neue Medium"/>
                <a:cs typeface="Helvetica Neue Medium"/>
                <a:sym typeface="Helvetica Neue Medium"/>
              </a:defRPr>
            </a:pPr>
            <a:r>
              <a:rPr sz="1055"/>
              <a:t>ICB/USP</a:t>
            </a:r>
          </a:p>
          <a:p>
            <a:pPr>
              <a:defRPr sz="1000">
                <a:latin typeface="Helvetica Neue Medium"/>
                <a:ea typeface="Helvetica Neue Medium"/>
                <a:cs typeface="Helvetica Neue Medium"/>
                <a:sym typeface="Helvetica Neue Medium"/>
              </a:defRPr>
            </a:pPr>
            <a:endParaRPr sz="703"/>
          </a:p>
          <a:p>
            <a:pPr>
              <a:defRPr sz="1000">
                <a:latin typeface="Helvetica Neue Medium"/>
                <a:ea typeface="Helvetica Neue Medium"/>
                <a:cs typeface="Helvetica Neue Medium"/>
                <a:sym typeface="Helvetica Neue Medium"/>
              </a:defRPr>
            </a:pPr>
            <a:r>
              <a:rPr sz="703"/>
              <a:t>BMM 0180</a:t>
            </a:r>
          </a:p>
          <a:p>
            <a:pPr>
              <a:defRPr sz="1000">
                <a:latin typeface="Helvetica Neue Medium"/>
                <a:ea typeface="Helvetica Neue Medium"/>
                <a:cs typeface="Helvetica Neue Medium"/>
                <a:sym typeface="Helvetica Neue Medium"/>
              </a:defRPr>
            </a:pPr>
            <a:r>
              <a:rPr sz="703"/>
              <a:t>Profa. Elisabete Vicente</a:t>
            </a:r>
          </a:p>
          <a:p>
            <a:pPr>
              <a:defRPr sz="1000" u="sng">
                <a:solidFill>
                  <a:srgbClr val="0000FF"/>
                </a:solidFill>
                <a:uFill>
                  <a:solidFill>
                    <a:srgbClr val="0000FF"/>
                  </a:solidFill>
                </a:uFill>
                <a:latin typeface="Helvetica Neue Medium"/>
                <a:ea typeface="Helvetica Neue Medium"/>
                <a:cs typeface="Helvetica Neue Medium"/>
                <a:sym typeface="Helvetica Neue Medium"/>
              </a:defRPr>
            </a:pPr>
            <a:r>
              <a:rPr sz="703">
                <a:hlinkClick r:id="rId2"/>
              </a:rPr>
              <a:t>bevicent@usp.br</a:t>
            </a:r>
          </a:p>
        </p:txBody>
      </p:sp>
      <p:sp>
        <p:nvSpPr>
          <p:cNvPr id="284" name="Emulsificantes"/>
          <p:cNvSpPr txBox="1"/>
          <p:nvPr/>
        </p:nvSpPr>
        <p:spPr>
          <a:xfrm>
            <a:off x="1395013" y="1564987"/>
            <a:ext cx="2920672" cy="356957"/>
          </a:xfrm>
          <a:prstGeom prst="rect">
            <a:avLst/>
          </a:prstGeom>
          <a:solidFill>
            <a:srgbClr val="FCF098"/>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indent="107950" algn="l" defTabSz="449580">
              <a:lnSpc>
                <a:spcPct val="150000"/>
              </a:lnSpc>
              <a:spcBef>
                <a:spcPts val="400"/>
              </a:spcBef>
              <a:defRPr sz="2000" b="1">
                <a:uFill>
                  <a:solidFill>
                    <a:srgbClr val="000000"/>
                  </a:solidFill>
                </a:uFill>
                <a:latin typeface="Trebuchet MS"/>
                <a:ea typeface="Trebuchet MS"/>
                <a:cs typeface="Trebuchet MS"/>
                <a:sym typeface="Trebuchet MS"/>
              </a:defRPr>
            </a:lvl1pPr>
          </a:lstStyle>
          <a:p>
            <a:r>
              <a:rPr lang="pt-BR" sz="1406"/>
              <a:t>Emulsificantes e Biosurfactantes</a:t>
            </a:r>
          </a:p>
        </p:txBody>
      </p:sp>
      <p:sp>
        <p:nvSpPr>
          <p:cNvPr id="285" name="Espessantes"/>
          <p:cNvSpPr txBox="1"/>
          <p:nvPr/>
        </p:nvSpPr>
        <p:spPr>
          <a:xfrm>
            <a:off x="1929488" y="5141617"/>
            <a:ext cx="1179811" cy="356957"/>
          </a:xfrm>
          <a:prstGeom prst="rect">
            <a:avLst/>
          </a:prstGeom>
          <a:solidFill>
            <a:srgbClr val="FCF098"/>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indent="107950" algn="l" defTabSz="449580">
              <a:lnSpc>
                <a:spcPct val="150000"/>
              </a:lnSpc>
              <a:spcBef>
                <a:spcPts val="400"/>
              </a:spcBef>
              <a:defRPr sz="2000" b="1">
                <a:uFill>
                  <a:solidFill>
                    <a:srgbClr val="000000"/>
                  </a:solidFill>
                </a:uFill>
                <a:latin typeface="Trebuchet MS"/>
                <a:ea typeface="Trebuchet MS"/>
                <a:cs typeface="Trebuchet MS"/>
                <a:sym typeface="Trebuchet MS"/>
              </a:defRPr>
            </a:lvl1pPr>
          </a:lstStyle>
          <a:p>
            <a:r>
              <a:rPr sz="1406" dirty="0"/>
              <a:t>Espessantes</a:t>
            </a:r>
          </a:p>
        </p:txBody>
      </p:sp>
      <p:sp>
        <p:nvSpPr>
          <p:cNvPr id="286" name="Levedura: Yarrowia lipolytica -  biosurfactante…"/>
          <p:cNvSpPr txBox="1"/>
          <p:nvPr/>
        </p:nvSpPr>
        <p:spPr>
          <a:xfrm>
            <a:off x="1395012" y="4019811"/>
            <a:ext cx="4924186" cy="346057"/>
          </a:xfrm>
          <a:prstGeom prst="rect">
            <a:avLst/>
          </a:prstGeom>
          <a:solidFill>
            <a:srgbClr val="F9FEE0"/>
          </a:solidFill>
          <a:ln w="12700">
            <a:solidFill>
              <a:schemeClr val="accent5">
                <a:lumOff val="8676"/>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l"/>
            <a:r>
              <a:rPr lang="pt-BR" sz="890" dirty="0"/>
              <a:t>- Ex. Levedura produtora: </a:t>
            </a:r>
            <a:r>
              <a:rPr lang="pt-BR" sz="890" b="1" i="1" dirty="0"/>
              <a:t>Yarrowia</a:t>
            </a:r>
            <a:r>
              <a:rPr lang="pt-BR" sz="890" i="1" dirty="0"/>
              <a:t> </a:t>
            </a:r>
            <a:r>
              <a:rPr lang="pt-BR" sz="890" b="1" i="1" dirty="0"/>
              <a:t>lipolytica</a:t>
            </a:r>
            <a:r>
              <a:rPr lang="pt-BR" sz="890" i="1" dirty="0"/>
              <a:t> </a:t>
            </a:r>
            <a:r>
              <a:rPr lang="pt-BR" sz="890" dirty="0"/>
              <a:t>(</a:t>
            </a:r>
            <a:r>
              <a:rPr lang="pt-BR" sz="890" u="sng" dirty="0">
                <a:solidFill>
                  <a:srgbClr val="0000FF"/>
                </a:solidFill>
                <a:uFill>
                  <a:solidFill>
                    <a:srgbClr val="0000FF"/>
                  </a:solidFill>
                </a:uFill>
                <a:hlinkClick r:id="rId3"/>
              </a:rPr>
              <a:t>http://dx.doi.org/10.1590/S0100-40422008000800033</a:t>
            </a:r>
            <a:r>
              <a:rPr lang="pt-BR" sz="890" dirty="0"/>
              <a:t>  )  </a:t>
            </a:r>
          </a:p>
        </p:txBody>
      </p:sp>
      <p:sp>
        <p:nvSpPr>
          <p:cNvPr id="287" name="Bacteria: Bacillus subtilis - biosurfactante (http://dx.doi.org/10.1590/S1517-83822007000400022 )…"/>
          <p:cNvSpPr txBox="1"/>
          <p:nvPr/>
        </p:nvSpPr>
        <p:spPr>
          <a:xfrm>
            <a:off x="1395012" y="4482240"/>
            <a:ext cx="4924186" cy="346057"/>
          </a:xfrm>
          <a:prstGeom prst="rect">
            <a:avLst/>
          </a:prstGeom>
          <a:solidFill>
            <a:srgbClr val="F9FEE0"/>
          </a:solidFill>
          <a:ln w="12700">
            <a:solidFill>
              <a:schemeClr val="accent5">
                <a:lumOff val="8676"/>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l"/>
            <a:r>
              <a:rPr lang="pt-BR" sz="890" dirty="0"/>
              <a:t>- Ex. Bactérias produtoras: </a:t>
            </a:r>
            <a:r>
              <a:rPr lang="pt-BR" sz="890" b="1" i="1" dirty="0"/>
              <a:t>Bacillus subtilis, Pseudomonas</a:t>
            </a:r>
            <a:r>
              <a:rPr lang="pt-BR" sz="890" i="1" dirty="0"/>
              <a:t>  </a:t>
            </a:r>
            <a:r>
              <a:rPr lang="pt-BR" sz="890" dirty="0"/>
              <a:t>(</a:t>
            </a:r>
            <a:r>
              <a:rPr lang="pt-BR" sz="890" u="sng" dirty="0">
                <a:solidFill>
                  <a:srgbClr val="0000FF"/>
                </a:solidFill>
                <a:uFill>
                  <a:solidFill>
                    <a:srgbClr val="0000FF"/>
                  </a:solidFill>
                </a:uFill>
                <a:hlinkClick r:id="rId4"/>
              </a:rPr>
              <a:t>http://dx.doi.org/10.1590/S1517-83822007000400022</a:t>
            </a:r>
            <a:r>
              <a:rPr lang="pt-BR" sz="890" dirty="0"/>
              <a:t> )</a:t>
            </a:r>
          </a:p>
        </p:txBody>
      </p:sp>
      <p:sp>
        <p:nvSpPr>
          <p:cNvPr id="288" name="Bacteria: Xanthomonas campestris…"/>
          <p:cNvSpPr txBox="1"/>
          <p:nvPr/>
        </p:nvSpPr>
        <p:spPr>
          <a:xfrm>
            <a:off x="1946556" y="5542273"/>
            <a:ext cx="3527172" cy="995465"/>
          </a:xfrm>
          <a:prstGeom prst="rect">
            <a:avLst/>
          </a:prstGeom>
          <a:solidFill>
            <a:schemeClr val="accent3">
              <a:lumMod val="20000"/>
              <a:lumOff val="80000"/>
            </a:schemeClr>
          </a:solidFill>
          <a:ln w="12700">
            <a:solidFill>
              <a:schemeClr val="accent5">
                <a:satOff val="-41871"/>
                <a:lumOff val="-13058"/>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l" defTabSz="321465">
              <a:defRPr sz="1800">
                <a:latin typeface="Arial"/>
                <a:ea typeface="Arial"/>
                <a:cs typeface="Arial"/>
                <a:sym typeface="Arial"/>
              </a:defRPr>
            </a:pPr>
            <a:r>
              <a:rPr lang="pt-BR" sz="1200" dirty="0"/>
              <a:t>Bactéria: </a:t>
            </a:r>
            <a:r>
              <a:rPr lang="pt-BR" sz="1200" b="1" i="1" dirty="0"/>
              <a:t>Xanthomonas campestris</a:t>
            </a:r>
          </a:p>
          <a:p>
            <a:pPr algn="l" defTabSz="321465">
              <a:defRPr sz="1800">
                <a:solidFill>
                  <a:srgbClr val="33332F"/>
                </a:solidFill>
                <a:latin typeface="+mj-lt"/>
                <a:ea typeface="+mj-ea"/>
                <a:cs typeface="+mj-cs"/>
                <a:sym typeface="Helvetica"/>
              </a:defRPr>
            </a:pPr>
            <a:r>
              <a:rPr lang="pt-BR" sz="1200" b="1" dirty="0"/>
              <a:t>Goma Xantana </a:t>
            </a:r>
            <a:r>
              <a:rPr lang="pt-BR" sz="1200" dirty="0"/>
              <a:t>é um polissacarídeo produzido naturalmente por fermentação bacteriana. </a:t>
            </a:r>
          </a:p>
          <a:p>
            <a:pPr algn="l" defTabSz="321465">
              <a:defRPr sz="1800">
                <a:solidFill>
                  <a:srgbClr val="33332F"/>
                </a:solidFill>
                <a:latin typeface="+mj-lt"/>
                <a:ea typeface="+mj-ea"/>
                <a:cs typeface="+mj-cs"/>
                <a:sym typeface="Helvetica"/>
              </a:defRPr>
            </a:pPr>
            <a:r>
              <a:rPr lang="pt-BR" sz="1200" dirty="0"/>
              <a:t>É muito utilizada na indústria </a:t>
            </a:r>
            <a:r>
              <a:rPr lang="pt-BR" sz="1200" b="1" dirty="0"/>
              <a:t>farmacêutica, </a:t>
            </a:r>
            <a:r>
              <a:rPr lang="pt-BR" sz="1200" dirty="0"/>
              <a:t> na </a:t>
            </a:r>
            <a:r>
              <a:rPr lang="pt-BR" sz="1200" b="1" dirty="0"/>
              <a:t>gastronomia</a:t>
            </a:r>
            <a:r>
              <a:rPr lang="pt-BR" sz="1200" dirty="0"/>
              <a:t> e em aplicações na indústria.</a:t>
            </a:r>
            <a:endParaRPr lang="pt-BR" sz="1200" b="1" dirty="0"/>
          </a:p>
        </p:txBody>
      </p:sp>
      <p:pic>
        <p:nvPicPr>
          <p:cNvPr id="289" name="Aminna-Goma-Xantana.png" descr="Aminna-Goma-Xantana.png"/>
          <p:cNvPicPr>
            <a:picLocks noChangeAspect="1"/>
          </p:cNvPicPr>
          <p:nvPr/>
        </p:nvPicPr>
        <p:blipFill>
          <a:blip r:embed="rId5"/>
          <a:stretch>
            <a:fillRect/>
          </a:stretch>
        </p:blipFill>
        <p:spPr>
          <a:xfrm rot="1169107">
            <a:off x="5745672" y="4852675"/>
            <a:ext cx="1858214" cy="2150712"/>
          </a:xfrm>
          <a:prstGeom prst="rect">
            <a:avLst/>
          </a:prstGeom>
          <a:ln w="12700">
            <a:miter lim="400000"/>
          </a:ln>
        </p:spPr>
      </p:pic>
      <p:pic>
        <p:nvPicPr>
          <p:cNvPr id="290" name="goma-xantana-e1528100699548.jpg" descr="goma-xantana-e1528100699548.jpg"/>
          <p:cNvPicPr>
            <a:picLocks noChangeAspect="1"/>
          </p:cNvPicPr>
          <p:nvPr/>
        </p:nvPicPr>
        <p:blipFill>
          <a:blip r:embed="rId6"/>
          <a:stretch>
            <a:fillRect/>
          </a:stretch>
        </p:blipFill>
        <p:spPr>
          <a:xfrm>
            <a:off x="7442486" y="5747905"/>
            <a:ext cx="1432247" cy="955514"/>
          </a:xfrm>
          <a:prstGeom prst="rect">
            <a:avLst/>
          </a:prstGeom>
          <a:ln w="12700">
            <a:miter lim="400000"/>
          </a:ln>
        </p:spPr>
      </p:pic>
      <p:sp>
        <p:nvSpPr>
          <p:cNvPr id="14" name="1. Microrganismos empregados na fabricação de Pães…">
            <a:extLst>
              <a:ext uri="{FF2B5EF4-FFF2-40B4-BE49-F238E27FC236}">
                <a16:creationId xmlns:a16="http://schemas.microsoft.com/office/drawing/2014/main" id="{547A9FD4-D245-CE4F-9E8C-D146E1B4F070}"/>
              </a:ext>
            </a:extLst>
          </p:cNvPr>
          <p:cNvSpPr txBox="1"/>
          <p:nvPr/>
        </p:nvSpPr>
        <p:spPr>
          <a:xfrm>
            <a:off x="1563601" y="848015"/>
            <a:ext cx="7210139" cy="564578"/>
          </a:xfrm>
          <a:prstGeom prst="rect">
            <a:avLst/>
          </a:prstGeom>
          <a:solidFill>
            <a:schemeClr val="accent4">
              <a:lumMod val="20000"/>
              <a:lumOff val="80000"/>
            </a:schemeClr>
          </a:solidFill>
          <a:ln w="57150">
            <a:solidFill>
              <a:srgbClr val="C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98225" algn="l" defTabSz="321465">
              <a:buSzPct val="100000"/>
              <a:defRPr sz="1600">
                <a:solidFill>
                  <a:schemeClr val="accent3">
                    <a:satOff val="-7500"/>
                    <a:lumOff val="-10588"/>
                  </a:schemeClr>
                </a:solidFill>
                <a:latin typeface="+mj-lt"/>
                <a:ea typeface="+mj-ea"/>
                <a:cs typeface="+mj-cs"/>
                <a:sym typeface="Helvetica"/>
              </a:defRPr>
            </a:pPr>
            <a:r>
              <a:rPr lang="pt-BR" sz="1600" b="1" dirty="0">
                <a:solidFill>
                  <a:schemeClr val="accent3">
                    <a:satOff val="-7500"/>
                    <a:lumOff val="-10588"/>
                  </a:schemeClr>
                </a:solidFill>
                <a:sym typeface="Helvetica"/>
              </a:rPr>
              <a:t>6. Microrganismos empregados na fabricação </a:t>
            </a:r>
            <a:r>
              <a:rPr lang="pt-BR" sz="1600" b="1" u="sng" dirty="0">
                <a:solidFill>
                  <a:schemeClr val="accent3">
                    <a:satOff val="-7500"/>
                    <a:lumOff val="-10588"/>
                  </a:schemeClr>
                </a:solidFill>
                <a:sym typeface="Helvetica"/>
              </a:rPr>
              <a:t>aditivos para alimentos: </a:t>
            </a:r>
          </a:p>
          <a:p>
            <a:pPr marL="98225" algn="l" defTabSz="321465">
              <a:buSzPct val="100000"/>
              <a:defRPr sz="1600">
                <a:solidFill>
                  <a:schemeClr val="accent3">
                    <a:satOff val="-7500"/>
                    <a:lumOff val="-10588"/>
                  </a:schemeClr>
                </a:solidFill>
                <a:latin typeface="+mj-lt"/>
                <a:ea typeface="+mj-ea"/>
                <a:cs typeface="+mj-cs"/>
                <a:sym typeface="Helvetica"/>
              </a:defRPr>
            </a:pPr>
            <a:r>
              <a:rPr lang="pt-BR" sz="1600" b="1" dirty="0">
                <a:solidFill>
                  <a:schemeClr val="bg2"/>
                </a:solidFill>
                <a:sym typeface="Helvetica"/>
              </a:rPr>
              <a:t>     </a:t>
            </a:r>
            <a:r>
              <a:rPr lang="pt-BR" sz="1600" dirty="0">
                <a:solidFill>
                  <a:schemeClr val="tx1"/>
                </a:solidFill>
                <a:sym typeface="Helvetica"/>
              </a:rPr>
              <a:t>Aromas, Essências, conservantes naturais, espessantes</a:t>
            </a:r>
            <a:endParaRPr lang="pt-BR" sz="1600" u="sng" dirty="0">
              <a:solidFill>
                <a:schemeClr val="accent3">
                  <a:satOff val="-7500"/>
                  <a:lumOff val="-10588"/>
                </a:schemeClr>
              </a:solidFill>
              <a:sym typeface="Helvetica"/>
            </a:endParaRPr>
          </a:p>
        </p:txBody>
      </p:sp>
      <p:sp>
        <p:nvSpPr>
          <p:cNvPr id="16" name="4.1. Indústria de Alimentos">
            <a:extLst>
              <a:ext uri="{FF2B5EF4-FFF2-40B4-BE49-F238E27FC236}">
                <a16:creationId xmlns:a16="http://schemas.microsoft.com/office/drawing/2014/main" id="{B844B5C0-C9F5-4A44-8687-F9A6DD248655}"/>
              </a:ext>
            </a:extLst>
          </p:cNvPr>
          <p:cNvSpPr txBox="1"/>
          <p:nvPr/>
        </p:nvSpPr>
        <p:spPr>
          <a:xfrm>
            <a:off x="1548775" y="426440"/>
            <a:ext cx="1941238" cy="288477"/>
          </a:xfrm>
          <a:prstGeom prst="rect">
            <a:avLst/>
          </a:prstGeom>
          <a:gradFill>
            <a:gsLst>
              <a:gs pos="0">
                <a:schemeClr val="accent4"/>
              </a:gs>
              <a:gs pos="100000">
                <a:srgbClr val="FE9301"/>
              </a:gs>
            </a:gsLst>
            <a:lin ang="5400000"/>
          </a:gradFill>
          <a:ln w="12700">
            <a:miter lim="400000"/>
          </a:ln>
          <a:effectLst>
            <a:reflection stA="91988"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800">
                <a:latin typeface="Helvetica Neue Medium"/>
                <a:ea typeface="Helvetica Neue Medium"/>
                <a:cs typeface="Helvetica Neue Medium"/>
                <a:sym typeface="Helvetica Neue Medium"/>
              </a:defRPr>
            </a:lvl1pPr>
          </a:lstStyle>
          <a:p>
            <a:r>
              <a:rPr lang="pt-BR" sz="1406" dirty="0"/>
              <a:t>Indústria de Alimentos</a:t>
            </a:r>
          </a:p>
        </p:txBody>
      </p:sp>
      <p:sp>
        <p:nvSpPr>
          <p:cNvPr id="3" name="Rectangle 2">
            <a:extLst>
              <a:ext uri="{FF2B5EF4-FFF2-40B4-BE49-F238E27FC236}">
                <a16:creationId xmlns:a16="http://schemas.microsoft.com/office/drawing/2014/main" id="{D9B75E86-D258-074E-9C69-731279A4F927}"/>
              </a:ext>
            </a:extLst>
          </p:cNvPr>
          <p:cNvSpPr/>
          <p:nvPr/>
        </p:nvSpPr>
        <p:spPr>
          <a:xfrm>
            <a:off x="1395012" y="2059728"/>
            <a:ext cx="5310587" cy="1754326"/>
          </a:xfrm>
          <a:prstGeom prst="rect">
            <a:avLst/>
          </a:prstGeom>
          <a:solidFill>
            <a:srgbClr val="F9FEE0"/>
          </a:solidFill>
          <a:ln>
            <a:solidFill>
              <a:schemeClr val="accent6">
                <a:lumMod val="75000"/>
              </a:schemeClr>
            </a:solidFill>
          </a:ln>
        </p:spPr>
        <p:txBody>
          <a:bodyPr wrap="square">
            <a:spAutoFit/>
          </a:bodyPr>
          <a:lstStyle/>
          <a:p>
            <a:pPr algn="just"/>
            <a:r>
              <a:rPr lang="pt-BR" sz="1200" dirty="0">
                <a:solidFill>
                  <a:srgbClr val="222222"/>
                </a:solidFill>
                <a:latin typeface="Arial Nova" panose="020B0504020202020204" pitchFamily="34" charset="0"/>
              </a:rPr>
              <a:t>Agentes </a:t>
            </a:r>
            <a:r>
              <a:rPr lang="pt-BR" sz="1200" b="1" dirty="0">
                <a:solidFill>
                  <a:srgbClr val="222222"/>
                </a:solidFill>
                <a:latin typeface="Arial Nova" panose="020B0504020202020204" pitchFamily="34" charset="0"/>
              </a:rPr>
              <a:t>emulsificantes</a:t>
            </a:r>
            <a:r>
              <a:rPr lang="pt-BR" sz="1200" dirty="0">
                <a:solidFill>
                  <a:srgbClr val="222222"/>
                </a:solidFill>
                <a:latin typeface="Arial Nova" panose="020B0504020202020204" pitchFamily="34" charset="0"/>
              </a:rPr>
              <a:t> (ou </a:t>
            </a:r>
            <a:r>
              <a:rPr lang="pt-BR" sz="1200" b="1" dirty="0">
                <a:solidFill>
                  <a:srgbClr val="222222"/>
                </a:solidFill>
                <a:latin typeface="Arial Nova" panose="020B0504020202020204" pitchFamily="34" charset="0"/>
              </a:rPr>
              <a:t>surfactantes</a:t>
            </a:r>
            <a:r>
              <a:rPr lang="pt-BR" sz="1200" dirty="0">
                <a:solidFill>
                  <a:srgbClr val="222222"/>
                </a:solidFill>
                <a:latin typeface="Arial Nova" panose="020B0504020202020204" pitchFamily="34" charset="0"/>
              </a:rPr>
              <a:t>) são substâncias adicionadas às emulsões para aumentar a sua estabilidade tornando-as razoavelmente estáveis e homogêneas. Um exemplo de alimento emulsionado é a </a:t>
            </a:r>
            <a:r>
              <a:rPr lang="pt-BR" sz="1200" b="1" dirty="0">
                <a:solidFill>
                  <a:srgbClr val="222222"/>
                </a:solidFill>
                <a:latin typeface="Arial Nova" panose="020B0504020202020204" pitchFamily="34" charset="0"/>
              </a:rPr>
              <a:t>maionese</a:t>
            </a:r>
            <a:r>
              <a:rPr lang="pt-BR" sz="1200" dirty="0">
                <a:solidFill>
                  <a:srgbClr val="222222"/>
                </a:solidFill>
                <a:latin typeface="Arial Nova" panose="020B0504020202020204" pitchFamily="34" charset="0"/>
              </a:rPr>
              <a:t>, na qual a gema de ovo  </a:t>
            </a:r>
            <a:r>
              <a:rPr lang="pt-BR" sz="1200" dirty="0">
                <a:solidFill>
                  <a:srgbClr val="0B0080"/>
                </a:solidFill>
                <a:latin typeface="Arial Nova" panose="020B0504020202020204" pitchFamily="34" charset="0"/>
              </a:rPr>
              <a:t>que </a:t>
            </a:r>
            <a:r>
              <a:rPr lang="pt-BR" sz="1200" dirty="0">
                <a:solidFill>
                  <a:srgbClr val="222222"/>
                </a:solidFill>
                <a:latin typeface="Arial Nova" panose="020B0504020202020204" pitchFamily="34" charset="0"/>
              </a:rPr>
              <a:t>contém o fosfolipídio lecitina que estabiliza a </a:t>
            </a:r>
            <a:r>
              <a:rPr lang="pt-BR" sz="1200" b="1" u="sng" dirty="0">
                <a:solidFill>
                  <a:srgbClr val="222222"/>
                </a:solidFill>
                <a:latin typeface="Arial Nova" panose="020B0504020202020204" pitchFamily="34" charset="0"/>
              </a:rPr>
              <a:t>emulsão do azeite na água</a:t>
            </a:r>
            <a:r>
              <a:rPr lang="pt-BR" sz="1200" dirty="0">
                <a:solidFill>
                  <a:srgbClr val="222222"/>
                </a:solidFill>
                <a:latin typeface="Arial Nova" panose="020B0504020202020204" pitchFamily="34" charset="0"/>
              </a:rPr>
              <a:t>.</a:t>
            </a:r>
            <a:r>
              <a:rPr lang="pt-BR" sz="1200" dirty="0">
                <a:latin typeface="Arial Nova" panose="020B0504020202020204" pitchFamily="34" charset="0"/>
              </a:rPr>
              <a:t> </a:t>
            </a:r>
          </a:p>
          <a:p>
            <a:pPr algn="just"/>
            <a:endParaRPr lang="pt-BR" sz="1200" dirty="0">
              <a:latin typeface="Arial Nova" panose="020B0504020202020204" pitchFamily="34" charset="0"/>
            </a:endParaRPr>
          </a:p>
          <a:p>
            <a:pPr algn="just"/>
            <a:r>
              <a:rPr lang="pt-BR" sz="1200" dirty="0">
                <a:latin typeface="Arial Nova" panose="020B0504020202020204" pitchFamily="34" charset="0"/>
              </a:rPr>
              <a:t>Em função da presença de grupos </a:t>
            </a:r>
            <a:r>
              <a:rPr lang="pt-BR" sz="1200" b="1" dirty="0">
                <a:latin typeface="Arial Nova" panose="020B0504020202020204" pitchFamily="34" charset="0"/>
              </a:rPr>
              <a:t>hidrofílicos</a:t>
            </a:r>
            <a:r>
              <a:rPr lang="pt-BR" sz="1200" dirty="0">
                <a:latin typeface="Arial Nova" panose="020B0504020202020204" pitchFamily="34" charset="0"/>
              </a:rPr>
              <a:t> e </a:t>
            </a:r>
            <a:r>
              <a:rPr lang="pt-BR" sz="1200" b="1" dirty="0">
                <a:latin typeface="Arial Nova" panose="020B0504020202020204" pitchFamily="34" charset="0"/>
              </a:rPr>
              <a:t>hidrofóbicos</a:t>
            </a:r>
            <a:r>
              <a:rPr lang="pt-BR" sz="1200" dirty="0">
                <a:latin typeface="Arial Nova" panose="020B0504020202020204" pitchFamily="34" charset="0"/>
              </a:rPr>
              <a:t> na mesma molécula, os surfactantes tendem a se distribuir nas interfaces entre fases fluidas com diferentes graus de polaridade. </a:t>
            </a:r>
          </a:p>
        </p:txBody>
      </p:sp>
      <p:sp>
        <p:nvSpPr>
          <p:cNvPr id="4" name="Rectangle 3">
            <a:extLst>
              <a:ext uri="{FF2B5EF4-FFF2-40B4-BE49-F238E27FC236}">
                <a16:creationId xmlns:a16="http://schemas.microsoft.com/office/drawing/2014/main" id="{7C31BEA8-5E9F-4648-A758-A519BD8A39E7}"/>
              </a:ext>
            </a:extLst>
          </p:cNvPr>
          <p:cNvSpPr/>
          <p:nvPr/>
        </p:nvSpPr>
        <p:spPr>
          <a:xfrm>
            <a:off x="7707383" y="4842584"/>
            <a:ext cx="3106941" cy="265457"/>
          </a:xfrm>
          <a:prstGeom prst="rect">
            <a:avLst/>
          </a:prstGeom>
          <a:solidFill>
            <a:srgbClr val="F9FEE0"/>
          </a:solidFill>
          <a:ln>
            <a:solidFill>
              <a:srgbClr val="00B050"/>
            </a:solidFill>
          </a:ln>
        </p:spPr>
        <p:txBody>
          <a:bodyPr wrap="none">
            <a:spAutoFit/>
          </a:bodyPr>
          <a:lstStyle/>
          <a:p>
            <a:r>
              <a:rPr lang="pt-BR" sz="1125" dirty="0" err="1"/>
              <a:t>http</a:t>
            </a:r>
            <a:r>
              <a:rPr lang="pt-BR" sz="1125" dirty="0"/>
              <a:t>://</a:t>
            </a:r>
            <a:r>
              <a:rPr lang="pt-BR" sz="1125" dirty="0" err="1"/>
              <a:t>www.scielo.br</a:t>
            </a:r>
            <a:r>
              <a:rPr lang="pt-BR" sz="1125" dirty="0"/>
              <a:t>/</a:t>
            </a:r>
            <a:r>
              <a:rPr lang="pt-BR" sz="1125" dirty="0" err="1"/>
              <a:t>pdf</a:t>
            </a:r>
            <a:r>
              <a:rPr lang="pt-BR" sz="1125" dirty="0"/>
              <a:t>/</a:t>
            </a:r>
            <a:r>
              <a:rPr lang="pt-BR" sz="1125" dirty="0" err="1"/>
              <a:t>qn</a:t>
            </a:r>
            <a:r>
              <a:rPr lang="pt-BR" sz="1125" dirty="0"/>
              <a:t>/v25n5/11408.pdf</a:t>
            </a:r>
          </a:p>
        </p:txBody>
      </p:sp>
      <p:pic>
        <p:nvPicPr>
          <p:cNvPr id="5" name="Picture 4">
            <a:extLst>
              <a:ext uri="{FF2B5EF4-FFF2-40B4-BE49-F238E27FC236}">
                <a16:creationId xmlns:a16="http://schemas.microsoft.com/office/drawing/2014/main" id="{3F733996-AE84-D04C-A79D-171D23AA1C90}"/>
              </a:ext>
            </a:extLst>
          </p:cNvPr>
          <p:cNvPicPr>
            <a:picLocks noChangeAspect="1"/>
          </p:cNvPicPr>
          <p:nvPr/>
        </p:nvPicPr>
        <p:blipFill>
          <a:blip r:embed="rId7"/>
          <a:stretch>
            <a:fillRect/>
          </a:stretch>
        </p:blipFill>
        <p:spPr>
          <a:xfrm>
            <a:off x="7729182" y="1525966"/>
            <a:ext cx="2883151" cy="3232392"/>
          </a:xfrm>
          <a:prstGeom prst="rect">
            <a:avLst/>
          </a:prstGeom>
          <a:ln w="57150">
            <a:solidFill>
              <a:srgbClr val="00B050"/>
            </a:solidFill>
          </a:ln>
        </p:spPr>
      </p:pic>
      <p:sp>
        <p:nvSpPr>
          <p:cNvPr id="17" name="4.     Emprego de microrganismos em Processos Biotecnológicos Industriais">
            <a:extLst>
              <a:ext uri="{FF2B5EF4-FFF2-40B4-BE49-F238E27FC236}">
                <a16:creationId xmlns:a16="http://schemas.microsoft.com/office/drawing/2014/main" id="{BB5B8F03-23E6-194E-B1E9-CEC5BE95C07F}"/>
              </a:ext>
            </a:extLst>
          </p:cNvPr>
          <p:cNvSpPr txBox="1"/>
          <p:nvPr/>
        </p:nvSpPr>
        <p:spPr>
          <a:xfrm>
            <a:off x="1847598" y="46029"/>
            <a:ext cx="8218598"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800" b="1"/>
            </a:pPr>
            <a:r>
              <a:rPr lang="pt-BR" sz="1800" dirty="0"/>
              <a:t> </a:t>
            </a:r>
            <a:r>
              <a:rPr lang="pt-BR" sz="1800" dirty="0">
                <a:latin typeface="+mn-ea"/>
              </a:rPr>
              <a:t>Emprego de microrganismos em Processos Biotecnológicos Industriais   </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4.1. Indústria de Alimentos"/>
          <p:cNvSpPr txBox="1"/>
          <p:nvPr/>
        </p:nvSpPr>
        <p:spPr>
          <a:xfrm>
            <a:off x="1986701" y="506140"/>
            <a:ext cx="2319546" cy="331887"/>
          </a:xfrm>
          <a:prstGeom prst="rect">
            <a:avLst/>
          </a:prstGeom>
          <a:gradFill>
            <a:gsLst>
              <a:gs pos="0">
                <a:schemeClr val="accent4"/>
              </a:gs>
              <a:gs pos="100000">
                <a:srgbClr val="FE9301"/>
              </a:gs>
            </a:gsLst>
            <a:lin ang="5400000"/>
          </a:gradFill>
          <a:ln w="12700">
            <a:miter lim="400000"/>
          </a:ln>
          <a:effectLst>
            <a:reflection stA="91988"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800">
                <a:latin typeface="Helvetica Neue Medium"/>
                <a:ea typeface="Helvetica Neue Medium"/>
                <a:cs typeface="Helvetica Neue Medium"/>
                <a:sym typeface="Helvetica Neue Medium"/>
              </a:defRPr>
            </a:lvl1pPr>
          </a:lstStyle>
          <a:p>
            <a:r>
              <a:rPr lang="pt-BR" sz="1688" dirty="0"/>
              <a:t>Indústria de Alimentos</a:t>
            </a:r>
          </a:p>
        </p:txBody>
      </p:sp>
      <p:sp>
        <p:nvSpPr>
          <p:cNvPr id="176" name="Produção de alimentos (pães, queijos, fermentados, embutidos)"/>
          <p:cNvSpPr txBox="1"/>
          <p:nvPr/>
        </p:nvSpPr>
        <p:spPr>
          <a:xfrm>
            <a:off x="1829826" y="802246"/>
            <a:ext cx="7833340" cy="678905"/>
          </a:xfrm>
          <a:prstGeom prst="rect">
            <a:avLst/>
          </a:prstGeom>
          <a:gradFill>
            <a:gsLst>
              <a:gs pos="0">
                <a:schemeClr val="accent4">
                  <a:alpha val="0"/>
                </a:schemeClr>
              </a:gs>
              <a:gs pos="100000">
                <a:srgbClr val="FE9301"/>
              </a:gs>
            </a:gsLst>
            <a:lin ang="4056159"/>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l" defTabSz="316107">
              <a:lnSpc>
                <a:spcPct val="150000"/>
              </a:lnSpc>
              <a:spcBef>
                <a:spcPts val="281"/>
              </a:spcBef>
              <a:defRPr sz="2000" b="1">
                <a:uFill>
                  <a:solidFill>
                    <a:srgbClr val="000000"/>
                  </a:solidFill>
                </a:uFill>
                <a:latin typeface="Trebuchet MS"/>
                <a:ea typeface="Trebuchet MS"/>
                <a:cs typeface="Trebuchet MS"/>
                <a:sym typeface="Trebuchet MS"/>
              </a:defRPr>
            </a:pPr>
            <a:r>
              <a:rPr lang="pt-BR" sz="1400" dirty="0"/>
              <a:t>Produção de alimentos, bebidas e insumos: pães, queijos, fermentados, embutidos, iogurte,</a:t>
            </a:r>
            <a:r>
              <a:rPr lang="pt-BR" sz="1400" i="1" dirty="0"/>
              <a:t> Single </a:t>
            </a:r>
            <a:r>
              <a:rPr lang="pt-BR" sz="1400" i="1" dirty="0" err="1"/>
              <a:t>Cell</a:t>
            </a:r>
            <a:r>
              <a:rPr lang="pt-BR" sz="1400" i="1" dirty="0"/>
              <a:t> </a:t>
            </a:r>
            <a:r>
              <a:rPr lang="pt-BR" sz="1400" i="1" dirty="0" err="1"/>
              <a:t>Protein</a:t>
            </a:r>
            <a:r>
              <a:rPr lang="pt-BR" sz="1400" i="1" dirty="0"/>
              <a:t> </a:t>
            </a:r>
            <a:r>
              <a:rPr lang="pt-BR" sz="1400" dirty="0"/>
              <a:t>(SCP), aditivos, conservantes, </a:t>
            </a:r>
            <a:r>
              <a:rPr lang="pt-BR" sz="1400" dirty="0" err="1"/>
              <a:t>etc</a:t>
            </a:r>
            <a:endParaRPr lang="pt-BR" sz="1400" dirty="0"/>
          </a:p>
        </p:txBody>
      </p:sp>
      <p:sp>
        <p:nvSpPr>
          <p:cNvPr id="177" name="ICB/USP…"/>
          <p:cNvSpPr txBox="1"/>
          <p:nvPr/>
        </p:nvSpPr>
        <p:spPr>
          <a:xfrm>
            <a:off x="0" y="33326"/>
            <a:ext cx="1062792" cy="667170"/>
          </a:xfrm>
          <a:prstGeom prst="rect">
            <a:avLst/>
          </a:prstGeom>
          <a:solidFill>
            <a:srgbClr val="72FDE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500">
                <a:latin typeface="Helvetica Neue Medium"/>
                <a:ea typeface="Helvetica Neue Medium"/>
                <a:cs typeface="Helvetica Neue Medium"/>
                <a:sym typeface="Helvetica Neue Medium"/>
              </a:defRPr>
            </a:pPr>
            <a:r>
              <a:rPr lang="pt-BR" sz="1055"/>
              <a:t>ICB/USP</a:t>
            </a:r>
          </a:p>
          <a:p>
            <a:pPr>
              <a:defRPr sz="1000">
                <a:latin typeface="Helvetica Neue Medium"/>
                <a:ea typeface="Helvetica Neue Medium"/>
                <a:cs typeface="Helvetica Neue Medium"/>
                <a:sym typeface="Helvetica Neue Medium"/>
              </a:defRPr>
            </a:pPr>
            <a:endParaRPr lang="pt-BR" sz="703"/>
          </a:p>
          <a:p>
            <a:pPr>
              <a:defRPr sz="1000">
                <a:latin typeface="Helvetica Neue Medium"/>
                <a:ea typeface="Helvetica Neue Medium"/>
                <a:cs typeface="Helvetica Neue Medium"/>
                <a:sym typeface="Helvetica Neue Medium"/>
              </a:defRPr>
            </a:pPr>
            <a:r>
              <a:rPr lang="pt-BR" sz="703"/>
              <a:t>BMM 0180</a:t>
            </a:r>
          </a:p>
          <a:p>
            <a:pPr>
              <a:defRPr sz="1000">
                <a:latin typeface="Helvetica Neue Medium"/>
                <a:ea typeface="Helvetica Neue Medium"/>
                <a:cs typeface="Helvetica Neue Medium"/>
                <a:sym typeface="Helvetica Neue Medium"/>
              </a:defRPr>
            </a:pPr>
            <a:r>
              <a:rPr lang="pt-BR" sz="703"/>
              <a:t>Profa. Elisabete Vicente</a:t>
            </a:r>
          </a:p>
          <a:p>
            <a:pPr>
              <a:defRPr sz="1000" u="sng">
                <a:solidFill>
                  <a:srgbClr val="0000FF"/>
                </a:solidFill>
                <a:uFill>
                  <a:solidFill>
                    <a:srgbClr val="0000FF"/>
                  </a:solidFill>
                </a:uFill>
                <a:latin typeface="Helvetica Neue Medium"/>
                <a:ea typeface="Helvetica Neue Medium"/>
                <a:cs typeface="Helvetica Neue Medium"/>
                <a:sym typeface="Helvetica Neue Medium"/>
              </a:defRPr>
            </a:pPr>
            <a:r>
              <a:rPr lang="pt-BR" sz="703">
                <a:hlinkClick r:id="rId3"/>
              </a:rPr>
              <a:t>bevicent@usp.br</a:t>
            </a:r>
          </a:p>
        </p:txBody>
      </p:sp>
      <p:sp>
        <p:nvSpPr>
          <p:cNvPr id="179" name="1. Microrganismos empregados na fabricação de Pães…"/>
          <p:cNvSpPr txBox="1"/>
          <p:nvPr/>
        </p:nvSpPr>
        <p:spPr>
          <a:xfrm>
            <a:off x="1829825" y="1675868"/>
            <a:ext cx="8532353" cy="564578"/>
          </a:xfrm>
          <a:prstGeom prst="rect">
            <a:avLst/>
          </a:prstGeom>
          <a:solidFill>
            <a:schemeClr val="accent4">
              <a:lumMod val="20000"/>
              <a:lumOff val="80000"/>
            </a:schemeClr>
          </a:solidFill>
          <a:ln w="57150">
            <a:solidFill>
              <a:srgbClr val="C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98225" algn="l" defTabSz="321465">
              <a:buSzPct val="100000"/>
              <a:defRPr sz="1600">
                <a:solidFill>
                  <a:schemeClr val="accent3">
                    <a:satOff val="-7500"/>
                    <a:lumOff val="-10588"/>
                  </a:schemeClr>
                </a:solidFill>
                <a:latin typeface="+mj-lt"/>
                <a:ea typeface="+mj-ea"/>
                <a:cs typeface="+mj-cs"/>
                <a:sym typeface="Helvetica"/>
              </a:defRPr>
            </a:pPr>
            <a:r>
              <a:rPr lang="pt-BR" sz="1600" b="1" dirty="0"/>
              <a:t>7. Microrganismos empregados na fabricação </a:t>
            </a:r>
            <a:r>
              <a:rPr lang="pt-BR" sz="1600" b="1" u="sng" dirty="0"/>
              <a:t>Iogurte</a:t>
            </a:r>
            <a:endParaRPr lang="pt-BR" sz="1600" b="1" dirty="0"/>
          </a:p>
          <a:p>
            <a:pPr marL="321465" indent="-223241" algn="l" defTabSz="321465">
              <a:buSzPct val="100000"/>
              <a:buFont typeface="Helvetica"/>
              <a:buChar char="•"/>
              <a:defRPr sz="1600">
                <a:latin typeface="+mj-lt"/>
                <a:ea typeface="+mj-ea"/>
                <a:cs typeface="+mj-cs"/>
                <a:sym typeface="Helvetica"/>
              </a:defRPr>
            </a:pPr>
            <a:r>
              <a:rPr lang="pt-BR" sz="1600" dirty="0"/>
              <a:t>Aproveitando o poder dos microrganismos -</a:t>
            </a:r>
            <a:endParaRPr lang="pt-BR" sz="1600" b="1" dirty="0">
              <a:solidFill>
                <a:schemeClr val="accent3">
                  <a:satOff val="-7500"/>
                  <a:lumOff val="-10588"/>
                </a:schemeClr>
              </a:solidFill>
              <a:sym typeface="Helvetica"/>
            </a:endParaRPr>
          </a:p>
        </p:txBody>
      </p:sp>
      <p:sp>
        <p:nvSpPr>
          <p:cNvPr id="8" name="Rectangle 7">
            <a:extLst>
              <a:ext uri="{FF2B5EF4-FFF2-40B4-BE49-F238E27FC236}">
                <a16:creationId xmlns:a16="http://schemas.microsoft.com/office/drawing/2014/main" id="{BC4C469C-2E9F-3F4B-85F5-86E365445E58}"/>
              </a:ext>
            </a:extLst>
          </p:cNvPr>
          <p:cNvSpPr/>
          <p:nvPr/>
        </p:nvSpPr>
        <p:spPr>
          <a:xfrm>
            <a:off x="1825274" y="2300886"/>
            <a:ext cx="8519377" cy="1384995"/>
          </a:xfrm>
          <a:prstGeom prst="rect">
            <a:avLst/>
          </a:prstGeom>
          <a:solidFill>
            <a:srgbClr val="FBFEE6"/>
          </a:solidFill>
          <a:ln w="38100">
            <a:solidFill>
              <a:srgbClr val="C00000"/>
            </a:solidFill>
          </a:ln>
        </p:spPr>
        <p:txBody>
          <a:bodyPr wrap="square">
            <a:spAutoFit/>
          </a:bodyPr>
          <a:lstStyle/>
          <a:p>
            <a:r>
              <a:rPr lang="pt-BR" sz="1400" dirty="0">
                <a:solidFill>
                  <a:srgbClr val="222222"/>
                </a:solidFill>
                <a:latin typeface="arial" panose="020B0604020202020204" pitchFamily="34" charset="0"/>
              </a:rPr>
              <a:t>O iogurte é o alimento em que o açúcar do leite foi transformado em ácido láctico, por fermentação bacteriana. É uma emulsão espessa, cremosa, clara, levemente ácida, muito nutritiva.  Muitas preparações finais o misturam com polpa frutas e/ou adoçantes dietéticos. </a:t>
            </a:r>
          </a:p>
          <a:p>
            <a:r>
              <a:rPr lang="pt-BR" sz="1400" dirty="0">
                <a:solidFill>
                  <a:srgbClr val="222222"/>
                </a:solidFill>
                <a:latin typeface="arial" panose="020B0604020202020204" pitchFamily="34" charset="0"/>
              </a:rPr>
              <a:t>Há a proposta de que, devido às suas propriedade nutricionais, o iogurte possa aumentar a longevidade. Alguns microrganismos empregados em sua produção são: </a:t>
            </a:r>
            <a:r>
              <a:rPr lang="pt-BR" sz="1400" i="1" dirty="0">
                <a:solidFill>
                  <a:srgbClr val="A55858"/>
                </a:solidFill>
                <a:latin typeface="Arial" panose="020B0604020202020204" pitchFamily="34" charset="0"/>
                <a:hlinkClick r:id="rId4" tooltip="Lactobacillus bulgaricus (página não existe)"/>
              </a:rPr>
              <a:t>Lactobacillus bulgaricus</a:t>
            </a:r>
            <a:r>
              <a:rPr lang="pt-BR" sz="1400" dirty="0">
                <a:solidFill>
                  <a:srgbClr val="222222"/>
                </a:solidFill>
                <a:latin typeface="Arial" panose="020B0604020202020204" pitchFamily="34" charset="0"/>
              </a:rPr>
              <a:t> e o </a:t>
            </a:r>
            <a:r>
              <a:rPr lang="pt-BR" sz="1400" i="1" dirty="0">
                <a:solidFill>
                  <a:srgbClr val="0B0080"/>
                </a:solidFill>
                <a:latin typeface="Arial" panose="020B0604020202020204" pitchFamily="34" charset="0"/>
                <a:hlinkClick r:id="rId5" tooltip="Streptococcus thermophilus"/>
              </a:rPr>
              <a:t>Streptococcus thermophilus</a:t>
            </a:r>
            <a:r>
              <a:rPr lang="pt-BR" sz="1400" i="1" dirty="0">
                <a:solidFill>
                  <a:srgbClr val="222222"/>
                </a:solidFill>
                <a:latin typeface="Arial" panose="020B0604020202020204" pitchFamily="34" charset="0"/>
              </a:rPr>
              <a:t>.</a:t>
            </a:r>
            <a:endParaRPr lang="pt-BR" sz="1400" dirty="0"/>
          </a:p>
        </p:txBody>
      </p:sp>
      <p:sp>
        <p:nvSpPr>
          <p:cNvPr id="9" name="TextBox 8">
            <a:extLst>
              <a:ext uri="{FF2B5EF4-FFF2-40B4-BE49-F238E27FC236}">
                <a16:creationId xmlns:a16="http://schemas.microsoft.com/office/drawing/2014/main" id="{0C4788CA-1078-F741-BB8D-2E14F746324A}"/>
              </a:ext>
            </a:extLst>
          </p:cNvPr>
          <p:cNvSpPr txBox="1"/>
          <p:nvPr/>
        </p:nvSpPr>
        <p:spPr>
          <a:xfrm>
            <a:off x="1831814" y="4232704"/>
            <a:ext cx="2107661" cy="949427"/>
          </a:xfrm>
          <a:prstGeom prst="rect">
            <a:avLst/>
          </a:prstGeom>
          <a:solidFill>
            <a:srgbClr val="FBFEE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61"/>
            <a:r>
              <a:rPr lang="pt-BR" sz="1688" dirty="0"/>
              <a:t>Versão industrial</a:t>
            </a:r>
          </a:p>
          <a:p>
            <a:pPr defTabSz="410761"/>
            <a:endParaRPr lang="pt-BR" sz="1688" dirty="0"/>
          </a:p>
          <a:p>
            <a:pPr defTabSz="410761"/>
            <a:r>
              <a:rPr lang="pt-BR" sz="1200" dirty="0"/>
              <a:t>Há vários fabricantes</a:t>
            </a:r>
          </a:p>
          <a:p>
            <a:pPr defTabSz="410761"/>
            <a:endParaRPr lang="pt-BR" sz="1125" dirty="0"/>
          </a:p>
        </p:txBody>
      </p:sp>
      <p:sp>
        <p:nvSpPr>
          <p:cNvPr id="17" name="TextBox 16">
            <a:extLst>
              <a:ext uri="{FF2B5EF4-FFF2-40B4-BE49-F238E27FC236}">
                <a16:creationId xmlns:a16="http://schemas.microsoft.com/office/drawing/2014/main" id="{12A5B18D-0F88-A943-976D-6E8588AF9DDC}"/>
              </a:ext>
            </a:extLst>
          </p:cNvPr>
          <p:cNvSpPr txBox="1"/>
          <p:nvPr/>
        </p:nvSpPr>
        <p:spPr>
          <a:xfrm>
            <a:off x="4692665" y="4585301"/>
            <a:ext cx="2107661" cy="1193661"/>
          </a:xfrm>
          <a:prstGeom prst="rect">
            <a:avLst/>
          </a:prstGeom>
          <a:solidFill>
            <a:srgbClr val="FBFEE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61"/>
            <a:r>
              <a:rPr lang="pt-BR" sz="1688" dirty="0"/>
              <a:t>Versão caseira</a:t>
            </a:r>
          </a:p>
          <a:p>
            <a:pPr defTabSz="410761"/>
            <a:endParaRPr lang="pt-BR" sz="800" dirty="0"/>
          </a:p>
          <a:p>
            <a:pPr defTabSz="410761"/>
            <a:r>
              <a:rPr lang="pt-BR" sz="1200" dirty="0"/>
              <a:t>Pode ser produzido em casa a partir de um potinho de iogurte industrial e leite fresco morno</a:t>
            </a:r>
          </a:p>
        </p:txBody>
      </p:sp>
      <p:sp>
        <p:nvSpPr>
          <p:cNvPr id="18" name="TextBox 17">
            <a:extLst>
              <a:ext uri="{FF2B5EF4-FFF2-40B4-BE49-F238E27FC236}">
                <a16:creationId xmlns:a16="http://schemas.microsoft.com/office/drawing/2014/main" id="{2F0CC2A4-3C61-7347-971E-F686521AFFDC}"/>
              </a:ext>
            </a:extLst>
          </p:cNvPr>
          <p:cNvSpPr txBox="1"/>
          <p:nvPr/>
        </p:nvSpPr>
        <p:spPr>
          <a:xfrm>
            <a:off x="7861508" y="3814426"/>
            <a:ext cx="2736701" cy="2500173"/>
          </a:xfrm>
          <a:prstGeom prst="rect">
            <a:avLst/>
          </a:prstGeom>
          <a:solidFill>
            <a:srgbClr val="FBFEE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61"/>
            <a:r>
              <a:rPr lang="pt-BR" sz="1688" dirty="0"/>
              <a:t>Versão experimental</a:t>
            </a:r>
          </a:p>
          <a:p>
            <a:pPr defTabSz="410761"/>
            <a:endParaRPr lang="pt-BR" sz="890" dirty="0"/>
          </a:p>
          <a:p>
            <a:pPr defTabSz="410761"/>
            <a:r>
              <a:rPr lang="pt-BR" sz="1200" dirty="0"/>
              <a:t>No mundo todo, há vários trabalhos que têm como objetivo desenvolver as qualidades do iogurte derivado de leite de varias origens.</a:t>
            </a:r>
          </a:p>
          <a:p>
            <a:pPr defTabSz="410761"/>
            <a:endParaRPr lang="pt-BR" sz="1200" dirty="0"/>
          </a:p>
          <a:p>
            <a:pPr defTabSz="410761"/>
            <a:r>
              <a:rPr lang="pt-BR" sz="1200" dirty="0"/>
              <a:t>Veja por exemplo este trabalho brasileiro: </a:t>
            </a:r>
          </a:p>
          <a:p>
            <a:r>
              <a:rPr lang="pt-BR" sz="1200" b="1" dirty="0">
                <a:latin typeface="Helvetica" pitchFamily="2" charset="0"/>
              </a:rPr>
              <a:t>Iogurte elaborado à base de leite de búfala sabor queijo com geleia de goiaba </a:t>
            </a:r>
            <a:endParaRPr lang="pt-BR" sz="1200" dirty="0"/>
          </a:p>
          <a:p>
            <a:r>
              <a:rPr lang="pt-BR" sz="1200" dirty="0">
                <a:latin typeface="Helvetica" pitchFamily="2" charset="0"/>
              </a:rPr>
              <a:t>GUIMARÃES, D. H. P. et al. </a:t>
            </a:r>
          </a:p>
        </p:txBody>
      </p:sp>
      <p:sp>
        <p:nvSpPr>
          <p:cNvPr id="19" name="Rectangle 18">
            <a:extLst>
              <a:ext uri="{FF2B5EF4-FFF2-40B4-BE49-F238E27FC236}">
                <a16:creationId xmlns:a16="http://schemas.microsoft.com/office/drawing/2014/main" id="{357E0C22-8507-AA4D-904C-C01A592AF37C}"/>
              </a:ext>
            </a:extLst>
          </p:cNvPr>
          <p:cNvSpPr/>
          <p:nvPr/>
        </p:nvSpPr>
        <p:spPr>
          <a:xfrm>
            <a:off x="8092554" y="6399920"/>
            <a:ext cx="2343791" cy="395493"/>
          </a:xfrm>
          <a:prstGeom prst="rect">
            <a:avLst/>
          </a:prstGeom>
          <a:solidFill>
            <a:srgbClr val="FBFEE6"/>
          </a:solidFill>
        </p:spPr>
        <p:txBody>
          <a:bodyPr wrap="square">
            <a:spAutoFit/>
          </a:bodyPr>
          <a:lstStyle/>
          <a:p>
            <a:r>
              <a:rPr lang="pt-BR" sz="985" dirty="0">
                <a:hlinkClick r:id="rId6"/>
              </a:rPr>
              <a:t>http://www.scielo.br/pdf/bjft/v18n1/1981-6723-bjft-18-1-57.pdf</a:t>
            </a:r>
            <a:endParaRPr lang="pt-BR" sz="985" dirty="0"/>
          </a:p>
        </p:txBody>
      </p:sp>
      <p:sp>
        <p:nvSpPr>
          <p:cNvPr id="12" name="4.     Emprego de microrganismos em Processos Biotecnológicos Industriais">
            <a:extLst>
              <a:ext uri="{FF2B5EF4-FFF2-40B4-BE49-F238E27FC236}">
                <a16:creationId xmlns:a16="http://schemas.microsoft.com/office/drawing/2014/main" id="{4B7FCEAF-5307-FF41-95F8-6C70F4145AD9}"/>
              </a:ext>
            </a:extLst>
          </p:cNvPr>
          <p:cNvSpPr txBox="1"/>
          <p:nvPr/>
        </p:nvSpPr>
        <p:spPr>
          <a:xfrm>
            <a:off x="1986701" y="48957"/>
            <a:ext cx="8218598"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800" b="1"/>
            </a:pPr>
            <a:r>
              <a:rPr lang="pt-BR" sz="1800" dirty="0"/>
              <a:t> </a:t>
            </a:r>
            <a:r>
              <a:rPr lang="pt-BR" sz="1800" dirty="0">
                <a:latin typeface="+mn-ea"/>
              </a:rPr>
              <a:t>Emprego de microrganismos em Processos Biotecnológicos Industriais   </a:t>
            </a:r>
          </a:p>
        </p:txBody>
      </p:sp>
    </p:spTree>
    <p:extLst>
      <p:ext uri="{BB962C8B-B14F-4D97-AF65-F5344CB8AC3E}">
        <p14:creationId xmlns:p14="http://schemas.microsoft.com/office/powerpoint/2010/main" val="326282371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4.     Emprego de microrganismos em Processos Biotecnológicos Industriais"/>
          <p:cNvSpPr txBox="1"/>
          <p:nvPr/>
        </p:nvSpPr>
        <p:spPr>
          <a:xfrm>
            <a:off x="3245541" y="-780156"/>
            <a:ext cx="6400792" cy="288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800" b="1"/>
            </a:pPr>
            <a:r>
              <a:rPr lang="pt-BR" sz="1406" dirty="0">
                <a:latin typeface="+mn-ea"/>
              </a:rPr>
              <a:t>Emprego de microrganismos em Processos Biotecnológicos Industriais   </a:t>
            </a:r>
          </a:p>
        </p:txBody>
      </p:sp>
      <p:sp>
        <p:nvSpPr>
          <p:cNvPr id="175" name="4.1. Indústria de Alimentos"/>
          <p:cNvSpPr txBox="1"/>
          <p:nvPr/>
        </p:nvSpPr>
        <p:spPr>
          <a:xfrm>
            <a:off x="1330528" y="528972"/>
            <a:ext cx="2053448" cy="318357"/>
          </a:xfrm>
          <a:prstGeom prst="rect">
            <a:avLst/>
          </a:prstGeom>
          <a:gradFill>
            <a:gsLst>
              <a:gs pos="0">
                <a:schemeClr val="accent4"/>
              </a:gs>
              <a:gs pos="100000">
                <a:srgbClr val="FE9301"/>
              </a:gs>
            </a:gsLst>
            <a:lin ang="5400000"/>
          </a:gradFill>
          <a:ln w="12700">
            <a:miter lim="400000"/>
          </a:ln>
          <a:effectLst>
            <a:reflection stA="91988"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800">
                <a:latin typeface="Helvetica Neue Medium"/>
                <a:ea typeface="Helvetica Neue Medium"/>
                <a:cs typeface="Helvetica Neue Medium"/>
                <a:sym typeface="Helvetica Neue Medium"/>
              </a:defRPr>
            </a:lvl1pPr>
          </a:lstStyle>
          <a:p>
            <a:r>
              <a:rPr lang="pt-BR" sz="1406" dirty="0"/>
              <a:t>Indústria de </a:t>
            </a:r>
            <a:r>
              <a:rPr lang="pt-BR" sz="1600" dirty="0"/>
              <a:t>Alimentos</a:t>
            </a:r>
          </a:p>
        </p:txBody>
      </p:sp>
      <p:sp>
        <p:nvSpPr>
          <p:cNvPr id="176" name="Produção de alimentos (pães, queijos, fermentados, embutidos)"/>
          <p:cNvSpPr txBox="1"/>
          <p:nvPr/>
        </p:nvSpPr>
        <p:spPr>
          <a:xfrm>
            <a:off x="1364343" y="860336"/>
            <a:ext cx="8193555" cy="678905"/>
          </a:xfrm>
          <a:prstGeom prst="rect">
            <a:avLst/>
          </a:prstGeom>
          <a:gradFill>
            <a:gsLst>
              <a:gs pos="0">
                <a:schemeClr val="accent4">
                  <a:alpha val="0"/>
                </a:schemeClr>
              </a:gs>
              <a:gs pos="100000">
                <a:srgbClr val="FE9301"/>
              </a:gs>
            </a:gsLst>
            <a:lin ang="4056159"/>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l" defTabSz="316107">
              <a:lnSpc>
                <a:spcPct val="150000"/>
              </a:lnSpc>
              <a:spcBef>
                <a:spcPts val="281"/>
              </a:spcBef>
              <a:defRPr sz="2000" b="1">
                <a:uFill>
                  <a:solidFill>
                    <a:srgbClr val="000000"/>
                  </a:solidFill>
                </a:uFill>
                <a:latin typeface="Trebuchet MS"/>
                <a:ea typeface="Trebuchet MS"/>
                <a:cs typeface="Trebuchet MS"/>
                <a:sym typeface="Trebuchet MS"/>
              </a:defRPr>
            </a:pPr>
            <a:r>
              <a:rPr lang="pt-BR" sz="1400" dirty="0"/>
              <a:t>Produção de alimentos, bebidas e insumos: pães, queijos, fermentados, embutidos, iogurte,</a:t>
            </a:r>
            <a:r>
              <a:rPr lang="pt-BR" sz="1400" i="1" dirty="0"/>
              <a:t> Single </a:t>
            </a:r>
            <a:r>
              <a:rPr lang="pt-BR" sz="1400" i="1" dirty="0" err="1"/>
              <a:t>Cell</a:t>
            </a:r>
            <a:r>
              <a:rPr lang="pt-BR" sz="1400" i="1" dirty="0"/>
              <a:t> </a:t>
            </a:r>
            <a:r>
              <a:rPr lang="pt-BR" sz="1400" i="1" dirty="0" err="1"/>
              <a:t>Protein</a:t>
            </a:r>
            <a:r>
              <a:rPr lang="pt-BR" sz="1400" i="1" dirty="0"/>
              <a:t> </a:t>
            </a:r>
            <a:r>
              <a:rPr lang="pt-BR" sz="1400" dirty="0"/>
              <a:t>(SCP), aditivos, conservantes, </a:t>
            </a:r>
            <a:r>
              <a:rPr lang="pt-BR" sz="1400" dirty="0" err="1"/>
              <a:t>etc</a:t>
            </a:r>
            <a:endParaRPr lang="pt-BR" sz="1400" dirty="0"/>
          </a:p>
        </p:txBody>
      </p:sp>
      <p:sp>
        <p:nvSpPr>
          <p:cNvPr id="177" name="ICB/USP…"/>
          <p:cNvSpPr txBox="1"/>
          <p:nvPr/>
        </p:nvSpPr>
        <p:spPr>
          <a:xfrm>
            <a:off x="0" y="0"/>
            <a:ext cx="1062792" cy="667170"/>
          </a:xfrm>
          <a:prstGeom prst="rect">
            <a:avLst/>
          </a:prstGeom>
          <a:solidFill>
            <a:srgbClr val="72FDE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500">
                <a:latin typeface="Helvetica Neue Medium"/>
                <a:ea typeface="Helvetica Neue Medium"/>
                <a:cs typeface="Helvetica Neue Medium"/>
                <a:sym typeface="Helvetica Neue Medium"/>
              </a:defRPr>
            </a:pPr>
            <a:r>
              <a:rPr lang="pt-BR" sz="1055"/>
              <a:t>ICB/USP</a:t>
            </a:r>
          </a:p>
          <a:p>
            <a:pPr>
              <a:defRPr sz="1000">
                <a:latin typeface="Helvetica Neue Medium"/>
                <a:ea typeface="Helvetica Neue Medium"/>
                <a:cs typeface="Helvetica Neue Medium"/>
                <a:sym typeface="Helvetica Neue Medium"/>
              </a:defRPr>
            </a:pPr>
            <a:endParaRPr lang="pt-BR" sz="703"/>
          </a:p>
          <a:p>
            <a:pPr>
              <a:defRPr sz="1000">
                <a:latin typeface="Helvetica Neue Medium"/>
                <a:ea typeface="Helvetica Neue Medium"/>
                <a:cs typeface="Helvetica Neue Medium"/>
                <a:sym typeface="Helvetica Neue Medium"/>
              </a:defRPr>
            </a:pPr>
            <a:r>
              <a:rPr lang="pt-BR" sz="703"/>
              <a:t>BMM 0180</a:t>
            </a:r>
          </a:p>
          <a:p>
            <a:pPr>
              <a:defRPr sz="1000">
                <a:latin typeface="Helvetica Neue Medium"/>
                <a:ea typeface="Helvetica Neue Medium"/>
                <a:cs typeface="Helvetica Neue Medium"/>
                <a:sym typeface="Helvetica Neue Medium"/>
              </a:defRPr>
            </a:pPr>
            <a:r>
              <a:rPr lang="pt-BR" sz="703"/>
              <a:t>Profa. Elisabete Vicente</a:t>
            </a:r>
          </a:p>
          <a:p>
            <a:pPr>
              <a:defRPr sz="1000" u="sng">
                <a:solidFill>
                  <a:srgbClr val="0000FF"/>
                </a:solidFill>
                <a:uFill>
                  <a:solidFill>
                    <a:srgbClr val="0000FF"/>
                  </a:solidFill>
                </a:uFill>
                <a:latin typeface="Helvetica Neue Medium"/>
                <a:ea typeface="Helvetica Neue Medium"/>
                <a:cs typeface="Helvetica Neue Medium"/>
                <a:sym typeface="Helvetica Neue Medium"/>
              </a:defRPr>
            </a:pPr>
            <a:r>
              <a:rPr lang="pt-BR" sz="703">
                <a:hlinkClick r:id="rId2"/>
              </a:rPr>
              <a:t>bevicent@usp.br</a:t>
            </a:r>
          </a:p>
        </p:txBody>
      </p:sp>
      <p:sp>
        <p:nvSpPr>
          <p:cNvPr id="179" name="1. Microrganismos empregados na fabricação de Pães…"/>
          <p:cNvSpPr txBox="1"/>
          <p:nvPr/>
        </p:nvSpPr>
        <p:spPr>
          <a:xfrm>
            <a:off x="1364343" y="1610879"/>
            <a:ext cx="8719082" cy="810799"/>
          </a:xfrm>
          <a:prstGeom prst="rect">
            <a:avLst/>
          </a:prstGeom>
          <a:solidFill>
            <a:schemeClr val="accent4">
              <a:lumMod val="20000"/>
              <a:lumOff val="80000"/>
            </a:schemeClr>
          </a:solidFill>
          <a:ln w="57150">
            <a:solidFill>
              <a:srgbClr val="C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98225" algn="l" defTabSz="321465">
              <a:buSzPct val="100000"/>
              <a:defRPr sz="1600">
                <a:solidFill>
                  <a:schemeClr val="accent3">
                    <a:satOff val="-7500"/>
                    <a:lumOff val="-10588"/>
                  </a:schemeClr>
                </a:solidFill>
                <a:latin typeface="+mj-lt"/>
                <a:ea typeface="+mj-ea"/>
                <a:cs typeface="+mj-cs"/>
                <a:sym typeface="Helvetica"/>
              </a:defRPr>
            </a:pPr>
            <a:r>
              <a:rPr lang="pt-BR" sz="1600" b="1" u="sng" dirty="0">
                <a:solidFill>
                  <a:schemeClr val="accent3">
                    <a:satOff val="-7500"/>
                    <a:lumOff val="-10588"/>
                  </a:schemeClr>
                </a:solidFill>
                <a:sym typeface="Helvetica"/>
              </a:rPr>
              <a:t>8. Prebióticos e Probióticos. </a:t>
            </a:r>
          </a:p>
          <a:p>
            <a:pPr marL="98225" algn="l" defTabSz="321465">
              <a:buSzPct val="100000"/>
              <a:defRPr sz="1600">
                <a:solidFill>
                  <a:schemeClr val="accent3">
                    <a:satOff val="-7500"/>
                    <a:lumOff val="-10588"/>
                  </a:schemeClr>
                </a:solidFill>
                <a:latin typeface="+mj-lt"/>
                <a:ea typeface="+mj-ea"/>
                <a:cs typeface="+mj-cs"/>
                <a:sym typeface="Helvetica"/>
              </a:defRPr>
            </a:pPr>
            <a:r>
              <a:rPr lang="pt-BR" sz="1600" dirty="0">
                <a:solidFill>
                  <a:schemeClr val="tx1"/>
                </a:solidFill>
                <a:sym typeface="Helvetica"/>
              </a:rPr>
              <a:t>Combinação dos termos "</a:t>
            </a:r>
            <a:r>
              <a:rPr lang="pt-BR" sz="1600" dirty="0">
                <a:solidFill>
                  <a:schemeClr val="tx1"/>
                </a:solidFill>
                <a:sym typeface="Helvetica"/>
                <a:hlinkClick r:id="rId3">
                  <a:extLst>
                    <a:ext uri="{A12FA001-AC4F-418D-AE19-62706E023703}">
                      <ahyp:hlinkClr xmlns:ahyp="http://schemas.microsoft.com/office/drawing/2018/hyperlinkcolor" val="tx"/>
                    </a:ext>
                  </a:extLst>
                </a:hlinkClick>
              </a:rPr>
              <a:t>nutrição</a:t>
            </a:r>
            <a:r>
              <a:rPr lang="pt-BR" sz="1600" dirty="0">
                <a:solidFill>
                  <a:schemeClr val="tx1"/>
                </a:solidFill>
                <a:sym typeface="Helvetica"/>
              </a:rPr>
              <a:t>" e "</a:t>
            </a:r>
            <a:r>
              <a:rPr lang="pt-BR" sz="1600" dirty="0">
                <a:solidFill>
                  <a:schemeClr val="tx1"/>
                </a:solidFill>
                <a:sym typeface="Helvetica"/>
                <a:hlinkClick r:id="rId4">
                  <a:extLst>
                    <a:ext uri="{A12FA001-AC4F-418D-AE19-62706E023703}">
                      <ahyp:hlinkClr xmlns:ahyp="http://schemas.microsoft.com/office/drawing/2018/hyperlinkcolor" val="tx"/>
                    </a:ext>
                  </a:extLst>
                </a:hlinkClick>
              </a:rPr>
              <a:t>farmacêutica</a:t>
            </a:r>
            <a:r>
              <a:rPr lang="pt-BR" sz="1600" dirty="0">
                <a:solidFill>
                  <a:schemeClr val="tx1"/>
                </a:solidFill>
                <a:sym typeface="Helvetica"/>
              </a:rPr>
              <a:t>". Significa: alimentos que proporcionam benefícios à saúde e possíveis curas de doenças. </a:t>
            </a:r>
            <a:endParaRPr lang="pt-BR" sz="1600" b="1" u="sng" dirty="0">
              <a:solidFill>
                <a:schemeClr val="accent3">
                  <a:satOff val="-7500"/>
                  <a:lumOff val="-10588"/>
                </a:schemeClr>
              </a:solidFill>
              <a:sym typeface="Helvetica"/>
            </a:endParaRPr>
          </a:p>
        </p:txBody>
      </p:sp>
      <p:sp>
        <p:nvSpPr>
          <p:cNvPr id="8" name="Aprovados pela ANVISA…">
            <a:extLst>
              <a:ext uri="{FF2B5EF4-FFF2-40B4-BE49-F238E27FC236}">
                <a16:creationId xmlns:a16="http://schemas.microsoft.com/office/drawing/2014/main" id="{AFD8AE90-D424-6F4D-A69A-A7B0ECF627D7}"/>
              </a:ext>
            </a:extLst>
          </p:cNvPr>
          <p:cNvSpPr txBox="1"/>
          <p:nvPr/>
        </p:nvSpPr>
        <p:spPr>
          <a:xfrm>
            <a:off x="1394810" y="3749251"/>
            <a:ext cx="3896590" cy="2697854"/>
          </a:xfrm>
          <a:prstGeom prst="rect">
            <a:avLst/>
          </a:prstGeom>
          <a:solidFill>
            <a:srgbClr val="E5F2F3"/>
          </a:solidFill>
          <a:ln w="63500">
            <a:solidFill>
              <a:schemeClr val="accent3">
                <a:lumOff val="23529"/>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r>
              <a:rPr lang="pt-BR" sz="1688" dirty="0"/>
              <a:t> </a:t>
            </a:r>
            <a:r>
              <a:rPr lang="pt-BR" sz="1688" b="1" dirty="0"/>
              <a:t>Aprovados pela ANVISA</a:t>
            </a:r>
          </a:p>
          <a:p>
            <a:endParaRPr lang="pt-BR" sz="563" b="1" dirty="0"/>
          </a:p>
          <a:p>
            <a:pPr>
              <a:defRPr sz="2000"/>
            </a:pPr>
            <a:r>
              <a:rPr lang="pt-BR" sz="1406" b="1" dirty="0"/>
              <a:t>Fermentados de: </a:t>
            </a:r>
          </a:p>
          <a:p>
            <a:pPr>
              <a:defRPr sz="2000"/>
            </a:pPr>
            <a:r>
              <a:rPr lang="pt-BR" sz="1406" dirty="0"/>
              <a:t>Lactobacillus acidophilus</a:t>
            </a:r>
          </a:p>
          <a:p>
            <a:pPr>
              <a:defRPr sz="1800" i="1"/>
            </a:pPr>
            <a:r>
              <a:rPr lang="pt-BR" sz="1200" dirty="0"/>
              <a:t>Lactobacillus casei </a:t>
            </a:r>
            <a:r>
              <a:rPr lang="pt-BR" sz="1200" dirty="0" err="1"/>
              <a:t>shirota</a:t>
            </a:r>
            <a:endParaRPr lang="pt-BR" sz="1200" dirty="0"/>
          </a:p>
          <a:p>
            <a:pPr>
              <a:defRPr sz="1800" i="1"/>
            </a:pPr>
            <a:r>
              <a:rPr lang="pt-BR" sz="1200" dirty="0"/>
              <a:t>Lactobacillus casei variedade </a:t>
            </a:r>
            <a:r>
              <a:rPr lang="pt-BR" sz="1200" dirty="0" err="1"/>
              <a:t>rhamnosus</a:t>
            </a:r>
            <a:endParaRPr lang="pt-BR" sz="1200" dirty="0"/>
          </a:p>
          <a:p>
            <a:pPr>
              <a:defRPr sz="1800" i="1"/>
            </a:pPr>
            <a:r>
              <a:rPr lang="pt-BR" sz="1200" dirty="0"/>
              <a:t>Lactobacillus casei variedade </a:t>
            </a:r>
            <a:r>
              <a:rPr lang="pt-BR" sz="1200" dirty="0" err="1"/>
              <a:t>defensis</a:t>
            </a:r>
            <a:endParaRPr lang="pt-BR" sz="1200" dirty="0"/>
          </a:p>
          <a:p>
            <a:pPr>
              <a:defRPr sz="1800" i="1"/>
            </a:pPr>
            <a:r>
              <a:rPr lang="pt-BR" sz="1200" dirty="0"/>
              <a:t>Lactobacillus </a:t>
            </a:r>
            <a:r>
              <a:rPr lang="pt-BR" sz="1200" dirty="0" err="1"/>
              <a:t>paracasei</a:t>
            </a:r>
            <a:endParaRPr lang="pt-BR" sz="1200" dirty="0"/>
          </a:p>
          <a:p>
            <a:pPr>
              <a:defRPr sz="1800" i="1"/>
            </a:pPr>
            <a:r>
              <a:rPr lang="pt-BR" sz="1200" dirty="0" err="1"/>
              <a:t>Lactococcus</a:t>
            </a:r>
            <a:r>
              <a:rPr lang="pt-BR" sz="1200" dirty="0"/>
              <a:t> </a:t>
            </a:r>
            <a:r>
              <a:rPr lang="pt-BR" sz="1200" dirty="0" err="1"/>
              <a:t>lactis</a:t>
            </a:r>
            <a:endParaRPr lang="pt-BR" sz="1200" dirty="0"/>
          </a:p>
          <a:p>
            <a:pPr>
              <a:defRPr sz="1800" i="1"/>
            </a:pPr>
            <a:r>
              <a:rPr lang="pt-BR" sz="1200" dirty="0" err="1"/>
              <a:t>Bifidobacterium</a:t>
            </a:r>
            <a:r>
              <a:rPr lang="pt-BR" sz="1200" dirty="0"/>
              <a:t> </a:t>
            </a:r>
            <a:r>
              <a:rPr lang="pt-BR" sz="1200" dirty="0" err="1"/>
              <a:t>bifidum</a:t>
            </a:r>
            <a:endParaRPr lang="pt-BR" sz="1200" dirty="0"/>
          </a:p>
          <a:p>
            <a:pPr>
              <a:defRPr sz="1800"/>
            </a:pPr>
            <a:r>
              <a:rPr lang="pt-BR" sz="1200" i="1" dirty="0" err="1"/>
              <a:t>Bifidobacterium</a:t>
            </a:r>
            <a:r>
              <a:rPr lang="pt-BR" sz="1200" i="1" dirty="0"/>
              <a:t> </a:t>
            </a:r>
            <a:r>
              <a:rPr lang="pt-BR" sz="1200" i="1" dirty="0" err="1"/>
              <a:t>animallis</a:t>
            </a:r>
            <a:r>
              <a:rPr lang="pt-BR" sz="1200" dirty="0"/>
              <a:t> (incluindo a </a:t>
            </a:r>
            <a:r>
              <a:rPr lang="pt-BR" sz="1200" dirty="0" err="1"/>
              <a:t>subespécie</a:t>
            </a:r>
            <a:r>
              <a:rPr lang="pt-BR" sz="1200" dirty="0"/>
              <a:t> </a:t>
            </a:r>
            <a:r>
              <a:rPr lang="pt-BR" sz="1200" i="1" dirty="0"/>
              <a:t>B. </a:t>
            </a:r>
            <a:r>
              <a:rPr lang="pt-BR" sz="1200" i="1" dirty="0" err="1"/>
              <a:t>lactis</a:t>
            </a:r>
            <a:r>
              <a:rPr lang="pt-BR" sz="1200" dirty="0"/>
              <a:t>) </a:t>
            </a:r>
          </a:p>
          <a:p>
            <a:pPr>
              <a:defRPr sz="1800"/>
            </a:pPr>
            <a:r>
              <a:rPr lang="pt-BR" sz="1200" i="1" dirty="0" err="1"/>
              <a:t>Bifidobacterium</a:t>
            </a:r>
            <a:r>
              <a:rPr lang="pt-BR" sz="1200" i="1" dirty="0"/>
              <a:t> </a:t>
            </a:r>
            <a:r>
              <a:rPr lang="pt-BR" sz="1200" i="1" dirty="0" err="1"/>
              <a:t>longum</a:t>
            </a:r>
            <a:endParaRPr lang="pt-BR" sz="1200" i="1" dirty="0"/>
          </a:p>
          <a:p>
            <a:pPr>
              <a:defRPr sz="1800" i="1"/>
            </a:pPr>
            <a:r>
              <a:rPr lang="pt-BR" sz="1200" dirty="0" err="1"/>
              <a:t>Enterococcus</a:t>
            </a:r>
            <a:r>
              <a:rPr lang="pt-BR" sz="1200" dirty="0"/>
              <a:t> </a:t>
            </a:r>
            <a:r>
              <a:rPr lang="pt-BR" sz="1200" dirty="0" err="1"/>
              <a:t>faecium</a:t>
            </a:r>
            <a:endParaRPr lang="pt-BR" sz="1200" dirty="0"/>
          </a:p>
        </p:txBody>
      </p:sp>
      <p:sp>
        <p:nvSpPr>
          <p:cNvPr id="9" name="Veja: https://edisciplinas.usp.br/pluginfile.php/2276208/mod_resource/content/1/Alimentos%20Funcionais.pdf">
            <a:extLst>
              <a:ext uri="{FF2B5EF4-FFF2-40B4-BE49-F238E27FC236}">
                <a16:creationId xmlns:a16="http://schemas.microsoft.com/office/drawing/2014/main" id="{7D866B20-0AC2-E043-AFE4-25853B44E8C6}"/>
              </a:ext>
            </a:extLst>
          </p:cNvPr>
          <p:cNvSpPr txBox="1"/>
          <p:nvPr/>
        </p:nvSpPr>
        <p:spPr>
          <a:xfrm>
            <a:off x="1792433" y="6577782"/>
            <a:ext cx="8193551" cy="218201"/>
          </a:xfrm>
          <a:prstGeom prst="rect">
            <a:avLst/>
          </a:prstGeom>
          <a:ln w="12700">
            <a:solidFill>
              <a:schemeClr val="accent1">
                <a:lumOff val="-9999"/>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defRPr sz="1800"/>
            </a:pPr>
            <a:r>
              <a:rPr sz="949" dirty="0" err="1"/>
              <a:t>Veja</a:t>
            </a:r>
            <a:r>
              <a:rPr sz="949" dirty="0"/>
              <a:t>: </a:t>
            </a:r>
            <a:r>
              <a:rPr sz="949" u="sng" dirty="0">
                <a:solidFill>
                  <a:srgbClr val="0000FF"/>
                </a:solidFill>
                <a:uFill>
                  <a:solidFill>
                    <a:srgbClr val="0000FF"/>
                  </a:solidFill>
                </a:uFill>
                <a:hlinkClick r:id="rId5"/>
              </a:rPr>
              <a:t>https://edisciplinas.usp.br/pluginfile.php/2276208/mod_resource/content/1/Alimentos%20Funcionais.pdf</a:t>
            </a:r>
            <a:r>
              <a:rPr sz="949" dirty="0"/>
              <a:t> </a:t>
            </a:r>
          </a:p>
        </p:txBody>
      </p:sp>
      <p:sp>
        <p:nvSpPr>
          <p:cNvPr id="2" name="Rectangle 1">
            <a:extLst>
              <a:ext uri="{FF2B5EF4-FFF2-40B4-BE49-F238E27FC236}">
                <a16:creationId xmlns:a16="http://schemas.microsoft.com/office/drawing/2014/main" id="{6FB046E9-CC33-C943-9236-9895BAF873C9}"/>
              </a:ext>
            </a:extLst>
          </p:cNvPr>
          <p:cNvSpPr/>
          <p:nvPr/>
        </p:nvSpPr>
        <p:spPr>
          <a:xfrm>
            <a:off x="1379575" y="2949490"/>
            <a:ext cx="3927057" cy="830997"/>
          </a:xfrm>
          <a:prstGeom prst="rect">
            <a:avLst/>
          </a:prstGeom>
          <a:solidFill>
            <a:schemeClr val="accent1">
              <a:lumMod val="20000"/>
              <a:lumOff val="80000"/>
            </a:schemeClr>
          </a:solidFill>
          <a:ln>
            <a:solidFill>
              <a:schemeClr val="accent3">
                <a:lumMod val="75000"/>
              </a:schemeClr>
            </a:solidFill>
          </a:ln>
        </p:spPr>
        <p:txBody>
          <a:bodyPr wrap="square">
            <a:spAutoFit/>
          </a:bodyPr>
          <a:lstStyle/>
          <a:p>
            <a:pPr algn="just"/>
            <a:r>
              <a:rPr lang="pt-BR" sz="1200" dirty="0"/>
              <a:t>“Microrganismos reconhecidos como </a:t>
            </a:r>
            <a:r>
              <a:rPr lang="pt-BR" sz="1200" b="1" dirty="0"/>
              <a:t>probióticos </a:t>
            </a:r>
            <a:r>
              <a:rPr lang="pt-BR" sz="1200" dirty="0"/>
              <a:t>contribuem para o equilíbrio da microbiota intestinal.     Seu consumo deve estar associado a uma alimentação equilibrada e hábitos de vida saudáveis”.</a:t>
            </a:r>
          </a:p>
        </p:txBody>
      </p:sp>
      <p:sp>
        <p:nvSpPr>
          <p:cNvPr id="11" name="1. Microrganismos empregados na fabricação de Pães…">
            <a:extLst>
              <a:ext uri="{FF2B5EF4-FFF2-40B4-BE49-F238E27FC236}">
                <a16:creationId xmlns:a16="http://schemas.microsoft.com/office/drawing/2014/main" id="{0269B32E-AF12-D945-B7D5-92D3BF47BDC7}"/>
              </a:ext>
            </a:extLst>
          </p:cNvPr>
          <p:cNvSpPr txBox="1"/>
          <p:nvPr/>
        </p:nvSpPr>
        <p:spPr>
          <a:xfrm>
            <a:off x="5889209" y="2624475"/>
            <a:ext cx="4453438" cy="318357"/>
          </a:xfrm>
          <a:prstGeom prst="rect">
            <a:avLst/>
          </a:prstGeom>
          <a:solidFill>
            <a:schemeClr val="accent4">
              <a:lumMod val="20000"/>
              <a:lumOff val="80000"/>
            </a:schemeClr>
          </a:solidFill>
          <a:ln w="57150">
            <a:solidFill>
              <a:schemeClr val="accent3">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98225" algn="l" defTabSz="321465">
              <a:buSzPct val="100000"/>
              <a:defRPr sz="1600">
                <a:solidFill>
                  <a:schemeClr val="accent3">
                    <a:satOff val="-7500"/>
                    <a:lumOff val="-10588"/>
                  </a:schemeClr>
                </a:solidFill>
                <a:latin typeface="+mj-lt"/>
                <a:ea typeface="+mj-ea"/>
                <a:cs typeface="+mj-cs"/>
                <a:sym typeface="Helvetica"/>
              </a:defRPr>
            </a:pPr>
            <a:r>
              <a:rPr lang="pt-BR" sz="1600" b="1" u="sng" dirty="0">
                <a:solidFill>
                  <a:schemeClr val="accent3">
                    <a:satOff val="-7500"/>
                    <a:lumOff val="-10588"/>
                  </a:schemeClr>
                </a:solidFill>
                <a:sym typeface="Helvetica"/>
              </a:rPr>
              <a:t>Prebióticos</a:t>
            </a:r>
          </a:p>
        </p:txBody>
      </p:sp>
      <p:sp>
        <p:nvSpPr>
          <p:cNvPr id="12" name="1. Microrganismos empregados na fabricação de Pães…">
            <a:extLst>
              <a:ext uri="{FF2B5EF4-FFF2-40B4-BE49-F238E27FC236}">
                <a16:creationId xmlns:a16="http://schemas.microsoft.com/office/drawing/2014/main" id="{740B16EF-F8B0-694C-AEA3-678B8A54D3C9}"/>
              </a:ext>
            </a:extLst>
          </p:cNvPr>
          <p:cNvSpPr txBox="1"/>
          <p:nvPr/>
        </p:nvSpPr>
        <p:spPr>
          <a:xfrm>
            <a:off x="1379576" y="2607929"/>
            <a:ext cx="3927057" cy="318357"/>
          </a:xfrm>
          <a:prstGeom prst="rect">
            <a:avLst/>
          </a:prstGeom>
          <a:solidFill>
            <a:schemeClr val="accent4">
              <a:lumMod val="20000"/>
              <a:lumOff val="80000"/>
            </a:schemeClr>
          </a:solidFill>
          <a:ln w="57150">
            <a:solidFill>
              <a:schemeClr val="accent3">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98225" algn="l" defTabSz="321465">
              <a:buSzPct val="100000"/>
              <a:defRPr sz="1600">
                <a:solidFill>
                  <a:schemeClr val="accent3">
                    <a:satOff val="-7500"/>
                    <a:lumOff val="-10588"/>
                  </a:schemeClr>
                </a:solidFill>
                <a:latin typeface="+mj-lt"/>
                <a:ea typeface="+mj-ea"/>
                <a:cs typeface="+mj-cs"/>
                <a:sym typeface="Helvetica"/>
              </a:defRPr>
            </a:pPr>
            <a:r>
              <a:rPr lang="pt-BR" sz="1600" b="1" u="sng" dirty="0">
                <a:solidFill>
                  <a:schemeClr val="accent3">
                    <a:satOff val="-7500"/>
                    <a:lumOff val="-10588"/>
                  </a:schemeClr>
                </a:solidFill>
                <a:sym typeface="Helvetica"/>
              </a:rPr>
              <a:t>Probióticos</a:t>
            </a:r>
          </a:p>
        </p:txBody>
      </p:sp>
      <p:sp>
        <p:nvSpPr>
          <p:cNvPr id="14" name="1. Microrganismos empregados na fabricação de Pães…">
            <a:extLst>
              <a:ext uri="{FF2B5EF4-FFF2-40B4-BE49-F238E27FC236}">
                <a16:creationId xmlns:a16="http://schemas.microsoft.com/office/drawing/2014/main" id="{52A4A405-7816-4947-98BA-38A24EFC6AF4}"/>
              </a:ext>
            </a:extLst>
          </p:cNvPr>
          <p:cNvSpPr txBox="1"/>
          <p:nvPr/>
        </p:nvSpPr>
        <p:spPr>
          <a:xfrm>
            <a:off x="5889208" y="3178336"/>
            <a:ext cx="4453438" cy="3211457"/>
          </a:xfrm>
          <a:prstGeom prst="rect">
            <a:avLst/>
          </a:prstGeom>
          <a:solidFill>
            <a:schemeClr val="accent4">
              <a:lumMod val="20000"/>
              <a:lumOff val="80000"/>
            </a:schemeClr>
          </a:solidFill>
          <a:ln w="57150">
            <a:solidFill>
              <a:schemeClr val="accent3">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98225" algn="l" defTabSz="321465">
              <a:buSzPct val="100000"/>
              <a:defRPr sz="1600">
                <a:solidFill>
                  <a:schemeClr val="accent3">
                    <a:satOff val="-7500"/>
                    <a:lumOff val="-10588"/>
                  </a:schemeClr>
                </a:solidFill>
                <a:latin typeface="+mj-lt"/>
                <a:ea typeface="+mj-ea"/>
                <a:cs typeface="+mj-cs"/>
                <a:sym typeface="Helvetica"/>
              </a:defRPr>
            </a:pPr>
            <a:r>
              <a:rPr lang="pt-BR" sz="1200" dirty="0">
                <a:solidFill>
                  <a:schemeClr val="tx1"/>
                </a:solidFill>
                <a:sym typeface="Helvetica"/>
              </a:rPr>
              <a:t>São alimentos que contem "Ingredientes nutricionais não digeríveis que afetam beneficamente o hospedeiro estimulando seletivamente o crescimento e atividade de uma ou mais </a:t>
            </a:r>
          </a:p>
          <a:p>
            <a:pPr marL="98225" algn="l" defTabSz="321465">
              <a:buSzPct val="100000"/>
              <a:defRPr sz="1600">
                <a:solidFill>
                  <a:schemeClr val="accent3">
                    <a:satOff val="-7500"/>
                    <a:lumOff val="-10588"/>
                  </a:schemeClr>
                </a:solidFill>
                <a:latin typeface="+mj-lt"/>
                <a:ea typeface="+mj-ea"/>
                <a:cs typeface="+mj-cs"/>
                <a:sym typeface="Helvetica"/>
              </a:defRPr>
            </a:pPr>
            <a:r>
              <a:rPr lang="pt-BR" sz="1200" dirty="0">
                <a:solidFill>
                  <a:schemeClr val="tx1"/>
                </a:solidFill>
                <a:sym typeface="Helvetica"/>
              </a:rPr>
              <a:t>bactérias </a:t>
            </a:r>
          </a:p>
          <a:p>
            <a:pPr marL="98225" algn="l" defTabSz="321465">
              <a:buSzPct val="100000"/>
              <a:defRPr sz="1600">
                <a:solidFill>
                  <a:schemeClr val="accent3">
                    <a:satOff val="-7500"/>
                    <a:lumOff val="-10588"/>
                  </a:schemeClr>
                </a:solidFill>
                <a:latin typeface="+mj-lt"/>
                <a:ea typeface="+mj-ea"/>
                <a:cs typeface="+mj-cs"/>
                <a:sym typeface="Helvetica"/>
              </a:defRPr>
            </a:pPr>
            <a:r>
              <a:rPr lang="pt-BR" sz="1200" dirty="0">
                <a:solidFill>
                  <a:schemeClr val="tx1"/>
                </a:solidFill>
                <a:sym typeface="Helvetica"/>
              </a:rPr>
              <a:t>benéficas do cólon, </a:t>
            </a:r>
          </a:p>
          <a:p>
            <a:pPr marL="98225" algn="l" defTabSz="321465">
              <a:buSzPct val="100000"/>
              <a:defRPr sz="1600">
                <a:solidFill>
                  <a:schemeClr val="accent3">
                    <a:satOff val="-7500"/>
                    <a:lumOff val="-10588"/>
                  </a:schemeClr>
                </a:solidFill>
                <a:latin typeface="+mj-lt"/>
                <a:ea typeface="+mj-ea"/>
                <a:cs typeface="+mj-cs"/>
                <a:sym typeface="Helvetica"/>
              </a:defRPr>
            </a:pPr>
            <a:r>
              <a:rPr lang="pt-BR" sz="1200" dirty="0">
                <a:solidFill>
                  <a:schemeClr val="tx1"/>
                </a:solidFill>
                <a:sym typeface="Helvetica"/>
              </a:rPr>
              <a:t>melhorando </a:t>
            </a:r>
          </a:p>
          <a:p>
            <a:pPr marL="98225" algn="l" defTabSz="321465">
              <a:buSzPct val="100000"/>
              <a:defRPr sz="1600">
                <a:solidFill>
                  <a:schemeClr val="accent3">
                    <a:satOff val="-7500"/>
                    <a:lumOff val="-10588"/>
                  </a:schemeClr>
                </a:solidFill>
                <a:latin typeface="+mj-lt"/>
                <a:ea typeface="+mj-ea"/>
                <a:cs typeface="+mj-cs"/>
                <a:sym typeface="Helvetica"/>
              </a:defRPr>
            </a:pPr>
            <a:r>
              <a:rPr lang="pt-BR" sz="1200" dirty="0">
                <a:solidFill>
                  <a:schemeClr val="tx1"/>
                </a:solidFill>
                <a:sym typeface="Helvetica"/>
              </a:rPr>
              <a:t>a saúde do </a:t>
            </a:r>
          </a:p>
          <a:p>
            <a:pPr marL="98225" algn="l" defTabSz="321465">
              <a:buSzPct val="100000"/>
              <a:defRPr sz="1600">
                <a:solidFill>
                  <a:schemeClr val="accent3">
                    <a:satOff val="-7500"/>
                    <a:lumOff val="-10588"/>
                  </a:schemeClr>
                </a:solidFill>
                <a:latin typeface="+mj-lt"/>
                <a:ea typeface="+mj-ea"/>
                <a:cs typeface="+mj-cs"/>
                <a:sym typeface="Helvetica"/>
              </a:defRPr>
            </a:pPr>
            <a:r>
              <a:rPr lang="pt-BR" sz="1200" dirty="0">
                <a:solidFill>
                  <a:schemeClr val="tx1"/>
                </a:solidFill>
                <a:sym typeface="Helvetica"/>
              </a:rPr>
              <a:t>seu hospedeiro". </a:t>
            </a:r>
          </a:p>
          <a:p>
            <a:pPr marL="98225" algn="l" defTabSz="321465">
              <a:buSzPct val="100000"/>
              <a:defRPr sz="1600">
                <a:solidFill>
                  <a:schemeClr val="accent3">
                    <a:satOff val="-7500"/>
                    <a:lumOff val="-10588"/>
                  </a:schemeClr>
                </a:solidFill>
                <a:latin typeface="+mj-lt"/>
                <a:ea typeface="+mj-ea"/>
                <a:cs typeface="+mj-cs"/>
                <a:sym typeface="Helvetica"/>
              </a:defRPr>
            </a:pPr>
            <a:endParaRPr lang="pt-BR" sz="1200" dirty="0">
              <a:solidFill>
                <a:schemeClr val="tx1"/>
              </a:solidFill>
              <a:sym typeface="Helvetica"/>
            </a:endParaRPr>
          </a:p>
          <a:p>
            <a:pPr marL="98225" algn="l" defTabSz="321465">
              <a:buSzPct val="100000"/>
              <a:defRPr sz="1600">
                <a:solidFill>
                  <a:schemeClr val="accent3">
                    <a:satOff val="-7500"/>
                    <a:lumOff val="-10588"/>
                  </a:schemeClr>
                </a:solidFill>
                <a:latin typeface="+mj-lt"/>
                <a:ea typeface="+mj-ea"/>
                <a:cs typeface="+mj-cs"/>
                <a:sym typeface="Helvetica"/>
              </a:defRPr>
            </a:pPr>
            <a:endParaRPr lang="pt-BR" sz="1200" dirty="0">
              <a:solidFill>
                <a:schemeClr val="tx1"/>
              </a:solidFill>
              <a:sym typeface="Helvetica"/>
            </a:endParaRPr>
          </a:p>
          <a:p>
            <a:pPr marL="98225" algn="l" defTabSz="321465">
              <a:buSzPct val="100000"/>
              <a:defRPr sz="1600">
                <a:solidFill>
                  <a:schemeClr val="accent3">
                    <a:satOff val="-7500"/>
                    <a:lumOff val="-10588"/>
                  </a:schemeClr>
                </a:solidFill>
                <a:latin typeface="+mj-lt"/>
                <a:ea typeface="+mj-ea"/>
                <a:cs typeface="+mj-cs"/>
                <a:sym typeface="Helvetica"/>
              </a:defRPr>
            </a:pPr>
            <a:endParaRPr lang="pt-BR" sz="1200" dirty="0">
              <a:solidFill>
                <a:schemeClr val="tx1"/>
              </a:solidFill>
              <a:sym typeface="Helvetica"/>
            </a:endParaRPr>
          </a:p>
          <a:p>
            <a:pPr marL="98225" algn="l" defTabSz="321465">
              <a:buSzPct val="100000"/>
              <a:defRPr sz="1600">
                <a:solidFill>
                  <a:schemeClr val="accent3">
                    <a:satOff val="-7500"/>
                    <a:lumOff val="-10588"/>
                  </a:schemeClr>
                </a:solidFill>
                <a:latin typeface="+mj-lt"/>
                <a:ea typeface="+mj-ea"/>
                <a:cs typeface="+mj-cs"/>
                <a:sym typeface="Helvetica"/>
              </a:defRPr>
            </a:pPr>
            <a:endParaRPr lang="pt-BR" sz="1200" b="1" u="sng" dirty="0">
              <a:solidFill>
                <a:schemeClr val="tx1"/>
              </a:solidFill>
              <a:sym typeface="Helvetica"/>
            </a:endParaRPr>
          </a:p>
          <a:p>
            <a:pPr marL="98225" algn="l" defTabSz="321465">
              <a:buSzPct val="100000"/>
              <a:defRPr sz="1600">
                <a:solidFill>
                  <a:schemeClr val="accent3">
                    <a:satOff val="-7500"/>
                    <a:lumOff val="-10588"/>
                  </a:schemeClr>
                </a:solidFill>
                <a:latin typeface="+mj-lt"/>
                <a:ea typeface="+mj-ea"/>
                <a:cs typeface="+mj-cs"/>
                <a:sym typeface="Helvetica"/>
              </a:defRPr>
            </a:pPr>
            <a:r>
              <a:rPr lang="pt-BR" sz="1200" dirty="0">
                <a:solidFill>
                  <a:schemeClr val="tx1"/>
                </a:solidFill>
                <a:sym typeface="Helvetica"/>
              </a:rPr>
              <a:t>A principal ação dos Prebióticos é estimular o crescimento e/ou ativar o metabolismo de algum grupo de bactérias benéficas do trato intestinal. Desta maneira, os Prebióticos agem intimamente relacionados aos Probióticos; constituem o "alimento" das bactérias probióticas.</a:t>
            </a:r>
            <a:endParaRPr lang="pt-BR" sz="1200" b="1" u="sng" dirty="0">
              <a:solidFill>
                <a:schemeClr val="tx1"/>
              </a:solidFill>
              <a:sym typeface="Helvetica"/>
            </a:endParaRPr>
          </a:p>
        </p:txBody>
      </p:sp>
      <p:sp>
        <p:nvSpPr>
          <p:cNvPr id="15" name="Rectangle 14">
            <a:extLst>
              <a:ext uri="{FF2B5EF4-FFF2-40B4-BE49-F238E27FC236}">
                <a16:creationId xmlns:a16="http://schemas.microsoft.com/office/drawing/2014/main" id="{80891BE9-1C30-344D-86C3-EF2A7113FE64}"/>
              </a:ext>
            </a:extLst>
          </p:cNvPr>
          <p:cNvSpPr/>
          <p:nvPr/>
        </p:nvSpPr>
        <p:spPr>
          <a:xfrm>
            <a:off x="5889208" y="2953632"/>
            <a:ext cx="4453438" cy="276999"/>
          </a:xfrm>
          <a:prstGeom prst="rect">
            <a:avLst/>
          </a:prstGeom>
          <a:solidFill>
            <a:schemeClr val="accent1">
              <a:lumMod val="20000"/>
              <a:lumOff val="80000"/>
            </a:schemeClr>
          </a:solidFill>
          <a:ln>
            <a:solidFill>
              <a:schemeClr val="accent3">
                <a:lumMod val="75000"/>
              </a:schemeClr>
            </a:solidFill>
          </a:ln>
        </p:spPr>
        <p:txBody>
          <a:bodyPr wrap="square">
            <a:spAutoFit/>
          </a:bodyPr>
          <a:lstStyle/>
          <a:p>
            <a:pPr algn="just"/>
            <a:r>
              <a:rPr lang="pt-BR" sz="1200" dirty="0"/>
              <a:t>São alimentos equilibrada e hábitos de vida saudáveis”.</a:t>
            </a:r>
          </a:p>
        </p:txBody>
      </p:sp>
      <p:pic>
        <p:nvPicPr>
          <p:cNvPr id="3" name="Picture 2">
            <a:extLst>
              <a:ext uri="{FF2B5EF4-FFF2-40B4-BE49-F238E27FC236}">
                <a16:creationId xmlns:a16="http://schemas.microsoft.com/office/drawing/2014/main" id="{DE398070-FF35-7A4A-82B2-DE1AC3B0914C}"/>
              </a:ext>
            </a:extLst>
          </p:cNvPr>
          <p:cNvPicPr>
            <a:picLocks noChangeAspect="1"/>
          </p:cNvPicPr>
          <p:nvPr/>
        </p:nvPicPr>
        <p:blipFill rotWithShape="1">
          <a:blip r:embed="rId6"/>
          <a:srcRect t="19084"/>
          <a:stretch/>
        </p:blipFill>
        <p:spPr>
          <a:xfrm>
            <a:off x="7498893" y="3858779"/>
            <a:ext cx="2735872" cy="1388342"/>
          </a:xfrm>
          <a:prstGeom prst="rect">
            <a:avLst/>
          </a:prstGeom>
        </p:spPr>
      </p:pic>
      <p:sp>
        <p:nvSpPr>
          <p:cNvPr id="16" name="4.     Emprego de microrganismos em Processos Biotecnológicos Industriais">
            <a:extLst>
              <a:ext uri="{FF2B5EF4-FFF2-40B4-BE49-F238E27FC236}">
                <a16:creationId xmlns:a16="http://schemas.microsoft.com/office/drawing/2014/main" id="{C3A14E1C-DDD9-7749-A457-784260DE8992}"/>
              </a:ext>
            </a:extLst>
          </p:cNvPr>
          <p:cNvSpPr txBox="1"/>
          <p:nvPr/>
        </p:nvSpPr>
        <p:spPr>
          <a:xfrm>
            <a:off x="1895814" y="62017"/>
            <a:ext cx="8218598"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800" b="1"/>
            </a:pPr>
            <a:r>
              <a:rPr lang="pt-BR" sz="1800" dirty="0"/>
              <a:t> </a:t>
            </a:r>
            <a:r>
              <a:rPr lang="pt-BR" sz="1800" dirty="0">
                <a:latin typeface="+mn-ea"/>
              </a:rPr>
              <a:t>Emprego de microrganismos em Processos Biotecnológicos Industriais   </a:t>
            </a:r>
          </a:p>
        </p:txBody>
      </p:sp>
    </p:spTree>
    <p:extLst>
      <p:ext uri="{BB962C8B-B14F-4D97-AF65-F5344CB8AC3E}">
        <p14:creationId xmlns:p14="http://schemas.microsoft.com/office/powerpoint/2010/main" val="38783551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4.1. Indústria de Alimentos"/>
          <p:cNvSpPr txBox="1"/>
          <p:nvPr/>
        </p:nvSpPr>
        <p:spPr>
          <a:xfrm>
            <a:off x="1629582" y="401358"/>
            <a:ext cx="1947649" cy="318357"/>
          </a:xfrm>
          <a:prstGeom prst="rect">
            <a:avLst/>
          </a:prstGeom>
          <a:gradFill>
            <a:gsLst>
              <a:gs pos="0">
                <a:schemeClr val="accent4"/>
              </a:gs>
              <a:gs pos="100000">
                <a:srgbClr val="FE9301"/>
              </a:gs>
            </a:gsLst>
            <a:lin ang="5400000"/>
          </a:gradFill>
          <a:ln w="12700">
            <a:miter lim="400000"/>
          </a:ln>
          <a:effectLst>
            <a:reflection stA="91988"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800">
                <a:latin typeface="Helvetica Neue Medium"/>
                <a:ea typeface="Helvetica Neue Medium"/>
                <a:cs typeface="Helvetica Neue Medium"/>
                <a:sym typeface="Helvetica Neue Medium"/>
              </a:defRPr>
            </a:lvl1pPr>
          </a:lstStyle>
          <a:p>
            <a:r>
              <a:rPr lang="pt-BR" sz="1265" dirty="0"/>
              <a:t>Indústria de </a:t>
            </a:r>
            <a:r>
              <a:rPr lang="pt-BR" sz="1600" dirty="0"/>
              <a:t>Alimentos</a:t>
            </a:r>
          </a:p>
        </p:txBody>
      </p:sp>
      <p:sp>
        <p:nvSpPr>
          <p:cNvPr id="304" name="ICB/USP…"/>
          <p:cNvSpPr txBox="1"/>
          <p:nvPr/>
        </p:nvSpPr>
        <p:spPr>
          <a:xfrm>
            <a:off x="0" y="0"/>
            <a:ext cx="1062792" cy="667170"/>
          </a:xfrm>
          <a:prstGeom prst="rect">
            <a:avLst/>
          </a:prstGeom>
          <a:solidFill>
            <a:srgbClr val="72FDE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500">
                <a:latin typeface="Helvetica Neue Medium"/>
                <a:ea typeface="Helvetica Neue Medium"/>
                <a:cs typeface="Helvetica Neue Medium"/>
                <a:sym typeface="Helvetica Neue Medium"/>
              </a:defRPr>
            </a:pPr>
            <a:r>
              <a:rPr lang="pt-BR" sz="1055"/>
              <a:t>ICB/USP</a:t>
            </a:r>
          </a:p>
          <a:p>
            <a:pPr>
              <a:defRPr sz="1000">
                <a:latin typeface="Helvetica Neue Medium"/>
                <a:ea typeface="Helvetica Neue Medium"/>
                <a:cs typeface="Helvetica Neue Medium"/>
                <a:sym typeface="Helvetica Neue Medium"/>
              </a:defRPr>
            </a:pPr>
            <a:endParaRPr lang="pt-BR" sz="703"/>
          </a:p>
          <a:p>
            <a:pPr>
              <a:defRPr sz="1000">
                <a:latin typeface="Helvetica Neue Medium"/>
                <a:ea typeface="Helvetica Neue Medium"/>
                <a:cs typeface="Helvetica Neue Medium"/>
                <a:sym typeface="Helvetica Neue Medium"/>
              </a:defRPr>
            </a:pPr>
            <a:r>
              <a:rPr lang="pt-BR" sz="703"/>
              <a:t>BMM 0180</a:t>
            </a:r>
          </a:p>
          <a:p>
            <a:pPr>
              <a:defRPr sz="1000">
                <a:latin typeface="Helvetica Neue Medium"/>
                <a:ea typeface="Helvetica Neue Medium"/>
                <a:cs typeface="Helvetica Neue Medium"/>
                <a:sym typeface="Helvetica Neue Medium"/>
              </a:defRPr>
            </a:pPr>
            <a:r>
              <a:rPr lang="pt-BR" sz="703"/>
              <a:t>Profa. Elisabete Vicente</a:t>
            </a:r>
          </a:p>
          <a:p>
            <a:pPr>
              <a:defRPr sz="1000" u="sng">
                <a:solidFill>
                  <a:srgbClr val="0000FF"/>
                </a:solidFill>
                <a:uFill>
                  <a:solidFill>
                    <a:srgbClr val="0000FF"/>
                  </a:solidFill>
                </a:uFill>
                <a:latin typeface="Helvetica Neue Medium"/>
                <a:ea typeface="Helvetica Neue Medium"/>
                <a:cs typeface="Helvetica Neue Medium"/>
                <a:sym typeface="Helvetica Neue Medium"/>
              </a:defRPr>
            </a:pPr>
            <a:r>
              <a:rPr lang="pt-BR" sz="703">
                <a:hlinkClick r:id="rId2"/>
              </a:rPr>
              <a:t>bevicent@usp.br</a:t>
            </a:r>
          </a:p>
        </p:txBody>
      </p:sp>
      <p:sp>
        <p:nvSpPr>
          <p:cNvPr id="307" name="Há cerca de 5.000 AC, durante as viagens,…"/>
          <p:cNvSpPr txBox="1"/>
          <p:nvPr/>
        </p:nvSpPr>
        <p:spPr>
          <a:xfrm rot="21144383">
            <a:off x="1189347" y="4528125"/>
            <a:ext cx="4140467" cy="1795684"/>
          </a:xfrm>
          <a:prstGeom prst="rect">
            <a:avLst/>
          </a:prstGeom>
          <a:solidFill>
            <a:srgbClr val="E1FBF5"/>
          </a:solidFill>
          <a:ln w="12700">
            <a:solidFill>
              <a:schemeClr val="accent1">
                <a:lumOff val="-9999"/>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l" defTabSz="321465">
              <a:defRPr sz="1800">
                <a:solidFill>
                  <a:srgbClr val="212121">
                    <a:alpha val="90196"/>
                  </a:srgbClr>
                </a:solidFill>
                <a:latin typeface="Arial"/>
                <a:ea typeface="Arial"/>
                <a:cs typeface="Arial"/>
                <a:sym typeface="Arial"/>
              </a:defRPr>
            </a:pPr>
            <a:r>
              <a:rPr lang="pt-BR" sz="1200" dirty="0">
                <a:solidFill>
                  <a:schemeClr val="tx1">
                    <a:alpha val="90196"/>
                  </a:schemeClr>
                </a:solidFill>
                <a:latin typeface="+mj-lt"/>
              </a:rPr>
              <a:t>Há cerca de 5.000 AC, durante as viagens, </a:t>
            </a:r>
          </a:p>
          <a:p>
            <a:pPr algn="l" defTabSz="321465">
              <a:defRPr sz="1800">
                <a:solidFill>
                  <a:srgbClr val="212121">
                    <a:alpha val="90196"/>
                  </a:srgbClr>
                </a:solidFill>
                <a:latin typeface="Arial"/>
                <a:ea typeface="Arial"/>
                <a:cs typeface="Arial"/>
                <a:sym typeface="Arial"/>
              </a:defRPr>
            </a:pPr>
            <a:r>
              <a:rPr lang="pt-BR" sz="1200" dirty="0">
                <a:solidFill>
                  <a:schemeClr val="tx1">
                    <a:alpha val="90196"/>
                  </a:schemeClr>
                </a:solidFill>
                <a:latin typeface="+mj-lt"/>
              </a:rPr>
              <a:t>o </a:t>
            </a:r>
            <a:r>
              <a:rPr lang="pt-BR" sz="1200" b="1" dirty="0">
                <a:solidFill>
                  <a:schemeClr val="tx1">
                    <a:alpha val="90196"/>
                  </a:schemeClr>
                </a:solidFill>
                <a:latin typeface="+mj-lt"/>
              </a:rPr>
              <a:t>leite, </a:t>
            </a:r>
            <a:r>
              <a:rPr lang="pt-BR" sz="1200" dirty="0">
                <a:solidFill>
                  <a:schemeClr val="tx1">
                    <a:alpha val="90196"/>
                  </a:schemeClr>
                </a:solidFill>
                <a:latin typeface="+mj-lt"/>
              </a:rPr>
              <a:t>já considerado muito nutritivo, estragava rápido.</a:t>
            </a:r>
          </a:p>
          <a:p>
            <a:pPr algn="l" defTabSz="321465">
              <a:defRPr sz="1800">
                <a:solidFill>
                  <a:srgbClr val="212121">
                    <a:alpha val="90196"/>
                  </a:srgbClr>
                </a:solidFill>
                <a:latin typeface="Arial"/>
                <a:ea typeface="Arial"/>
                <a:cs typeface="Arial"/>
                <a:sym typeface="Arial"/>
              </a:defRPr>
            </a:pPr>
            <a:endParaRPr lang="pt-BR" sz="800" dirty="0">
              <a:solidFill>
                <a:schemeClr val="tx1">
                  <a:alpha val="90196"/>
                </a:schemeClr>
              </a:solidFill>
              <a:latin typeface="+mj-lt"/>
            </a:endParaRPr>
          </a:p>
          <a:p>
            <a:pPr algn="l" defTabSz="321465">
              <a:defRPr sz="1800">
                <a:solidFill>
                  <a:srgbClr val="212121">
                    <a:alpha val="90196"/>
                  </a:srgbClr>
                </a:solidFill>
                <a:latin typeface="Arial"/>
                <a:ea typeface="Arial"/>
                <a:cs typeface="Arial"/>
                <a:sym typeface="Arial"/>
              </a:defRPr>
            </a:pPr>
            <a:r>
              <a:rPr lang="pt-BR" sz="1200" dirty="0">
                <a:solidFill>
                  <a:schemeClr val="tx1">
                    <a:alpha val="90196"/>
                  </a:schemeClr>
                </a:solidFill>
                <a:latin typeface="+mj-lt"/>
              </a:rPr>
              <a:t>O leite passou a ser transportado em sacos feitos do estômago de animais, como o camelo. </a:t>
            </a:r>
          </a:p>
          <a:p>
            <a:pPr algn="l" defTabSz="321465">
              <a:defRPr sz="1800">
                <a:solidFill>
                  <a:srgbClr val="212121">
                    <a:alpha val="90196"/>
                  </a:srgbClr>
                </a:solidFill>
                <a:latin typeface="Arial"/>
                <a:ea typeface="Arial"/>
                <a:cs typeface="Arial"/>
                <a:sym typeface="Arial"/>
              </a:defRPr>
            </a:pPr>
            <a:endParaRPr lang="pt-BR" sz="800" dirty="0">
              <a:solidFill>
                <a:schemeClr val="tx1">
                  <a:alpha val="90196"/>
                </a:schemeClr>
              </a:solidFill>
              <a:latin typeface="+mj-lt"/>
            </a:endParaRPr>
          </a:p>
          <a:p>
            <a:pPr algn="l" defTabSz="321465">
              <a:defRPr sz="1800">
                <a:solidFill>
                  <a:srgbClr val="212121">
                    <a:alpha val="90196"/>
                  </a:srgbClr>
                </a:solidFill>
                <a:latin typeface="Arial"/>
                <a:ea typeface="Arial"/>
                <a:cs typeface="Arial"/>
                <a:sym typeface="Arial"/>
              </a:defRPr>
            </a:pPr>
            <a:r>
              <a:rPr lang="pt-BR" sz="1200" dirty="0">
                <a:solidFill>
                  <a:schemeClr val="tx1">
                    <a:alpha val="90196"/>
                  </a:schemeClr>
                </a:solidFill>
                <a:latin typeface="+mj-lt"/>
              </a:rPr>
              <a:t>Os sucos digestivos presentes nesses tecidos provocavam sua coagulação e acidificação.  </a:t>
            </a:r>
          </a:p>
          <a:p>
            <a:pPr algn="l" defTabSz="321465">
              <a:defRPr sz="1800">
                <a:solidFill>
                  <a:srgbClr val="212121">
                    <a:alpha val="90196"/>
                  </a:srgbClr>
                </a:solidFill>
                <a:latin typeface="Arial"/>
                <a:ea typeface="Arial"/>
                <a:cs typeface="Arial"/>
                <a:sym typeface="Arial"/>
              </a:defRPr>
            </a:pPr>
            <a:r>
              <a:rPr lang="pt-BR" sz="1200" dirty="0">
                <a:solidFill>
                  <a:schemeClr val="tx1">
                    <a:alpha val="90196"/>
                  </a:schemeClr>
                </a:solidFill>
                <a:latin typeface="+mj-lt"/>
              </a:rPr>
              <a:t>Com a fermentação, surgiram, de maneira acidental, os primeiros </a:t>
            </a:r>
            <a:r>
              <a:rPr lang="pt-BR" sz="1200" b="1" u="sng" dirty="0">
                <a:solidFill>
                  <a:srgbClr val="0000FF"/>
                </a:solidFill>
                <a:uFill>
                  <a:solidFill>
                    <a:srgbClr val="0000FF"/>
                  </a:solidFill>
                </a:uFill>
                <a:latin typeface="+mj-lt"/>
                <a:hlinkClick r:id="rId3"/>
              </a:rPr>
              <a:t>iogurtes</a:t>
            </a:r>
            <a:r>
              <a:rPr lang="pt-BR" sz="1200" dirty="0">
                <a:latin typeface="+mj-lt"/>
              </a:rPr>
              <a:t>.</a:t>
            </a:r>
          </a:p>
        </p:txBody>
      </p:sp>
      <p:sp>
        <p:nvSpPr>
          <p:cNvPr id="308" name="Probióticos…"/>
          <p:cNvSpPr txBox="1"/>
          <p:nvPr/>
        </p:nvSpPr>
        <p:spPr>
          <a:xfrm>
            <a:off x="1696687" y="1432032"/>
            <a:ext cx="3435665" cy="2226572"/>
          </a:xfrm>
          <a:prstGeom prst="rect">
            <a:avLst/>
          </a:prstGeom>
          <a:solidFill>
            <a:srgbClr val="FBFEE6"/>
          </a:solidFill>
          <a:ln w="12700">
            <a:solidFill>
              <a:schemeClr val="accent3">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l" defTabSz="321465">
              <a:defRPr sz="1600" b="1">
                <a:latin typeface="+mj-lt"/>
                <a:ea typeface="+mj-ea"/>
                <a:cs typeface="+mj-cs"/>
                <a:sym typeface="Helvetica"/>
              </a:defRPr>
            </a:pPr>
            <a:r>
              <a:rPr lang="pt-BR" sz="1400" dirty="0"/>
              <a:t>Probióticos</a:t>
            </a:r>
          </a:p>
          <a:p>
            <a:pPr algn="l" defTabSz="321465">
              <a:defRPr sz="1600">
                <a:solidFill>
                  <a:srgbClr val="212121">
                    <a:alpha val="90196"/>
                  </a:srgbClr>
                </a:solidFill>
                <a:latin typeface="+mj-lt"/>
                <a:ea typeface="+mj-ea"/>
                <a:cs typeface="+mj-cs"/>
                <a:sym typeface="Helvetica"/>
              </a:defRPr>
            </a:pPr>
            <a:r>
              <a:rPr lang="pt-BR" sz="1400" dirty="0">
                <a:solidFill>
                  <a:schemeClr val="tx1"/>
                </a:solidFill>
              </a:rPr>
              <a:t>São alimentos com bactérias saudáveis, como: alguns </a:t>
            </a:r>
            <a:r>
              <a:rPr lang="pt-BR" sz="1400" u="sng" dirty="0">
                <a:solidFill>
                  <a:schemeClr val="tx1"/>
                </a:solidFill>
                <a:uFill>
                  <a:solidFill>
                    <a:srgbClr val="0000FF"/>
                  </a:solidFill>
                </a:uFill>
                <a:hlinkClick r:id="rId4">
                  <a:extLst>
                    <a:ext uri="{A12FA001-AC4F-418D-AE19-62706E023703}">
                      <ahyp:hlinkClr xmlns:ahyp="http://schemas.microsoft.com/office/drawing/2018/hyperlinkcolor" val="tx"/>
                    </a:ext>
                  </a:extLst>
                </a:hlinkClick>
              </a:rPr>
              <a:t>iogurtes</a:t>
            </a:r>
            <a:r>
              <a:rPr lang="pt-BR" sz="1400" dirty="0">
                <a:solidFill>
                  <a:schemeClr val="tx1"/>
                </a:solidFill>
              </a:rPr>
              <a:t>, queijos e leite fermentado. Também estão disponíveis em sachês e cápsulas. Os microrganismos, como lactobacilos e bifidobactérias, favorecem o trânsito intestinal, cooperam para o aproveitamento de vitaminas e defendem o organismo de bactérias patogênicas.</a:t>
            </a:r>
          </a:p>
        </p:txBody>
      </p:sp>
      <p:sp>
        <p:nvSpPr>
          <p:cNvPr id="10" name="1. Microrganismos empregados na fabricação de Pães…">
            <a:extLst>
              <a:ext uri="{FF2B5EF4-FFF2-40B4-BE49-F238E27FC236}">
                <a16:creationId xmlns:a16="http://schemas.microsoft.com/office/drawing/2014/main" id="{A1600850-0D0F-CB45-8E8F-0160278206FB}"/>
              </a:ext>
            </a:extLst>
          </p:cNvPr>
          <p:cNvSpPr txBox="1"/>
          <p:nvPr/>
        </p:nvSpPr>
        <p:spPr>
          <a:xfrm>
            <a:off x="1695493" y="867454"/>
            <a:ext cx="8532353" cy="564578"/>
          </a:xfrm>
          <a:prstGeom prst="rect">
            <a:avLst/>
          </a:prstGeom>
          <a:solidFill>
            <a:schemeClr val="accent4">
              <a:lumMod val="20000"/>
              <a:lumOff val="80000"/>
            </a:schemeClr>
          </a:solidFill>
          <a:ln w="57150">
            <a:solidFill>
              <a:srgbClr val="C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98225" algn="l" defTabSz="321465">
              <a:buSzPct val="100000"/>
              <a:defRPr sz="1600">
                <a:solidFill>
                  <a:schemeClr val="accent3">
                    <a:satOff val="-7500"/>
                    <a:lumOff val="-10588"/>
                  </a:schemeClr>
                </a:solidFill>
                <a:latin typeface="+mj-lt"/>
                <a:ea typeface="+mj-ea"/>
                <a:cs typeface="+mj-cs"/>
                <a:sym typeface="Helvetica"/>
              </a:defRPr>
            </a:pPr>
            <a:r>
              <a:rPr lang="pt-BR" sz="1600" b="1" u="sng" dirty="0">
                <a:solidFill>
                  <a:schemeClr val="accent3">
                    <a:satOff val="-7500"/>
                    <a:lumOff val="-10588"/>
                  </a:schemeClr>
                </a:solidFill>
                <a:sym typeface="Helvetica"/>
              </a:rPr>
              <a:t>8. Prebióticos e Probióticos </a:t>
            </a:r>
            <a:r>
              <a:rPr lang="pt-BR" sz="1600" u="sng" dirty="0">
                <a:solidFill>
                  <a:schemeClr val="tx1"/>
                </a:solidFill>
                <a:sym typeface="Helvetica"/>
              </a:rPr>
              <a:t>(um pouquinho mais...)</a:t>
            </a:r>
            <a:endParaRPr lang="pt-BR" sz="1600" u="sng" dirty="0">
              <a:solidFill>
                <a:schemeClr val="accent3">
                  <a:satOff val="-7500"/>
                  <a:lumOff val="-10588"/>
                </a:schemeClr>
              </a:solidFill>
              <a:sym typeface="Helvetica"/>
            </a:endParaRPr>
          </a:p>
          <a:p>
            <a:pPr marL="98225" algn="l" defTabSz="321465">
              <a:buSzPct val="100000"/>
              <a:defRPr sz="1600">
                <a:solidFill>
                  <a:schemeClr val="accent3">
                    <a:satOff val="-7500"/>
                    <a:lumOff val="-10588"/>
                  </a:schemeClr>
                </a:solidFill>
                <a:latin typeface="+mj-lt"/>
                <a:ea typeface="+mj-ea"/>
                <a:cs typeface="+mj-cs"/>
                <a:sym typeface="Helvetica"/>
              </a:defRPr>
            </a:pPr>
            <a:endParaRPr lang="pt-BR" sz="1600" b="1" u="sng" dirty="0">
              <a:solidFill>
                <a:schemeClr val="accent3">
                  <a:satOff val="-7500"/>
                  <a:lumOff val="-10588"/>
                </a:schemeClr>
              </a:solidFill>
              <a:sym typeface="Helvetica"/>
            </a:endParaRPr>
          </a:p>
        </p:txBody>
      </p:sp>
      <p:sp>
        <p:nvSpPr>
          <p:cNvPr id="11" name="Probióticos…">
            <a:extLst>
              <a:ext uri="{FF2B5EF4-FFF2-40B4-BE49-F238E27FC236}">
                <a16:creationId xmlns:a16="http://schemas.microsoft.com/office/drawing/2014/main" id="{5EB1F65F-38A4-1E41-95EE-C7FF1663582A}"/>
              </a:ext>
            </a:extLst>
          </p:cNvPr>
          <p:cNvSpPr txBox="1"/>
          <p:nvPr/>
        </p:nvSpPr>
        <p:spPr>
          <a:xfrm>
            <a:off x="5326648" y="1528985"/>
            <a:ext cx="4901198" cy="1795684"/>
          </a:xfrm>
          <a:prstGeom prst="rect">
            <a:avLst/>
          </a:prstGeom>
          <a:solidFill>
            <a:srgbClr val="FBFEE6"/>
          </a:solidFill>
          <a:ln w="12700">
            <a:solidFill>
              <a:schemeClr val="accent3">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l" defTabSz="321465">
              <a:defRPr sz="1600" b="1">
                <a:latin typeface="+mj-lt"/>
                <a:ea typeface="+mj-ea"/>
                <a:cs typeface="+mj-cs"/>
                <a:sym typeface="Helvetica"/>
              </a:defRPr>
            </a:pPr>
            <a:r>
              <a:rPr lang="pt-BR" sz="1400" dirty="0">
                <a:solidFill>
                  <a:schemeClr val="tx1"/>
                </a:solidFill>
              </a:rPr>
              <a:t>Prebióticos</a:t>
            </a:r>
          </a:p>
          <a:p>
            <a:pPr algn="just" defTabSz="321465">
              <a:defRPr sz="1600">
                <a:solidFill>
                  <a:srgbClr val="212121">
                    <a:alpha val="90196"/>
                  </a:srgbClr>
                </a:solidFill>
                <a:latin typeface="+mj-lt"/>
                <a:ea typeface="+mj-ea"/>
                <a:cs typeface="+mj-cs"/>
                <a:sym typeface="Helvetica"/>
              </a:defRPr>
            </a:pPr>
            <a:r>
              <a:rPr lang="pt-BR" sz="1400" dirty="0">
                <a:solidFill>
                  <a:schemeClr val="tx1"/>
                </a:solidFill>
              </a:rPr>
              <a:t>São nutrientes para as bactérias da </a:t>
            </a:r>
          </a:p>
          <a:p>
            <a:pPr algn="just" defTabSz="321465">
              <a:defRPr sz="1600">
                <a:solidFill>
                  <a:srgbClr val="212121">
                    <a:alpha val="90196"/>
                  </a:srgbClr>
                </a:solidFill>
                <a:latin typeface="+mj-lt"/>
                <a:ea typeface="+mj-ea"/>
                <a:cs typeface="+mj-cs"/>
                <a:sym typeface="Helvetica"/>
              </a:defRPr>
            </a:pPr>
            <a:r>
              <a:rPr lang="pt-BR" sz="1400" b="1" dirty="0">
                <a:solidFill>
                  <a:srgbClr val="7030A0"/>
                </a:solidFill>
              </a:rPr>
              <a:t>microbiota normal do corpo </a:t>
            </a:r>
            <a:r>
              <a:rPr lang="pt-BR" sz="1400" b="1" dirty="0">
                <a:solidFill>
                  <a:schemeClr val="tx1"/>
                </a:solidFill>
              </a:rPr>
              <a:t>humano</a:t>
            </a:r>
            <a:r>
              <a:rPr lang="pt-BR" sz="1400" dirty="0">
                <a:solidFill>
                  <a:schemeClr val="tx1"/>
                </a:solidFill>
              </a:rPr>
              <a:t>. </a:t>
            </a:r>
          </a:p>
          <a:p>
            <a:pPr algn="just" defTabSz="321465">
              <a:defRPr sz="1600">
                <a:solidFill>
                  <a:srgbClr val="212121">
                    <a:alpha val="90196"/>
                  </a:srgbClr>
                </a:solidFill>
                <a:latin typeface="+mj-lt"/>
                <a:ea typeface="+mj-ea"/>
                <a:cs typeface="+mj-cs"/>
                <a:sym typeface="Helvetica"/>
              </a:defRPr>
            </a:pPr>
            <a:r>
              <a:rPr lang="pt-BR" sz="1400" dirty="0">
                <a:solidFill>
                  <a:schemeClr val="tx1"/>
                </a:solidFill>
              </a:rPr>
              <a:t>O sistema digestivo não consegue </a:t>
            </a:r>
          </a:p>
          <a:p>
            <a:pPr algn="just" defTabSz="321465">
              <a:defRPr sz="1600">
                <a:solidFill>
                  <a:srgbClr val="212121">
                    <a:alpha val="90196"/>
                  </a:srgbClr>
                </a:solidFill>
                <a:latin typeface="+mj-lt"/>
                <a:ea typeface="+mj-ea"/>
                <a:cs typeface="+mj-cs"/>
                <a:sym typeface="Helvetica"/>
              </a:defRPr>
            </a:pPr>
            <a:r>
              <a:rPr lang="pt-BR" sz="1400" dirty="0">
                <a:solidFill>
                  <a:schemeClr val="tx1"/>
                </a:solidFill>
              </a:rPr>
              <a:t>quebrar algumas das fibras vegetais</a:t>
            </a:r>
          </a:p>
          <a:p>
            <a:pPr algn="just" defTabSz="321465">
              <a:defRPr sz="1600">
                <a:solidFill>
                  <a:srgbClr val="212121">
                    <a:alpha val="90196"/>
                  </a:srgbClr>
                </a:solidFill>
                <a:latin typeface="+mj-lt"/>
                <a:ea typeface="+mj-ea"/>
                <a:cs typeface="+mj-cs"/>
                <a:sym typeface="Helvetica"/>
              </a:defRPr>
            </a:pPr>
            <a:r>
              <a:rPr lang="pt-BR" sz="1400" dirty="0">
                <a:solidFill>
                  <a:schemeClr val="tx1"/>
                </a:solidFill>
              </a:rPr>
              <a:t>e algumas bactérias “do bem” </a:t>
            </a:r>
          </a:p>
          <a:p>
            <a:pPr algn="just" defTabSz="321465">
              <a:defRPr sz="1600">
                <a:solidFill>
                  <a:srgbClr val="212121">
                    <a:alpha val="90196"/>
                  </a:srgbClr>
                </a:solidFill>
                <a:latin typeface="+mj-lt"/>
                <a:ea typeface="+mj-ea"/>
                <a:cs typeface="+mj-cs"/>
                <a:sym typeface="Helvetica"/>
              </a:defRPr>
            </a:pPr>
            <a:r>
              <a:rPr lang="pt-BR" sz="1400" dirty="0">
                <a:solidFill>
                  <a:schemeClr val="tx1"/>
                </a:solidFill>
              </a:rPr>
              <a:t>Conseguem e produzem substâncias </a:t>
            </a:r>
          </a:p>
          <a:p>
            <a:pPr algn="just" defTabSz="321465">
              <a:defRPr sz="1600">
                <a:solidFill>
                  <a:srgbClr val="212121">
                    <a:alpha val="90196"/>
                  </a:srgbClr>
                </a:solidFill>
                <a:latin typeface="+mj-lt"/>
                <a:ea typeface="+mj-ea"/>
                <a:cs typeface="+mj-cs"/>
                <a:sym typeface="Helvetica"/>
              </a:defRPr>
            </a:pPr>
            <a:r>
              <a:rPr lang="pt-BR" sz="1400" dirty="0">
                <a:solidFill>
                  <a:schemeClr val="tx1"/>
                </a:solidFill>
              </a:rPr>
              <a:t>benéficas à nossa saúde.</a:t>
            </a:r>
          </a:p>
        </p:txBody>
      </p:sp>
      <p:sp>
        <p:nvSpPr>
          <p:cNvPr id="2" name="Rectangle 1">
            <a:extLst>
              <a:ext uri="{FF2B5EF4-FFF2-40B4-BE49-F238E27FC236}">
                <a16:creationId xmlns:a16="http://schemas.microsoft.com/office/drawing/2014/main" id="{F9C69047-51CA-B64E-9B51-1E78A397D1B1}"/>
              </a:ext>
            </a:extLst>
          </p:cNvPr>
          <p:cNvSpPr/>
          <p:nvPr/>
        </p:nvSpPr>
        <p:spPr>
          <a:xfrm rot="21301924">
            <a:off x="9770522" y="1678615"/>
            <a:ext cx="1785248" cy="1384995"/>
          </a:xfrm>
          <a:custGeom>
            <a:avLst/>
            <a:gdLst>
              <a:gd name="connsiteX0" fmla="*/ 0 w 1785248"/>
              <a:gd name="connsiteY0" fmla="*/ 0 h 1384995"/>
              <a:gd name="connsiteX1" fmla="*/ 595083 w 1785248"/>
              <a:gd name="connsiteY1" fmla="*/ 0 h 1384995"/>
              <a:gd name="connsiteX2" fmla="*/ 1225870 w 1785248"/>
              <a:gd name="connsiteY2" fmla="*/ 0 h 1384995"/>
              <a:gd name="connsiteX3" fmla="*/ 1785248 w 1785248"/>
              <a:gd name="connsiteY3" fmla="*/ 0 h 1384995"/>
              <a:gd name="connsiteX4" fmla="*/ 1785248 w 1785248"/>
              <a:gd name="connsiteY4" fmla="*/ 433965 h 1384995"/>
              <a:gd name="connsiteX5" fmla="*/ 1785248 w 1785248"/>
              <a:gd name="connsiteY5" fmla="*/ 895630 h 1384995"/>
              <a:gd name="connsiteX6" fmla="*/ 1785248 w 1785248"/>
              <a:gd name="connsiteY6" fmla="*/ 1384995 h 1384995"/>
              <a:gd name="connsiteX7" fmla="*/ 1225870 w 1785248"/>
              <a:gd name="connsiteY7" fmla="*/ 1384995 h 1384995"/>
              <a:gd name="connsiteX8" fmla="*/ 648640 w 1785248"/>
              <a:gd name="connsiteY8" fmla="*/ 1384995 h 1384995"/>
              <a:gd name="connsiteX9" fmla="*/ 0 w 1785248"/>
              <a:gd name="connsiteY9" fmla="*/ 1384995 h 1384995"/>
              <a:gd name="connsiteX10" fmla="*/ 0 w 1785248"/>
              <a:gd name="connsiteY10" fmla="*/ 964880 h 1384995"/>
              <a:gd name="connsiteX11" fmla="*/ 0 w 1785248"/>
              <a:gd name="connsiteY11" fmla="*/ 503215 h 1384995"/>
              <a:gd name="connsiteX12" fmla="*/ 0 w 1785248"/>
              <a:gd name="connsiteY12"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5248" h="1384995" fill="none" extrusionOk="0">
                <a:moveTo>
                  <a:pt x="0" y="0"/>
                </a:moveTo>
                <a:cubicBezTo>
                  <a:pt x="173150" y="-39171"/>
                  <a:pt x="423063" y="7748"/>
                  <a:pt x="595083" y="0"/>
                </a:cubicBezTo>
                <a:cubicBezTo>
                  <a:pt x="767103" y="-7748"/>
                  <a:pt x="1049043" y="978"/>
                  <a:pt x="1225870" y="0"/>
                </a:cubicBezTo>
                <a:cubicBezTo>
                  <a:pt x="1402697" y="-978"/>
                  <a:pt x="1652437" y="61061"/>
                  <a:pt x="1785248" y="0"/>
                </a:cubicBezTo>
                <a:cubicBezTo>
                  <a:pt x="1787618" y="113719"/>
                  <a:pt x="1785226" y="324240"/>
                  <a:pt x="1785248" y="433965"/>
                </a:cubicBezTo>
                <a:cubicBezTo>
                  <a:pt x="1785270" y="543690"/>
                  <a:pt x="1773144" y="737980"/>
                  <a:pt x="1785248" y="895630"/>
                </a:cubicBezTo>
                <a:cubicBezTo>
                  <a:pt x="1797352" y="1053280"/>
                  <a:pt x="1772410" y="1166423"/>
                  <a:pt x="1785248" y="1384995"/>
                </a:cubicBezTo>
                <a:cubicBezTo>
                  <a:pt x="1557994" y="1434489"/>
                  <a:pt x="1365157" y="1344106"/>
                  <a:pt x="1225870" y="1384995"/>
                </a:cubicBezTo>
                <a:cubicBezTo>
                  <a:pt x="1086583" y="1425884"/>
                  <a:pt x="793321" y="1332218"/>
                  <a:pt x="648640" y="1384995"/>
                </a:cubicBezTo>
                <a:cubicBezTo>
                  <a:pt x="503959" y="1437772"/>
                  <a:pt x="283670" y="1373187"/>
                  <a:pt x="0" y="1384995"/>
                </a:cubicBezTo>
                <a:cubicBezTo>
                  <a:pt x="-45408" y="1267877"/>
                  <a:pt x="37295" y="1121222"/>
                  <a:pt x="0" y="964880"/>
                </a:cubicBezTo>
                <a:cubicBezTo>
                  <a:pt x="-37295" y="808538"/>
                  <a:pt x="52207" y="663670"/>
                  <a:pt x="0" y="503215"/>
                </a:cubicBezTo>
                <a:cubicBezTo>
                  <a:pt x="-52207" y="342760"/>
                  <a:pt x="19037" y="230827"/>
                  <a:pt x="0" y="0"/>
                </a:cubicBezTo>
                <a:close/>
              </a:path>
              <a:path w="1785248" h="1384995" stroke="0" extrusionOk="0">
                <a:moveTo>
                  <a:pt x="0" y="0"/>
                </a:moveTo>
                <a:cubicBezTo>
                  <a:pt x="198175" y="-17075"/>
                  <a:pt x="391812" y="15459"/>
                  <a:pt x="577230" y="0"/>
                </a:cubicBezTo>
                <a:cubicBezTo>
                  <a:pt x="762648" y="-15459"/>
                  <a:pt x="990177" y="49057"/>
                  <a:pt x="1118755" y="0"/>
                </a:cubicBezTo>
                <a:cubicBezTo>
                  <a:pt x="1247333" y="-49057"/>
                  <a:pt x="1466742" y="13907"/>
                  <a:pt x="1785248" y="0"/>
                </a:cubicBezTo>
                <a:cubicBezTo>
                  <a:pt x="1823830" y="220738"/>
                  <a:pt x="1747225" y="280738"/>
                  <a:pt x="1785248" y="461665"/>
                </a:cubicBezTo>
                <a:cubicBezTo>
                  <a:pt x="1823271" y="642592"/>
                  <a:pt x="1756962" y="805970"/>
                  <a:pt x="1785248" y="909480"/>
                </a:cubicBezTo>
                <a:cubicBezTo>
                  <a:pt x="1813534" y="1012990"/>
                  <a:pt x="1766147" y="1239580"/>
                  <a:pt x="1785248" y="1384995"/>
                </a:cubicBezTo>
                <a:cubicBezTo>
                  <a:pt x="1656204" y="1402815"/>
                  <a:pt x="1374458" y="1375119"/>
                  <a:pt x="1172313" y="1384995"/>
                </a:cubicBezTo>
                <a:cubicBezTo>
                  <a:pt x="970168" y="1394871"/>
                  <a:pt x="735052" y="1351069"/>
                  <a:pt x="612935" y="1384995"/>
                </a:cubicBezTo>
                <a:cubicBezTo>
                  <a:pt x="490818" y="1418921"/>
                  <a:pt x="155315" y="1342477"/>
                  <a:pt x="0" y="1384995"/>
                </a:cubicBezTo>
                <a:cubicBezTo>
                  <a:pt x="-9651" y="1189926"/>
                  <a:pt x="36674" y="1023098"/>
                  <a:pt x="0" y="923330"/>
                </a:cubicBezTo>
                <a:cubicBezTo>
                  <a:pt x="-36674" y="823563"/>
                  <a:pt x="39897" y="632875"/>
                  <a:pt x="0" y="461665"/>
                </a:cubicBezTo>
                <a:cubicBezTo>
                  <a:pt x="-39897" y="290455"/>
                  <a:pt x="15790" y="182017"/>
                  <a:pt x="0" y="0"/>
                </a:cubicBezTo>
                <a:close/>
              </a:path>
            </a:pathLst>
          </a:custGeom>
          <a:solidFill>
            <a:schemeClr val="accent6">
              <a:lumMod val="20000"/>
              <a:lumOff val="80000"/>
            </a:schemeClr>
          </a:solidFill>
          <a:ln w="57150">
            <a:solidFill>
              <a:srgbClr val="7030A0"/>
            </a:solidFill>
            <a:extLst>
              <a:ext uri="{C807C97D-BFC1-408E-A445-0C87EB9F89A2}">
                <ask:lineSketchStyleProps xmlns:ask="http://schemas.microsoft.com/office/drawing/2018/sketchyshapes" sd="3211780792">
                  <a:prstGeom prst="rect">
                    <a:avLst/>
                  </a:prstGeom>
                  <ask:type>
                    <ask:lineSketchScribble/>
                  </ask:type>
                </ask:lineSketchStyleProps>
              </a:ext>
            </a:extLst>
          </a:ln>
        </p:spPr>
        <p:txBody>
          <a:bodyPr wrap="square">
            <a:spAutoFit/>
          </a:bodyPr>
          <a:lstStyle/>
          <a:p>
            <a:r>
              <a:rPr lang="pt-BR" sz="1200" u="sng" dirty="0">
                <a:solidFill>
                  <a:schemeClr val="tx1"/>
                </a:solidFill>
                <a:latin typeface="Calibri" panose="020F0502020204030204" pitchFamily="34" charset="0"/>
                <a:cs typeface="Calibri" panose="020F0502020204030204" pitchFamily="34" charset="0"/>
              </a:rPr>
              <a:t>Obs</a:t>
            </a:r>
            <a:r>
              <a:rPr lang="pt-BR" sz="1200" dirty="0">
                <a:solidFill>
                  <a:schemeClr val="tx1"/>
                </a:solidFill>
                <a:latin typeface="Calibri" panose="020F0502020204030204" pitchFamily="34" charset="0"/>
                <a:cs typeface="Calibri" panose="020F0502020204030204" pitchFamily="34" charset="0"/>
              </a:rPr>
              <a:t>.: A </a:t>
            </a:r>
            <a:r>
              <a:rPr lang="pt-BR" sz="1200" b="1" dirty="0">
                <a:solidFill>
                  <a:schemeClr val="tx1"/>
                </a:solidFill>
                <a:latin typeface="Calibri" panose="020F0502020204030204" pitchFamily="34" charset="0"/>
                <a:cs typeface="Calibri" panose="020F0502020204030204" pitchFamily="34" charset="0"/>
              </a:rPr>
              <a:t>microbiota normal do corpo humano</a:t>
            </a:r>
            <a:r>
              <a:rPr lang="pt-BR" sz="1200" dirty="0">
                <a:solidFill>
                  <a:schemeClr val="tx1"/>
                </a:solidFill>
                <a:latin typeface="Calibri" panose="020F0502020204030204" pitchFamily="34" charset="0"/>
                <a:cs typeface="Calibri" panose="020F0502020204030204" pitchFamily="34" charset="0"/>
              </a:rPr>
              <a:t> desempenha um importante papel para nossa saúde, assim, </a:t>
            </a:r>
          </a:p>
          <a:p>
            <a:r>
              <a:rPr lang="pt-BR" sz="1200" dirty="0">
                <a:solidFill>
                  <a:schemeClr val="tx1"/>
                </a:solidFill>
                <a:latin typeface="Calibri" panose="020F0502020204030204" pitchFamily="34" charset="0"/>
                <a:cs typeface="Calibri" panose="020F0502020204030204" pitchFamily="34" charset="0"/>
              </a:rPr>
              <a:t>Ela será melhor discutida em outro momento !!!  </a:t>
            </a:r>
          </a:p>
        </p:txBody>
      </p:sp>
      <p:sp>
        <p:nvSpPr>
          <p:cNvPr id="12" name="4.     Emprego de microrganismos em Processos Biotecnológicos Industriais">
            <a:extLst>
              <a:ext uri="{FF2B5EF4-FFF2-40B4-BE49-F238E27FC236}">
                <a16:creationId xmlns:a16="http://schemas.microsoft.com/office/drawing/2014/main" id="{3D979DCE-26DB-5A4E-A8CA-146562113D3A}"/>
              </a:ext>
            </a:extLst>
          </p:cNvPr>
          <p:cNvSpPr txBox="1"/>
          <p:nvPr/>
        </p:nvSpPr>
        <p:spPr>
          <a:xfrm>
            <a:off x="1897333" y="7376"/>
            <a:ext cx="8218598"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800" b="1"/>
            </a:pPr>
            <a:r>
              <a:rPr lang="pt-BR" sz="1800" dirty="0"/>
              <a:t> </a:t>
            </a:r>
            <a:r>
              <a:rPr lang="pt-BR" sz="1800" dirty="0">
                <a:latin typeface="+mn-ea"/>
              </a:rPr>
              <a:t>Emprego de microrganismos em Processos Biotecnológicos Industriais   </a:t>
            </a:r>
          </a:p>
        </p:txBody>
      </p:sp>
      <p:sp>
        <p:nvSpPr>
          <p:cNvPr id="13" name="Há cerca de 5.000 AC, durante as viagens,…">
            <a:extLst>
              <a:ext uri="{FF2B5EF4-FFF2-40B4-BE49-F238E27FC236}">
                <a16:creationId xmlns:a16="http://schemas.microsoft.com/office/drawing/2014/main" id="{951DA1EE-82FD-384D-8F61-BFA934E5233D}"/>
              </a:ext>
            </a:extLst>
          </p:cNvPr>
          <p:cNvSpPr txBox="1"/>
          <p:nvPr/>
        </p:nvSpPr>
        <p:spPr>
          <a:xfrm rot="21334914">
            <a:off x="5526563" y="3752917"/>
            <a:ext cx="5701113" cy="2719014"/>
          </a:xfrm>
          <a:prstGeom prst="rect">
            <a:avLst/>
          </a:prstGeom>
          <a:solidFill>
            <a:srgbClr val="E1FBF5"/>
          </a:solidFill>
          <a:ln w="12700">
            <a:solidFill>
              <a:schemeClr val="accent1">
                <a:lumOff val="-9999"/>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l" defTabSz="321465">
              <a:defRPr sz="1800">
                <a:solidFill>
                  <a:srgbClr val="212121">
                    <a:alpha val="90196"/>
                  </a:srgbClr>
                </a:solidFill>
                <a:latin typeface="Arial"/>
                <a:ea typeface="Arial"/>
                <a:cs typeface="Arial"/>
                <a:sym typeface="Arial"/>
              </a:defRPr>
            </a:pPr>
            <a:r>
              <a:rPr lang="pt-BR" sz="1200" b="1" dirty="0">
                <a:solidFill>
                  <a:schemeClr val="tx1">
                    <a:alpha val="90196"/>
                  </a:schemeClr>
                </a:solidFill>
                <a:highlight>
                  <a:srgbClr val="FFFF00"/>
                </a:highlight>
                <a:latin typeface="+mj-lt"/>
              </a:rPr>
              <a:t>O iogurte é um alimento cheio de boas qualidades:</a:t>
            </a:r>
          </a:p>
          <a:p>
            <a:pPr algn="l" defTabSz="321465">
              <a:defRPr sz="1800">
                <a:solidFill>
                  <a:srgbClr val="212121">
                    <a:alpha val="90196"/>
                  </a:srgbClr>
                </a:solidFill>
                <a:latin typeface="Arial"/>
                <a:ea typeface="Arial"/>
                <a:cs typeface="Arial"/>
                <a:sym typeface="Arial"/>
              </a:defRPr>
            </a:pPr>
            <a:r>
              <a:rPr lang="pt-BR" sz="1200" b="1" dirty="0">
                <a:latin typeface="+mj-lt"/>
              </a:rPr>
              <a:t>Para ser considerado iogurte de verdade precisa conter duas bactérias</a:t>
            </a:r>
            <a:r>
              <a:rPr lang="pt-BR" sz="1200" dirty="0">
                <a:latin typeface="+mj-lt"/>
              </a:rPr>
              <a:t>, que estejam presentes </a:t>
            </a:r>
            <a:r>
              <a:rPr lang="pt-BR" sz="1200" dirty="0">
                <a:solidFill>
                  <a:srgbClr val="0432FF">
                    <a:alpha val="90196"/>
                  </a:srgbClr>
                </a:solidFill>
                <a:latin typeface="+mj-lt"/>
              </a:rPr>
              <a:t>aos bilhões: </a:t>
            </a:r>
          </a:p>
          <a:p>
            <a:pPr marL="126893" indent="-126893" algn="l" defTabSz="321465">
              <a:buSzPct val="100000"/>
              <a:buChar char="-"/>
              <a:defRPr sz="1800" b="1" i="1">
                <a:solidFill>
                  <a:srgbClr val="212121">
                    <a:alpha val="90196"/>
                  </a:srgbClr>
                </a:solidFill>
                <a:latin typeface="Arial"/>
                <a:ea typeface="Arial"/>
                <a:cs typeface="Arial"/>
                <a:sym typeface="Arial"/>
              </a:defRPr>
            </a:pPr>
            <a:r>
              <a:rPr lang="pt-BR" sz="1200" dirty="0" err="1">
                <a:solidFill>
                  <a:srgbClr val="0432FF">
                    <a:alpha val="90196"/>
                  </a:srgbClr>
                </a:solidFill>
                <a:latin typeface="+mj-lt"/>
              </a:rPr>
              <a:t>Streptococus</a:t>
            </a:r>
            <a:r>
              <a:rPr lang="pt-BR" sz="1200" dirty="0">
                <a:solidFill>
                  <a:srgbClr val="0432FF">
                    <a:alpha val="90196"/>
                  </a:srgbClr>
                </a:solidFill>
                <a:latin typeface="+mj-lt"/>
              </a:rPr>
              <a:t> thermophilus, e </a:t>
            </a:r>
          </a:p>
          <a:p>
            <a:pPr marL="126893" indent="-126893" algn="l" defTabSz="321465">
              <a:buSzPct val="100000"/>
              <a:buChar char="-"/>
              <a:defRPr sz="1800" b="1" i="1">
                <a:solidFill>
                  <a:srgbClr val="212121">
                    <a:alpha val="90196"/>
                  </a:srgbClr>
                </a:solidFill>
                <a:latin typeface="Arial"/>
                <a:ea typeface="Arial"/>
                <a:cs typeface="Arial"/>
                <a:sym typeface="Arial"/>
              </a:defRPr>
            </a:pPr>
            <a:r>
              <a:rPr lang="pt-BR" sz="1200" dirty="0">
                <a:solidFill>
                  <a:srgbClr val="0432FF">
                    <a:alpha val="90196"/>
                  </a:srgbClr>
                </a:solidFill>
                <a:latin typeface="+mj-lt"/>
              </a:rPr>
              <a:t>Lactobacillus </a:t>
            </a:r>
            <a:r>
              <a:rPr lang="pt-BR" sz="1200" dirty="0" err="1">
                <a:solidFill>
                  <a:srgbClr val="0432FF">
                    <a:alpha val="90196"/>
                  </a:srgbClr>
                </a:solidFill>
                <a:latin typeface="+mj-lt"/>
              </a:rPr>
              <a:t>bulgaricus</a:t>
            </a:r>
            <a:r>
              <a:rPr lang="pt-BR" sz="1200" dirty="0">
                <a:solidFill>
                  <a:srgbClr val="0432FF">
                    <a:alpha val="90196"/>
                  </a:srgbClr>
                </a:solidFill>
                <a:latin typeface="+mj-lt"/>
              </a:rPr>
              <a:t>. </a:t>
            </a:r>
          </a:p>
          <a:p>
            <a:pPr algn="l" defTabSz="321465">
              <a:defRPr sz="1800">
                <a:solidFill>
                  <a:srgbClr val="212121">
                    <a:alpha val="90196"/>
                  </a:srgbClr>
                </a:solidFill>
                <a:latin typeface="Arial"/>
                <a:ea typeface="Arial"/>
                <a:cs typeface="Arial"/>
                <a:sym typeface="Arial"/>
              </a:defRPr>
            </a:pPr>
            <a:endParaRPr lang="pt-BR" sz="800" dirty="0">
              <a:latin typeface="+mj-lt"/>
            </a:endParaRPr>
          </a:p>
          <a:p>
            <a:pPr algn="l" defTabSz="321465">
              <a:defRPr sz="1800">
                <a:solidFill>
                  <a:srgbClr val="212121">
                    <a:alpha val="90196"/>
                  </a:srgbClr>
                </a:solidFill>
                <a:latin typeface="Arial"/>
                <a:ea typeface="Arial"/>
                <a:cs typeface="Arial"/>
                <a:sym typeface="Arial"/>
              </a:defRPr>
            </a:pPr>
            <a:r>
              <a:rPr lang="pt-BR" sz="1200" dirty="0">
                <a:latin typeface="+mj-lt"/>
              </a:rPr>
              <a:t>Ao fermentar o leite, estas bactérias diminuem o teor de açúcar do leite, a lactose. É por isso que, em geral, </a:t>
            </a:r>
            <a:r>
              <a:rPr lang="pt-BR" sz="1200" u="sng" dirty="0">
                <a:solidFill>
                  <a:srgbClr val="0000FF"/>
                </a:solidFill>
                <a:uFill>
                  <a:solidFill>
                    <a:srgbClr val="0000FF"/>
                  </a:solidFill>
                </a:uFill>
                <a:latin typeface="+mj-lt"/>
                <a:hlinkClick r:id="" action="ppaction://noaction"/>
              </a:rPr>
              <a:t>o iogurte pode ser consumido por pessoas com intolerância a esse componente do leite. </a:t>
            </a:r>
          </a:p>
          <a:p>
            <a:pPr algn="l" defTabSz="321465">
              <a:defRPr sz="1800">
                <a:solidFill>
                  <a:srgbClr val="212121">
                    <a:alpha val="90196"/>
                  </a:srgbClr>
                </a:solidFill>
                <a:latin typeface="Arial"/>
                <a:ea typeface="Arial"/>
                <a:cs typeface="Arial"/>
                <a:sym typeface="Arial"/>
              </a:defRPr>
            </a:pPr>
            <a:endParaRPr lang="pt-BR" sz="800" u="sng" dirty="0">
              <a:solidFill>
                <a:srgbClr val="0000FF"/>
              </a:solidFill>
              <a:uFill>
                <a:solidFill>
                  <a:srgbClr val="0000FF"/>
                </a:solidFill>
              </a:uFill>
              <a:latin typeface="+mj-lt"/>
              <a:hlinkClick r:id="" action="ppaction://noaction"/>
            </a:endParaRPr>
          </a:p>
          <a:p>
            <a:pPr algn="l" defTabSz="321465">
              <a:defRPr sz="1800">
                <a:solidFill>
                  <a:srgbClr val="212121">
                    <a:alpha val="90196"/>
                  </a:srgbClr>
                </a:solidFill>
                <a:latin typeface="Arial"/>
                <a:ea typeface="Arial"/>
                <a:cs typeface="Arial"/>
                <a:sym typeface="Arial"/>
              </a:defRPr>
            </a:pPr>
            <a:r>
              <a:rPr lang="pt-BR" sz="1200" dirty="0">
                <a:latin typeface="+mj-lt"/>
              </a:rPr>
              <a:t>Além destas 2 bactérias, pode conter ainda varias outras, capazes de oferecer benefícios específicos. Há aquelas que melhoram o funcionamento do intestino e outras que levantam a imunidade, por exemplo. A presença de bactérias boas (os probióticos) foi, inclusive, considerada o grande motivo para explicar o </a:t>
            </a:r>
            <a:r>
              <a:rPr lang="pt-BR" sz="1200" b="1" dirty="0">
                <a:solidFill>
                  <a:srgbClr val="0432FF">
                    <a:alpha val="90196"/>
                  </a:srgbClr>
                </a:solidFill>
                <a:latin typeface="+mj-lt"/>
              </a:rPr>
              <a:t>elo entre iogurte e maior longevidade</a:t>
            </a:r>
            <a:r>
              <a:rPr lang="pt-BR" sz="1200" dirty="0">
                <a:latin typeface="+mj-lt"/>
              </a:rPr>
              <a:t>, observado já milênios.</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4.1. Indústria de Alimentos"/>
          <p:cNvSpPr txBox="1"/>
          <p:nvPr/>
        </p:nvSpPr>
        <p:spPr>
          <a:xfrm>
            <a:off x="1304975" y="405676"/>
            <a:ext cx="1941238" cy="288477"/>
          </a:xfrm>
          <a:prstGeom prst="rect">
            <a:avLst/>
          </a:prstGeom>
          <a:gradFill>
            <a:gsLst>
              <a:gs pos="0">
                <a:schemeClr val="accent4"/>
              </a:gs>
              <a:gs pos="100000">
                <a:srgbClr val="FE9301"/>
              </a:gs>
            </a:gsLst>
            <a:lin ang="5400000"/>
          </a:gradFill>
          <a:ln w="12700">
            <a:miter lim="400000"/>
          </a:ln>
          <a:effectLst>
            <a:reflection stA="91988"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800">
                <a:latin typeface="Helvetica Neue Medium"/>
                <a:ea typeface="Helvetica Neue Medium"/>
                <a:cs typeface="Helvetica Neue Medium"/>
                <a:sym typeface="Helvetica Neue Medium"/>
              </a:defRPr>
            </a:lvl1pPr>
          </a:lstStyle>
          <a:p>
            <a:r>
              <a:rPr sz="1406" dirty="0" err="1"/>
              <a:t>Indústria</a:t>
            </a:r>
            <a:r>
              <a:rPr sz="1406" dirty="0"/>
              <a:t> de Alimentos</a:t>
            </a:r>
          </a:p>
        </p:txBody>
      </p:sp>
      <p:sp>
        <p:nvSpPr>
          <p:cNvPr id="313" name="ICB/USP…"/>
          <p:cNvSpPr txBox="1"/>
          <p:nvPr/>
        </p:nvSpPr>
        <p:spPr>
          <a:xfrm>
            <a:off x="0" y="15038"/>
            <a:ext cx="1062792" cy="667170"/>
          </a:xfrm>
          <a:prstGeom prst="rect">
            <a:avLst/>
          </a:prstGeom>
          <a:solidFill>
            <a:srgbClr val="72FDE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500">
                <a:latin typeface="Helvetica Neue Medium"/>
                <a:ea typeface="Helvetica Neue Medium"/>
                <a:cs typeface="Helvetica Neue Medium"/>
                <a:sym typeface="Helvetica Neue Medium"/>
              </a:defRPr>
            </a:pPr>
            <a:r>
              <a:rPr sz="1055"/>
              <a:t>ICB/USP</a:t>
            </a:r>
          </a:p>
          <a:p>
            <a:pPr>
              <a:defRPr sz="1000">
                <a:latin typeface="Helvetica Neue Medium"/>
                <a:ea typeface="Helvetica Neue Medium"/>
                <a:cs typeface="Helvetica Neue Medium"/>
                <a:sym typeface="Helvetica Neue Medium"/>
              </a:defRPr>
            </a:pPr>
            <a:endParaRPr sz="703"/>
          </a:p>
          <a:p>
            <a:pPr>
              <a:defRPr sz="1000">
                <a:latin typeface="Helvetica Neue Medium"/>
                <a:ea typeface="Helvetica Neue Medium"/>
                <a:cs typeface="Helvetica Neue Medium"/>
                <a:sym typeface="Helvetica Neue Medium"/>
              </a:defRPr>
            </a:pPr>
            <a:r>
              <a:rPr sz="703"/>
              <a:t>BMM 0180</a:t>
            </a:r>
          </a:p>
          <a:p>
            <a:pPr>
              <a:defRPr sz="1000">
                <a:latin typeface="Helvetica Neue Medium"/>
                <a:ea typeface="Helvetica Neue Medium"/>
                <a:cs typeface="Helvetica Neue Medium"/>
                <a:sym typeface="Helvetica Neue Medium"/>
              </a:defRPr>
            </a:pPr>
            <a:r>
              <a:rPr sz="703"/>
              <a:t>Profa. Elisabete Vicente</a:t>
            </a:r>
          </a:p>
          <a:p>
            <a:pPr>
              <a:defRPr sz="1000" u="sng">
                <a:solidFill>
                  <a:srgbClr val="0000FF"/>
                </a:solidFill>
                <a:uFill>
                  <a:solidFill>
                    <a:srgbClr val="0000FF"/>
                  </a:solidFill>
                </a:uFill>
                <a:latin typeface="Helvetica Neue Medium"/>
                <a:ea typeface="Helvetica Neue Medium"/>
                <a:cs typeface="Helvetica Neue Medium"/>
                <a:sym typeface="Helvetica Neue Medium"/>
              </a:defRPr>
            </a:pPr>
            <a:r>
              <a:rPr sz="703">
                <a:hlinkClick r:id="rId3"/>
              </a:rPr>
              <a:t>bevicent@usp.br</a:t>
            </a:r>
          </a:p>
        </p:txBody>
      </p:sp>
      <p:sp>
        <p:nvSpPr>
          <p:cNvPr id="315" name="References:…"/>
          <p:cNvSpPr txBox="1"/>
          <p:nvPr/>
        </p:nvSpPr>
        <p:spPr>
          <a:xfrm>
            <a:off x="1030492" y="6350952"/>
            <a:ext cx="10875545" cy="379912"/>
          </a:xfrm>
          <a:prstGeom prst="rect">
            <a:avLst/>
          </a:prstGeom>
          <a:solidFill>
            <a:srgbClr val="FBFEE6"/>
          </a:solidFill>
          <a:ln w="12700">
            <a:solidFill>
              <a:schemeClr val="accent1">
                <a:lumOff val="-9999"/>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l" defTabSz="321465">
              <a:defRPr sz="1200">
                <a:solidFill>
                  <a:srgbClr val="505050"/>
                </a:solidFill>
                <a:latin typeface="Arial"/>
                <a:ea typeface="Arial"/>
                <a:cs typeface="Arial"/>
                <a:sym typeface="Arial"/>
              </a:defRPr>
            </a:pPr>
            <a:r>
              <a:rPr sz="1000" dirty="0">
                <a:solidFill>
                  <a:schemeClr val="tx1"/>
                </a:solidFill>
              </a:rPr>
              <a:t>Amara, </a:t>
            </a:r>
            <a:r>
              <a:rPr sz="1000" dirty="0" err="1">
                <a:solidFill>
                  <a:schemeClr val="tx1"/>
                </a:solidFill>
              </a:rPr>
              <a:t>Shibl</a:t>
            </a:r>
            <a:r>
              <a:rPr sz="1000" dirty="0">
                <a:solidFill>
                  <a:schemeClr val="tx1"/>
                </a:solidFill>
              </a:rPr>
              <a:t>. Role of Probiotics in health improvement, infection control and disease treatment and management. Saudi Pharmaceutical Journal, 2015, </a:t>
            </a:r>
            <a:r>
              <a:rPr sz="1000" u="sng" dirty="0">
                <a:solidFill>
                  <a:schemeClr val="tx1"/>
                </a:solidFill>
              </a:rPr>
              <a:t>23</a:t>
            </a:r>
            <a:r>
              <a:rPr sz="1000" dirty="0">
                <a:solidFill>
                  <a:schemeClr val="tx1"/>
                </a:solidFill>
              </a:rPr>
              <a:t>, 1107-114. </a:t>
            </a:r>
            <a:r>
              <a:rPr sz="1000" u="sng" dirty="0">
                <a:solidFill>
                  <a:srgbClr val="0000FF"/>
                </a:solidFill>
                <a:uFill>
                  <a:solidFill>
                    <a:srgbClr val="0000FF"/>
                  </a:solidFill>
                </a:uFill>
                <a:hlinkClick r:id="rId4"/>
              </a:rPr>
              <a:t>https://www.sciencedirect.com/science/journal/13190164</a:t>
            </a:r>
          </a:p>
        </p:txBody>
      </p:sp>
      <p:sp>
        <p:nvSpPr>
          <p:cNvPr id="316" name="Microrganismos usados como probióticos são de diferentes tipos, os mais frequentemente usados são:…"/>
          <p:cNvSpPr txBox="1"/>
          <p:nvPr/>
        </p:nvSpPr>
        <p:spPr>
          <a:xfrm>
            <a:off x="1062792" y="2255141"/>
            <a:ext cx="6886916" cy="2719014"/>
          </a:xfrm>
          <a:prstGeom prst="rect">
            <a:avLst/>
          </a:prstGeom>
          <a:ln w="12700">
            <a:solidFill>
              <a:srgbClr val="7030A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l" defTabSz="321465">
              <a:defRPr sz="1800">
                <a:solidFill>
                  <a:srgbClr val="2E2E2E"/>
                </a:solidFill>
                <a:latin typeface="+mj-lt"/>
                <a:ea typeface="+mj-ea"/>
                <a:cs typeface="+mj-cs"/>
                <a:sym typeface="Helvetica"/>
              </a:defRPr>
            </a:pPr>
            <a:r>
              <a:rPr lang="pt-BR" sz="1200" dirty="0"/>
              <a:t>1- </a:t>
            </a:r>
            <a:r>
              <a:rPr lang="pt-BR" sz="1200" b="1" u="sng" dirty="0"/>
              <a:t>Bactérias</a:t>
            </a:r>
            <a:r>
              <a:rPr lang="pt-BR" sz="1200" dirty="0"/>
              <a:t>: </a:t>
            </a:r>
          </a:p>
          <a:p>
            <a:pPr marL="211491" indent="-211491" algn="l" defTabSz="321465">
              <a:buSzPct val="100000"/>
              <a:buAutoNum type="romanLcParenBoth"/>
              <a:defRPr sz="1800" i="1">
                <a:solidFill>
                  <a:srgbClr val="2E2E2E"/>
                </a:solidFill>
                <a:latin typeface="+mj-lt"/>
                <a:ea typeface="+mj-ea"/>
                <a:cs typeface="+mj-cs"/>
                <a:sym typeface="Helvetica"/>
              </a:defRPr>
            </a:pPr>
            <a:r>
              <a:rPr lang="pt-BR" sz="1200" dirty="0"/>
              <a:t>Lactobacillus: acidophilus, </a:t>
            </a:r>
            <a:r>
              <a:rPr lang="pt-BR" sz="1200" dirty="0" err="1"/>
              <a:t>sporogenes</a:t>
            </a:r>
            <a:r>
              <a:rPr lang="pt-BR" sz="1200" dirty="0"/>
              <a:t>, </a:t>
            </a:r>
            <a:r>
              <a:rPr lang="pt-BR" sz="1200" dirty="0" err="1"/>
              <a:t>plantarum</a:t>
            </a:r>
            <a:r>
              <a:rPr lang="pt-BR" sz="1200" dirty="0"/>
              <a:t>, </a:t>
            </a:r>
            <a:r>
              <a:rPr lang="pt-BR" sz="1200" dirty="0" err="1"/>
              <a:t>rhamnosum</a:t>
            </a:r>
            <a:r>
              <a:rPr lang="pt-BR" sz="1200" dirty="0"/>
              <a:t>, </a:t>
            </a:r>
            <a:r>
              <a:rPr lang="pt-BR" sz="1200" dirty="0" err="1"/>
              <a:t>delbrueck</a:t>
            </a:r>
            <a:r>
              <a:rPr lang="pt-BR" sz="1200" dirty="0"/>
              <a:t>, </a:t>
            </a:r>
            <a:r>
              <a:rPr lang="pt-BR" sz="1200" dirty="0" err="1"/>
              <a:t>reuteri</a:t>
            </a:r>
            <a:r>
              <a:rPr lang="pt-BR" sz="1200" dirty="0"/>
              <a:t>, </a:t>
            </a:r>
            <a:r>
              <a:rPr lang="pt-BR" sz="1200" dirty="0" err="1"/>
              <a:t>fermentum</a:t>
            </a:r>
            <a:r>
              <a:rPr lang="pt-BR" sz="1200" dirty="0"/>
              <a:t>, </a:t>
            </a:r>
            <a:r>
              <a:rPr lang="pt-BR" sz="1200" u="sng" dirty="0">
                <a:solidFill>
                  <a:srgbClr val="0000FF"/>
                </a:solidFill>
                <a:uFill>
                  <a:solidFill>
                    <a:srgbClr val="0000FF"/>
                  </a:solidFill>
                </a:uFill>
                <a:hlinkClick r:id="rId5"/>
              </a:rPr>
              <a:t>lactus</a:t>
            </a:r>
            <a:r>
              <a:rPr lang="pt-BR" sz="1200" dirty="0"/>
              <a:t>, </a:t>
            </a:r>
            <a:r>
              <a:rPr lang="pt-BR" sz="1200" dirty="0" err="1"/>
              <a:t>cellobiosus</a:t>
            </a:r>
            <a:r>
              <a:rPr lang="pt-BR" sz="1200" dirty="0"/>
              <a:t>, </a:t>
            </a:r>
            <a:r>
              <a:rPr lang="pt-BR" sz="1200" dirty="0" err="1"/>
              <a:t>brevis</a:t>
            </a:r>
            <a:r>
              <a:rPr lang="pt-BR" sz="1200" dirty="0"/>
              <a:t>, casei, </a:t>
            </a:r>
            <a:r>
              <a:rPr lang="pt-BR" sz="1200" dirty="0" err="1"/>
              <a:t>farciminis</a:t>
            </a:r>
            <a:r>
              <a:rPr lang="pt-BR" sz="1200" dirty="0"/>
              <a:t>, </a:t>
            </a:r>
            <a:r>
              <a:rPr lang="pt-BR" sz="1200" dirty="0" err="1"/>
              <a:t>paracasei</a:t>
            </a:r>
            <a:r>
              <a:rPr lang="pt-BR" sz="1200" dirty="0"/>
              <a:t>, </a:t>
            </a:r>
            <a:r>
              <a:rPr lang="pt-BR" sz="1200" dirty="0" err="1"/>
              <a:t>gasseri</a:t>
            </a:r>
            <a:r>
              <a:rPr lang="pt-BR" sz="1200" dirty="0"/>
              <a:t>, </a:t>
            </a:r>
            <a:r>
              <a:rPr lang="pt-BR" sz="1200" dirty="0" err="1"/>
              <a:t>crispatus</a:t>
            </a:r>
            <a:r>
              <a:rPr lang="pt-BR" sz="1200" dirty="0"/>
              <a:t>;</a:t>
            </a:r>
          </a:p>
          <a:p>
            <a:pPr marL="211491" indent="-211491" algn="l" defTabSz="321465">
              <a:buSzPct val="100000"/>
              <a:buAutoNum type="romanLcParenBoth"/>
              <a:defRPr sz="1800" i="1">
                <a:solidFill>
                  <a:srgbClr val="2E2E2E"/>
                </a:solidFill>
                <a:latin typeface="+mj-lt"/>
                <a:ea typeface="+mj-ea"/>
                <a:cs typeface="+mj-cs"/>
                <a:sym typeface="Helvetica"/>
              </a:defRPr>
            </a:pPr>
            <a:r>
              <a:rPr lang="pt-BR" sz="1200" dirty="0" err="1"/>
              <a:t>Bifidobacterium</a:t>
            </a:r>
            <a:r>
              <a:rPr lang="pt-BR" sz="1200" dirty="0"/>
              <a:t>: </a:t>
            </a:r>
            <a:r>
              <a:rPr lang="pt-BR" sz="1200" dirty="0" err="1"/>
              <a:t>bifidum</a:t>
            </a:r>
            <a:r>
              <a:rPr lang="pt-BR" sz="1200" dirty="0"/>
              <a:t>, infantis, </a:t>
            </a:r>
            <a:r>
              <a:rPr lang="pt-BR" sz="1200" dirty="0" err="1"/>
              <a:t>adolescentis</a:t>
            </a:r>
            <a:r>
              <a:rPr lang="pt-BR" sz="1200" dirty="0"/>
              <a:t>, </a:t>
            </a:r>
            <a:r>
              <a:rPr lang="pt-BR" sz="1200" dirty="0" err="1"/>
              <a:t>longum</a:t>
            </a:r>
            <a:r>
              <a:rPr lang="pt-BR" sz="1200" dirty="0"/>
              <a:t>, </a:t>
            </a:r>
            <a:r>
              <a:rPr lang="pt-BR" sz="1200" dirty="0" err="1"/>
              <a:t>thermophilum</a:t>
            </a:r>
            <a:r>
              <a:rPr lang="pt-BR" sz="1200" dirty="0"/>
              <a:t>, breve, </a:t>
            </a:r>
            <a:r>
              <a:rPr lang="pt-BR" sz="1200" dirty="0" err="1"/>
              <a:t>lactis</a:t>
            </a:r>
            <a:r>
              <a:rPr lang="pt-BR" sz="1200" dirty="0"/>
              <a:t>, </a:t>
            </a:r>
            <a:r>
              <a:rPr lang="pt-BR" sz="1200" dirty="0" err="1"/>
              <a:t>animalis</a:t>
            </a:r>
            <a:r>
              <a:rPr lang="pt-BR" sz="1200" dirty="0"/>
              <a:t>; </a:t>
            </a:r>
          </a:p>
          <a:p>
            <a:pPr marL="211491" indent="-211491" algn="l" defTabSz="321465">
              <a:buSzPct val="100000"/>
              <a:buAutoNum type="romanLcParenBoth"/>
              <a:defRPr sz="1800" i="1">
                <a:solidFill>
                  <a:srgbClr val="2E2E2E"/>
                </a:solidFill>
                <a:latin typeface="+mj-lt"/>
                <a:ea typeface="+mj-ea"/>
                <a:cs typeface="+mj-cs"/>
                <a:sym typeface="Helvetica"/>
              </a:defRPr>
            </a:pPr>
            <a:r>
              <a:rPr lang="pt-BR" sz="1200" dirty="0"/>
              <a:t>Streptococcus: </a:t>
            </a:r>
            <a:r>
              <a:rPr lang="pt-BR" sz="1200" dirty="0" err="1"/>
              <a:t>lactis</a:t>
            </a:r>
            <a:r>
              <a:rPr lang="pt-BR" sz="1200" dirty="0"/>
              <a:t>, </a:t>
            </a:r>
            <a:r>
              <a:rPr lang="pt-BR" sz="1200" dirty="0" err="1"/>
              <a:t>cremoris</a:t>
            </a:r>
            <a:r>
              <a:rPr lang="pt-BR" sz="1200" dirty="0"/>
              <a:t>, </a:t>
            </a:r>
            <a:r>
              <a:rPr lang="pt-BR" sz="1200" dirty="0" err="1"/>
              <a:t>alivarius</a:t>
            </a:r>
            <a:r>
              <a:rPr lang="pt-BR" sz="1200" dirty="0"/>
              <a:t>, </a:t>
            </a:r>
            <a:r>
              <a:rPr lang="pt-BR" sz="1200" dirty="0" err="1"/>
              <a:t>intermedius</a:t>
            </a:r>
            <a:r>
              <a:rPr lang="pt-BR" sz="1200" dirty="0"/>
              <a:t>, </a:t>
            </a:r>
            <a:r>
              <a:rPr lang="pt-BR" sz="1200" dirty="0" err="1"/>
              <a:t>thermophilis</a:t>
            </a:r>
            <a:r>
              <a:rPr lang="pt-BR" sz="1200" dirty="0"/>
              <a:t>, </a:t>
            </a:r>
            <a:r>
              <a:rPr lang="pt-BR" sz="1200" dirty="0" err="1"/>
              <a:t>diacetylactis</a:t>
            </a:r>
            <a:r>
              <a:rPr lang="pt-BR" sz="1200" dirty="0"/>
              <a:t>; </a:t>
            </a:r>
          </a:p>
          <a:p>
            <a:pPr marL="211491" indent="-211491" algn="l" defTabSz="321465">
              <a:buSzPct val="100000"/>
              <a:buAutoNum type="romanLcParenBoth"/>
              <a:defRPr sz="1800">
                <a:solidFill>
                  <a:srgbClr val="2E2E2E"/>
                </a:solidFill>
                <a:latin typeface="+mj-lt"/>
                <a:ea typeface="+mj-ea"/>
                <a:cs typeface="+mj-cs"/>
                <a:sym typeface="Helvetica"/>
              </a:defRPr>
            </a:pPr>
            <a:r>
              <a:rPr lang="pt-BR" sz="1200" dirty="0"/>
              <a:t> </a:t>
            </a:r>
            <a:r>
              <a:rPr lang="pt-BR" sz="1200" i="1" u="sng" dirty="0">
                <a:solidFill>
                  <a:srgbClr val="0000FF"/>
                </a:solidFill>
                <a:uFill>
                  <a:solidFill>
                    <a:srgbClr val="0000FF"/>
                  </a:solidFill>
                </a:uFill>
                <a:hlinkClick r:id="rId6"/>
              </a:rPr>
              <a:t>Leuconostoc mesenteroides</a:t>
            </a:r>
            <a:r>
              <a:rPr lang="pt-BR" sz="1200" dirty="0"/>
              <a:t>; </a:t>
            </a:r>
          </a:p>
          <a:p>
            <a:pPr marL="211491" indent="-211491" algn="l" defTabSz="321465">
              <a:buSzPct val="100000"/>
              <a:buAutoNum type="romanLcParenBoth"/>
              <a:defRPr sz="1800">
                <a:solidFill>
                  <a:srgbClr val="2E2E2E"/>
                </a:solidFill>
                <a:latin typeface="+mj-lt"/>
                <a:ea typeface="+mj-ea"/>
                <a:cs typeface="+mj-cs"/>
                <a:sym typeface="Helvetica"/>
              </a:defRPr>
            </a:pPr>
            <a:r>
              <a:rPr lang="pt-BR" sz="1200" dirty="0"/>
              <a:t> </a:t>
            </a:r>
            <a:r>
              <a:rPr lang="pt-BR" sz="1200" i="1" u="sng" dirty="0">
                <a:solidFill>
                  <a:srgbClr val="0000FF"/>
                </a:solidFill>
                <a:uFill>
                  <a:solidFill>
                    <a:srgbClr val="0000FF"/>
                  </a:solidFill>
                </a:uFill>
                <a:hlinkClick r:id="rId7"/>
              </a:rPr>
              <a:t>Pediococcus</a:t>
            </a:r>
            <a:r>
              <a:rPr lang="pt-BR" sz="1200" dirty="0"/>
              <a:t>; </a:t>
            </a:r>
          </a:p>
          <a:p>
            <a:pPr marL="211491" indent="-211491" algn="l" defTabSz="321465">
              <a:buSzPct val="100000"/>
              <a:buAutoNum type="romanLcParenBoth"/>
              <a:defRPr sz="1800">
                <a:solidFill>
                  <a:srgbClr val="2E2E2E"/>
                </a:solidFill>
                <a:latin typeface="+mj-lt"/>
                <a:ea typeface="+mj-ea"/>
                <a:cs typeface="+mj-cs"/>
                <a:sym typeface="Helvetica"/>
              </a:defRPr>
            </a:pPr>
            <a:r>
              <a:rPr lang="pt-BR" sz="1200" dirty="0"/>
              <a:t> </a:t>
            </a:r>
            <a:r>
              <a:rPr lang="pt-BR" sz="1200" i="1" u="sng" dirty="0">
                <a:solidFill>
                  <a:srgbClr val="0000FF"/>
                </a:solidFill>
                <a:uFill>
                  <a:solidFill>
                    <a:srgbClr val="0000FF"/>
                  </a:solidFill>
                </a:uFill>
                <a:hlinkClick r:id="rId8"/>
              </a:rPr>
              <a:t>Propionibacterium</a:t>
            </a:r>
            <a:r>
              <a:rPr lang="pt-BR" sz="1200" dirty="0"/>
              <a:t>;</a:t>
            </a:r>
          </a:p>
          <a:p>
            <a:pPr marL="211491" indent="-211491" algn="l" defTabSz="321465">
              <a:buSzPct val="100000"/>
              <a:buAutoNum type="romanLcParenBoth"/>
              <a:defRPr sz="1800">
                <a:solidFill>
                  <a:srgbClr val="2E2E2E"/>
                </a:solidFill>
                <a:latin typeface="+mj-lt"/>
                <a:ea typeface="+mj-ea"/>
                <a:cs typeface="+mj-cs"/>
                <a:sym typeface="Helvetica"/>
              </a:defRPr>
            </a:pPr>
            <a:r>
              <a:rPr lang="pt-BR" sz="1200" dirty="0"/>
              <a:t> </a:t>
            </a:r>
            <a:r>
              <a:rPr lang="pt-BR" sz="1200" i="1" u="sng" dirty="0">
                <a:solidFill>
                  <a:srgbClr val="0000FF"/>
                </a:solidFill>
                <a:uFill>
                  <a:solidFill>
                    <a:srgbClr val="0000FF"/>
                  </a:solidFill>
                </a:uFill>
                <a:hlinkClick r:id="rId9"/>
              </a:rPr>
              <a:t>Bacillus</a:t>
            </a:r>
            <a:r>
              <a:rPr lang="pt-BR" sz="1200" dirty="0"/>
              <a:t>; </a:t>
            </a:r>
          </a:p>
          <a:p>
            <a:pPr marL="211491" indent="-211491" algn="l" defTabSz="321465">
              <a:buSzPct val="100000"/>
              <a:buAutoNum type="romanLcParenBoth"/>
              <a:defRPr sz="1800">
                <a:solidFill>
                  <a:srgbClr val="2E2E2E"/>
                </a:solidFill>
                <a:latin typeface="+mj-lt"/>
                <a:ea typeface="+mj-ea"/>
                <a:cs typeface="+mj-cs"/>
                <a:sym typeface="Helvetica"/>
              </a:defRPr>
            </a:pPr>
            <a:r>
              <a:rPr lang="pt-BR" sz="1200" dirty="0"/>
              <a:t> </a:t>
            </a:r>
            <a:r>
              <a:rPr lang="pt-BR" sz="1200" i="1" u="sng" dirty="0">
                <a:solidFill>
                  <a:srgbClr val="0000FF"/>
                </a:solidFill>
                <a:uFill>
                  <a:solidFill>
                    <a:srgbClr val="0000FF"/>
                  </a:solidFill>
                </a:uFill>
                <a:hlinkClick r:id="rId10"/>
              </a:rPr>
              <a:t>Enterococcus</a:t>
            </a:r>
            <a:r>
              <a:rPr lang="pt-BR" sz="1200" dirty="0"/>
              <a:t>;</a:t>
            </a:r>
          </a:p>
          <a:p>
            <a:pPr marL="211491" indent="-211491" algn="l" defTabSz="321465">
              <a:buSzPct val="100000"/>
              <a:buAutoNum type="romanLcParenBoth"/>
              <a:defRPr sz="1800">
                <a:solidFill>
                  <a:srgbClr val="2E2E2E"/>
                </a:solidFill>
                <a:latin typeface="+mj-lt"/>
                <a:ea typeface="+mj-ea"/>
                <a:cs typeface="+mj-cs"/>
                <a:sym typeface="Helvetica"/>
              </a:defRPr>
            </a:pPr>
            <a:r>
              <a:rPr lang="pt-BR" sz="1200" dirty="0"/>
              <a:t> </a:t>
            </a:r>
            <a:r>
              <a:rPr lang="pt-BR" sz="1200" i="1" u="sng" dirty="0">
                <a:solidFill>
                  <a:srgbClr val="0000FF"/>
                </a:solidFill>
                <a:uFill>
                  <a:solidFill>
                    <a:srgbClr val="0000FF"/>
                  </a:solidFill>
                </a:uFill>
                <a:hlinkClick r:id="rId11"/>
              </a:rPr>
              <a:t>Enterococcus faecium</a:t>
            </a:r>
          </a:p>
          <a:p>
            <a:pPr algn="l" defTabSz="321465">
              <a:defRPr sz="1800">
                <a:solidFill>
                  <a:srgbClr val="2E2E2E"/>
                </a:solidFill>
                <a:latin typeface="+mj-lt"/>
                <a:ea typeface="+mj-ea"/>
                <a:cs typeface="+mj-cs"/>
                <a:sym typeface="Helvetica"/>
              </a:defRPr>
            </a:pPr>
            <a:endParaRPr lang="pt-BR" sz="800" i="1" u="sng" dirty="0">
              <a:solidFill>
                <a:srgbClr val="0000FF"/>
              </a:solidFill>
              <a:uFill>
                <a:solidFill>
                  <a:srgbClr val="0000FF"/>
                </a:solidFill>
              </a:uFill>
              <a:hlinkClick r:id="rId11"/>
            </a:endParaRPr>
          </a:p>
          <a:p>
            <a:pPr algn="l" defTabSz="321465">
              <a:defRPr sz="1800">
                <a:solidFill>
                  <a:srgbClr val="2E2E2E"/>
                </a:solidFill>
                <a:latin typeface="+mj-lt"/>
                <a:ea typeface="+mj-ea"/>
                <a:cs typeface="+mj-cs"/>
                <a:sym typeface="Helvetica"/>
              </a:defRPr>
            </a:pPr>
            <a:r>
              <a:rPr lang="pt-BR" sz="1200" dirty="0"/>
              <a:t>2 - Fungos unicelulares - Leveduras: </a:t>
            </a:r>
            <a:r>
              <a:rPr lang="pt-BR" sz="1200" i="1" u="sng" dirty="0">
                <a:solidFill>
                  <a:srgbClr val="0000FF"/>
                </a:solidFill>
                <a:uFill>
                  <a:solidFill>
                    <a:srgbClr val="0000FF"/>
                  </a:solidFill>
                </a:uFill>
                <a:hlinkClick r:id="rId12"/>
              </a:rPr>
              <a:t>Saccharomyces</a:t>
            </a:r>
            <a:r>
              <a:rPr lang="pt-BR" sz="1200" dirty="0"/>
              <a:t> </a:t>
            </a:r>
            <a:r>
              <a:rPr lang="pt-BR" sz="1200" i="1" dirty="0"/>
              <a:t>cerevisiae</a:t>
            </a:r>
            <a:r>
              <a:rPr lang="pt-BR" sz="1200" dirty="0"/>
              <a:t>, </a:t>
            </a:r>
            <a:r>
              <a:rPr lang="pt-BR" sz="1200" i="1" dirty="0"/>
              <a:t>Saccharomyces </a:t>
            </a:r>
            <a:r>
              <a:rPr lang="pt-BR" sz="1200" i="1" dirty="0" err="1"/>
              <a:t>bourlardii</a:t>
            </a:r>
            <a:endParaRPr lang="pt-BR" sz="1200" i="1" dirty="0"/>
          </a:p>
          <a:p>
            <a:pPr algn="l" defTabSz="321465">
              <a:defRPr sz="1800">
                <a:solidFill>
                  <a:srgbClr val="2E2E2E"/>
                </a:solidFill>
                <a:latin typeface="+mj-lt"/>
                <a:ea typeface="+mj-ea"/>
                <a:cs typeface="+mj-cs"/>
                <a:sym typeface="Helvetica"/>
              </a:defRPr>
            </a:pPr>
            <a:endParaRPr lang="pt-BR" sz="800" i="1" dirty="0"/>
          </a:p>
          <a:p>
            <a:pPr algn="l" defTabSz="321465">
              <a:defRPr sz="1800">
                <a:solidFill>
                  <a:srgbClr val="2E2E2E"/>
                </a:solidFill>
                <a:latin typeface="+mj-lt"/>
                <a:ea typeface="+mj-ea"/>
                <a:cs typeface="+mj-cs"/>
                <a:sym typeface="Helvetica"/>
              </a:defRPr>
            </a:pPr>
            <a:r>
              <a:rPr lang="pt-BR" sz="1200" dirty="0"/>
              <a:t>3- Fungos filamentosos:  </a:t>
            </a:r>
            <a:r>
              <a:rPr lang="pt-BR" sz="1200" i="1" u="sng" dirty="0">
                <a:solidFill>
                  <a:srgbClr val="0000FF"/>
                </a:solidFill>
                <a:uFill>
                  <a:solidFill>
                    <a:srgbClr val="0000FF"/>
                  </a:solidFill>
                </a:uFill>
                <a:hlinkClick r:id="rId13"/>
              </a:rPr>
              <a:t>Aspergillus</a:t>
            </a:r>
            <a:r>
              <a:rPr lang="pt-BR" sz="1200" dirty="0"/>
              <a:t> niger, </a:t>
            </a:r>
            <a:r>
              <a:rPr lang="pt-BR" sz="1200" i="1" dirty="0"/>
              <a:t>Aspergillus </a:t>
            </a:r>
            <a:r>
              <a:rPr lang="pt-BR" sz="1200" i="1" dirty="0" err="1"/>
              <a:t>oryzue</a:t>
            </a:r>
            <a:r>
              <a:rPr lang="pt-BR" sz="1200" dirty="0"/>
              <a:t>, </a:t>
            </a:r>
            <a:r>
              <a:rPr lang="pt-BR" sz="1200" i="1" dirty="0"/>
              <a:t>Candida </a:t>
            </a:r>
            <a:r>
              <a:rPr lang="pt-BR" sz="1200" i="1" dirty="0" err="1"/>
              <a:t>pintolopesii</a:t>
            </a:r>
            <a:r>
              <a:rPr lang="pt-BR" sz="1200" dirty="0"/>
              <a:t>,</a:t>
            </a:r>
          </a:p>
        </p:txBody>
      </p:sp>
      <p:pic>
        <p:nvPicPr>
          <p:cNvPr id="317" name="Image" descr="Image"/>
          <p:cNvPicPr>
            <a:picLocks noChangeAspect="1"/>
          </p:cNvPicPr>
          <p:nvPr/>
        </p:nvPicPr>
        <p:blipFill>
          <a:blip r:embed="rId14"/>
          <a:stretch>
            <a:fillRect/>
          </a:stretch>
        </p:blipFill>
        <p:spPr>
          <a:xfrm>
            <a:off x="6468265" y="3393371"/>
            <a:ext cx="1331051" cy="948690"/>
          </a:xfrm>
          <a:prstGeom prst="rect">
            <a:avLst/>
          </a:prstGeom>
          <a:ln w="12700">
            <a:miter lim="400000"/>
          </a:ln>
        </p:spPr>
      </p:pic>
      <p:sp>
        <p:nvSpPr>
          <p:cNvPr id="319" name="Probióticos…"/>
          <p:cNvSpPr txBox="1"/>
          <p:nvPr/>
        </p:nvSpPr>
        <p:spPr>
          <a:xfrm>
            <a:off x="1062793" y="5182516"/>
            <a:ext cx="7674808" cy="1048878"/>
          </a:xfrm>
          <a:prstGeom prst="rect">
            <a:avLst/>
          </a:prstGeom>
          <a:solidFill>
            <a:srgbClr val="FBFEE6"/>
          </a:solidFill>
          <a:ln w="28575">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just" defTabSz="321465">
              <a:defRPr sz="2200" b="1">
                <a:latin typeface="+mj-lt"/>
                <a:ea typeface="+mj-ea"/>
                <a:cs typeface="+mj-cs"/>
                <a:sym typeface="Helvetica"/>
              </a:defRPr>
            </a:pPr>
            <a:r>
              <a:rPr lang="pt-BR" sz="1547" dirty="0"/>
              <a:t>Prebióticos</a:t>
            </a:r>
          </a:p>
          <a:p>
            <a:pPr algn="just" defTabSz="321465">
              <a:defRPr sz="1800">
                <a:solidFill>
                  <a:srgbClr val="212121">
                    <a:alpha val="90196"/>
                  </a:srgbClr>
                </a:solidFill>
                <a:latin typeface="+mj-lt"/>
                <a:ea typeface="+mj-ea"/>
                <a:cs typeface="+mj-cs"/>
                <a:sym typeface="Helvetica"/>
              </a:defRPr>
            </a:pPr>
            <a:r>
              <a:rPr lang="pt-BR" sz="1200" dirty="0"/>
              <a:t>Podem ser definidos como alimentos para as bactérias da microbiota do corpo humano. O sistema digestivo não consegue quebrar suas fibras de origem vegetal, como: </a:t>
            </a:r>
            <a:r>
              <a:rPr lang="pt-BR" sz="1200" b="1" u="sng" dirty="0"/>
              <a:t>cebola</a:t>
            </a:r>
            <a:r>
              <a:rPr lang="pt-BR" sz="1200" dirty="0"/>
              <a:t>, </a:t>
            </a:r>
            <a:r>
              <a:rPr lang="pt-BR" sz="1200" b="1" u="sng" dirty="0"/>
              <a:t>alho</a:t>
            </a:r>
            <a:r>
              <a:rPr lang="pt-BR" sz="1200" dirty="0"/>
              <a:t> e </a:t>
            </a:r>
            <a:r>
              <a:rPr lang="pt-BR" sz="1200" b="1" u="sng" dirty="0"/>
              <a:t>aveia</a:t>
            </a:r>
            <a:r>
              <a:rPr lang="pt-BR" sz="1200" dirty="0"/>
              <a:t> e vegetais ricos em açúcar </a:t>
            </a:r>
            <a:r>
              <a:rPr lang="pt-BR" sz="1200" b="1" u="sng" dirty="0"/>
              <a:t>frutooligossacarideo</a:t>
            </a:r>
            <a:r>
              <a:rPr lang="pt-BR" sz="1200" dirty="0"/>
              <a:t> (</a:t>
            </a:r>
            <a:r>
              <a:rPr lang="pt-BR" sz="1200" b="1" u="sng" dirty="0"/>
              <a:t>FOS</a:t>
            </a:r>
            <a:r>
              <a:rPr lang="pt-BR" sz="1200" dirty="0"/>
              <a:t>). Os micróbios consomem esses compostos e, a partir deles, produzem substâncias benéficas à nossa saúde. </a:t>
            </a:r>
          </a:p>
        </p:txBody>
      </p:sp>
      <p:sp>
        <p:nvSpPr>
          <p:cNvPr id="12" name="1. Microrganismos empregados na fabricação de Pães…">
            <a:extLst>
              <a:ext uri="{FF2B5EF4-FFF2-40B4-BE49-F238E27FC236}">
                <a16:creationId xmlns:a16="http://schemas.microsoft.com/office/drawing/2014/main" id="{E54AD7F1-D9F2-1142-87D7-AB70E8150BBE}"/>
              </a:ext>
            </a:extLst>
          </p:cNvPr>
          <p:cNvSpPr txBox="1"/>
          <p:nvPr/>
        </p:nvSpPr>
        <p:spPr>
          <a:xfrm>
            <a:off x="1097951" y="838280"/>
            <a:ext cx="8532353" cy="318357"/>
          </a:xfrm>
          <a:prstGeom prst="rect">
            <a:avLst/>
          </a:prstGeom>
          <a:solidFill>
            <a:schemeClr val="accent4">
              <a:lumMod val="20000"/>
              <a:lumOff val="80000"/>
            </a:schemeClr>
          </a:solidFill>
          <a:ln w="57150">
            <a:solidFill>
              <a:srgbClr val="C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98225" algn="l" defTabSz="321465">
              <a:buSzPct val="100000"/>
              <a:defRPr sz="1600">
                <a:solidFill>
                  <a:schemeClr val="accent3">
                    <a:satOff val="-7500"/>
                    <a:lumOff val="-10588"/>
                  </a:schemeClr>
                </a:solidFill>
                <a:latin typeface="+mj-lt"/>
                <a:ea typeface="+mj-ea"/>
                <a:cs typeface="+mj-cs"/>
                <a:sym typeface="Helvetica"/>
              </a:defRPr>
            </a:pPr>
            <a:r>
              <a:rPr lang="pt-BR" sz="1600" b="1" u="sng" dirty="0">
                <a:solidFill>
                  <a:schemeClr val="accent3">
                    <a:satOff val="-7500"/>
                    <a:lumOff val="-10588"/>
                  </a:schemeClr>
                </a:solidFill>
                <a:sym typeface="Helvetica"/>
              </a:rPr>
              <a:t>8. Prebióticos e Probióticos </a:t>
            </a:r>
            <a:r>
              <a:rPr lang="pt-BR" sz="1600" u="sng" dirty="0">
                <a:solidFill>
                  <a:schemeClr val="tx1"/>
                </a:solidFill>
                <a:sym typeface="Helvetica"/>
              </a:rPr>
              <a:t>(um pouquinho mais ainda...)</a:t>
            </a:r>
            <a:endParaRPr lang="pt-BR" sz="1600" u="sng" dirty="0">
              <a:solidFill>
                <a:schemeClr val="accent3">
                  <a:satOff val="-7500"/>
                  <a:lumOff val="-10588"/>
                </a:schemeClr>
              </a:solidFill>
              <a:sym typeface="Helvetica"/>
            </a:endParaRPr>
          </a:p>
        </p:txBody>
      </p:sp>
      <p:pic>
        <p:nvPicPr>
          <p:cNvPr id="2" name="Picture 1">
            <a:extLst>
              <a:ext uri="{FF2B5EF4-FFF2-40B4-BE49-F238E27FC236}">
                <a16:creationId xmlns:a16="http://schemas.microsoft.com/office/drawing/2014/main" id="{D46FE88D-4EEF-9E43-9EE6-1D747010F959}"/>
              </a:ext>
            </a:extLst>
          </p:cNvPr>
          <p:cNvPicPr>
            <a:picLocks noChangeAspect="1"/>
          </p:cNvPicPr>
          <p:nvPr/>
        </p:nvPicPr>
        <p:blipFill>
          <a:blip r:embed="rId15"/>
          <a:stretch>
            <a:fillRect/>
          </a:stretch>
        </p:blipFill>
        <p:spPr>
          <a:xfrm>
            <a:off x="8737600" y="1917637"/>
            <a:ext cx="3200737" cy="4313757"/>
          </a:xfrm>
          <a:prstGeom prst="rect">
            <a:avLst/>
          </a:prstGeom>
          <a:ln w="28575">
            <a:solidFill>
              <a:schemeClr val="accent1"/>
            </a:solidFill>
          </a:ln>
        </p:spPr>
      </p:pic>
      <p:sp>
        <p:nvSpPr>
          <p:cNvPr id="16" name="Probióticos…">
            <a:extLst>
              <a:ext uri="{FF2B5EF4-FFF2-40B4-BE49-F238E27FC236}">
                <a16:creationId xmlns:a16="http://schemas.microsoft.com/office/drawing/2014/main" id="{845CDA92-5C8C-7742-BD11-C5DB74B805A6}"/>
              </a:ext>
            </a:extLst>
          </p:cNvPr>
          <p:cNvSpPr txBox="1"/>
          <p:nvPr/>
        </p:nvSpPr>
        <p:spPr>
          <a:xfrm>
            <a:off x="1062792" y="1173416"/>
            <a:ext cx="6886916" cy="1048878"/>
          </a:xfrm>
          <a:prstGeom prst="rect">
            <a:avLst/>
          </a:prstGeom>
          <a:solidFill>
            <a:srgbClr val="FBFEE6"/>
          </a:solidFill>
          <a:ln w="12700">
            <a:solidFill>
              <a:srgbClr val="FF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just" defTabSz="321465">
              <a:defRPr sz="2200" b="1">
                <a:latin typeface="+mj-lt"/>
                <a:ea typeface="+mj-ea"/>
                <a:cs typeface="+mj-cs"/>
                <a:sym typeface="Helvetica"/>
              </a:defRPr>
            </a:pPr>
            <a:r>
              <a:rPr lang="pt-BR" sz="1547" dirty="0"/>
              <a:t>Probióticos</a:t>
            </a:r>
          </a:p>
          <a:p>
            <a:pPr algn="just" defTabSz="321465">
              <a:defRPr sz="1800">
                <a:solidFill>
                  <a:srgbClr val="212121">
                    <a:alpha val="90196"/>
                  </a:srgbClr>
                </a:solidFill>
                <a:latin typeface="+mj-lt"/>
                <a:ea typeface="+mj-ea"/>
                <a:cs typeface="+mj-cs"/>
                <a:sym typeface="Helvetica"/>
              </a:defRPr>
            </a:pPr>
            <a:r>
              <a:rPr lang="pt-BR" sz="1200" dirty="0"/>
              <a:t>São produtos que contem muitos microrganismos saudáveis. São alguns iogurtes, queijos, leite fermentado. Também podem ser dispostos em saches e  capsulas.  Favorecem o transito intestinal e cooperam para o aproveitamento de vitaminas, defendem o corpo humano de microrganismos intrusos patogênicos e, ainda, conferem proteção imunológica.</a:t>
            </a:r>
          </a:p>
        </p:txBody>
      </p:sp>
      <p:sp>
        <p:nvSpPr>
          <p:cNvPr id="13" name="4.     Emprego de microrganismos em Processos Biotecnológicos Industriais">
            <a:extLst>
              <a:ext uri="{FF2B5EF4-FFF2-40B4-BE49-F238E27FC236}">
                <a16:creationId xmlns:a16="http://schemas.microsoft.com/office/drawing/2014/main" id="{AAE86802-011B-284B-8FC7-46039AF704BC}"/>
              </a:ext>
            </a:extLst>
          </p:cNvPr>
          <p:cNvSpPr txBox="1"/>
          <p:nvPr/>
        </p:nvSpPr>
        <p:spPr>
          <a:xfrm>
            <a:off x="1745998" y="22747"/>
            <a:ext cx="8218598"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800" b="1"/>
            </a:pPr>
            <a:r>
              <a:rPr lang="pt-BR" sz="1800" dirty="0"/>
              <a:t> </a:t>
            </a:r>
            <a:r>
              <a:rPr lang="pt-BR" sz="1800" dirty="0">
                <a:latin typeface="+mn-ea"/>
              </a:rPr>
              <a:t>Emprego de microrganismos em Processos Biotecnológicos Industriais   </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kefir-benefícios-1.jpg" descr="kefir-benefícios-1.jpg"/>
          <p:cNvPicPr>
            <a:picLocks noChangeAspect="1"/>
          </p:cNvPicPr>
          <p:nvPr/>
        </p:nvPicPr>
        <p:blipFill>
          <a:blip r:embed="rId2"/>
          <a:stretch>
            <a:fillRect/>
          </a:stretch>
        </p:blipFill>
        <p:spPr>
          <a:xfrm>
            <a:off x="1558873" y="1169856"/>
            <a:ext cx="5061410" cy="2899465"/>
          </a:xfrm>
          <a:prstGeom prst="rect">
            <a:avLst/>
          </a:prstGeom>
          <a:ln w="12700">
            <a:solidFill>
              <a:schemeClr val="accent4">
                <a:satOff val="-28571"/>
                <a:lumOff val="-11764"/>
              </a:schemeClr>
            </a:solidFill>
          </a:ln>
        </p:spPr>
      </p:pic>
      <p:sp>
        <p:nvSpPr>
          <p:cNvPr id="322" name="Leveduras que podem estar presentes:…"/>
          <p:cNvSpPr txBox="1"/>
          <p:nvPr/>
        </p:nvSpPr>
        <p:spPr>
          <a:xfrm>
            <a:off x="7348591" y="1167093"/>
            <a:ext cx="3938579" cy="5427448"/>
          </a:xfrm>
          <a:prstGeom prst="rect">
            <a:avLst/>
          </a:prstGeom>
          <a:solidFill>
            <a:srgbClr val="F2F9FB"/>
          </a:solidFill>
          <a:ln w="38100">
            <a:solidFill>
              <a:srgbClr val="7030A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defTabSz="321465">
              <a:defRPr sz="1800" b="1" u="sng">
                <a:latin typeface="Arial"/>
                <a:ea typeface="Arial"/>
                <a:cs typeface="Arial"/>
                <a:sym typeface="Arial"/>
              </a:defRPr>
            </a:pPr>
            <a:r>
              <a:rPr sz="1200" dirty="0" err="1"/>
              <a:t>Leveduras</a:t>
            </a:r>
            <a:r>
              <a:rPr sz="1200" dirty="0"/>
              <a:t> que </a:t>
            </a:r>
            <a:r>
              <a:rPr sz="1200" dirty="0" err="1"/>
              <a:t>podem</a:t>
            </a:r>
            <a:r>
              <a:rPr sz="1200" dirty="0"/>
              <a:t> </a:t>
            </a:r>
            <a:r>
              <a:rPr sz="1200" dirty="0" err="1"/>
              <a:t>estar</a:t>
            </a:r>
            <a:r>
              <a:rPr sz="1200" dirty="0"/>
              <a:t> </a:t>
            </a:r>
            <a:r>
              <a:rPr sz="1200" dirty="0" err="1"/>
              <a:t>presentes</a:t>
            </a:r>
            <a:r>
              <a:rPr sz="1200" dirty="0"/>
              <a:t>:</a:t>
            </a:r>
          </a:p>
          <a:p>
            <a:pPr algn="l" defTabSz="321465">
              <a:defRPr sz="1320">
                <a:latin typeface="Arial"/>
                <a:ea typeface="Arial"/>
                <a:cs typeface="Arial"/>
                <a:sym typeface="Arial"/>
              </a:defRPr>
            </a:pPr>
            <a:endParaRPr sz="1200" dirty="0"/>
          </a:p>
          <a:p>
            <a:pPr algn="l" defTabSz="321465">
              <a:defRPr sz="1320" b="1" i="1">
                <a:latin typeface="Arial"/>
                <a:ea typeface="Arial"/>
                <a:cs typeface="Arial"/>
                <a:sym typeface="Arial"/>
              </a:defRPr>
            </a:pPr>
            <a:r>
              <a:rPr sz="1200" dirty="0" err="1"/>
              <a:t>Dekkera</a:t>
            </a:r>
            <a:r>
              <a:rPr sz="1200" dirty="0"/>
              <a:t> </a:t>
            </a:r>
            <a:r>
              <a:rPr sz="1200" dirty="0" err="1"/>
              <a:t>anomala</a:t>
            </a:r>
            <a:r>
              <a:rPr sz="1200" dirty="0"/>
              <a:t> t/ Brettanomyces </a:t>
            </a:r>
            <a:r>
              <a:rPr sz="1200" dirty="0" err="1"/>
              <a:t>anomalus</a:t>
            </a:r>
            <a:r>
              <a:rPr sz="1200" dirty="0"/>
              <a:t> a</a:t>
            </a:r>
          </a:p>
          <a:p>
            <a:pPr algn="l" defTabSz="321465">
              <a:defRPr sz="1320" b="1" i="1">
                <a:latin typeface="Arial"/>
                <a:ea typeface="Arial"/>
                <a:cs typeface="Arial"/>
                <a:sym typeface="Arial"/>
              </a:defRPr>
            </a:pPr>
            <a:r>
              <a:rPr sz="1200" dirty="0" err="1"/>
              <a:t>Kluyveromyces</a:t>
            </a:r>
            <a:r>
              <a:rPr sz="1200" dirty="0"/>
              <a:t> </a:t>
            </a:r>
            <a:r>
              <a:rPr sz="1200" dirty="0" err="1"/>
              <a:t>marxianus</a:t>
            </a:r>
            <a:r>
              <a:rPr sz="1200" dirty="0"/>
              <a:t> t/ Candida </a:t>
            </a:r>
            <a:r>
              <a:rPr sz="1200" dirty="0" err="1"/>
              <a:t>kefyr</a:t>
            </a:r>
            <a:r>
              <a:rPr sz="1200" dirty="0"/>
              <a:t> a</a:t>
            </a:r>
          </a:p>
          <a:p>
            <a:pPr algn="l" defTabSz="321465">
              <a:defRPr sz="1320" b="1" i="1">
                <a:latin typeface="Arial"/>
                <a:ea typeface="Arial"/>
                <a:cs typeface="Arial"/>
                <a:sym typeface="Arial"/>
              </a:defRPr>
            </a:pPr>
            <a:r>
              <a:rPr sz="1200" dirty="0"/>
              <a:t>Pichia </a:t>
            </a:r>
            <a:r>
              <a:rPr sz="1200" dirty="0" err="1"/>
              <a:t>fermentans</a:t>
            </a:r>
            <a:r>
              <a:rPr sz="1200" dirty="0"/>
              <a:t> t/ C. </a:t>
            </a:r>
            <a:r>
              <a:rPr sz="1200" dirty="0" err="1"/>
              <a:t>firmetaria</a:t>
            </a:r>
            <a:r>
              <a:rPr sz="1200" dirty="0"/>
              <a:t> a </a:t>
            </a:r>
          </a:p>
          <a:p>
            <a:pPr algn="l" defTabSz="321465">
              <a:defRPr sz="1320" b="1" i="1">
                <a:latin typeface="Arial"/>
                <a:ea typeface="Arial"/>
                <a:cs typeface="Arial"/>
                <a:sym typeface="Arial"/>
              </a:defRPr>
            </a:pPr>
            <a:r>
              <a:rPr sz="1200" dirty="0" err="1"/>
              <a:t>Yarrowia</a:t>
            </a:r>
            <a:r>
              <a:rPr sz="1200" dirty="0"/>
              <a:t> lipolytica t/ C. lipolytica a</a:t>
            </a:r>
          </a:p>
          <a:p>
            <a:pPr algn="l" defTabSz="321465">
              <a:defRPr sz="1320" b="1" i="1">
                <a:latin typeface="Arial"/>
                <a:ea typeface="Arial"/>
                <a:cs typeface="Arial"/>
                <a:sym typeface="Arial"/>
              </a:defRPr>
            </a:pPr>
            <a:r>
              <a:rPr sz="1200" dirty="0" err="1"/>
              <a:t>Debaryomyces</a:t>
            </a:r>
            <a:r>
              <a:rPr sz="1200" dirty="0"/>
              <a:t> </a:t>
            </a:r>
            <a:r>
              <a:rPr sz="1200" dirty="0" err="1"/>
              <a:t>hansenii</a:t>
            </a:r>
            <a:r>
              <a:rPr sz="1200" dirty="0"/>
              <a:t> t/ C. </a:t>
            </a:r>
            <a:r>
              <a:rPr sz="1200" dirty="0" err="1"/>
              <a:t>famata</a:t>
            </a:r>
            <a:r>
              <a:rPr sz="1200" dirty="0"/>
              <a:t> a</a:t>
            </a:r>
          </a:p>
          <a:p>
            <a:pPr algn="l" defTabSz="321465">
              <a:defRPr sz="1320" b="1" i="1">
                <a:latin typeface="Arial"/>
                <a:ea typeface="Arial"/>
                <a:cs typeface="Arial"/>
                <a:sym typeface="Arial"/>
              </a:defRPr>
            </a:pPr>
            <a:r>
              <a:rPr sz="1200" dirty="0"/>
              <a:t>Deb. [</a:t>
            </a:r>
            <a:r>
              <a:rPr sz="1200" dirty="0" err="1"/>
              <a:t>Schwanniomyces</a:t>
            </a:r>
            <a:r>
              <a:rPr sz="1200" dirty="0"/>
              <a:t>] </a:t>
            </a:r>
            <a:r>
              <a:rPr sz="1200" dirty="0" err="1"/>
              <a:t>occidentalis</a:t>
            </a:r>
            <a:endParaRPr sz="1200" dirty="0"/>
          </a:p>
          <a:p>
            <a:pPr algn="l" defTabSz="321465">
              <a:defRPr sz="1320" b="1" i="1">
                <a:latin typeface="Arial"/>
                <a:ea typeface="Arial"/>
                <a:cs typeface="Arial"/>
                <a:sym typeface="Arial"/>
              </a:defRPr>
            </a:pPr>
            <a:r>
              <a:rPr sz="1200" dirty="0" err="1"/>
              <a:t>Issatchenkia</a:t>
            </a:r>
            <a:r>
              <a:rPr sz="1200" dirty="0"/>
              <a:t> </a:t>
            </a:r>
            <a:r>
              <a:rPr sz="1200" dirty="0" err="1"/>
              <a:t>orientalis</a:t>
            </a:r>
            <a:r>
              <a:rPr sz="1200" dirty="0"/>
              <a:t> t/ C. </a:t>
            </a:r>
            <a:r>
              <a:rPr sz="1200" dirty="0" err="1"/>
              <a:t>krusei</a:t>
            </a:r>
            <a:r>
              <a:rPr sz="1200" dirty="0"/>
              <a:t> a</a:t>
            </a:r>
          </a:p>
          <a:p>
            <a:pPr algn="l" defTabSz="321465">
              <a:defRPr sz="1320" b="1" i="1">
                <a:latin typeface="Arial"/>
                <a:ea typeface="Arial"/>
                <a:cs typeface="Arial"/>
                <a:sym typeface="Arial"/>
              </a:defRPr>
            </a:pPr>
            <a:r>
              <a:rPr sz="1200" dirty="0" err="1"/>
              <a:t>Galactomyces</a:t>
            </a:r>
            <a:r>
              <a:rPr sz="1200" dirty="0"/>
              <a:t> </a:t>
            </a:r>
            <a:r>
              <a:rPr sz="1200" dirty="0" err="1"/>
              <a:t>geotrichum</a:t>
            </a:r>
            <a:r>
              <a:rPr sz="1200" dirty="0"/>
              <a:t> t/ </a:t>
            </a:r>
            <a:r>
              <a:rPr sz="1200" dirty="0" err="1"/>
              <a:t>Geotrichum</a:t>
            </a:r>
            <a:r>
              <a:rPr sz="1200" dirty="0"/>
              <a:t> </a:t>
            </a:r>
            <a:r>
              <a:rPr sz="1200" dirty="0" err="1"/>
              <a:t>candidum</a:t>
            </a:r>
            <a:r>
              <a:rPr sz="1200" dirty="0"/>
              <a:t> a</a:t>
            </a:r>
          </a:p>
          <a:p>
            <a:pPr algn="l" defTabSz="321465">
              <a:defRPr sz="1320" b="1" i="1">
                <a:latin typeface="Arial"/>
                <a:ea typeface="Arial"/>
                <a:cs typeface="Arial"/>
                <a:sym typeface="Arial"/>
              </a:defRPr>
            </a:pPr>
            <a:r>
              <a:rPr sz="1200" dirty="0"/>
              <a:t>C. </a:t>
            </a:r>
            <a:r>
              <a:rPr sz="1200" dirty="0" err="1"/>
              <a:t>friedrichii</a:t>
            </a:r>
            <a:endParaRPr sz="1200" dirty="0"/>
          </a:p>
          <a:p>
            <a:pPr algn="l" defTabSz="321465">
              <a:defRPr sz="1320" b="1" i="1">
                <a:latin typeface="Arial"/>
                <a:ea typeface="Arial"/>
                <a:cs typeface="Arial"/>
                <a:sym typeface="Arial"/>
              </a:defRPr>
            </a:pPr>
            <a:r>
              <a:rPr sz="1200" dirty="0"/>
              <a:t>C. </a:t>
            </a:r>
            <a:r>
              <a:rPr sz="1200" dirty="0" err="1"/>
              <a:t>rancens</a:t>
            </a:r>
            <a:endParaRPr sz="1200" dirty="0"/>
          </a:p>
          <a:p>
            <a:pPr algn="l" defTabSz="321465">
              <a:defRPr sz="1320" b="1" i="1">
                <a:latin typeface="Arial"/>
                <a:ea typeface="Arial"/>
                <a:cs typeface="Arial"/>
                <a:sym typeface="Arial"/>
              </a:defRPr>
            </a:pPr>
            <a:r>
              <a:rPr sz="1200" dirty="0"/>
              <a:t>C. tenuis</a:t>
            </a:r>
          </a:p>
          <a:p>
            <a:pPr algn="l" defTabSz="321465">
              <a:defRPr sz="1320" b="1" i="1">
                <a:latin typeface="Arial"/>
                <a:ea typeface="Arial"/>
                <a:cs typeface="Arial"/>
                <a:sym typeface="Arial"/>
              </a:defRPr>
            </a:pPr>
            <a:r>
              <a:rPr sz="1200" dirty="0"/>
              <a:t>C. humilis</a:t>
            </a:r>
          </a:p>
          <a:p>
            <a:pPr algn="l" defTabSz="321465">
              <a:defRPr sz="1320" b="1" i="1">
                <a:latin typeface="Arial"/>
                <a:ea typeface="Arial"/>
                <a:cs typeface="Arial"/>
                <a:sym typeface="Arial"/>
              </a:defRPr>
            </a:pPr>
            <a:r>
              <a:rPr sz="1200" dirty="0"/>
              <a:t>C. </a:t>
            </a:r>
            <a:r>
              <a:rPr sz="1200" dirty="0" err="1"/>
              <a:t>inconspicua</a:t>
            </a:r>
            <a:endParaRPr sz="1200" dirty="0"/>
          </a:p>
          <a:p>
            <a:pPr algn="l" defTabSz="321465">
              <a:defRPr sz="1320" b="1" i="1">
                <a:latin typeface="Arial"/>
                <a:ea typeface="Arial"/>
                <a:cs typeface="Arial"/>
                <a:sym typeface="Arial"/>
              </a:defRPr>
            </a:pPr>
            <a:r>
              <a:rPr sz="1200" dirty="0"/>
              <a:t>C. </a:t>
            </a:r>
            <a:r>
              <a:rPr sz="1200" dirty="0" err="1"/>
              <a:t>maris</a:t>
            </a:r>
            <a:endParaRPr sz="1200" dirty="0"/>
          </a:p>
          <a:p>
            <a:pPr algn="l" defTabSz="321465">
              <a:defRPr sz="1320" b="1" i="1">
                <a:latin typeface="Arial"/>
                <a:ea typeface="Arial"/>
                <a:cs typeface="Arial"/>
                <a:sym typeface="Arial"/>
              </a:defRPr>
            </a:pPr>
            <a:r>
              <a:rPr sz="1200" dirty="0"/>
              <a:t>Cryptococcus </a:t>
            </a:r>
            <a:r>
              <a:rPr sz="1200" dirty="0" err="1"/>
              <a:t>humicolus</a:t>
            </a:r>
            <a:endParaRPr sz="1200" dirty="0"/>
          </a:p>
          <a:p>
            <a:pPr algn="l" defTabSz="321465">
              <a:defRPr sz="1320" b="1" i="1">
                <a:latin typeface="Arial"/>
                <a:ea typeface="Arial"/>
                <a:cs typeface="Arial"/>
                <a:sym typeface="Arial"/>
              </a:defRPr>
            </a:pPr>
            <a:r>
              <a:rPr sz="1200" dirty="0" err="1"/>
              <a:t>Kluyveromyces</a:t>
            </a:r>
            <a:r>
              <a:rPr sz="1200" dirty="0"/>
              <a:t> lactis var. lactis </a:t>
            </a:r>
          </a:p>
          <a:p>
            <a:pPr algn="l" defTabSz="321465">
              <a:defRPr sz="1320" b="1" i="1">
                <a:latin typeface="Arial"/>
                <a:ea typeface="Arial"/>
                <a:cs typeface="Arial"/>
                <a:sym typeface="Arial"/>
              </a:defRPr>
            </a:pPr>
            <a:r>
              <a:rPr sz="1200" dirty="0" err="1"/>
              <a:t>Kluyv</a:t>
            </a:r>
            <a:r>
              <a:rPr sz="1200" dirty="0"/>
              <a:t>. bulgaricus</a:t>
            </a:r>
          </a:p>
          <a:p>
            <a:pPr algn="l" defTabSz="321465">
              <a:defRPr sz="1320" b="1" i="1">
                <a:latin typeface="Arial"/>
                <a:ea typeface="Arial"/>
                <a:cs typeface="Arial"/>
                <a:sym typeface="Arial"/>
              </a:defRPr>
            </a:pPr>
            <a:r>
              <a:rPr sz="1200" dirty="0" err="1"/>
              <a:t>Kluyv</a:t>
            </a:r>
            <a:r>
              <a:rPr sz="1200" dirty="0"/>
              <a:t>. </a:t>
            </a:r>
            <a:r>
              <a:rPr sz="1200" dirty="0" err="1"/>
              <a:t>lodderae</a:t>
            </a:r>
            <a:endParaRPr sz="1200" dirty="0"/>
          </a:p>
          <a:p>
            <a:pPr algn="l" defTabSz="321465">
              <a:defRPr sz="1320" b="1" i="1">
                <a:latin typeface="Arial"/>
                <a:ea typeface="Arial"/>
                <a:cs typeface="Arial"/>
                <a:sym typeface="Arial"/>
              </a:defRPr>
            </a:pPr>
            <a:r>
              <a:rPr sz="1200" dirty="0"/>
              <a:t>Saccharomyces cerevisiae </a:t>
            </a:r>
          </a:p>
          <a:p>
            <a:pPr algn="l" defTabSz="321465">
              <a:defRPr sz="1320" b="1" i="1">
                <a:latin typeface="Arial"/>
                <a:ea typeface="Arial"/>
                <a:cs typeface="Arial"/>
                <a:sym typeface="Arial"/>
              </a:defRPr>
            </a:pPr>
            <a:r>
              <a:rPr sz="1200" dirty="0" err="1"/>
              <a:t>Sacc</a:t>
            </a:r>
            <a:r>
              <a:rPr sz="1200" dirty="0"/>
              <a:t>. subsp. </a:t>
            </a:r>
            <a:r>
              <a:rPr sz="1200" dirty="0" err="1"/>
              <a:t>torulopsis</a:t>
            </a:r>
            <a:r>
              <a:rPr sz="1200" dirty="0"/>
              <a:t> </a:t>
            </a:r>
            <a:r>
              <a:rPr sz="1200" dirty="0" err="1"/>
              <a:t>holmii</a:t>
            </a:r>
            <a:endParaRPr sz="1200" dirty="0"/>
          </a:p>
          <a:p>
            <a:pPr algn="l" defTabSz="321465">
              <a:defRPr sz="1320" b="1" i="1">
                <a:latin typeface="Arial"/>
                <a:ea typeface="Arial"/>
                <a:cs typeface="Arial"/>
                <a:sym typeface="Arial"/>
              </a:defRPr>
            </a:pPr>
            <a:r>
              <a:rPr sz="1200" dirty="0" err="1"/>
              <a:t>Sacc</a:t>
            </a:r>
            <a:r>
              <a:rPr sz="1200" dirty="0"/>
              <a:t>. </a:t>
            </a:r>
            <a:r>
              <a:rPr sz="1200" dirty="0" err="1"/>
              <a:t>pastorianus</a:t>
            </a:r>
            <a:endParaRPr sz="1200" dirty="0"/>
          </a:p>
          <a:p>
            <a:pPr algn="l" defTabSz="321465">
              <a:defRPr sz="1320" b="1" i="1">
                <a:latin typeface="Arial"/>
                <a:ea typeface="Arial"/>
                <a:cs typeface="Arial"/>
                <a:sym typeface="Arial"/>
              </a:defRPr>
            </a:pPr>
            <a:r>
              <a:rPr sz="1200" dirty="0" err="1"/>
              <a:t>Sacc</a:t>
            </a:r>
            <a:r>
              <a:rPr sz="1200" dirty="0"/>
              <a:t>. </a:t>
            </a:r>
            <a:r>
              <a:rPr sz="1200" dirty="0" err="1"/>
              <a:t>humaticus</a:t>
            </a:r>
            <a:endParaRPr sz="1200" dirty="0"/>
          </a:p>
          <a:p>
            <a:pPr algn="l" defTabSz="321465">
              <a:defRPr sz="1320" b="1" i="1">
                <a:latin typeface="Arial"/>
                <a:ea typeface="Arial"/>
                <a:cs typeface="Arial"/>
                <a:sym typeface="Arial"/>
              </a:defRPr>
            </a:pPr>
            <a:r>
              <a:rPr sz="1200" dirty="0" err="1"/>
              <a:t>Sacc</a:t>
            </a:r>
            <a:r>
              <a:rPr sz="1200" dirty="0"/>
              <a:t>. </a:t>
            </a:r>
            <a:r>
              <a:rPr sz="1200" dirty="0" err="1"/>
              <a:t>unisporus</a:t>
            </a:r>
            <a:endParaRPr sz="1200" dirty="0"/>
          </a:p>
          <a:p>
            <a:pPr algn="l" defTabSz="321465">
              <a:defRPr sz="1320" b="1" i="1">
                <a:latin typeface="Arial"/>
                <a:ea typeface="Arial"/>
                <a:cs typeface="Arial"/>
                <a:sym typeface="Arial"/>
              </a:defRPr>
            </a:pPr>
            <a:r>
              <a:rPr sz="1200" dirty="0" err="1"/>
              <a:t>Sacc</a:t>
            </a:r>
            <a:r>
              <a:rPr sz="1200" dirty="0"/>
              <a:t>. </a:t>
            </a:r>
            <a:r>
              <a:rPr sz="1200" dirty="0" err="1"/>
              <a:t>exiguus</a:t>
            </a:r>
            <a:endParaRPr sz="1200" dirty="0"/>
          </a:p>
          <a:p>
            <a:pPr algn="l" defTabSz="321465">
              <a:defRPr sz="1320" b="1" i="1">
                <a:latin typeface="Arial"/>
                <a:ea typeface="Arial"/>
                <a:cs typeface="Arial"/>
                <a:sym typeface="Arial"/>
              </a:defRPr>
            </a:pPr>
            <a:r>
              <a:rPr sz="1200" dirty="0" err="1"/>
              <a:t>Sacc</a:t>
            </a:r>
            <a:r>
              <a:rPr sz="1200" dirty="0"/>
              <a:t>. </a:t>
            </a:r>
            <a:r>
              <a:rPr sz="1200" dirty="0" err="1"/>
              <a:t>turicensis</a:t>
            </a:r>
            <a:r>
              <a:rPr sz="1200" dirty="0"/>
              <a:t> sp. </a:t>
            </a:r>
            <a:r>
              <a:rPr sz="1200" dirty="0" err="1"/>
              <a:t>nov</a:t>
            </a:r>
            <a:endParaRPr sz="1200" dirty="0"/>
          </a:p>
          <a:p>
            <a:pPr algn="l" defTabSz="321465">
              <a:defRPr sz="1320" b="1" i="1">
                <a:latin typeface="Arial"/>
                <a:ea typeface="Arial"/>
                <a:cs typeface="Arial"/>
                <a:sym typeface="Arial"/>
              </a:defRPr>
            </a:pPr>
            <a:r>
              <a:rPr sz="1200" dirty="0" err="1"/>
              <a:t>Torulaspora</a:t>
            </a:r>
            <a:r>
              <a:rPr sz="1200" dirty="0"/>
              <a:t> </a:t>
            </a:r>
            <a:r>
              <a:rPr sz="1200" dirty="0" err="1"/>
              <a:t>delbrueckii</a:t>
            </a:r>
            <a:r>
              <a:rPr sz="1200" dirty="0"/>
              <a:t> t</a:t>
            </a:r>
          </a:p>
          <a:p>
            <a:pPr algn="l" defTabSz="321465">
              <a:defRPr sz="1320" b="1" i="1">
                <a:latin typeface="Arial"/>
                <a:ea typeface="Arial"/>
                <a:cs typeface="Arial"/>
                <a:sym typeface="Arial"/>
              </a:defRPr>
            </a:pPr>
            <a:r>
              <a:rPr sz="1200" dirty="0"/>
              <a:t>Zygosaccharomyces </a:t>
            </a:r>
            <a:r>
              <a:rPr sz="1200" dirty="0" err="1"/>
              <a:t>rouxii</a:t>
            </a:r>
            <a:endParaRPr sz="1200" dirty="0"/>
          </a:p>
        </p:txBody>
      </p:sp>
      <p:sp>
        <p:nvSpPr>
          <p:cNvPr id="323" name="6. Prebióticos e Probióticos"/>
          <p:cNvSpPr txBox="1"/>
          <p:nvPr/>
        </p:nvSpPr>
        <p:spPr>
          <a:xfrm>
            <a:off x="1563659" y="200034"/>
            <a:ext cx="2827698" cy="396263"/>
          </a:xfrm>
          <a:prstGeom prst="rect">
            <a:avLst/>
          </a:prstGeom>
          <a:gradFill>
            <a:gsLst>
              <a:gs pos="0">
                <a:schemeClr val="accent4">
                  <a:alpha val="0"/>
                </a:schemeClr>
              </a:gs>
              <a:gs pos="100000">
                <a:srgbClr val="FE9301"/>
              </a:gs>
            </a:gsLst>
            <a:lin ang="4056159"/>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indent="107950" algn="l" defTabSz="449580">
              <a:lnSpc>
                <a:spcPct val="150000"/>
              </a:lnSpc>
              <a:spcBef>
                <a:spcPts val="400"/>
              </a:spcBef>
              <a:defRPr sz="2000" b="1">
                <a:uFill>
                  <a:solidFill>
                    <a:srgbClr val="000000"/>
                  </a:solidFill>
                </a:uFill>
                <a:latin typeface="Trebuchet MS"/>
                <a:ea typeface="Trebuchet MS"/>
                <a:cs typeface="Trebuchet MS"/>
                <a:sym typeface="Trebuchet MS"/>
              </a:defRPr>
            </a:lvl1pPr>
          </a:lstStyle>
          <a:p>
            <a:r>
              <a:rPr lang="pt-BR" sz="1600" dirty="0"/>
              <a:t>8</a:t>
            </a:r>
            <a:r>
              <a:rPr sz="1600" dirty="0"/>
              <a:t>. Prebióticos e Probióticos</a:t>
            </a:r>
          </a:p>
        </p:txBody>
      </p:sp>
      <p:sp>
        <p:nvSpPr>
          <p:cNvPr id="324" name="6. Prebióticos e Probióticos"/>
          <p:cNvSpPr txBox="1"/>
          <p:nvPr/>
        </p:nvSpPr>
        <p:spPr>
          <a:xfrm>
            <a:off x="1563659" y="755767"/>
            <a:ext cx="997069" cy="414089"/>
          </a:xfrm>
          <a:prstGeom prst="rect">
            <a:avLst/>
          </a:prstGeom>
          <a:gradFill>
            <a:gsLst>
              <a:gs pos="0">
                <a:schemeClr val="accent4">
                  <a:alpha val="0"/>
                </a:schemeClr>
              </a:gs>
              <a:gs pos="100000">
                <a:srgbClr val="FE9301"/>
              </a:gs>
            </a:gsLst>
            <a:lin ang="4056159"/>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indent="107950" algn="l" defTabSz="449580">
              <a:lnSpc>
                <a:spcPct val="150000"/>
              </a:lnSpc>
              <a:spcBef>
                <a:spcPts val="400"/>
              </a:spcBef>
              <a:defRPr sz="2000" b="1">
                <a:uFill>
                  <a:solidFill>
                    <a:srgbClr val="000000"/>
                  </a:solidFill>
                </a:uFill>
                <a:latin typeface="Trebuchet MS"/>
                <a:ea typeface="Trebuchet MS"/>
                <a:cs typeface="Trebuchet MS"/>
                <a:sym typeface="Trebuchet MS"/>
              </a:defRPr>
            </a:lvl1pPr>
          </a:lstStyle>
          <a:p>
            <a:r>
              <a:rPr sz="1406" dirty="0"/>
              <a:t>  </a:t>
            </a:r>
            <a:r>
              <a:rPr sz="1688" dirty="0"/>
              <a:t>KEFIR  </a:t>
            </a:r>
          </a:p>
        </p:txBody>
      </p:sp>
      <p:sp>
        <p:nvSpPr>
          <p:cNvPr id="325" name="Kefir é uma bebida fermentada, originária das montanhas do Cáucaso, cujo substrato mais comum é o leite (caprino, bovino ou de ovelha).  É produzida com a submersão temporária dos chamados “grãos de kefir&quot; num substrato, como o leite, água açucarada, leite de coco, sucos etc.…"/>
          <p:cNvSpPr txBox="1"/>
          <p:nvPr/>
        </p:nvSpPr>
        <p:spPr>
          <a:xfrm>
            <a:off x="1027049" y="4275636"/>
            <a:ext cx="6089314" cy="2411238"/>
          </a:xfrm>
          <a:prstGeom prst="rect">
            <a:avLst/>
          </a:prstGeom>
          <a:solidFill>
            <a:srgbClr val="FFFDCB"/>
          </a:solidFill>
          <a:ln w="38100">
            <a:solidFill>
              <a:srgbClr val="7030A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just" defTabSz="321465">
              <a:defRPr sz="1400">
                <a:solidFill>
                  <a:srgbClr val="222222"/>
                </a:solidFill>
                <a:latin typeface="+mj-lt"/>
                <a:ea typeface="+mj-ea"/>
                <a:cs typeface="+mj-cs"/>
                <a:sym typeface="Helvetica"/>
              </a:defRPr>
            </a:pPr>
            <a:r>
              <a:rPr lang="pt-BR" sz="1200" b="1" dirty="0" err="1"/>
              <a:t>Kefir</a:t>
            </a:r>
            <a:r>
              <a:rPr lang="pt-BR" sz="1200" b="1" dirty="0"/>
              <a:t> </a:t>
            </a:r>
            <a:r>
              <a:rPr lang="pt-BR" sz="1200" dirty="0"/>
              <a:t>é uma bebida fermentada, originária das montanhas do </a:t>
            </a:r>
            <a:r>
              <a:rPr lang="pt-BR" sz="1200" dirty="0">
                <a:solidFill>
                  <a:srgbClr val="0645AD"/>
                </a:solidFill>
                <a:hlinkClick r:id="rId3"/>
              </a:rPr>
              <a:t>Cáucaso</a:t>
            </a:r>
            <a:r>
              <a:rPr lang="pt-BR" sz="1200" dirty="0"/>
              <a:t>, cujo substrato mais comum é o </a:t>
            </a:r>
            <a:r>
              <a:rPr lang="pt-BR" sz="1200" dirty="0">
                <a:solidFill>
                  <a:srgbClr val="0645AD"/>
                </a:solidFill>
                <a:hlinkClick r:id="rId4"/>
              </a:rPr>
              <a:t>leite</a:t>
            </a:r>
            <a:r>
              <a:rPr lang="pt-BR" sz="1200" dirty="0"/>
              <a:t> (caprino, bovino ou de ovelha)</a:t>
            </a:r>
            <a:r>
              <a:rPr lang="pt-BR" sz="1200" baseline="31999" dirty="0">
                <a:solidFill>
                  <a:srgbClr val="0645AD"/>
                </a:solidFill>
              </a:rPr>
              <a:t>. </a:t>
            </a:r>
            <a:r>
              <a:rPr lang="pt-BR" sz="1200" dirty="0"/>
              <a:t> É produzida com a submersão temporária dos chamados “</a:t>
            </a:r>
            <a:r>
              <a:rPr lang="pt-BR" sz="1200" b="1" dirty="0"/>
              <a:t>grãos de </a:t>
            </a:r>
            <a:r>
              <a:rPr lang="pt-BR" sz="1200" b="1" dirty="0" err="1"/>
              <a:t>kefir</a:t>
            </a:r>
            <a:r>
              <a:rPr lang="pt-BR" sz="1200" dirty="0"/>
              <a:t>" num substrato, como o leite, água açucarada, leite de coco, sucos etc.</a:t>
            </a:r>
          </a:p>
          <a:p>
            <a:pPr algn="just" defTabSz="321465">
              <a:defRPr sz="1400">
                <a:solidFill>
                  <a:srgbClr val="222222"/>
                </a:solidFill>
                <a:latin typeface="+mj-lt"/>
                <a:ea typeface="+mj-ea"/>
                <a:cs typeface="+mj-cs"/>
                <a:sym typeface="Helvetica"/>
              </a:defRPr>
            </a:pPr>
            <a:endParaRPr lang="pt-BR" sz="1200" dirty="0"/>
          </a:p>
          <a:p>
            <a:pPr algn="just" defTabSz="321465">
              <a:defRPr sz="1400">
                <a:solidFill>
                  <a:srgbClr val="222222"/>
                </a:solidFill>
                <a:latin typeface="+mj-lt"/>
                <a:ea typeface="+mj-ea"/>
                <a:cs typeface="+mj-cs"/>
                <a:sym typeface="Helvetica"/>
              </a:defRPr>
            </a:pPr>
            <a:r>
              <a:rPr lang="pt-BR" sz="1200" dirty="0"/>
              <a:t>Os “grãos de </a:t>
            </a:r>
            <a:r>
              <a:rPr lang="pt-BR" sz="1200" dirty="0" err="1"/>
              <a:t>kefir</a:t>
            </a:r>
            <a:r>
              <a:rPr lang="pt-BR" sz="1200" dirty="0"/>
              <a:t>” são uma </a:t>
            </a:r>
            <a:r>
              <a:rPr lang="pt-BR" sz="1200" b="1" dirty="0"/>
              <a:t>colônia de microrganismos simbióticos </a:t>
            </a:r>
            <a:r>
              <a:rPr lang="pt-BR" sz="1200" dirty="0"/>
              <a:t>imersa em uma matriz composta de polissacarídeos e proteínas, formada por </a:t>
            </a:r>
            <a:r>
              <a:rPr lang="pt-BR" sz="1200" b="1" dirty="0">
                <a:solidFill>
                  <a:srgbClr val="0645AD"/>
                </a:solidFill>
                <a:hlinkClick r:id="rId5"/>
              </a:rPr>
              <a:t>bactérias</a:t>
            </a:r>
            <a:r>
              <a:rPr lang="pt-BR" sz="1200" b="1" dirty="0"/>
              <a:t> (</a:t>
            </a:r>
            <a:r>
              <a:rPr lang="pt-BR" sz="1200" b="1" dirty="0">
                <a:solidFill>
                  <a:srgbClr val="0645AD"/>
                </a:solidFill>
                <a:hlinkClick r:id="rId6"/>
              </a:rPr>
              <a:t>lactobacilos</a:t>
            </a:r>
            <a:r>
              <a:rPr lang="pt-BR" sz="1200" b="1" dirty="0"/>
              <a:t> e </a:t>
            </a:r>
            <a:r>
              <a:rPr lang="pt-BR" sz="1200" b="1" dirty="0">
                <a:solidFill>
                  <a:srgbClr val="0645AD"/>
                </a:solidFill>
                <a:hlinkClick r:id="rId7"/>
              </a:rPr>
              <a:t>bifidobactérias</a:t>
            </a:r>
            <a:r>
              <a:rPr lang="pt-BR" sz="1200" b="1" dirty="0"/>
              <a:t>),</a:t>
            </a:r>
            <a:r>
              <a:rPr lang="pt-BR" sz="1200" dirty="0"/>
              <a:t> podendo conter </a:t>
            </a:r>
            <a:r>
              <a:rPr lang="pt-BR" sz="1200" b="1" dirty="0">
                <a:solidFill>
                  <a:srgbClr val="0645AD"/>
                </a:solidFill>
                <a:hlinkClick r:id="rId8"/>
              </a:rPr>
              <a:t>leveduras</a:t>
            </a:r>
            <a:r>
              <a:rPr lang="pt-BR" sz="1200" dirty="0"/>
              <a:t>. </a:t>
            </a:r>
          </a:p>
          <a:p>
            <a:pPr algn="just" defTabSz="321465">
              <a:defRPr sz="1400">
                <a:solidFill>
                  <a:srgbClr val="222222"/>
                </a:solidFill>
                <a:latin typeface="+mj-lt"/>
                <a:ea typeface="+mj-ea"/>
                <a:cs typeface="+mj-cs"/>
                <a:sym typeface="Helvetica"/>
              </a:defRPr>
            </a:pPr>
            <a:endParaRPr lang="pt-BR" sz="1200" dirty="0"/>
          </a:p>
          <a:p>
            <a:pPr algn="just" defTabSz="321465">
              <a:defRPr sz="1400">
                <a:solidFill>
                  <a:srgbClr val="222222"/>
                </a:solidFill>
                <a:latin typeface="+mj-lt"/>
                <a:ea typeface="+mj-ea"/>
                <a:cs typeface="+mj-cs"/>
                <a:sym typeface="Helvetica"/>
              </a:defRPr>
            </a:pPr>
            <a:r>
              <a:rPr lang="pt-BR" sz="1200" dirty="0"/>
              <a:t>Estudos indicam que a sua composição biológica, química e nutricional varia conforme a origem e o modo de produção</a:t>
            </a:r>
            <a:r>
              <a:rPr lang="pt-BR" sz="1200" baseline="31999" dirty="0">
                <a:solidFill>
                  <a:srgbClr val="0645AD"/>
                </a:solidFill>
              </a:rPr>
              <a:t>[. </a:t>
            </a:r>
          </a:p>
          <a:p>
            <a:pPr algn="just" defTabSz="321465">
              <a:defRPr sz="1400">
                <a:solidFill>
                  <a:srgbClr val="222222"/>
                </a:solidFill>
                <a:latin typeface="+mj-lt"/>
                <a:ea typeface="+mj-ea"/>
                <a:cs typeface="+mj-cs"/>
                <a:sym typeface="Helvetica"/>
              </a:defRPr>
            </a:pPr>
            <a:endParaRPr lang="pt-BR" sz="1200" baseline="31999" dirty="0">
              <a:solidFill>
                <a:srgbClr val="0645AD"/>
              </a:solidFill>
            </a:endParaRPr>
          </a:p>
          <a:p>
            <a:pPr algn="just" defTabSz="321465">
              <a:defRPr sz="1400">
                <a:solidFill>
                  <a:srgbClr val="222222"/>
                </a:solidFill>
                <a:latin typeface="+mj-lt"/>
                <a:ea typeface="+mj-ea"/>
                <a:cs typeface="+mj-cs"/>
                <a:sym typeface="Helvetica"/>
              </a:defRPr>
            </a:pPr>
            <a:r>
              <a:rPr lang="pt-BR" sz="1200" dirty="0"/>
              <a:t>O termo “</a:t>
            </a:r>
            <a:r>
              <a:rPr lang="pt-BR" sz="1200" b="1" dirty="0" err="1"/>
              <a:t>kefir</a:t>
            </a:r>
            <a:r>
              <a:rPr lang="pt-BR" sz="1200" dirty="0"/>
              <a:t>” deriva do turco </a:t>
            </a:r>
            <a:r>
              <a:rPr lang="pt-BR" sz="1200" b="1" dirty="0" err="1"/>
              <a:t>keif</a:t>
            </a:r>
            <a:r>
              <a:rPr lang="pt-BR" sz="1200" dirty="0"/>
              <a:t> que significa "</a:t>
            </a:r>
            <a:r>
              <a:rPr lang="pt-BR" sz="1200" b="1" dirty="0"/>
              <a:t>bem-estar</a:t>
            </a:r>
            <a:r>
              <a:rPr lang="pt-BR" sz="1200" dirty="0"/>
              <a:t>" ou “</a:t>
            </a:r>
            <a:r>
              <a:rPr lang="pt-BR" sz="1200" b="1" dirty="0"/>
              <a:t>bem-viver.</a:t>
            </a:r>
            <a:r>
              <a:rPr lang="pt-BR" sz="1200" dirty="0"/>
              <a:t> </a:t>
            </a:r>
          </a:p>
        </p:txBody>
      </p:sp>
      <p:sp>
        <p:nvSpPr>
          <p:cNvPr id="7" name="ICB/USP…">
            <a:extLst>
              <a:ext uri="{FF2B5EF4-FFF2-40B4-BE49-F238E27FC236}">
                <a16:creationId xmlns:a16="http://schemas.microsoft.com/office/drawing/2014/main" id="{1C4FF105-37E3-CB4B-8BE9-24433961D574}"/>
              </a:ext>
            </a:extLst>
          </p:cNvPr>
          <p:cNvSpPr txBox="1"/>
          <p:nvPr/>
        </p:nvSpPr>
        <p:spPr>
          <a:xfrm>
            <a:off x="0" y="0"/>
            <a:ext cx="1062792" cy="667170"/>
          </a:xfrm>
          <a:prstGeom prst="rect">
            <a:avLst/>
          </a:prstGeom>
          <a:solidFill>
            <a:srgbClr val="72FDE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500">
                <a:latin typeface="Helvetica Neue Medium"/>
                <a:ea typeface="Helvetica Neue Medium"/>
                <a:cs typeface="Helvetica Neue Medium"/>
                <a:sym typeface="Helvetica Neue Medium"/>
              </a:defRPr>
            </a:pPr>
            <a:r>
              <a:rPr lang="pt-BR" sz="1055" dirty="0" err="1"/>
              <a:t>ICB</a:t>
            </a:r>
            <a:r>
              <a:rPr lang="pt-BR" sz="1055" dirty="0"/>
              <a:t>/USP</a:t>
            </a:r>
          </a:p>
          <a:p>
            <a:pPr>
              <a:defRPr sz="1000">
                <a:latin typeface="Helvetica Neue Medium"/>
                <a:ea typeface="Helvetica Neue Medium"/>
                <a:cs typeface="Helvetica Neue Medium"/>
                <a:sym typeface="Helvetica Neue Medium"/>
              </a:defRPr>
            </a:pPr>
            <a:endParaRPr lang="pt-BR" sz="703" dirty="0"/>
          </a:p>
          <a:p>
            <a:pPr>
              <a:defRPr sz="1000">
                <a:latin typeface="Helvetica Neue Medium"/>
                <a:ea typeface="Helvetica Neue Medium"/>
                <a:cs typeface="Helvetica Neue Medium"/>
                <a:sym typeface="Helvetica Neue Medium"/>
              </a:defRPr>
            </a:pPr>
            <a:r>
              <a:rPr lang="pt-BR" sz="703" dirty="0" err="1"/>
              <a:t>BMM</a:t>
            </a:r>
            <a:r>
              <a:rPr lang="pt-BR" sz="703" dirty="0"/>
              <a:t> 0180</a:t>
            </a:r>
          </a:p>
          <a:p>
            <a:pPr>
              <a:defRPr sz="1000">
                <a:latin typeface="Helvetica Neue Medium"/>
                <a:ea typeface="Helvetica Neue Medium"/>
                <a:cs typeface="Helvetica Neue Medium"/>
                <a:sym typeface="Helvetica Neue Medium"/>
              </a:defRPr>
            </a:pPr>
            <a:r>
              <a:rPr lang="pt-BR" sz="703" dirty="0"/>
              <a:t>Profa. Elisabete Vicente</a:t>
            </a:r>
          </a:p>
          <a:p>
            <a:pPr>
              <a:defRPr sz="1000" u="sng">
                <a:solidFill>
                  <a:srgbClr val="0000FF"/>
                </a:solidFill>
                <a:uFill>
                  <a:solidFill>
                    <a:srgbClr val="0000FF"/>
                  </a:solidFill>
                </a:uFill>
                <a:latin typeface="Helvetica Neue Medium"/>
                <a:ea typeface="Helvetica Neue Medium"/>
                <a:cs typeface="Helvetica Neue Medium"/>
                <a:sym typeface="Helvetica Neue Medium"/>
              </a:defRPr>
            </a:pPr>
            <a:r>
              <a:rPr lang="pt-BR" sz="703" dirty="0">
                <a:hlinkClick r:id="rId9"/>
              </a:rPr>
              <a:t>bevicent@usp.br</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4.     Emprego de microrganismos em Processos Biotecnológicos Industriais"/>
          <p:cNvSpPr txBox="1"/>
          <p:nvPr/>
        </p:nvSpPr>
        <p:spPr>
          <a:xfrm>
            <a:off x="1908097" y="139652"/>
            <a:ext cx="8218598"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800" b="1"/>
            </a:pPr>
            <a:r>
              <a:rPr lang="pt-BR" sz="1800" dirty="0"/>
              <a:t> </a:t>
            </a:r>
            <a:r>
              <a:rPr lang="pt-BR" sz="1800" dirty="0">
                <a:latin typeface="+mn-ea"/>
              </a:rPr>
              <a:t>Emprego de microrganismos em Processos Biotecnológicos Industriais   </a:t>
            </a:r>
          </a:p>
        </p:txBody>
      </p:sp>
      <p:sp>
        <p:nvSpPr>
          <p:cNvPr id="175" name="4.1. Indústria de Alimentos"/>
          <p:cNvSpPr txBox="1"/>
          <p:nvPr/>
        </p:nvSpPr>
        <p:spPr>
          <a:xfrm>
            <a:off x="1248685" y="778115"/>
            <a:ext cx="2194513" cy="318357"/>
          </a:xfrm>
          <a:prstGeom prst="rect">
            <a:avLst/>
          </a:prstGeom>
          <a:gradFill>
            <a:gsLst>
              <a:gs pos="0">
                <a:schemeClr val="accent4"/>
              </a:gs>
              <a:gs pos="100000">
                <a:srgbClr val="FE9301"/>
              </a:gs>
            </a:gsLst>
            <a:lin ang="5400000"/>
          </a:gradFill>
          <a:ln w="12700">
            <a:miter lim="400000"/>
          </a:ln>
          <a:effectLst>
            <a:reflection stA="91988"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800">
                <a:latin typeface="Helvetica Neue Medium"/>
                <a:ea typeface="Helvetica Neue Medium"/>
                <a:cs typeface="Helvetica Neue Medium"/>
                <a:sym typeface="Helvetica Neue Medium"/>
              </a:defRPr>
            </a:lvl1pPr>
          </a:lstStyle>
          <a:p>
            <a:r>
              <a:rPr lang="pt-BR" sz="1600" dirty="0"/>
              <a:t>Indústria de Alimentos</a:t>
            </a:r>
          </a:p>
        </p:txBody>
      </p:sp>
      <p:sp>
        <p:nvSpPr>
          <p:cNvPr id="176" name="Produção de alimentos (pães, queijos, fermentados, embutidos)"/>
          <p:cNvSpPr txBox="1"/>
          <p:nvPr/>
        </p:nvSpPr>
        <p:spPr>
          <a:xfrm>
            <a:off x="1248684" y="1162099"/>
            <a:ext cx="8105381" cy="678905"/>
          </a:xfrm>
          <a:prstGeom prst="rect">
            <a:avLst/>
          </a:prstGeom>
          <a:gradFill>
            <a:gsLst>
              <a:gs pos="0">
                <a:schemeClr val="accent4">
                  <a:alpha val="0"/>
                </a:schemeClr>
              </a:gs>
              <a:gs pos="100000">
                <a:srgbClr val="FE9301"/>
              </a:gs>
            </a:gsLst>
            <a:lin ang="4056159"/>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l" defTabSz="316107">
              <a:lnSpc>
                <a:spcPct val="150000"/>
              </a:lnSpc>
              <a:spcBef>
                <a:spcPts val="281"/>
              </a:spcBef>
              <a:defRPr sz="2000" b="1">
                <a:uFill>
                  <a:solidFill>
                    <a:srgbClr val="000000"/>
                  </a:solidFill>
                </a:uFill>
                <a:latin typeface="Trebuchet MS"/>
                <a:ea typeface="Trebuchet MS"/>
                <a:cs typeface="Trebuchet MS"/>
                <a:sym typeface="Trebuchet MS"/>
              </a:defRPr>
            </a:pPr>
            <a:r>
              <a:rPr lang="pt-BR" sz="1400" dirty="0"/>
              <a:t>Produção de alimentos, bebidas e insumos: pães, queijos, fermentados, embutidos, iogurte,</a:t>
            </a:r>
            <a:r>
              <a:rPr lang="pt-BR" sz="1400" i="1" dirty="0"/>
              <a:t> “</a:t>
            </a:r>
            <a:r>
              <a:rPr lang="pt-BR" sz="1400" dirty="0"/>
              <a:t>Single </a:t>
            </a:r>
            <a:r>
              <a:rPr lang="pt-BR" sz="1400" dirty="0" err="1"/>
              <a:t>Cell</a:t>
            </a:r>
            <a:r>
              <a:rPr lang="pt-BR" sz="1400" dirty="0"/>
              <a:t> </a:t>
            </a:r>
            <a:r>
              <a:rPr lang="pt-BR" sz="1400" dirty="0" err="1"/>
              <a:t>Protein</a:t>
            </a:r>
            <a:r>
              <a:rPr lang="pt-BR" sz="1400" dirty="0"/>
              <a:t>” (SCP), aditivos, conservantes, </a:t>
            </a:r>
            <a:r>
              <a:rPr lang="pt-BR" sz="1400" dirty="0" err="1"/>
              <a:t>etc</a:t>
            </a:r>
            <a:endParaRPr lang="pt-BR" sz="1400" dirty="0"/>
          </a:p>
        </p:txBody>
      </p:sp>
      <p:sp>
        <p:nvSpPr>
          <p:cNvPr id="177" name="ICB/USP…"/>
          <p:cNvSpPr txBox="1"/>
          <p:nvPr/>
        </p:nvSpPr>
        <p:spPr>
          <a:xfrm>
            <a:off x="87039" y="50682"/>
            <a:ext cx="1062792" cy="667170"/>
          </a:xfrm>
          <a:prstGeom prst="rect">
            <a:avLst/>
          </a:prstGeom>
          <a:solidFill>
            <a:srgbClr val="72FDE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500">
                <a:latin typeface="Helvetica Neue Medium"/>
                <a:ea typeface="Helvetica Neue Medium"/>
                <a:cs typeface="Helvetica Neue Medium"/>
                <a:sym typeface="Helvetica Neue Medium"/>
              </a:defRPr>
            </a:pPr>
            <a:r>
              <a:rPr lang="pt-BR" sz="1055" dirty="0" err="1"/>
              <a:t>ICB</a:t>
            </a:r>
            <a:r>
              <a:rPr lang="pt-BR" sz="1055" dirty="0"/>
              <a:t>/USP</a:t>
            </a:r>
          </a:p>
          <a:p>
            <a:pPr>
              <a:defRPr sz="1000">
                <a:latin typeface="Helvetica Neue Medium"/>
                <a:ea typeface="Helvetica Neue Medium"/>
                <a:cs typeface="Helvetica Neue Medium"/>
                <a:sym typeface="Helvetica Neue Medium"/>
              </a:defRPr>
            </a:pPr>
            <a:endParaRPr lang="pt-BR" sz="703" dirty="0"/>
          </a:p>
          <a:p>
            <a:pPr>
              <a:defRPr sz="1000">
                <a:latin typeface="Helvetica Neue Medium"/>
                <a:ea typeface="Helvetica Neue Medium"/>
                <a:cs typeface="Helvetica Neue Medium"/>
                <a:sym typeface="Helvetica Neue Medium"/>
              </a:defRPr>
            </a:pPr>
            <a:r>
              <a:rPr lang="pt-BR" sz="703" dirty="0" err="1"/>
              <a:t>BMM</a:t>
            </a:r>
            <a:r>
              <a:rPr lang="pt-BR" sz="703" dirty="0"/>
              <a:t> 0180</a:t>
            </a:r>
          </a:p>
          <a:p>
            <a:pPr>
              <a:defRPr sz="1000">
                <a:latin typeface="Helvetica Neue Medium"/>
                <a:ea typeface="Helvetica Neue Medium"/>
                <a:cs typeface="Helvetica Neue Medium"/>
                <a:sym typeface="Helvetica Neue Medium"/>
              </a:defRPr>
            </a:pPr>
            <a:r>
              <a:rPr lang="pt-BR" sz="703" dirty="0"/>
              <a:t>Profa. Elisabete Vicente</a:t>
            </a:r>
          </a:p>
          <a:p>
            <a:pPr>
              <a:defRPr sz="1000" u="sng">
                <a:solidFill>
                  <a:srgbClr val="0000FF"/>
                </a:solidFill>
                <a:uFill>
                  <a:solidFill>
                    <a:srgbClr val="0000FF"/>
                  </a:solidFill>
                </a:uFill>
                <a:latin typeface="Helvetica Neue Medium"/>
                <a:ea typeface="Helvetica Neue Medium"/>
                <a:cs typeface="Helvetica Neue Medium"/>
                <a:sym typeface="Helvetica Neue Medium"/>
              </a:defRPr>
            </a:pPr>
            <a:r>
              <a:rPr lang="pt-BR" sz="703" dirty="0">
                <a:hlinkClick r:id="rId3"/>
              </a:rPr>
              <a:t>bevicent@usp.br</a:t>
            </a:r>
          </a:p>
        </p:txBody>
      </p:sp>
      <p:sp>
        <p:nvSpPr>
          <p:cNvPr id="178" name="A) Visão geral:"/>
          <p:cNvSpPr txBox="1"/>
          <p:nvPr/>
        </p:nvSpPr>
        <p:spPr>
          <a:xfrm>
            <a:off x="1248685" y="2018983"/>
            <a:ext cx="1521250" cy="318357"/>
          </a:xfrm>
          <a:prstGeom prst="rect">
            <a:avLst/>
          </a:prstGeom>
          <a:solidFill>
            <a:srgbClr val="FFFC66"/>
          </a:solidFill>
          <a:ln w="12700">
            <a:miter lim="400000"/>
          </a:ln>
          <a:effectLst>
            <a:outerShdw blurRad="190500" dist="8455"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l" defTabSz="316107">
              <a:spcBef>
                <a:spcPts val="281"/>
              </a:spcBef>
              <a:defRPr sz="2000" b="1">
                <a:uFill>
                  <a:solidFill>
                    <a:srgbClr val="0432FF"/>
                  </a:solidFill>
                </a:uFill>
                <a:latin typeface="Trebuchet MS"/>
                <a:ea typeface="Trebuchet MS"/>
                <a:cs typeface="Trebuchet MS"/>
                <a:sym typeface="Trebuchet MS"/>
              </a:defRPr>
            </a:pPr>
            <a:r>
              <a:rPr lang="pt-BR" sz="1600"/>
              <a:t>A) </a:t>
            </a:r>
            <a:r>
              <a:rPr lang="pt-BR" sz="1600">
                <a:uFill>
                  <a:solidFill>
                    <a:srgbClr val="000000"/>
                  </a:solidFill>
                </a:uFill>
              </a:rPr>
              <a:t>Visão geral: </a:t>
            </a:r>
          </a:p>
        </p:txBody>
      </p:sp>
      <p:sp>
        <p:nvSpPr>
          <p:cNvPr id="179" name="1. Microrganismos empregados na fabricação de Pães…"/>
          <p:cNvSpPr txBox="1"/>
          <p:nvPr/>
        </p:nvSpPr>
        <p:spPr>
          <a:xfrm>
            <a:off x="1248684" y="2337340"/>
            <a:ext cx="10267493" cy="4381008"/>
          </a:xfrm>
          <a:prstGeom prst="rect">
            <a:avLst/>
          </a:prstGeom>
          <a:solidFill>
            <a:schemeClr val="accent4">
              <a:lumMod val="20000"/>
              <a:lumOff val="80000"/>
            </a:schemeClr>
          </a:solidFill>
          <a:ln w="57150">
            <a:solidFill>
              <a:srgbClr val="C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321465" indent="-223241" algn="l" defTabSz="321465">
              <a:buSzPct val="100000"/>
              <a:buFont typeface="Helvetica"/>
              <a:buChar char="•"/>
              <a:defRPr sz="1600">
                <a:solidFill>
                  <a:schemeClr val="accent3">
                    <a:satOff val="-7500"/>
                    <a:lumOff val="-10588"/>
                  </a:schemeClr>
                </a:solidFill>
                <a:latin typeface="+mj-lt"/>
                <a:ea typeface="+mj-ea"/>
                <a:cs typeface="+mj-cs"/>
                <a:sym typeface="Helvetica"/>
              </a:defRPr>
            </a:pPr>
            <a:r>
              <a:rPr lang="pt-BR" sz="1400" b="1" dirty="0"/>
              <a:t>1. Microrganismos empregados na fabricação de </a:t>
            </a:r>
            <a:r>
              <a:rPr lang="pt-BR" sz="1400" b="1" u="sng" dirty="0"/>
              <a:t>Pães </a:t>
            </a:r>
          </a:p>
          <a:p>
            <a:pPr marL="98225" algn="l" defTabSz="321465">
              <a:buSzPct val="100000"/>
              <a:defRPr sz="1600">
                <a:solidFill>
                  <a:schemeClr val="accent3">
                    <a:satOff val="-7500"/>
                    <a:lumOff val="-10588"/>
                  </a:schemeClr>
                </a:solidFill>
                <a:latin typeface="+mj-lt"/>
                <a:ea typeface="+mj-ea"/>
                <a:cs typeface="+mj-cs"/>
                <a:sym typeface="Helvetica"/>
              </a:defRPr>
            </a:pPr>
            <a:endParaRPr lang="pt-BR" sz="800" b="1" u="sng" dirty="0"/>
          </a:p>
          <a:p>
            <a:pPr marL="321465" indent="-223241" algn="l" defTabSz="321465">
              <a:buSzPct val="100000"/>
              <a:buFont typeface="Helvetica"/>
              <a:buChar char="•"/>
              <a:defRPr sz="1600">
                <a:solidFill>
                  <a:schemeClr val="accent3">
                    <a:satOff val="-7500"/>
                    <a:lumOff val="-10588"/>
                  </a:schemeClr>
                </a:solidFill>
                <a:latin typeface="+mj-lt"/>
                <a:ea typeface="+mj-ea"/>
                <a:cs typeface="+mj-cs"/>
                <a:sym typeface="Helvetica"/>
              </a:defRPr>
            </a:pPr>
            <a:r>
              <a:rPr lang="pt-BR" sz="1400" b="1" dirty="0"/>
              <a:t>2. </a:t>
            </a:r>
            <a:r>
              <a:rPr lang="pt-BR" sz="1400" b="1" dirty="0">
                <a:solidFill>
                  <a:schemeClr val="accent3">
                    <a:satOff val="-7500"/>
                    <a:lumOff val="-10588"/>
                  </a:schemeClr>
                </a:solidFill>
                <a:sym typeface="Helvetica"/>
              </a:rPr>
              <a:t>Microrganismos empregados na fabricação de </a:t>
            </a:r>
            <a:r>
              <a:rPr lang="pt-BR" sz="1400" b="1" u="sng" dirty="0">
                <a:solidFill>
                  <a:schemeClr val="accent3">
                    <a:satOff val="-7500"/>
                    <a:lumOff val="-10588"/>
                  </a:schemeClr>
                </a:solidFill>
                <a:sym typeface="Helvetica"/>
              </a:rPr>
              <a:t>Bebidas</a:t>
            </a:r>
            <a:endParaRPr lang="pt-BR" sz="1400" b="1" dirty="0"/>
          </a:p>
          <a:p>
            <a:pPr marL="98225" algn="l" defTabSz="321465">
              <a:buSzPct val="100000"/>
              <a:defRPr sz="1600" b="1">
                <a:solidFill>
                  <a:schemeClr val="accent3">
                    <a:satOff val="-7500"/>
                    <a:lumOff val="-10588"/>
                  </a:schemeClr>
                </a:solidFill>
                <a:latin typeface="+mj-lt"/>
                <a:ea typeface="+mj-ea"/>
                <a:cs typeface="+mj-cs"/>
                <a:sym typeface="Helvetica"/>
              </a:defRPr>
            </a:pPr>
            <a:endParaRPr lang="pt-BR" sz="800" b="1" dirty="0"/>
          </a:p>
          <a:p>
            <a:pPr marL="321465" indent="-223241" algn="l" defTabSz="321465">
              <a:buSzPct val="100000"/>
              <a:buFont typeface="Helvetica"/>
              <a:buChar char="•"/>
              <a:defRPr sz="1600">
                <a:solidFill>
                  <a:schemeClr val="accent3">
                    <a:satOff val="-7500"/>
                    <a:lumOff val="-10588"/>
                  </a:schemeClr>
                </a:solidFill>
                <a:latin typeface="+mj-lt"/>
                <a:ea typeface="+mj-ea"/>
                <a:cs typeface="+mj-cs"/>
                <a:sym typeface="Helvetica"/>
              </a:defRPr>
            </a:pPr>
            <a:r>
              <a:rPr lang="pt-BR" sz="1400" b="1" dirty="0"/>
              <a:t>3. Microrganismos empregados na fabricação de </a:t>
            </a:r>
            <a:r>
              <a:rPr lang="pt-BR" sz="1400" b="1" u="sng" dirty="0"/>
              <a:t>Queijos</a:t>
            </a:r>
          </a:p>
          <a:p>
            <a:pPr marL="321465" indent="-223241" algn="l" defTabSz="321465">
              <a:buSzPct val="100000"/>
              <a:buFont typeface="Helvetica"/>
              <a:buChar char="•"/>
              <a:defRPr sz="1600"/>
            </a:pPr>
            <a:r>
              <a:rPr lang="pt-BR" sz="1400" dirty="0"/>
              <a:t>Identifique os </a:t>
            </a:r>
            <a:r>
              <a:rPr lang="pt-BR" sz="1400" b="1" dirty="0"/>
              <a:t>microrganismos</a:t>
            </a:r>
            <a:r>
              <a:rPr lang="pt-BR" sz="1400" dirty="0"/>
              <a:t> envolvidos na conversão de leite em diferentes tipos de queijo. </a:t>
            </a:r>
          </a:p>
          <a:p>
            <a:pPr marL="321465" indent="-223241" algn="l" defTabSz="321465">
              <a:buSzPct val="100000"/>
              <a:buFont typeface="Helvetica"/>
              <a:buChar char="•"/>
              <a:defRPr sz="1600"/>
            </a:pPr>
            <a:r>
              <a:rPr lang="pt-BR" sz="1400" dirty="0"/>
              <a:t>Como eles podem afetar os </a:t>
            </a:r>
            <a:r>
              <a:rPr lang="pt-BR" sz="1400" u="sng" dirty="0"/>
              <a:t>sabores</a:t>
            </a:r>
            <a:r>
              <a:rPr lang="pt-BR" sz="1400" dirty="0"/>
              <a:t> e </a:t>
            </a:r>
            <a:r>
              <a:rPr lang="pt-BR" sz="1400" u="sng" dirty="0"/>
              <a:t>cheiros</a:t>
            </a:r>
            <a:r>
              <a:rPr lang="pt-BR" sz="1400" dirty="0"/>
              <a:t> e como eles podem nos </a:t>
            </a:r>
            <a:r>
              <a:rPr lang="pt-BR" sz="1400" u="sng" dirty="0"/>
              <a:t>beneficiar</a:t>
            </a:r>
            <a:r>
              <a:rPr lang="pt-BR" sz="1400" dirty="0"/>
              <a:t>?</a:t>
            </a:r>
          </a:p>
          <a:p>
            <a:pPr marL="321465" indent="-223241" algn="l" defTabSz="321465">
              <a:buSzPct val="100000"/>
              <a:buFont typeface="Helvetica"/>
              <a:buChar char="•"/>
              <a:defRPr sz="1600"/>
            </a:pPr>
            <a:r>
              <a:rPr lang="pt-BR" sz="1400" b="1" dirty="0">
                <a:solidFill>
                  <a:srgbClr val="7030A0"/>
                </a:solidFill>
              </a:rPr>
              <a:t>Qual é o seu queijo favorito?</a:t>
            </a:r>
          </a:p>
          <a:p>
            <a:pPr algn="l" defTabSz="321465">
              <a:defRPr sz="1600">
                <a:latin typeface="+mj-lt"/>
                <a:ea typeface="+mj-ea"/>
                <a:cs typeface="+mj-cs"/>
                <a:sym typeface="Helvetica"/>
              </a:defRPr>
            </a:pPr>
            <a:endParaRPr lang="pt-BR" sz="800" b="1" dirty="0"/>
          </a:p>
          <a:p>
            <a:pPr marL="321465" indent="-223241" algn="l" defTabSz="321465">
              <a:buSzPct val="100000"/>
              <a:buFont typeface="Helvetica"/>
              <a:buChar char="•"/>
              <a:defRPr sz="1600">
                <a:solidFill>
                  <a:schemeClr val="accent3">
                    <a:satOff val="-7500"/>
                    <a:lumOff val="-10588"/>
                  </a:schemeClr>
                </a:solidFill>
                <a:latin typeface="+mj-lt"/>
                <a:ea typeface="+mj-ea"/>
                <a:cs typeface="+mj-cs"/>
                <a:sym typeface="Helvetica"/>
              </a:defRPr>
            </a:pPr>
            <a:r>
              <a:rPr lang="pt-BR" sz="1400" b="1" dirty="0"/>
              <a:t>4. Microrganismos empregados na fabricação </a:t>
            </a:r>
            <a:r>
              <a:rPr lang="pt-BR" sz="1400" b="1" u="sng" dirty="0"/>
              <a:t>Alimentos Fermentados – Embutidos fermentados</a:t>
            </a:r>
            <a:endParaRPr lang="pt-BR" sz="1400" b="1" dirty="0"/>
          </a:p>
          <a:p>
            <a:pPr marL="321465" indent="-223241" algn="l" defTabSz="321465">
              <a:buSzPct val="100000"/>
              <a:buFont typeface="Helvetica"/>
              <a:buChar char="•"/>
              <a:defRPr sz="1600">
                <a:latin typeface="+mj-lt"/>
                <a:ea typeface="+mj-ea"/>
                <a:cs typeface="+mj-cs"/>
                <a:sym typeface="Helvetica"/>
              </a:defRPr>
            </a:pPr>
            <a:r>
              <a:rPr lang="pt-BR" sz="1400" dirty="0"/>
              <a:t>Aproveitando o poder dos microrganismos - Os seres humanos têm aproveitado o poder dos microrganismos para fermentar alimentos desde milhares de anos. </a:t>
            </a:r>
          </a:p>
          <a:p>
            <a:pPr algn="l" defTabSz="321465">
              <a:defRPr sz="1600">
                <a:latin typeface="+mj-lt"/>
                <a:ea typeface="+mj-ea"/>
                <a:cs typeface="+mj-cs"/>
                <a:sym typeface="Helvetica"/>
              </a:defRPr>
            </a:pPr>
            <a:endParaRPr lang="pt-BR" sz="800" dirty="0"/>
          </a:p>
          <a:p>
            <a:pPr marL="321465" indent="-223241" algn="l" defTabSz="321465">
              <a:buSzPct val="100000"/>
              <a:buFont typeface="Helvetica"/>
              <a:buChar char="•"/>
              <a:defRPr sz="1600" b="1">
                <a:solidFill>
                  <a:schemeClr val="accent3">
                    <a:satOff val="-7500"/>
                    <a:lumOff val="-10588"/>
                  </a:schemeClr>
                </a:solidFill>
                <a:latin typeface="+mj-lt"/>
                <a:ea typeface="+mj-ea"/>
                <a:cs typeface="+mj-cs"/>
                <a:sym typeface="Helvetica"/>
              </a:defRPr>
            </a:pPr>
            <a:r>
              <a:rPr lang="pt-BR" sz="1400" dirty="0"/>
              <a:t>5. “</a:t>
            </a:r>
            <a:r>
              <a:rPr lang="pt-BR" sz="1400" u="sng" dirty="0"/>
              <a:t>Single </a:t>
            </a:r>
            <a:r>
              <a:rPr lang="pt-BR" sz="1400" u="sng" dirty="0" err="1"/>
              <a:t>Cell</a:t>
            </a:r>
            <a:r>
              <a:rPr lang="pt-BR" sz="1400" u="sng" dirty="0"/>
              <a:t> </a:t>
            </a:r>
            <a:r>
              <a:rPr lang="pt-BR" sz="1400" u="sng" dirty="0" err="1"/>
              <a:t>Protein</a:t>
            </a:r>
            <a:r>
              <a:rPr lang="pt-BR" sz="1400" u="sng" dirty="0"/>
              <a:t>” </a:t>
            </a:r>
            <a:r>
              <a:rPr lang="pt-BR" sz="1400" dirty="0"/>
              <a:t>(SCP)</a:t>
            </a:r>
          </a:p>
          <a:p>
            <a:pPr marL="321465" indent="-223241" algn="l" defTabSz="321465">
              <a:buSzPct val="100000"/>
              <a:buFont typeface="Helvetica"/>
              <a:buChar char="•"/>
              <a:defRPr sz="1600">
                <a:latin typeface="+mj-lt"/>
                <a:ea typeface="+mj-ea"/>
                <a:cs typeface="+mj-cs"/>
                <a:sym typeface="Helvetica"/>
              </a:defRPr>
            </a:pPr>
            <a:r>
              <a:rPr lang="pt-BR" sz="1400" dirty="0"/>
              <a:t>Aproveitando o poder dos microrganismos –</a:t>
            </a:r>
          </a:p>
          <a:p>
            <a:pPr marL="321465" indent="-223241" algn="l" defTabSz="321465">
              <a:buSzPct val="100000"/>
              <a:buFont typeface="Helvetica"/>
              <a:buChar char="•"/>
              <a:defRPr sz="1600">
                <a:latin typeface="+mj-lt"/>
                <a:ea typeface="+mj-ea"/>
                <a:cs typeface="+mj-cs"/>
                <a:sym typeface="Helvetica"/>
              </a:defRPr>
            </a:pPr>
            <a:endParaRPr lang="pt-BR" sz="800" dirty="0"/>
          </a:p>
          <a:p>
            <a:pPr marL="321465" indent="-223241" algn="l" defTabSz="321465">
              <a:buSzPct val="100000"/>
              <a:buFont typeface="Helvetica"/>
              <a:buChar char="•"/>
              <a:defRPr sz="1600">
                <a:solidFill>
                  <a:schemeClr val="accent3">
                    <a:satOff val="-7500"/>
                    <a:lumOff val="-10588"/>
                  </a:schemeClr>
                </a:solidFill>
                <a:latin typeface="+mj-lt"/>
                <a:ea typeface="+mj-ea"/>
                <a:cs typeface="+mj-cs"/>
                <a:sym typeface="Helvetica"/>
              </a:defRPr>
            </a:pPr>
            <a:r>
              <a:rPr lang="pt-BR" sz="1400" b="1" dirty="0">
                <a:solidFill>
                  <a:schemeClr val="accent3">
                    <a:satOff val="-7500"/>
                    <a:lumOff val="-10588"/>
                  </a:schemeClr>
                </a:solidFill>
                <a:sym typeface="Helvetica"/>
              </a:rPr>
              <a:t>6. Microrganismos empregados na fabricação </a:t>
            </a:r>
            <a:r>
              <a:rPr lang="pt-BR" sz="1400" b="1" u="sng" dirty="0">
                <a:solidFill>
                  <a:schemeClr val="accent3">
                    <a:satOff val="-7500"/>
                    <a:lumOff val="-10588"/>
                  </a:schemeClr>
                </a:solidFill>
                <a:sym typeface="Helvetica"/>
              </a:rPr>
              <a:t>aditivos para alimentos: </a:t>
            </a:r>
          </a:p>
          <a:p>
            <a:pPr marL="98225" algn="l" defTabSz="321465">
              <a:buSzPct val="100000"/>
              <a:defRPr sz="1600">
                <a:solidFill>
                  <a:schemeClr val="accent3">
                    <a:satOff val="-7500"/>
                    <a:lumOff val="-10588"/>
                  </a:schemeClr>
                </a:solidFill>
                <a:latin typeface="+mj-lt"/>
                <a:ea typeface="+mj-ea"/>
                <a:cs typeface="+mj-cs"/>
                <a:sym typeface="Helvetica"/>
              </a:defRPr>
            </a:pPr>
            <a:r>
              <a:rPr lang="pt-BR" sz="1400" b="1" dirty="0">
                <a:solidFill>
                  <a:schemeClr val="bg2"/>
                </a:solidFill>
                <a:sym typeface="Helvetica"/>
              </a:rPr>
              <a:t>     </a:t>
            </a:r>
            <a:r>
              <a:rPr lang="pt-BR" sz="1400" dirty="0">
                <a:solidFill>
                  <a:schemeClr val="tx1"/>
                </a:solidFill>
                <a:sym typeface="Helvetica"/>
              </a:rPr>
              <a:t>Aromas, Essências, conservantes naturais, espessantes</a:t>
            </a:r>
          </a:p>
          <a:p>
            <a:pPr marL="98225" algn="l" defTabSz="321465">
              <a:buSzPct val="100000"/>
              <a:defRPr sz="1600">
                <a:solidFill>
                  <a:schemeClr val="accent3">
                    <a:satOff val="-7500"/>
                    <a:lumOff val="-10588"/>
                  </a:schemeClr>
                </a:solidFill>
                <a:latin typeface="+mj-lt"/>
                <a:ea typeface="+mj-ea"/>
                <a:cs typeface="+mj-cs"/>
                <a:sym typeface="Helvetica"/>
              </a:defRPr>
            </a:pPr>
            <a:endParaRPr lang="pt-BR" sz="800" dirty="0">
              <a:solidFill>
                <a:schemeClr val="tx1"/>
              </a:solidFill>
              <a:sym typeface="Helvetica"/>
            </a:endParaRPr>
          </a:p>
          <a:p>
            <a:pPr marL="321465" indent="-223241" algn="l" defTabSz="321465">
              <a:buSzPct val="100000"/>
              <a:buFont typeface="Helvetica"/>
              <a:buChar char="•"/>
              <a:defRPr sz="1600">
                <a:solidFill>
                  <a:schemeClr val="accent3">
                    <a:satOff val="-7500"/>
                    <a:lumOff val="-10588"/>
                  </a:schemeClr>
                </a:solidFill>
                <a:latin typeface="+mj-lt"/>
                <a:ea typeface="+mj-ea"/>
                <a:cs typeface="+mj-cs"/>
                <a:sym typeface="Helvetica"/>
              </a:defRPr>
            </a:pPr>
            <a:r>
              <a:rPr lang="pt-BR" sz="1400" b="1" dirty="0"/>
              <a:t>7. Microrganismos empregados na fabricação </a:t>
            </a:r>
            <a:r>
              <a:rPr lang="pt-BR" sz="1400" b="1" u="sng" dirty="0"/>
              <a:t>Iogurte</a:t>
            </a:r>
            <a:endParaRPr lang="pt-BR" sz="1400" b="1" dirty="0"/>
          </a:p>
          <a:p>
            <a:pPr marL="321465" indent="-223241" algn="l" defTabSz="321465">
              <a:buSzPct val="100000"/>
              <a:buFont typeface="Helvetica"/>
              <a:buChar char="•"/>
              <a:defRPr sz="1600">
                <a:latin typeface="+mj-lt"/>
                <a:ea typeface="+mj-ea"/>
                <a:cs typeface="+mj-cs"/>
                <a:sym typeface="Helvetica"/>
              </a:defRPr>
            </a:pPr>
            <a:r>
              <a:rPr lang="pt-BR" sz="1400" dirty="0"/>
              <a:t>Aproveitando o poder dos microrganismos -</a:t>
            </a:r>
          </a:p>
          <a:p>
            <a:pPr marL="98225" algn="l" defTabSz="321465">
              <a:buSzPct val="100000"/>
              <a:defRPr sz="1600">
                <a:solidFill>
                  <a:schemeClr val="accent3">
                    <a:satOff val="-7500"/>
                    <a:lumOff val="-10588"/>
                  </a:schemeClr>
                </a:solidFill>
                <a:latin typeface="+mj-lt"/>
                <a:ea typeface="+mj-ea"/>
                <a:cs typeface="+mj-cs"/>
                <a:sym typeface="Helvetica"/>
              </a:defRPr>
            </a:pPr>
            <a:endParaRPr lang="pt-BR" sz="800" u="sng" dirty="0">
              <a:solidFill>
                <a:schemeClr val="accent3">
                  <a:satOff val="-7500"/>
                  <a:lumOff val="-10588"/>
                </a:schemeClr>
              </a:solidFill>
              <a:sym typeface="Helvetica"/>
            </a:endParaRPr>
          </a:p>
          <a:p>
            <a:pPr marL="321465" indent="-223241" algn="l" defTabSz="321465">
              <a:buSzPct val="100000"/>
              <a:buFont typeface="Helvetica"/>
              <a:buChar char="•"/>
              <a:defRPr sz="1600">
                <a:solidFill>
                  <a:schemeClr val="accent3">
                    <a:satOff val="-7500"/>
                    <a:lumOff val="-10588"/>
                  </a:schemeClr>
                </a:solidFill>
                <a:latin typeface="+mj-lt"/>
                <a:ea typeface="+mj-ea"/>
                <a:cs typeface="+mj-cs"/>
                <a:sym typeface="Helvetica"/>
              </a:defRPr>
            </a:pPr>
            <a:r>
              <a:rPr lang="pt-BR" sz="1400" b="1" u="sng" dirty="0">
                <a:solidFill>
                  <a:schemeClr val="accent3">
                    <a:satOff val="-7500"/>
                    <a:lumOff val="-10588"/>
                  </a:schemeClr>
                </a:solidFill>
                <a:sym typeface="Helvetica"/>
              </a:rPr>
              <a:t>8. Probióticos e Prebióticos </a:t>
            </a:r>
            <a:endParaRPr lang="pt-BR" sz="1400" b="1" dirty="0">
              <a:solidFill>
                <a:schemeClr val="accent3">
                  <a:satOff val="-7500"/>
                  <a:lumOff val="-10588"/>
                </a:schemeClr>
              </a:solidFill>
              <a:sym typeface="Helvetica"/>
            </a:endParaRPr>
          </a:p>
        </p:txBody>
      </p:sp>
      <p:sp>
        <p:nvSpPr>
          <p:cNvPr id="8" name="Rectangle 7">
            <a:extLst>
              <a:ext uri="{FF2B5EF4-FFF2-40B4-BE49-F238E27FC236}">
                <a16:creationId xmlns:a16="http://schemas.microsoft.com/office/drawing/2014/main" id="{79CA9ED9-8ABE-B84C-9AB6-760AA37F0C15}"/>
              </a:ext>
            </a:extLst>
          </p:cNvPr>
          <p:cNvSpPr/>
          <p:nvPr/>
        </p:nvSpPr>
        <p:spPr>
          <a:xfrm rot="21301924">
            <a:off x="9810770" y="1711895"/>
            <a:ext cx="1785248" cy="1815882"/>
          </a:xfrm>
          <a:custGeom>
            <a:avLst/>
            <a:gdLst>
              <a:gd name="connsiteX0" fmla="*/ 0 w 1785248"/>
              <a:gd name="connsiteY0" fmla="*/ 0 h 1815882"/>
              <a:gd name="connsiteX1" fmla="*/ 630788 w 1785248"/>
              <a:gd name="connsiteY1" fmla="*/ 0 h 1815882"/>
              <a:gd name="connsiteX2" fmla="*/ 1190165 w 1785248"/>
              <a:gd name="connsiteY2" fmla="*/ 0 h 1815882"/>
              <a:gd name="connsiteX3" fmla="*/ 1785248 w 1785248"/>
              <a:gd name="connsiteY3" fmla="*/ 0 h 1815882"/>
              <a:gd name="connsiteX4" fmla="*/ 1785248 w 1785248"/>
              <a:gd name="connsiteY4" fmla="*/ 472129 h 1815882"/>
              <a:gd name="connsiteX5" fmla="*/ 1785248 w 1785248"/>
              <a:gd name="connsiteY5" fmla="*/ 889782 h 1815882"/>
              <a:gd name="connsiteX6" fmla="*/ 1785248 w 1785248"/>
              <a:gd name="connsiteY6" fmla="*/ 1343753 h 1815882"/>
              <a:gd name="connsiteX7" fmla="*/ 1785248 w 1785248"/>
              <a:gd name="connsiteY7" fmla="*/ 1815882 h 1815882"/>
              <a:gd name="connsiteX8" fmla="*/ 1243723 w 1785248"/>
              <a:gd name="connsiteY8" fmla="*/ 1815882 h 1815882"/>
              <a:gd name="connsiteX9" fmla="*/ 630788 w 1785248"/>
              <a:gd name="connsiteY9" fmla="*/ 1815882 h 1815882"/>
              <a:gd name="connsiteX10" fmla="*/ 0 w 1785248"/>
              <a:gd name="connsiteY10" fmla="*/ 1815882 h 1815882"/>
              <a:gd name="connsiteX11" fmla="*/ 0 w 1785248"/>
              <a:gd name="connsiteY11" fmla="*/ 1343753 h 1815882"/>
              <a:gd name="connsiteX12" fmla="*/ 0 w 1785248"/>
              <a:gd name="connsiteY12" fmla="*/ 907941 h 1815882"/>
              <a:gd name="connsiteX13" fmla="*/ 0 w 1785248"/>
              <a:gd name="connsiteY13" fmla="*/ 472129 h 1815882"/>
              <a:gd name="connsiteX14" fmla="*/ 0 w 1785248"/>
              <a:gd name="connsiteY14"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5248" h="1815882" fill="none" extrusionOk="0">
                <a:moveTo>
                  <a:pt x="0" y="0"/>
                </a:moveTo>
                <a:cubicBezTo>
                  <a:pt x="147652" y="-58613"/>
                  <a:pt x="469719" y="69385"/>
                  <a:pt x="630788" y="0"/>
                </a:cubicBezTo>
                <a:cubicBezTo>
                  <a:pt x="791857" y="-69385"/>
                  <a:pt x="916966" y="28198"/>
                  <a:pt x="1190165" y="0"/>
                </a:cubicBezTo>
                <a:cubicBezTo>
                  <a:pt x="1463364" y="-28198"/>
                  <a:pt x="1559996" y="41395"/>
                  <a:pt x="1785248" y="0"/>
                </a:cubicBezTo>
                <a:cubicBezTo>
                  <a:pt x="1786533" y="188274"/>
                  <a:pt x="1767470" y="274110"/>
                  <a:pt x="1785248" y="472129"/>
                </a:cubicBezTo>
                <a:cubicBezTo>
                  <a:pt x="1803026" y="670148"/>
                  <a:pt x="1777568" y="797546"/>
                  <a:pt x="1785248" y="889782"/>
                </a:cubicBezTo>
                <a:cubicBezTo>
                  <a:pt x="1792928" y="982018"/>
                  <a:pt x="1753332" y="1197722"/>
                  <a:pt x="1785248" y="1343753"/>
                </a:cubicBezTo>
                <a:cubicBezTo>
                  <a:pt x="1817164" y="1489784"/>
                  <a:pt x="1764662" y="1608106"/>
                  <a:pt x="1785248" y="1815882"/>
                </a:cubicBezTo>
                <a:cubicBezTo>
                  <a:pt x="1532058" y="1869495"/>
                  <a:pt x="1354780" y="1780222"/>
                  <a:pt x="1243723" y="1815882"/>
                </a:cubicBezTo>
                <a:cubicBezTo>
                  <a:pt x="1132666" y="1851542"/>
                  <a:pt x="829875" y="1779764"/>
                  <a:pt x="630788" y="1815882"/>
                </a:cubicBezTo>
                <a:cubicBezTo>
                  <a:pt x="431702" y="1852000"/>
                  <a:pt x="229292" y="1761386"/>
                  <a:pt x="0" y="1815882"/>
                </a:cubicBezTo>
                <a:cubicBezTo>
                  <a:pt x="-28926" y="1687426"/>
                  <a:pt x="15003" y="1466890"/>
                  <a:pt x="0" y="1343753"/>
                </a:cubicBezTo>
                <a:cubicBezTo>
                  <a:pt x="-15003" y="1220616"/>
                  <a:pt x="28063" y="1047669"/>
                  <a:pt x="0" y="907941"/>
                </a:cubicBezTo>
                <a:cubicBezTo>
                  <a:pt x="-28063" y="768213"/>
                  <a:pt x="14503" y="630814"/>
                  <a:pt x="0" y="472129"/>
                </a:cubicBezTo>
                <a:cubicBezTo>
                  <a:pt x="-14503" y="313444"/>
                  <a:pt x="14154" y="192764"/>
                  <a:pt x="0" y="0"/>
                </a:cubicBezTo>
                <a:close/>
              </a:path>
              <a:path w="1785248" h="1815882" stroke="0" extrusionOk="0">
                <a:moveTo>
                  <a:pt x="0" y="0"/>
                </a:moveTo>
                <a:cubicBezTo>
                  <a:pt x="198175" y="-17075"/>
                  <a:pt x="391812" y="15459"/>
                  <a:pt x="577230" y="0"/>
                </a:cubicBezTo>
                <a:cubicBezTo>
                  <a:pt x="762648" y="-15459"/>
                  <a:pt x="990177" y="49057"/>
                  <a:pt x="1118755" y="0"/>
                </a:cubicBezTo>
                <a:cubicBezTo>
                  <a:pt x="1247333" y="-49057"/>
                  <a:pt x="1466742" y="13907"/>
                  <a:pt x="1785248" y="0"/>
                </a:cubicBezTo>
                <a:cubicBezTo>
                  <a:pt x="1795269" y="128368"/>
                  <a:pt x="1777597" y="355242"/>
                  <a:pt x="1785248" y="453971"/>
                </a:cubicBezTo>
                <a:cubicBezTo>
                  <a:pt x="1792899" y="552700"/>
                  <a:pt x="1768237" y="734674"/>
                  <a:pt x="1785248" y="889782"/>
                </a:cubicBezTo>
                <a:cubicBezTo>
                  <a:pt x="1802259" y="1044890"/>
                  <a:pt x="1740925" y="1210555"/>
                  <a:pt x="1785248" y="1361912"/>
                </a:cubicBezTo>
                <a:cubicBezTo>
                  <a:pt x="1829571" y="1513269"/>
                  <a:pt x="1751632" y="1648120"/>
                  <a:pt x="1785248" y="1815882"/>
                </a:cubicBezTo>
                <a:cubicBezTo>
                  <a:pt x="1587639" y="1851746"/>
                  <a:pt x="1338199" y="1794968"/>
                  <a:pt x="1172313" y="1815882"/>
                </a:cubicBezTo>
                <a:cubicBezTo>
                  <a:pt x="1006428" y="1836796"/>
                  <a:pt x="880349" y="1772938"/>
                  <a:pt x="630788" y="1815882"/>
                </a:cubicBezTo>
                <a:cubicBezTo>
                  <a:pt x="381227" y="1858826"/>
                  <a:pt x="134140" y="1764165"/>
                  <a:pt x="0" y="1815882"/>
                </a:cubicBezTo>
                <a:cubicBezTo>
                  <a:pt x="-35117" y="1649090"/>
                  <a:pt x="20804" y="1517099"/>
                  <a:pt x="0" y="1343753"/>
                </a:cubicBezTo>
                <a:cubicBezTo>
                  <a:pt x="-20804" y="1170407"/>
                  <a:pt x="3881" y="1053090"/>
                  <a:pt x="0" y="853465"/>
                </a:cubicBezTo>
                <a:cubicBezTo>
                  <a:pt x="-3881" y="653840"/>
                  <a:pt x="10966" y="556118"/>
                  <a:pt x="0" y="399494"/>
                </a:cubicBezTo>
                <a:cubicBezTo>
                  <a:pt x="-10966" y="242870"/>
                  <a:pt x="43598" y="146356"/>
                  <a:pt x="0" y="0"/>
                </a:cubicBezTo>
                <a:close/>
              </a:path>
            </a:pathLst>
          </a:custGeom>
          <a:solidFill>
            <a:schemeClr val="accent6">
              <a:lumMod val="20000"/>
              <a:lumOff val="80000"/>
            </a:schemeClr>
          </a:solidFill>
          <a:ln w="57150">
            <a:solidFill>
              <a:srgbClr val="7030A0"/>
            </a:solidFill>
            <a:extLst>
              <a:ext uri="{C807C97D-BFC1-408E-A445-0C87EB9F89A2}">
                <ask:lineSketchStyleProps xmlns:ask="http://schemas.microsoft.com/office/drawing/2018/sketchyshapes" sd="3211780792">
                  <a:prstGeom prst="rect">
                    <a:avLst/>
                  </a:prstGeom>
                  <ask:type>
                    <ask:lineSketchScribble/>
                  </ask:type>
                </ask:lineSketchStyleProps>
              </a:ext>
            </a:extLst>
          </a:ln>
        </p:spPr>
        <p:txBody>
          <a:bodyPr wrap="square">
            <a:spAutoFit/>
          </a:bodyPr>
          <a:lstStyle/>
          <a:p>
            <a:r>
              <a:rPr lang="pt-BR" sz="1400" b="1" u="sng" dirty="0">
                <a:solidFill>
                  <a:schemeClr val="tx1"/>
                </a:solidFill>
                <a:latin typeface="Calibri" panose="020F0502020204030204" pitchFamily="34" charset="0"/>
                <a:cs typeface="Calibri" panose="020F0502020204030204" pitchFamily="34" charset="0"/>
              </a:rPr>
              <a:t>Ufa</a:t>
            </a:r>
            <a:r>
              <a:rPr lang="pt-BR" sz="1400" dirty="0">
                <a:solidFill>
                  <a:schemeClr val="tx1"/>
                </a:solidFill>
                <a:latin typeface="Calibri" panose="020F0502020204030204" pitchFamily="34" charset="0"/>
                <a:cs typeface="Calibri" panose="020F0502020204030204" pitchFamily="34" charset="0"/>
              </a:rPr>
              <a:t>.: Espero que todos aproveitem!!!  </a:t>
            </a:r>
          </a:p>
          <a:p>
            <a:endParaRPr lang="pt-BR" sz="1400" dirty="0">
              <a:solidFill>
                <a:schemeClr val="tx1"/>
              </a:solidFill>
              <a:latin typeface="Calibri" panose="020F0502020204030204" pitchFamily="34" charset="0"/>
              <a:cs typeface="Calibri" panose="020F0502020204030204" pitchFamily="34" charset="0"/>
            </a:endParaRPr>
          </a:p>
          <a:p>
            <a:r>
              <a:rPr lang="pt-BR" sz="1400" dirty="0">
                <a:solidFill>
                  <a:schemeClr val="tx1"/>
                </a:solidFill>
                <a:latin typeface="Calibri" panose="020F0502020204030204" pitchFamily="34" charset="0"/>
                <a:cs typeface="Calibri" panose="020F0502020204030204" pitchFamily="34" charset="0"/>
              </a:rPr>
              <a:t>Explorem os temas, façam o pão da receita e me contem.</a:t>
            </a:r>
          </a:p>
          <a:p>
            <a:endParaRPr lang="pt-BR" sz="1400" dirty="0">
              <a:solidFill>
                <a:schemeClr val="tx1"/>
              </a:solidFill>
              <a:latin typeface="Calibri" panose="020F0502020204030204" pitchFamily="34" charset="0"/>
              <a:cs typeface="Calibri" panose="020F0502020204030204" pitchFamily="34" charset="0"/>
            </a:endParaRPr>
          </a:p>
          <a:p>
            <a:r>
              <a:rPr lang="pt-BR" sz="1400" dirty="0" err="1">
                <a:solidFill>
                  <a:schemeClr val="tx1"/>
                </a:solidFill>
                <a:latin typeface="Calibri" panose="020F0502020204030204" pitchFamily="34" charset="0"/>
                <a:cs typeface="Calibri" panose="020F0502020204030204" pitchFamily="34" charset="0"/>
              </a:rPr>
              <a:t>bevicent@usp.br</a:t>
            </a:r>
            <a:r>
              <a:rPr lang="pt-BR" sz="1400" dirty="0">
                <a:solidFill>
                  <a:schemeClr val="tx1"/>
                </a:solidFill>
                <a:latin typeface="Calibri" panose="020F0502020204030204" pitchFamily="34" charset="0"/>
                <a:cs typeface="Calibri" panose="020F0502020204030204" pitchFamily="34" charset="0"/>
              </a:rPr>
              <a:t> </a:t>
            </a:r>
          </a:p>
        </p:txBody>
      </p:sp>
      <p:sp>
        <p:nvSpPr>
          <p:cNvPr id="9" name="Rectangle 9">
            <a:extLst>
              <a:ext uri="{FF2B5EF4-FFF2-40B4-BE49-F238E27FC236}">
                <a16:creationId xmlns:a16="http://schemas.microsoft.com/office/drawing/2014/main" id="{33684A41-D0EF-AF45-8CDE-81A5811EA5D9}"/>
              </a:ext>
            </a:extLst>
          </p:cNvPr>
          <p:cNvSpPr/>
          <p:nvPr/>
        </p:nvSpPr>
        <p:spPr>
          <a:xfrm rot="21301924">
            <a:off x="9090852" y="6173793"/>
            <a:ext cx="2895948" cy="276999"/>
          </a:xfrm>
          <a:custGeom>
            <a:avLst/>
            <a:gdLst>
              <a:gd name="connsiteX0" fmla="*/ 0 w 2895948"/>
              <a:gd name="connsiteY0" fmla="*/ 0 h 276999"/>
              <a:gd name="connsiteX1" fmla="*/ 579190 w 2895948"/>
              <a:gd name="connsiteY1" fmla="*/ 0 h 276999"/>
              <a:gd name="connsiteX2" fmla="*/ 1216298 w 2895948"/>
              <a:gd name="connsiteY2" fmla="*/ 0 h 276999"/>
              <a:gd name="connsiteX3" fmla="*/ 1795488 w 2895948"/>
              <a:gd name="connsiteY3" fmla="*/ 0 h 276999"/>
              <a:gd name="connsiteX4" fmla="*/ 2316758 w 2895948"/>
              <a:gd name="connsiteY4" fmla="*/ 0 h 276999"/>
              <a:gd name="connsiteX5" fmla="*/ 2895948 w 2895948"/>
              <a:gd name="connsiteY5" fmla="*/ 0 h 276999"/>
              <a:gd name="connsiteX6" fmla="*/ 2895948 w 2895948"/>
              <a:gd name="connsiteY6" fmla="*/ 276999 h 276999"/>
              <a:gd name="connsiteX7" fmla="*/ 2374677 w 2895948"/>
              <a:gd name="connsiteY7" fmla="*/ 276999 h 276999"/>
              <a:gd name="connsiteX8" fmla="*/ 1824447 w 2895948"/>
              <a:gd name="connsiteY8" fmla="*/ 276999 h 276999"/>
              <a:gd name="connsiteX9" fmla="*/ 1332136 w 2895948"/>
              <a:gd name="connsiteY9" fmla="*/ 276999 h 276999"/>
              <a:gd name="connsiteX10" fmla="*/ 839825 w 2895948"/>
              <a:gd name="connsiteY10" fmla="*/ 276999 h 276999"/>
              <a:gd name="connsiteX11" fmla="*/ 0 w 2895948"/>
              <a:gd name="connsiteY11" fmla="*/ 276999 h 276999"/>
              <a:gd name="connsiteX12" fmla="*/ 0 w 2895948"/>
              <a:gd name="connsiteY12" fmla="*/ 0 h 27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5948" h="276999" fill="none" extrusionOk="0">
                <a:moveTo>
                  <a:pt x="0" y="0"/>
                </a:moveTo>
                <a:cubicBezTo>
                  <a:pt x="278013" y="-49179"/>
                  <a:pt x="345221" y="45907"/>
                  <a:pt x="579190" y="0"/>
                </a:cubicBezTo>
                <a:cubicBezTo>
                  <a:pt x="813159" y="-45907"/>
                  <a:pt x="1027669" y="26953"/>
                  <a:pt x="1216298" y="0"/>
                </a:cubicBezTo>
                <a:cubicBezTo>
                  <a:pt x="1404927" y="-26953"/>
                  <a:pt x="1527456" y="6209"/>
                  <a:pt x="1795488" y="0"/>
                </a:cubicBezTo>
                <a:cubicBezTo>
                  <a:pt x="2063520" y="-6209"/>
                  <a:pt x="2074326" y="35265"/>
                  <a:pt x="2316758" y="0"/>
                </a:cubicBezTo>
                <a:cubicBezTo>
                  <a:pt x="2559190" y="-35265"/>
                  <a:pt x="2674762" y="13435"/>
                  <a:pt x="2895948" y="0"/>
                </a:cubicBezTo>
                <a:cubicBezTo>
                  <a:pt x="2918938" y="102085"/>
                  <a:pt x="2886393" y="183391"/>
                  <a:pt x="2895948" y="276999"/>
                </a:cubicBezTo>
                <a:cubicBezTo>
                  <a:pt x="2638015" y="280156"/>
                  <a:pt x="2609081" y="219060"/>
                  <a:pt x="2374677" y="276999"/>
                </a:cubicBezTo>
                <a:cubicBezTo>
                  <a:pt x="2140273" y="334938"/>
                  <a:pt x="2066878" y="225371"/>
                  <a:pt x="1824447" y="276999"/>
                </a:cubicBezTo>
                <a:cubicBezTo>
                  <a:pt x="1582016" y="328627"/>
                  <a:pt x="1531548" y="246389"/>
                  <a:pt x="1332136" y="276999"/>
                </a:cubicBezTo>
                <a:cubicBezTo>
                  <a:pt x="1132724" y="307609"/>
                  <a:pt x="1028506" y="234587"/>
                  <a:pt x="839825" y="276999"/>
                </a:cubicBezTo>
                <a:cubicBezTo>
                  <a:pt x="651144" y="319411"/>
                  <a:pt x="266921" y="249786"/>
                  <a:pt x="0" y="276999"/>
                </a:cubicBezTo>
                <a:cubicBezTo>
                  <a:pt x="-20583" y="188471"/>
                  <a:pt x="25748" y="107168"/>
                  <a:pt x="0" y="0"/>
                </a:cubicBezTo>
                <a:close/>
              </a:path>
              <a:path w="2895948" h="276999" stroke="0" extrusionOk="0">
                <a:moveTo>
                  <a:pt x="0" y="0"/>
                </a:moveTo>
                <a:cubicBezTo>
                  <a:pt x="251575" y="-63803"/>
                  <a:pt x="414752" y="52910"/>
                  <a:pt x="550230" y="0"/>
                </a:cubicBezTo>
                <a:cubicBezTo>
                  <a:pt x="685708" y="-52910"/>
                  <a:pt x="935939" y="27688"/>
                  <a:pt x="1042541" y="0"/>
                </a:cubicBezTo>
                <a:cubicBezTo>
                  <a:pt x="1149143" y="-27688"/>
                  <a:pt x="1450468" y="22397"/>
                  <a:pt x="1679650" y="0"/>
                </a:cubicBezTo>
                <a:cubicBezTo>
                  <a:pt x="1908832" y="-22397"/>
                  <a:pt x="2114543" y="14735"/>
                  <a:pt x="2258839" y="0"/>
                </a:cubicBezTo>
                <a:cubicBezTo>
                  <a:pt x="2403135" y="-14735"/>
                  <a:pt x="2760893" y="54463"/>
                  <a:pt x="2895948" y="0"/>
                </a:cubicBezTo>
                <a:cubicBezTo>
                  <a:pt x="2904895" y="79969"/>
                  <a:pt x="2865763" y="205149"/>
                  <a:pt x="2895948" y="276999"/>
                </a:cubicBezTo>
                <a:cubicBezTo>
                  <a:pt x="2754845" y="277533"/>
                  <a:pt x="2458247" y="238564"/>
                  <a:pt x="2287799" y="276999"/>
                </a:cubicBezTo>
                <a:cubicBezTo>
                  <a:pt x="2117351" y="315434"/>
                  <a:pt x="1944570" y="241485"/>
                  <a:pt x="1766528" y="276999"/>
                </a:cubicBezTo>
                <a:cubicBezTo>
                  <a:pt x="1588486" y="312513"/>
                  <a:pt x="1509867" y="220470"/>
                  <a:pt x="1274217" y="276999"/>
                </a:cubicBezTo>
                <a:cubicBezTo>
                  <a:pt x="1038567" y="333528"/>
                  <a:pt x="881980" y="208883"/>
                  <a:pt x="695028" y="276999"/>
                </a:cubicBezTo>
                <a:cubicBezTo>
                  <a:pt x="508076" y="345115"/>
                  <a:pt x="142404" y="211687"/>
                  <a:pt x="0" y="276999"/>
                </a:cubicBezTo>
                <a:cubicBezTo>
                  <a:pt x="-22525" y="205118"/>
                  <a:pt x="15790" y="119029"/>
                  <a:pt x="0" y="0"/>
                </a:cubicBezTo>
                <a:close/>
              </a:path>
            </a:pathLst>
          </a:custGeom>
          <a:solidFill>
            <a:schemeClr val="accent6">
              <a:lumMod val="20000"/>
              <a:lumOff val="80000"/>
            </a:schemeClr>
          </a:solidFill>
          <a:ln w="57150">
            <a:solidFill>
              <a:srgbClr val="7030A0"/>
            </a:solidFill>
            <a:extLst>
              <a:ext uri="{C807C97D-BFC1-408E-A445-0C87EB9F89A2}">
                <ask:lineSketchStyleProps xmlns:ask="http://schemas.microsoft.com/office/drawing/2018/sketchyshapes" sd="3211780792">
                  <a:prstGeom prst="rect">
                    <a:avLst/>
                  </a:prstGeom>
                  <ask:type>
                    <ask:lineSketchScribble/>
                  </ask:type>
                </ask:lineSketchStyleProps>
              </a:ext>
            </a:extLst>
          </a:ln>
        </p:spPr>
        <p:txBody>
          <a:bodyPr wrap="square">
            <a:spAutoFit/>
          </a:bodyPr>
          <a:lstStyle/>
          <a:p>
            <a:r>
              <a:rPr lang="pt-BR" sz="1200" b="1" u="sng" dirty="0">
                <a:solidFill>
                  <a:schemeClr val="tx1"/>
                </a:solidFill>
                <a:latin typeface="Calibri" panose="020F0502020204030204" pitchFamily="34" charset="0"/>
                <a:cs typeface="Calibri" panose="020F0502020204030204" pitchFamily="34" charset="0"/>
              </a:rPr>
              <a:t>Obs2</a:t>
            </a:r>
            <a:r>
              <a:rPr lang="pt-BR" sz="1200" dirty="0">
                <a:solidFill>
                  <a:schemeClr val="tx1"/>
                </a:solidFill>
                <a:latin typeface="Calibri" panose="020F0502020204030204" pitchFamily="34" charset="0"/>
                <a:cs typeface="Calibri" panose="020F0502020204030204" pitchFamily="34" charset="0"/>
              </a:rPr>
              <a:t>.: neste momento estou sem </a:t>
            </a:r>
            <a:r>
              <a:rPr lang="pt-BR" sz="1200" b="1" dirty="0" err="1">
                <a:solidFill>
                  <a:schemeClr val="tx1"/>
                </a:solidFill>
                <a:latin typeface="Calibri" panose="020F0502020204030204" pitchFamily="34" charset="0"/>
                <a:cs typeface="Calibri" panose="020F0502020204030204" pitchFamily="34" charset="0"/>
              </a:rPr>
              <a:t>Kefir</a:t>
            </a:r>
            <a:r>
              <a:rPr lang="pt-BR" sz="1200" dirty="0">
                <a:solidFill>
                  <a:schemeClr val="tx1"/>
                </a:solidFill>
                <a:latin typeface="Calibri" panose="020F0502020204030204" pitchFamily="34" charset="0"/>
                <a:cs typeface="Calibri" panose="020F0502020204030204" pitchFamily="34" charset="0"/>
              </a:rPr>
              <a:t>. </a:t>
            </a:r>
          </a:p>
        </p:txBody>
      </p:sp>
      <p:sp>
        <p:nvSpPr>
          <p:cNvPr id="10" name="Rectangle 8">
            <a:extLst>
              <a:ext uri="{FF2B5EF4-FFF2-40B4-BE49-F238E27FC236}">
                <a16:creationId xmlns:a16="http://schemas.microsoft.com/office/drawing/2014/main" id="{CE3DE6A8-DD1B-1046-BFFA-2011B379396E}"/>
              </a:ext>
            </a:extLst>
          </p:cNvPr>
          <p:cNvSpPr/>
          <p:nvPr/>
        </p:nvSpPr>
        <p:spPr>
          <a:xfrm rot="21301924">
            <a:off x="8813077" y="5210476"/>
            <a:ext cx="2627237" cy="830997"/>
          </a:xfrm>
          <a:custGeom>
            <a:avLst/>
            <a:gdLst>
              <a:gd name="connsiteX0" fmla="*/ 0 w 2627237"/>
              <a:gd name="connsiteY0" fmla="*/ 0 h 830997"/>
              <a:gd name="connsiteX1" fmla="*/ 577992 w 2627237"/>
              <a:gd name="connsiteY1" fmla="*/ 0 h 830997"/>
              <a:gd name="connsiteX2" fmla="*/ 1050895 w 2627237"/>
              <a:gd name="connsiteY2" fmla="*/ 0 h 830997"/>
              <a:gd name="connsiteX3" fmla="*/ 1497525 w 2627237"/>
              <a:gd name="connsiteY3" fmla="*/ 0 h 830997"/>
              <a:gd name="connsiteX4" fmla="*/ 2049245 w 2627237"/>
              <a:gd name="connsiteY4" fmla="*/ 0 h 830997"/>
              <a:gd name="connsiteX5" fmla="*/ 2627237 w 2627237"/>
              <a:gd name="connsiteY5" fmla="*/ 0 h 830997"/>
              <a:gd name="connsiteX6" fmla="*/ 2627237 w 2627237"/>
              <a:gd name="connsiteY6" fmla="*/ 407189 h 830997"/>
              <a:gd name="connsiteX7" fmla="*/ 2627237 w 2627237"/>
              <a:gd name="connsiteY7" fmla="*/ 830997 h 830997"/>
              <a:gd name="connsiteX8" fmla="*/ 2180607 w 2627237"/>
              <a:gd name="connsiteY8" fmla="*/ 830997 h 830997"/>
              <a:gd name="connsiteX9" fmla="*/ 1628887 w 2627237"/>
              <a:gd name="connsiteY9" fmla="*/ 830997 h 830997"/>
              <a:gd name="connsiteX10" fmla="*/ 1077167 w 2627237"/>
              <a:gd name="connsiteY10" fmla="*/ 830997 h 830997"/>
              <a:gd name="connsiteX11" fmla="*/ 525447 w 2627237"/>
              <a:gd name="connsiteY11" fmla="*/ 830997 h 830997"/>
              <a:gd name="connsiteX12" fmla="*/ 0 w 2627237"/>
              <a:gd name="connsiteY12" fmla="*/ 830997 h 830997"/>
              <a:gd name="connsiteX13" fmla="*/ 0 w 2627237"/>
              <a:gd name="connsiteY13" fmla="*/ 423808 h 830997"/>
              <a:gd name="connsiteX14" fmla="*/ 0 w 2627237"/>
              <a:gd name="connsiteY14"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27237" h="830997" fill="none" extrusionOk="0">
                <a:moveTo>
                  <a:pt x="0" y="0"/>
                </a:moveTo>
                <a:cubicBezTo>
                  <a:pt x="258040" y="-24356"/>
                  <a:pt x="312787" y="35949"/>
                  <a:pt x="577992" y="0"/>
                </a:cubicBezTo>
                <a:cubicBezTo>
                  <a:pt x="843197" y="-35949"/>
                  <a:pt x="943187" y="22416"/>
                  <a:pt x="1050895" y="0"/>
                </a:cubicBezTo>
                <a:cubicBezTo>
                  <a:pt x="1158603" y="-22416"/>
                  <a:pt x="1342007" y="35420"/>
                  <a:pt x="1497525" y="0"/>
                </a:cubicBezTo>
                <a:cubicBezTo>
                  <a:pt x="1653043" y="-35420"/>
                  <a:pt x="1788813" y="42737"/>
                  <a:pt x="2049245" y="0"/>
                </a:cubicBezTo>
                <a:cubicBezTo>
                  <a:pt x="2309677" y="-42737"/>
                  <a:pt x="2371486" y="59386"/>
                  <a:pt x="2627237" y="0"/>
                </a:cubicBezTo>
                <a:cubicBezTo>
                  <a:pt x="2672411" y="103832"/>
                  <a:pt x="2621212" y="288694"/>
                  <a:pt x="2627237" y="407189"/>
                </a:cubicBezTo>
                <a:cubicBezTo>
                  <a:pt x="2633262" y="525684"/>
                  <a:pt x="2578298" y="652598"/>
                  <a:pt x="2627237" y="830997"/>
                </a:cubicBezTo>
                <a:cubicBezTo>
                  <a:pt x="2414079" y="850982"/>
                  <a:pt x="2363863" y="798637"/>
                  <a:pt x="2180607" y="830997"/>
                </a:cubicBezTo>
                <a:cubicBezTo>
                  <a:pt x="1997351" y="863357"/>
                  <a:pt x="1796915" y="800921"/>
                  <a:pt x="1628887" y="830997"/>
                </a:cubicBezTo>
                <a:cubicBezTo>
                  <a:pt x="1460859" y="861073"/>
                  <a:pt x="1284516" y="810362"/>
                  <a:pt x="1077167" y="830997"/>
                </a:cubicBezTo>
                <a:cubicBezTo>
                  <a:pt x="869818" y="851632"/>
                  <a:pt x="761547" y="793313"/>
                  <a:pt x="525447" y="830997"/>
                </a:cubicBezTo>
                <a:cubicBezTo>
                  <a:pt x="289347" y="868681"/>
                  <a:pt x="147898" y="799373"/>
                  <a:pt x="0" y="830997"/>
                </a:cubicBezTo>
                <a:cubicBezTo>
                  <a:pt x="-19225" y="648597"/>
                  <a:pt x="34461" y="511363"/>
                  <a:pt x="0" y="423808"/>
                </a:cubicBezTo>
                <a:cubicBezTo>
                  <a:pt x="-34461" y="336253"/>
                  <a:pt x="9658" y="172030"/>
                  <a:pt x="0" y="0"/>
                </a:cubicBezTo>
                <a:close/>
              </a:path>
              <a:path w="2627237" h="830997" stroke="0" extrusionOk="0">
                <a:moveTo>
                  <a:pt x="0" y="0"/>
                </a:moveTo>
                <a:cubicBezTo>
                  <a:pt x="104816" y="-19572"/>
                  <a:pt x="395233" y="4474"/>
                  <a:pt x="499175" y="0"/>
                </a:cubicBezTo>
                <a:cubicBezTo>
                  <a:pt x="603118" y="-4474"/>
                  <a:pt x="722806" y="24291"/>
                  <a:pt x="945805" y="0"/>
                </a:cubicBezTo>
                <a:cubicBezTo>
                  <a:pt x="1168804" y="-24291"/>
                  <a:pt x="1286078" y="60206"/>
                  <a:pt x="1523797" y="0"/>
                </a:cubicBezTo>
                <a:cubicBezTo>
                  <a:pt x="1761516" y="-60206"/>
                  <a:pt x="1791716" y="25608"/>
                  <a:pt x="2049245" y="0"/>
                </a:cubicBezTo>
                <a:cubicBezTo>
                  <a:pt x="2306774" y="-25608"/>
                  <a:pt x="2385751" y="4163"/>
                  <a:pt x="2627237" y="0"/>
                </a:cubicBezTo>
                <a:cubicBezTo>
                  <a:pt x="2634561" y="130866"/>
                  <a:pt x="2606400" y="250645"/>
                  <a:pt x="2627237" y="407189"/>
                </a:cubicBezTo>
                <a:cubicBezTo>
                  <a:pt x="2648074" y="563733"/>
                  <a:pt x="2611233" y="654209"/>
                  <a:pt x="2627237" y="830997"/>
                </a:cubicBezTo>
                <a:cubicBezTo>
                  <a:pt x="2497245" y="891754"/>
                  <a:pt x="2281041" y="768392"/>
                  <a:pt x="2075517" y="830997"/>
                </a:cubicBezTo>
                <a:cubicBezTo>
                  <a:pt x="1869993" y="893602"/>
                  <a:pt x="1759358" y="791988"/>
                  <a:pt x="1628887" y="830997"/>
                </a:cubicBezTo>
                <a:cubicBezTo>
                  <a:pt x="1498416" y="870006"/>
                  <a:pt x="1236216" y="810791"/>
                  <a:pt x="1103440" y="830997"/>
                </a:cubicBezTo>
                <a:cubicBezTo>
                  <a:pt x="970664" y="851203"/>
                  <a:pt x="695303" y="788106"/>
                  <a:pt x="551720" y="830997"/>
                </a:cubicBezTo>
                <a:cubicBezTo>
                  <a:pt x="408137" y="873888"/>
                  <a:pt x="229869" y="791794"/>
                  <a:pt x="0" y="830997"/>
                </a:cubicBezTo>
                <a:cubicBezTo>
                  <a:pt x="-11742" y="669766"/>
                  <a:pt x="6119" y="584383"/>
                  <a:pt x="0" y="398879"/>
                </a:cubicBezTo>
                <a:cubicBezTo>
                  <a:pt x="-6119" y="213375"/>
                  <a:pt x="40384" y="122152"/>
                  <a:pt x="0" y="0"/>
                </a:cubicBezTo>
                <a:close/>
              </a:path>
            </a:pathLst>
          </a:custGeom>
          <a:solidFill>
            <a:schemeClr val="accent6">
              <a:lumMod val="20000"/>
              <a:lumOff val="80000"/>
            </a:schemeClr>
          </a:solidFill>
          <a:ln w="57150">
            <a:solidFill>
              <a:srgbClr val="7030A0"/>
            </a:solidFill>
            <a:extLst>
              <a:ext uri="{C807C97D-BFC1-408E-A445-0C87EB9F89A2}">
                <ask:lineSketchStyleProps xmlns:ask="http://schemas.microsoft.com/office/drawing/2018/sketchyshapes" sd="3211780792">
                  <a:prstGeom prst="rect">
                    <a:avLst/>
                  </a:prstGeom>
                  <ask:type>
                    <ask:lineSketchScribble/>
                  </ask:type>
                </ask:lineSketchStyleProps>
              </a:ext>
            </a:extLst>
          </a:ln>
        </p:spPr>
        <p:txBody>
          <a:bodyPr wrap="square">
            <a:spAutoFit/>
          </a:bodyPr>
          <a:lstStyle/>
          <a:p>
            <a:r>
              <a:rPr lang="pt-BR" sz="1200" b="1" u="sng" dirty="0">
                <a:solidFill>
                  <a:schemeClr val="tx1"/>
                </a:solidFill>
                <a:latin typeface="Calibri" panose="020F0502020204030204" pitchFamily="34" charset="0"/>
                <a:cs typeface="Calibri" panose="020F0502020204030204" pitchFamily="34" charset="0"/>
              </a:rPr>
              <a:t>Obs1</a:t>
            </a:r>
            <a:r>
              <a:rPr lang="pt-BR" sz="1200" dirty="0">
                <a:solidFill>
                  <a:schemeClr val="tx1"/>
                </a:solidFill>
                <a:latin typeface="Calibri" panose="020F0502020204030204" pitchFamily="34" charset="0"/>
                <a:cs typeface="Calibri" panose="020F0502020204030204" pitchFamily="34" charset="0"/>
              </a:rPr>
              <a:t>.: quem desejar, posso enviar pelo correio componentes secos da receita do pão. Pecam por e-mail. Tchau!</a:t>
            </a:r>
          </a:p>
        </p:txBody>
      </p:sp>
    </p:spTree>
    <p:extLst>
      <p:ext uri="{BB962C8B-B14F-4D97-AF65-F5344CB8AC3E}">
        <p14:creationId xmlns:p14="http://schemas.microsoft.com/office/powerpoint/2010/main" val="39889672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6620C8-8E70-B445-8E55-01EFF5C49895}"/>
              </a:ext>
            </a:extLst>
          </p:cNvPr>
          <p:cNvSpPr/>
          <p:nvPr/>
        </p:nvSpPr>
        <p:spPr>
          <a:xfrm>
            <a:off x="1584348" y="537018"/>
            <a:ext cx="8763734" cy="741357"/>
          </a:xfrm>
          <a:prstGeom prst="rect">
            <a:avLst/>
          </a:prstGeom>
          <a:solidFill>
            <a:schemeClr val="bg1"/>
          </a:solidFill>
        </p:spPr>
        <p:txBody>
          <a:bodyPr wrap="square">
            <a:spAutoFit/>
          </a:bodyPr>
          <a:lstStyle/>
          <a:p>
            <a:pPr algn="just">
              <a:spcAft>
                <a:spcPts val="422"/>
              </a:spcAft>
            </a:pPr>
            <a:r>
              <a:rPr lang="pt-BR" sz="1406">
                <a:latin typeface="Arial" panose="020B0604020202020204" pitchFamily="34" charset="0"/>
                <a:ea typeface="Calibri" panose="020F0502020204030204" pitchFamily="34" charset="0"/>
                <a:cs typeface="Times New Roman" panose="02020603050405020304" pitchFamily="18" charset="0"/>
              </a:rPr>
              <a:t>É difícil se saber quando os homens descobriram a existência dos microrganismos e sua importância nos alimentos. Após terem sido caçadores coletores, o homem passou a plantar e a criar animais. Após terem aprendido a preparar alimentos, passaram ao problema da deterioração. </a:t>
            </a:r>
            <a:endParaRPr lang="pt-BR" sz="1406">
              <a:latin typeface="Calibri" panose="020F0502020204030204" pitchFamily="34" charset="0"/>
              <a:ea typeface="Calibri" panose="020F0502020204030204" pitchFamily="34" charset="0"/>
              <a:cs typeface="Times New Roman" panose="02020603050405020304" pitchFamily="18" charset="0"/>
            </a:endParaRPr>
          </a:p>
        </p:txBody>
      </p:sp>
      <p:sp>
        <p:nvSpPr>
          <p:cNvPr id="3" name="4.     Emprego de microrganismos em…">
            <a:extLst>
              <a:ext uri="{FF2B5EF4-FFF2-40B4-BE49-F238E27FC236}">
                <a16:creationId xmlns:a16="http://schemas.microsoft.com/office/drawing/2014/main" id="{67BADF11-9D7A-844A-8030-93D3DF6514D5}"/>
              </a:ext>
            </a:extLst>
          </p:cNvPr>
          <p:cNvSpPr txBox="1"/>
          <p:nvPr/>
        </p:nvSpPr>
        <p:spPr>
          <a:xfrm>
            <a:off x="1525583" y="69237"/>
            <a:ext cx="9049649" cy="385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defRPr sz="2900" b="1"/>
            </a:pPr>
            <a:r>
              <a:rPr lang="pt-BR" sz="2039" dirty="0"/>
              <a:t>Emprego de microrganismos em Processos Biotecnológicos Industriais   </a:t>
            </a:r>
          </a:p>
        </p:txBody>
      </p:sp>
      <p:graphicFrame>
        <p:nvGraphicFramePr>
          <p:cNvPr id="4" name="Table 3">
            <a:extLst>
              <a:ext uri="{FF2B5EF4-FFF2-40B4-BE49-F238E27FC236}">
                <a16:creationId xmlns:a16="http://schemas.microsoft.com/office/drawing/2014/main" id="{14DC9F16-4A57-4245-9590-9BFB2FA7C6E4}"/>
              </a:ext>
            </a:extLst>
          </p:cNvPr>
          <p:cNvGraphicFramePr>
            <a:graphicFrameLocks noGrp="1"/>
          </p:cNvGraphicFramePr>
          <p:nvPr>
            <p:extLst>
              <p:ext uri="{D42A27DB-BD31-4B8C-83A1-F6EECF244321}">
                <p14:modId xmlns:p14="http://schemas.microsoft.com/office/powerpoint/2010/main" val="592524136"/>
              </p:ext>
            </p:extLst>
          </p:nvPr>
        </p:nvGraphicFramePr>
        <p:xfrm>
          <a:off x="401325" y="1638718"/>
          <a:ext cx="4610769" cy="3683545"/>
        </p:xfrm>
        <a:graphic>
          <a:graphicData uri="http://schemas.openxmlformats.org/drawingml/2006/table">
            <a:tbl>
              <a:tblPr firstRow="1" firstCol="1" bandRow="1">
                <a:tableStyleId>{5940675A-B579-460E-94D1-54222C63F5DA}</a:tableStyleId>
              </a:tblPr>
              <a:tblGrid>
                <a:gridCol w="736232">
                  <a:extLst>
                    <a:ext uri="{9D8B030D-6E8A-4147-A177-3AD203B41FA5}">
                      <a16:colId xmlns:a16="http://schemas.microsoft.com/office/drawing/2014/main" val="1582661892"/>
                    </a:ext>
                  </a:extLst>
                </a:gridCol>
                <a:gridCol w="3012998">
                  <a:extLst>
                    <a:ext uri="{9D8B030D-6E8A-4147-A177-3AD203B41FA5}">
                      <a16:colId xmlns:a16="http://schemas.microsoft.com/office/drawing/2014/main" val="918755351"/>
                    </a:ext>
                  </a:extLst>
                </a:gridCol>
                <a:gridCol w="861539">
                  <a:extLst>
                    <a:ext uri="{9D8B030D-6E8A-4147-A177-3AD203B41FA5}">
                      <a16:colId xmlns:a16="http://schemas.microsoft.com/office/drawing/2014/main" val="2395650842"/>
                    </a:ext>
                  </a:extLst>
                </a:gridCol>
              </a:tblGrid>
              <a:tr h="367626">
                <a:tc>
                  <a:txBody>
                    <a:bodyPr/>
                    <a:lstStyle/>
                    <a:p>
                      <a:pPr marL="0" marR="0" algn="just">
                        <a:spcBef>
                          <a:spcPts val="0"/>
                        </a:spcBef>
                        <a:spcAft>
                          <a:spcPts val="0"/>
                        </a:spcAft>
                      </a:pPr>
                      <a:r>
                        <a:rPr lang="pt-BR" sz="1100" b="1" dirty="0">
                          <a:effectLst/>
                        </a:rPr>
                        <a:t>Data</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rgbClr val="BDFBC4"/>
                    </a:solidFill>
                  </a:tcPr>
                </a:tc>
                <a:tc>
                  <a:txBody>
                    <a:bodyPr/>
                    <a:lstStyle/>
                    <a:p>
                      <a:pPr marL="0" marR="0" algn="just">
                        <a:spcBef>
                          <a:spcPts val="0"/>
                        </a:spcBef>
                        <a:spcAft>
                          <a:spcPts val="0"/>
                        </a:spcAft>
                      </a:pPr>
                      <a:r>
                        <a:rPr lang="pt-BR" sz="1100" b="1" dirty="0">
                          <a:effectLst/>
                        </a:rPr>
                        <a:t>Descoberta</a:t>
                      </a:r>
                    </a:p>
                    <a:p>
                      <a:pPr marL="0" marR="0" algn="just">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rgbClr val="BDFBC4"/>
                    </a:solidFill>
                  </a:tcPr>
                </a:tc>
                <a:tc>
                  <a:txBody>
                    <a:bodyPr/>
                    <a:lstStyle/>
                    <a:p>
                      <a:pPr marL="0" marR="0" algn="just">
                        <a:spcBef>
                          <a:spcPts val="0"/>
                        </a:spcBef>
                        <a:spcAft>
                          <a:spcPts val="0"/>
                        </a:spcAft>
                      </a:pPr>
                      <a:r>
                        <a:rPr lang="pt-BR" sz="1100" b="1" dirty="0">
                          <a:effectLst/>
                        </a:rPr>
                        <a:t>Local</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rgbClr val="BDFBC4"/>
                    </a:solidFill>
                  </a:tcPr>
                </a:tc>
                <a:extLst>
                  <a:ext uri="{0D108BD9-81ED-4DB2-BD59-A6C34878D82A}">
                    <a16:rowId xmlns:a16="http://schemas.microsoft.com/office/drawing/2014/main" val="3304197274"/>
                  </a:ext>
                </a:extLst>
              </a:tr>
              <a:tr h="342900">
                <a:tc>
                  <a:txBody>
                    <a:bodyPr/>
                    <a:lstStyle/>
                    <a:p>
                      <a:pPr marL="0" marR="0" algn="just">
                        <a:spcBef>
                          <a:spcPts val="0"/>
                        </a:spcBef>
                        <a:spcAft>
                          <a:spcPts val="0"/>
                        </a:spcAft>
                      </a:pPr>
                      <a:r>
                        <a:rPr lang="pt-BR" sz="1100" dirty="0">
                          <a:effectLst/>
                        </a:rPr>
                        <a:t>9.000 a.C.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rgbClr val="E1FBE1"/>
                    </a:solidFill>
                  </a:tcPr>
                </a:tc>
                <a:tc>
                  <a:txBody>
                    <a:bodyPr/>
                    <a:lstStyle/>
                    <a:p>
                      <a:pPr marL="0" marR="0" algn="just">
                        <a:spcBef>
                          <a:spcPts val="0"/>
                        </a:spcBef>
                        <a:spcAft>
                          <a:spcPts val="0"/>
                        </a:spcAft>
                      </a:pPr>
                      <a:r>
                        <a:rPr lang="pt-BR" sz="1100" dirty="0">
                          <a:effectLst/>
                        </a:rPr>
                        <a:t>Evidências de ordenha de leite de vaca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rgbClr val="E1FBE1"/>
                    </a:solidFill>
                  </a:tcPr>
                </a:tc>
                <a:tc>
                  <a:txBody>
                    <a:bodyPr/>
                    <a:lstStyle/>
                    <a:p>
                      <a:pPr marL="0" marR="0" algn="just">
                        <a:spcBef>
                          <a:spcPts val="0"/>
                        </a:spcBef>
                        <a:spcAft>
                          <a:spcPts val="0"/>
                        </a:spcAft>
                      </a:pPr>
                      <a:r>
                        <a:rPr lang="pt-BR"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rgbClr val="E1FBE1"/>
                    </a:solidFill>
                  </a:tcPr>
                </a:tc>
                <a:extLst>
                  <a:ext uri="{0D108BD9-81ED-4DB2-BD59-A6C34878D82A}">
                    <a16:rowId xmlns:a16="http://schemas.microsoft.com/office/drawing/2014/main" val="3968211964"/>
                  </a:ext>
                </a:extLst>
              </a:tr>
              <a:tr h="342900">
                <a:tc>
                  <a:txBody>
                    <a:bodyPr/>
                    <a:lstStyle/>
                    <a:p>
                      <a:pPr marL="0" marR="0" algn="just">
                        <a:spcBef>
                          <a:spcPts val="0"/>
                        </a:spcBef>
                        <a:spcAft>
                          <a:spcPts val="0"/>
                        </a:spcAft>
                      </a:pPr>
                      <a:r>
                        <a:rPr lang="pt-BR" sz="1100">
                          <a:effectLst/>
                        </a:rPr>
                        <a:t>7.000 a.C.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rgbClr val="E1FBE1"/>
                    </a:solidFill>
                  </a:tcPr>
                </a:tc>
                <a:tc>
                  <a:txBody>
                    <a:bodyPr/>
                    <a:lstStyle/>
                    <a:p>
                      <a:pPr marL="0" marR="0" algn="just">
                        <a:spcBef>
                          <a:spcPts val="0"/>
                        </a:spcBef>
                        <a:spcAft>
                          <a:spcPts val="0"/>
                        </a:spcAft>
                      </a:pPr>
                      <a:r>
                        <a:rPr lang="pt-BR" sz="1100" dirty="0">
                          <a:effectLst/>
                        </a:rPr>
                        <a:t>Fabricação de cerveja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rgbClr val="E1FBE1"/>
                    </a:solidFill>
                  </a:tcPr>
                </a:tc>
                <a:tc>
                  <a:txBody>
                    <a:bodyPr/>
                    <a:lstStyle/>
                    <a:p>
                      <a:pPr marL="0" marR="0" algn="just">
                        <a:spcBef>
                          <a:spcPts val="0"/>
                        </a:spcBef>
                        <a:spcAft>
                          <a:spcPts val="0"/>
                        </a:spcAft>
                      </a:pPr>
                      <a:r>
                        <a:rPr lang="pt-BR" sz="1100" dirty="0">
                          <a:effectLst/>
                        </a:rPr>
                        <a:t>Babilônia    antiga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rgbClr val="E1FBE1"/>
                    </a:solidFill>
                  </a:tcPr>
                </a:tc>
                <a:extLst>
                  <a:ext uri="{0D108BD9-81ED-4DB2-BD59-A6C34878D82A}">
                    <a16:rowId xmlns:a16="http://schemas.microsoft.com/office/drawing/2014/main" val="3848797956"/>
                  </a:ext>
                </a:extLst>
              </a:tr>
              <a:tr h="342900">
                <a:tc>
                  <a:txBody>
                    <a:bodyPr/>
                    <a:lstStyle/>
                    <a:p>
                      <a:pPr marL="0" marR="0" algn="just">
                        <a:spcBef>
                          <a:spcPts val="0"/>
                        </a:spcBef>
                        <a:spcAft>
                          <a:spcPts val="0"/>
                        </a:spcAft>
                      </a:pPr>
                      <a:r>
                        <a:rPr lang="pt-BR" sz="1100" dirty="0">
                          <a:effectLst/>
                        </a:rPr>
                        <a:t>3.500 a.C.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rgbClr val="E1FBE1"/>
                    </a:solidFill>
                  </a:tcPr>
                </a:tc>
                <a:tc>
                  <a:txBody>
                    <a:bodyPr/>
                    <a:lstStyle/>
                    <a:p>
                      <a:pPr marL="0" marR="0" algn="just">
                        <a:spcBef>
                          <a:spcPts val="0"/>
                        </a:spcBef>
                        <a:spcAft>
                          <a:spcPts val="0"/>
                        </a:spcAft>
                      </a:pPr>
                      <a:r>
                        <a:rPr lang="pt-BR" sz="1100" dirty="0">
                          <a:effectLst/>
                        </a:rPr>
                        <a:t>Fabricação de vinho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rgbClr val="E1FBE1"/>
                    </a:solidFill>
                  </a:tcPr>
                </a:tc>
                <a:tc>
                  <a:txBody>
                    <a:bodyPr/>
                    <a:lstStyle/>
                    <a:p>
                      <a:pPr marL="0" marR="0" algn="just">
                        <a:spcBef>
                          <a:spcPts val="0"/>
                        </a:spcBef>
                        <a:spcAft>
                          <a:spcPts val="0"/>
                        </a:spcAft>
                      </a:pPr>
                      <a:r>
                        <a:rPr lang="pt-BR" sz="1100">
                          <a:effectLst/>
                        </a:rPr>
                        <a:t>Assírios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rgbClr val="E1FBE1"/>
                    </a:solidFill>
                  </a:tcPr>
                </a:tc>
                <a:extLst>
                  <a:ext uri="{0D108BD9-81ED-4DB2-BD59-A6C34878D82A}">
                    <a16:rowId xmlns:a16="http://schemas.microsoft.com/office/drawing/2014/main" val="1303901592"/>
                  </a:ext>
                </a:extLst>
              </a:tr>
              <a:tr h="685800">
                <a:tc>
                  <a:txBody>
                    <a:bodyPr/>
                    <a:lstStyle/>
                    <a:p>
                      <a:pPr marL="0" marR="0" algn="just">
                        <a:spcBef>
                          <a:spcPts val="0"/>
                        </a:spcBef>
                        <a:spcAft>
                          <a:spcPts val="0"/>
                        </a:spcAft>
                      </a:pPr>
                      <a:r>
                        <a:rPr lang="pt-BR" sz="1100">
                          <a:effectLst/>
                        </a:rPr>
                        <a:t>3.000 a.C.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rgbClr val="E1FBE1"/>
                    </a:solidFill>
                  </a:tcPr>
                </a:tc>
                <a:tc>
                  <a:txBody>
                    <a:bodyPr/>
                    <a:lstStyle/>
                    <a:p>
                      <a:pPr marL="0" marR="0" algn="just">
                        <a:spcBef>
                          <a:spcPts val="0"/>
                        </a:spcBef>
                        <a:spcAft>
                          <a:spcPts val="0"/>
                        </a:spcAft>
                      </a:pPr>
                      <a:r>
                        <a:rPr lang="pt-BR" sz="1100" dirty="0">
                          <a:effectLst/>
                        </a:rPr>
                        <a:t>Criação e gado de corte e de leite e produção de manteiga </a:t>
                      </a:r>
                      <a:endParaRPr lang="en-US" sz="1100" dirty="0">
                        <a:effectLst/>
                      </a:endParaRPr>
                    </a:p>
                    <a:p>
                      <a:pPr marL="0" marR="0" algn="just">
                        <a:spcBef>
                          <a:spcPts val="0"/>
                        </a:spcBef>
                        <a:spcAft>
                          <a:spcPts val="0"/>
                        </a:spcAft>
                      </a:pPr>
                      <a:r>
                        <a:rPr lang="pt-BR" sz="1100" dirty="0">
                          <a:effectLst/>
                        </a:rPr>
                        <a:t>Utilização de sal para preservação de carnes e peixes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rgbClr val="E1FBE1"/>
                    </a:solidFill>
                  </a:tcPr>
                </a:tc>
                <a:tc>
                  <a:txBody>
                    <a:bodyPr/>
                    <a:lstStyle/>
                    <a:p>
                      <a:pPr marL="0" marR="0" algn="just">
                        <a:spcBef>
                          <a:spcPts val="0"/>
                        </a:spcBef>
                        <a:spcAft>
                          <a:spcPts val="0"/>
                        </a:spcAft>
                      </a:pPr>
                      <a:r>
                        <a:rPr lang="pt-BR" sz="1100" dirty="0">
                          <a:effectLst/>
                        </a:rPr>
                        <a:t>Sumérios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rgbClr val="E1FBE1"/>
                    </a:solidFill>
                  </a:tcPr>
                </a:tc>
                <a:extLst>
                  <a:ext uri="{0D108BD9-81ED-4DB2-BD59-A6C34878D82A}">
                    <a16:rowId xmlns:a16="http://schemas.microsoft.com/office/drawing/2014/main" val="2741228182"/>
                  </a:ext>
                </a:extLst>
              </a:tr>
              <a:tr h="514350">
                <a:tc>
                  <a:txBody>
                    <a:bodyPr/>
                    <a:lstStyle/>
                    <a:p>
                      <a:pPr marL="0" marR="0" algn="just">
                        <a:spcBef>
                          <a:spcPts val="0"/>
                        </a:spcBef>
                        <a:spcAft>
                          <a:spcPts val="0"/>
                        </a:spcAft>
                      </a:pPr>
                      <a:r>
                        <a:rPr lang="pt-BR" sz="1100" dirty="0">
                          <a:effectLst/>
                        </a:rPr>
                        <a:t>3.000 a.C.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rgbClr val="E1FBE1"/>
                    </a:solidFill>
                  </a:tcPr>
                </a:tc>
                <a:tc>
                  <a:txBody>
                    <a:bodyPr/>
                    <a:lstStyle/>
                    <a:p>
                      <a:pPr marL="0" marR="0" algn="just">
                        <a:spcBef>
                          <a:spcPts val="0"/>
                        </a:spcBef>
                        <a:spcAft>
                          <a:spcPts val="0"/>
                        </a:spcAft>
                      </a:pPr>
                      <a:r>
                        <a:rPr lang="pt-BR" sz="1100" dirty="0">
                          <a:effectLst/>
                        </a:rPr>
                        <a:t>Utilização de sal para preservação de alimentos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rgbClr val="E1FBE1"/>
                    </a:solidFill>
                  </a:tcPr>
                </a:tc>
                <a:tc>
                  <a:txBody>
                    <a:bodyPr/>
                    <a:lstStyle/>
                    <a:p>
                      <a:pPr marL="0" marR="0" algn="just">
                        <a:spcBef>
                          <a:spcPts val="0"/>
                        </a:spcBef>
                        <a:spcAft>
                          <a:spcPts val="0"/>
                        </a:spcAft>
                      </a:pPr>
                      <a:r>
                        <a:rPr lang="pt-BR" sz="1100" dirty="0">
                          <a:effectLst/>
                        </a:rPr>
                        <a:t>Judeus,  </a:t>
                      </a:r>
                    </a:p>
                    <a:p>
                      <a:pPr marL="0" marR="0" algn="just">
                        <a:spcBef>
                          <a:spcPts val="0"/>
                        </a:spcBef>
                        <a:spcAft>
                          <a:spcPts val="0"/>
                        </a:spcAft>
                      </a:pPr>
                      <a:r>
                        <a:rPr lang="pt-BR" sz="1100" dirty="0">
                          <a:effectLst/>
                        </a:rPr>
                        <a:t>Chineses, Gregos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rgbClr val="E1FBE1"/>
                    </a:solidFill>
                  </a:tcPr>
                </a:tc>
                <a:extLst>
                  <a:ext uri="{0D108BD9-81ED-4DB2-BD59-A6C34878D82A}">
                    <a16:rowId xmlns:a16="http://schemas.microsoft.com/office/drawing/2014/main" val="1726184037"/>
                  </a:ext>
                </a:extLst>
              </a:tr>
              <a:tr h="342900">
                <a:tc>
                  <a:txBody>
                    <a:bodyPr/>
                    <a:lstStyle/>
                    <a:p>
                      <a:pPr marL="0" marR="0" algn="just">
                        <a:spcBef>
                          <a:spcPts val="0"/>
                        </a:spcBef>
                        <a:spcAft>
                          <a:spcPts val="0"/>
                        </a:spcAft>
                      </a:pPr>
                      <a:r>
                        <a:rPr lang="pt-BR" sz="1100" dirty="0">
                          <a:effectLst/>
                        </a:rPr>
                        <a:t>3.000 a.C.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rgbClr val="E1FBE1"/>
                    </a:solidFill>
                  </a:tcPr>
                </a:tc>
                <a:tc>
                  <a:txBody>
                    <a:bodyPr/>
                    <a:lstStyle/>
                    <a:p>
                      <a:pPr marL="0" marR="0" algn="just">
                        <a:spcBef>
                          <a:spcPts val="0"/>
                        </a:spcBef>
                        <a:spcAft>
                          <a:spcPts val="0"/>
                        </a:spcAft>
                      </a:pPr>
                      <a:r>
                        <a:rPr lang="pt-BR" sz="1100" dirty="0">
                          <a:effectLst/>
                        </a:rPr>
                        <a:t>Produção de leite, manteiga e queijos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rgbClr val="E1FBE1"/>
                    </a:solidFill>
                  </a:tcPr>
                </a:tc>
                <a:tc>
                  <a:txBody>
                    <a:bodyPr/>
                    <a:lstStyle/>
                    <a:p>
                      <a:pPr marL="0" marR="0" algn="just">
                        <a:spcBef>
                          <a:spcPts val="0"/>
                        </a:spcBef>
                        <a:spcAft>
                          <a:spcPts val="0"/>
                        </a:spcAft>
                      </a:pPr>
                      <a:r>
                        <a:rPr lang="pt-BR" sz="1100" dirty="0">
                          <a:effectLst/>
                        </a:rPr>
                        <a:t>Egípcios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rgbClr val="E1FBE1"/>
                    </a:solidFill>
                  </a:tcPr>
                </a:tc>
                <a:extLst>
                  <a:ext uri="{0D108BD9-81ED-4DB2-BD59-A6C34878D82A}">
                    <a16:rowId xmlns:a16="http://schemas.microsoft.com/office/drawing/2014/main" val="486415645"/>
                  </a:ext>
                </a:extLst>
              </a:tr>
              <a:tr h="744169">
                <a:tc>
                  <a:txBody>
                    <a:bodyPr/>
                    <a:lstStyle/>
                    <a:p>
                      <a:pPr marL="0" marR="0" algn="just">
                        <a:spcBef>
                          <a:spcPts val="0"/>
                        </a:spcBef>
                        <a:spcAft>
                          <a:spcPts val="0"/>
                        </a:spcAft>
                      </a:pPr>
                      <a:r>
                        <a:rPr lang="pt-BR" sz="1100">
                          <a:effectLst/>
                        </a:rPr>
                        <a:t>1.000 a.C.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rgbClr val="E1FBE1"/>
                    </a:solidFill>
                  </a:tcPr>
                </a:tc>
                <a:tc>
                  <a:txBody>
                    <a:bodyPr/>
                    <a:lstStyle/>
                    <a:p>
                      <a:pPr marL="0" marR="0" algn="just">
                        <a:spcBef>
                          <a:spcPts val="0"/>
                        </a:spcBef>
                        <a:spcAft>
                          <a:spcPts val="0"/>
                        </a:spcAft>
                      </a:pPr>
                      <a:r>
                        <a:rPr lang="pt-BR" sz="1100" dirty="0">
                          <a:effectLst/>
                        </a:rPr>
                        <a:t>Emprego de neve para preservação de carnes e frutos do mar. Defumação de carnes. Aprimoramento das técnicas de produção de queijos e vinhos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rgbClr val="E1FBE1"/>
                    </a:solidFill>
                  </a:tcPr>
                </a:tc>
                <a:tc>
                  <a:txBody>
                    <a:bodyPr/>
                    <a:lstStyle/>
                    <a:p>
                      <a:pPr marL="0" marR="0" algn="just">
                        <a:spcBef>
                          <a:spcPts val="0"/>
                        </a:spcBef>
                        <a:spcAft>
                          <a:spcPts val="0"/>
                        </a:spcAft>
                      </a:pPr>
                      <a:r>
                        <a:rPr lang="pt-BR" sz="1100" dirty="0">
                          <a:effectLst/>
                        </a:rPr>
                        <a:t>Romanos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rgbClr val="E1FBE1"/>
                    </a:solidFill>
                  </a:tcPr>
                </a:tc>
                <a:extLst>
                  <a:ext uri="{0D108BD9-81ED-4DB2-BD59-A6C34878D82A}">
                    <a16:rowId xmlns:a16="http://schemas.microsoft.com/office/drawing/2014/main" val="741187457"/>
                  </a:ext>
                </a:extLst>
              </a:tr>
            </a:tbl>
          </a:graphicData>
        </a:graphic>
      </p:graphicFrame>
      <p:sp>
        <p:nvSpPr>
          <p:cNvPr id="5" name="Rectangle 4">
            <a:extLst>
              <a:ext uri="{FF2B5EF4-FFF2-40B4-BE49-F238E27FC236}">
                <a16:creationId xmlns:a16="http://schemas.microsoft.com/office/drawing/2014/main" id="{D516FB82-799A-384E-9DA3-7C53E0D54E85}"/>
              </a:ext>
            </a:extLst>
          </p:cNvPr>
          <p:cNvSpPr/>
          <p:nvPr/>
        </p:nvSpPr>
        <p:spPr>
          <a:xfrm>
            <a:off x="401325" y="1320047"/>
            <a:ext cx="894797" cy="276999"/>
          </a:xfrm>
          <a:prstGeom prst="rect">
            <a:avLst/>
          </a:prstGeom>
          <a:solidFill>
            <a:schemeClr val="bg1"/>
          </a:solidFill>
        </p:spPr>
        <p:txBody>
          <a:bodyPr wrap="none">
            <a:spAutoFit/>
          </a:bodyPr>
          <a:lstStyle/>
          <a:p>
            <a:pPr algn="just"/>
            <a:r>
              <a:rPr lang="pt-BR" sz="1200" b="1" dirty="0">
                <a:latin typeface="Arial" panose="020B0604020202020204" pitchFamily="34" charset="0"/>
                <a:ea typeface="Calibri" panose="020F0502020204030204" pitchFamily="34" charset="0"/>
                <a:cs typeface="Times New Roman" panose="02020603050405020304" pitchFamily="18" charset="0"/>
              </a:rPr>
              <a:t>Histórico</a:t>
            </a:r>
            <a:r>
              <a:rPr lang="pt-BR" sz="1200" dirty="0">
                <a:latin typeface="Arial" panose="020B0604020202020204" pitchFamily="34" charset="0"/>
                <a:ea typeface="Calibri" panose="020F0502020204030204" pitchFamily="34" charset="0"/>
                <a:cs typeface="Times New Roman" panose="02020603050405020304" pitchFamily="18" charset="0"/>
              </a:rPr>
              <a:t>:</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2" name="Table 11">
            <a:extLst>
              <a:ext uri="{FF2B5EF4-FFF2-40B4-BE49-F238E27FC236}">
                <a16:creationId xmlns:a16="http://schemas.microsoft.com/office/drawing/2014/main" id="{C45CCE3D-055C-1944-A0E0-456D55BFDBAF}"/>
              </a:ext>
            </a:extLst>
          </p:cNvPr>
          <p:cNvGraphicFramePr>
            <a:graphicFrameLocks noGrp="1"/>
          </p:cNvGraphicFramePr>
          <p:nvPr>
            <p:extLst>
              <p:ext uri="{D42A27DB-BD31-4B8C-83A1-F6EECF244321}">
                <p14:modId xmlns:p14="http://schemas.microsoft.com/office/powerpoint/2010/main" val="3708097482"/>
              </p:ext>
            </p:extLst>
          </p:nvPr>
        </p:nvGraphicFramePr>
        <p:xfrm>
          <a:off x="1828801" y="5766501"/>
          <a:ext cx="7542190" cy="1021080"/>
        </p:xfrm>
        <a:graphic>
          <a:graphicData uri="http://schemas.openxmlformats.org/drawingml/2006/table">
            <a:tbl>
              <a:tblPr firstRow="1" firstCol="1" bandRow="1">
                <a:tableStyleId>{5940675A-B579-460E-94D1-54222C63F5DA}</a:tableStyleId>
              </a:tblPr>
              <a:tblGrid>
                <a:gridCol w="1128360">
                  <a:extLst>
                    <a:ext uri="{9D8B030D-6E8A-4147-A177-3AD203B41FA5}">
                      <a16:colId xmlns:a16="http://schemas.microsoft.com/office/drawing/2014/main" val="1634933272"/>
                    </a:ext>
                  </a:extLst>
                </a:gridCol>
                <a:gridCol w="6413830">
                  <a:extLst>
                    <a:ext uri="{9D8B030D-6E8A-4147-A177-3AD203B41FA5}">
                      <a16:colId xmlns:a16="http://schemas.microsoft.com/office/drawing/2014/main" val="862355237"/>
                    </a:ext>
                  </a:extLst>
                </a:gridCol>
              </a:tblGrid>
              <a:tr h="171450">
                <a:tc>
                  <a:txBody>
                    <a:bodyPr/>
                    <a:lstStyle/>
                    <a:p>
                      <a:pPr marL="0" marR="0" algn="just">
                        <a:spcBef>
                          <a:spcPts val="0"/>
                        </a:spcBef>
                        <a:spcAft>
                          <a:spcPts val="600"/>
                        </a:spcAft>
                      </a:pPr>
                      <a:r>
                        <a:rPr lang="pt-BR" sz="1100" b="1" dirty="0">
                          <a:effectLst/>
                        </a:rPr>
                        <a:t>Data</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chemeClr val="accent4">
                        <a:lumMod val="20000"/>
                        <a:lumOff val="80000"/>
                      </a:schemeClr>
                    </a:solidFill>
                  </a:tcPr>
                </a:tc>
                <a:tc>
                  <a:txBody>
                    <a:bodyPr/>
                    <a:lstStyle/>
                    <a:p>
                      <a:pPr marL="0" marR="0" algn="just">
                        <a:spcBef>
                          <a:spcPts val="0"/>
                        </a:spcBef>
                        <a:spcAft>
                          <a:spcPts val="600"/>
                        </a:spcAft>
                      </a:pPr>
                      <a:r>
                        <a:rPr lang="pt-BR" sz="1100" b="1" dirty="0">
                          <a:effectLst/>
                        </a:rPr>
                        <a:t>Problema/Avanço</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chemeClr val="accent4">
                        <a:lumMod val="20000"/>
                        <a:lumOff val="80000"/>
                      </a:schemeClr>
                    </a:solidFill>
                  </a:tcPr>
                </a:tc>
                <a:extLst>
                  <a:ext uri="{0D108BD9-81ED-4DB2-BD59-A6C34878D82A}">
                    <a16:rowId xmlns:a16="http://schemas.microsoft.com/office/drawing/2014/main" val="1934106769"/>
                  </a:ext>
                </a:extLst>
              </a:tr>
              <a:tr h="171450">
                <a:tc>
                  <a:txBody>
                    <a:bodyPr/>
                    <a:lstStyle/>
                    <a:p>
                      <a:pPr marL="0" marR="0" algn="just">
                        <a:spcBef>
                          <a:spcPts val="0"/>
                        </a:spcBef>
                        <a:spcAft>
                          <a:spcPts val="600"/>
                        </a:spcAft>
                      </a:pPr>
                      <a:r>
                        <a:rPr lang="pt-BR" sz="1100" dirty="0">
                          <a:effectLst/>
                        </a:rPr>
                        <a:t>Benéficos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rgbClr val="BDFBC4"/>
                    </a:solidFill>
                  </a:tcPr>
                </a:tc>
                <a:tc>
                  <a:txBody>
                    <a:bodyPr/>
                    <a:lstStyle/>
                    <a:p>
                      <a:pPr marL="0" marR="0" algn="just">
                        <a:spcBef>
                          <a:spcPts val="0"/>
                        </a:spcBef>
                        <a:spcAft>
                          <a:spcPts val="600"/>
                        </a:spcAft>
                      </a:pPr>
                      <a:r>
                        <a:rPr lang="pt-BR" sz="1100" dirty="0">
                          <a:effectLst/>
                        </a:rPr>
                        <a:t>Modificando suas características originais e agregando novas boas qualidades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chemeClr val="accent3">
                        <a:lumMod val="20000"/>
                        <a:lumOff val="80000"/>
                      </a:schemeClr>
                    </a:solidFill>
                  </a:tcPr>
                </a:tc>
                <a:extLst>
                  <a:ext uri="{0D108BD9-81ED-4DB2-BD59-A6C34878D82A}">
                    <a16:rowId xmlns:a16="http://schemas.microsoft.com/office/drawing/2014/main" val="1070242864"/>
                  </a:ext>
                </a:extLst>
              </a:tr>
              <a:tr h="342900">
                <a:tc>
                  <a:txBody>
                    <a:bodyPr/>
                    <a:lstStyle/>
                    <a:p>
                      <a:pPr marL="0" marR="0" algn="just">
                        <a:spcBef>
                          <a:spcPts val="0"/>
                        </a:spcBef>
                        <a:spcAft>
                          <a:spcPts val="600"/>
                        </a:spcAft>
                      </a:pPr>
                      <a:r>
                        <a:rPr lang="pt-BR" sz="1100" dirty="0">
                          <a:effectLst/>
                        </a:rPr>
                        <a:t>Prejudicais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chemeClr val="accent5">
                        <a:lumMod val="20000"/>
                        <a:lumOff val="80000"/>
                      </a:schemeClr>
                    </a:solidFill>
                  </a:tcPr>
                </a:tc>
                <a:tc>
                  <a:txBody>
                    <a:bodyPr/>
                    <a:lstStyle/>
                    <a:p>
                      <a:pPr marL="0" marR="0" algn="just">
                        <a:spcBef>
                          <a:spcPts val="0"/>
                        </a:spcBef>
                        <a:spcAft>
                          <a:spcPts val="600"/>
                        </a:spcAft>
                      </a:pPr>
                      <a:r>
                        <a:rPr lang="pt-BR" sz="1100" dirty="0">
                          <a:effectLst/>
                        </a:rPr>
                        <a:t>Causando deterioração microbiana que resultam em alteração de cor, sabor, textura, aspecto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chemeClr val="accent5">
                        <a:lumMod val="20000"/>
                        <a:lumOff val="80000"/>
                      </a:schemeClr>
                    </a:solidFill>
                  </a:tcPr>
                </a:tc>
                <a:extLst>
                  <a:ext uri="{0D108BD9-81ED-4DB2-BD59-A6C34878D82A}">
                    <a16:rowId xmlns:a16="http://schemas.microsoft.com/office/drawing/2014/main" val="2744163810"/>
                  </a:ext>
                </a:extLst>
              </a:tr>
              <a:tr h="0">
                <a:tc>
                  <a:txBody>
                    <a:bodyPr/>
                    <a:lstStyle/>
                    <a:p>
                      <a:pPr marL="0" marR="0" algn="just">
                        <a:spcBef>
                          <a:spcPts val="0"/>
                        </a:spcBef>
                        <a:spcAft>
                          <a:spcPts val="600"/>
                        </a:spcAft>
                      </a:pPr>
                      <a:r>
                        <a:rPr lang="pt-BR" sz="1100" dirty="0">
                          <a:effectLst/>
                        </a:rPr>
                        <a:t>Risco a saúde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chemeClr val="accent5">
                        <a:lumMod val="20000"/>
                        <a:lumOff val="80000"/>
                      </a:schemeClr>
                    </a:solidFill>
                  </a:tcPr>
                </a:tc>
                <a:tc>
                  <a:txBody>
                    <a:bodyPr/>
                    <a:lstStyle/>
                    <a:p>
                      <a:pPr marL="0" marR="0" algn="just">
                        <a:spcBef>
                          <a:spcPts val="0"/>
                        </a:spcBef>
                        <a:spcAft>
                          <a:spcPts val="600"/>
                        </a:spcAft>
                      </a:pPr>
                      <a:r>
                        <a:rPr lang="pt-BR" sz="1100" dirty="0">
                          <a:effectLst/>
                        </a:rPr>
                        <a:t>Microrganismos patogênicos podem causar doenças. Alcançam o alimento por inúmeras vias devido a condições precárias durante sua produção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chemeClr val="accent5">
                        <a:lumMod val="20000"/>
                        <a:lumOff val="80000"/>
                      </a:schemeClr>
                    </a:solidFill>
                  </a:tcPr>
                </a:tc>
                <a:extLst>
                  <a:ext uri="{0D108BD9-81ED-4DB2-BD59-A6C34878D82A}">
                    <a16:rowId xmlns:a16="http://schemas.microsoft.com/office/drawing/2014/main" val="1119662938"/>
                  </a:ext>
                </a:extLst>
              </a:tr>
            </a:tbl>
          </a:graphicData>
        </a:graphic>
      </p:graphicFrame>
      <p:graphicFrame>
        <p:nvGraphicFramePr>
          <p:cNvPr id="13" name="Table 12">
            <a:extLst>
              <a:ext uri="{FF2B5EF4-FFF2-40B4-BE49-F238E27FC236}">
                <a16:creationId xmlns:a16="http://schemas.microsoft.com/office/drawing/2014/main" id="{20195D50-5C84-E642-BBBE-5DCA3594499F}"/>
              </a:ext>
            </a:extLst>
          </p:cNvPr>
          <p:cNvGraphicFramePr>
            <a:graphicFrameLocks noGrp="1"/>
          </p:cNvGraphicFramePr>
          <p:nvPr>
            <p:extLst>
              <p:ext uri="{D42A27DB-BD31-4B8C-83A1-F6EECF244321}">
                <p14:modId xmlns:p14="http://schemas.microsoft.com/office/powerpoint/2010/main" val="2347706356"/>
              </p:ext>
            </p:extLst>
          </p:nvPr>
        </p:nvGraphicFramePr>
        <p:xfrm>
          <a:off x="6271579" y="1663158"/>
          <a:ext cx="4864282" cy="3718560"/>
        </p:xfrm>
        <a:graphic>
          <a:graphicData uri="http://schemas.openxmlformats.org/drawingml/2006/table">
            <a:tbl>
              <a:tblPr firstRow="1" firstCol="1" bandRow="1">
                <a:tableStyleId>{5940675A-B579-460E-94D1-54222C63F5DA}</a:tableStyleId>
              </a:tblPr>
              <a:tblGrid>
                <a:gridCol w="727727">
                  <a:extLst>
                    <a:ext uri="{9D8B030D-6E8A-4147-A177-3AD203B41FA5}">
                      <a16:colId xmlns:a16="http://schemas.microsoft.com/office/drawing/2014/main" val="3484349767"/>
                    </a:ext>
                  </a:extLst>
                </a:gridCol>
                <a:gridCol w="4136555">
                  <a:extLst>
                    <a:ext uri="{9D8B030D-6E8A-4147-A177-3AD203B41FA5}">
                      <a16:colId xmlns:a16="http://schemas.microsoft.com/office/drawing/2014/main" val="906852863"/>
                    </a:ext>
                  </a:extLst>
                </a:gridCol>
              </a:tblGrid>
              <a:tr h="274320">
                <a:tc>
                  <a:txBody>
                    <a:bodyPr/>
                    <a:lstStyle/>
                    <a:p>
                      <a:pPr marL="0" marR="0" algn="just">
                        <a:spcBef>
                          <a:spcPts val="0"/>
                        </a:spcBef>
                        <a:spcAft>
                          <a:spcPts val="600"/>
                        </a:spcAft>
                      </a:pPr>
                      <a:r>
                        <a:rPr lang="pt-BR" sz="1100" b="1" dirty="0">
                          <a:effectLst/>
                        </a:rPr>
                        <a:t>Data</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rgbClr val="FFDBFB"/>
                    </a:solidFill>
                  </a:tcPr>
                </a:tc>
                <a:tc>
                  <a:txBody>
                    <a:bodyPr/>
                    <a:lstStyle/>
                    <a:p>
                      <a:pPr marL="0" marR="0" algn="just">
                        <a:spcBef>
                          <a:spcPts val="0"/>
                        </a:spcBef>
                        <a:spcAft>
                          <a:spcPts val="600"/>
                        </a:spcAft>
                      </a:pPr>
                      <a:r>
                        <a:rPr lang="pt-BR" sz="1100" b="1" dirty="0">
                          <a:effectLst/>
                        </a:rPr>
                        <a:t>Problema/Avanço</a:t>
                      </a:r>
                    </a:p>
                    <a:p>
                      <a:pPr marL="0" marR="0" algn="just">
                        <a:spcBef>
                          <a:spcPts val="0"/>
                        </a:spcBef>
                        <a:spcAft>
                          <a:spcPts val="600"/>
                        </a:spcAft>
                      </a:pPr>
                      <a:endParaRPr lang="en-US" sz="3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rgbClr val="FFDBFB"/>
                    </a:solidFill>
                  </a:tcPr>
                </a:tc>
                <a:extLst>
                  <a:ext uri="{0D108BD9-81ED-4DB2-BD59-A6C34878D82A}">
                    <a16:rowId xmlns:a16="http://schemas.microsoft.com/office/drawing/2014/main" val="1477521571"/>
                  </a:ext>
                </a:extLst>
              </a:tr>
              <a:tr h="342900">
                <a:tc>
                  <a:txBody>
                    <a:bodyPr/>
                    <a:lstStyle/>
                    <a:p>
                      <a:pPr marL="0" marR="0" algn="just">
                        <a:spcBef>
                          <a:spcPts val="0"/>
                        </a:spcBef>
                        <a:spcAft>
                          <a:spcPts val="600"/>
                        </a:spcAft>
                      </a:pPr>
                      <a:r>
                        <a:rPr lang="pt-BR" sz="1100" dirty="0">
                          <a:effectLst/>
                        </a:rPr>
                        <a:t>Idade Média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chemeClr val="accent5">
                        <a:lumMod val="20000"/>
                        <a:lumOff val="80000"/>
                      </a:schemeClr>
                    </a:solidFill>
                  </a:tcPr>
                </a:tc>
                <a:tc>
                  <a:txBody>
                    <a:bodyPr/>
                    <a:lstStyle/>
                    <a:p>
                      <a:pPr marL="0" marR="0" algn="just">
                        <a:spcBef>
                          <a:spcPts val="0"/>
                        </a:spcBef>
                        <a:spcAft>
                          <a:spcPts val="600"/>
                        </a:spcAft>
                      </a:pPr>
                      <a:r>
                        <a:rPr lang="pt-BR" sz="1100" b="1" dirty="0">
                          <a:effectLst/>
                        </a:rPr>
                        <a:t>Ergotismo (</a:t>
                      </a:r>
                      <a:r>
                        <a:rPr lang="pt-BR" sz="1100" b="0" dirty="0">
                          <a:effectLst/>
                        </a:rPr>
                        <a:t>gangrena nas extremidades)</a:t>
                      </a:r>
                      <a:r>
                        <a:rPr lang="pt-BR" sz="1100" dirty="0">
                          <a:effectLst/>
                        </a:rPr>
                        <a:t>: Intoxicação aguda causada pelo fungo </a:t>
                      </a:r>
                      <a:r>
                        <a:rPr lang="pt-BR" sz="1100" i="1" dirty="0">
                          <a:effectLst/>
                        </a:rPr>
                        <a:t>Claviceps purpurea </a:t>
                      </a:r>
                      <a:endParaRPr lang="en-US"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chemeClr val="accent5">
                        <a:lumMod val="20000"/>
                        <a:lumOff val="80000"/>
                      </a:schemeClr>
                    </a:solidFill>
                  </a:tcPr>
                </a:tc>
                <a:extLst>
                  <a:ext uri="{0D108BD9-81ED-4DB2-BD59-A6C34878D82A}">
                    <a16:rowId xmlns:a16="http://schemas.microsoft.com/office/drawing/2014/main" val="2043502617"/>
                  </a:ext>
                </a:extLst>
              </a:tr>
              <a:tr h="342900">
                <a:tc>
                  <a:txBody>
                    <a:bodyPr/>
                    <a:lstStyle/>
                    <a:p>
                      <a:pPr marL="0" marR="0" algn="just">
                        <a:spcBef>
                          <a:spcPts val="0"/>
                        </a:spcBef>
                        <a:spcAft>
                          <a:spcPts val="600"/>
                        </a:spcAft>
                      </a:pPr>
                      <a:r>
                        <a:rPr lang="pt-BR" sz="1100">
                          <a:effectLst/>
                        </a:rPr>
                        <a:t>Século XIII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chemeClr val="accent5">
                        <a:lumMod val="20000"/>
                        <a:lumOff val="80000"/>
                      </a:schemeClr>
                    </a:solidFill>
                  </a:tcPr>
                </a:tc>
                <a:tc>
                  <a:txBody>
                    <a:bodyPr/>
                    <a:lstStyle/>
                    <a:p>
                      <a:pPr marL="0" marR="0" algn="just">
                        <a:spcBef>
                          <a:spcPts val="0"/>
                        </a:spcBef>
                        <a:spcAft>
                          <a:spcPts val="600"/>
                        </a:spcAft>
                      </a:pPr>
                      <a:r>
                        <a:rPr lang="pt-BR" sz="1100" dirty="0">
                          <a:effectLst/>
                        </a:rPr>
                        <a:t>Surgiram as primeiras normas de inspeção de carnes e de abatedouros de animais.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chemeClr val="accent5">
                        <a:lumMod val="20000"/>
                        <a:lumOff val="80000"/>
                      </a:schemeClr>
                    </a:solidFill>
                  </a:tcPr>
                </a:tc>
                <a:extLst>
                  <a:ext uri="{0D108BD9-81ED-4DB2-BD59-A6C34878D82A}">
                    <a16:rowId xmlns:a16="http://schemas.microsoft.com/office/drawing/2014/main" val="1644213282"/>
                  </a:ext>
                </a:extLst>
              </a:tr>
              <a:tr h="514350">
                <a:tc>
                  <a:txBody>
                    <a:bodyPr/>
                    <a:lstStyle/>
                    <a:p>
                      <a:pPr marL="0" marR="0" algn="just">
                        <a:spcBef>
                          <a:spcPts val="0"/>
                        </a:spcBef>
                        <a:spcAft>
                          <a:spcPts val="600"/>
                        </a:spcAft>
                      </a:pPr>
                      <a:r>
                        <a:rPr lang="pt-BR" sz="1100">
                          <a:effectLst/>
                        </a:rPr>
                        <a:t>1658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chemeClr val="accent5">
                        <a:lumMod val="20000"/>
                        <a:lumOff val="80000"/>
                      </a:schemeClr>
                    </a:solidFill>
                  </a:tcPr>
                </a:tc>
                <a:tc>
                  <a:txBody>
                    <a:bodyPr/>
                    <a:lstStyle/>
                    <a:p>
                      <a:pPr marL="0" marR="0" algn="just">
                        <a:spcBef>
                          <a:spcPts val="0"/>
                        </a:spcBef>
                        <a:spcAft>
                          <a:spcPts val="600"/>
                        </a:spcAft>
                      </a:pPr>
                      <a:r>
                        <a:rPr lang="pt-BR" sz="1100" dirty="0">
                          <a:effectLst/>
                        </a:rPr>
                        <a:t>Acredita-se que A. </a:t>
                      </a:r>
                      <a:r>
                        <a:rPr lang="pt-BR" sz="1100" b="1" dirty="0" err="1">
                          <a:effectLst/>
                        </a:rPr>
                        <a:t>Kircher</a:t>
                      </a:r>
                      <a:r>
                        <a:rPr lang="pt-BR" sz="1100" dirty="0">
                          <a:effectLst/>
                        </a:rPr>
                        <a:t> foi o primeiro a sugerir a existência de correlação entre “vermes invisíveis” e putrefação de carnes e leite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chemeClr val="accent5">
                        <a:lumMod val="20000"/>
                        <a:lumOff val="80000"/>
                      </a:schemeClr>
                    </a:solidFill>
                  </a:tcPr>
                </a:tc>
                <a:extLst>
                  <a:ext uri="{0D108BD9-81ED-4DB2-BD59-A6C34878D82A}">
                    <a16:rowId xmlns:a16="http://schemas.microsoft.com/office/drawing/2014/main" val="1637897528"/>
                  </a:ext>
                </a:extLst>
              </a:tr>
              <a:tr h="514350">
                <a:tc>
                  <a:txBody>
                    <a:bodyPr/>
                    <a:lstStyle/>
                    <a:p>
                      <a:pPr marL="0" marR="0" algn="just">
                        <a:spcBef>
                          <a:spcPts val="0"/>
                        </a:spcBef>
                        <a:spcAft>
                          <a:spcPts val="600"/>
                        </a:spcAft>
                      </a:pPr>
                      <a:r>
                        <a:rPr lang="pt-BR" sz="1100">
                          <a:effectLst/>
                        </a:rPr>
                        <a:t>1765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chemeClr val="accent5">
                        <a:lumMod val="20000"/>
                        <a:lumOff val="80000"/>
                      </a:schemeClr>
                    </a:solidFill>
                  </a:tcPr>
                </a:tc>
                <a:tc>
                  <a:txBody>
                    <a:bodyPr/>
                    <a:lstStyle/>
                    <a:p>
                      <a:pPr marL="0" marR="0" algn="just">
                        <a:spcBef>
                          <a:spcPts val="0"/>
                        </a:spcBef>
                        <a:spcAft>
                          <a:spcPts val="600"/>
                        </a:spcAft>
                      </a:pPr>
                      <a:r>
                        <a:rPr lang="pt-BR" sz="1100" b="1" dirty="0">
                          <a:effectLst/>
                        </a:rPr>
                        <a:t>Spallanzani</a:t>
                      </a:r>
                      <a:r>
                        <a:rPr lang="pt-BR" sz="1100" dirty="0">
                          <a:effectLst/>
                        </a:rPr>
                        <a:t> demonstrou que o cozimento de caldo de carne e posterior armazenamento em recipiente fechado garantia a qualidade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chemeClr val="accent5">
                        <a:lumMod val="20000"/>
                        <a:lumOff val="80000"/>
                      </a:schemeClr>
                    </a:solidFill>
                  </a:tcPr>
                </a:tc>
                <a:extLst>
                  <a:ext uri="{0D108BD9-81ED-4DB2-BD59-A6C34878D82A}">
                    <a16:rowId xmlns:a16="http://schemas.microsoft.com/office/drawing/2014/main" val="1742959520"/>
                  </a:ext>
                </a:extLst>
              </a:tr>
              <a:tr h="857250">
                <a:tc>
                  <a:txBody>
                    <a:bodyPr/>
                    <a:lstStyle/>
                    <a:p>
                      <a:pPr marL="0" marR="0" algn="just">
                        <a:spcBef>
                          <a:spcPts val="0"/>
                        </a:spcBef>
                        <a:spcAft>
                          <a:spcPts val="600"/>
                        </a:spcAft>
                      </a:pPr>
                      <a:r>
                        <a:rPr lang="pt-BR" sz="1100" dirty="0">
                          <a:effectLst/>
                        </a:rPr>
                        <a:t>1809-1810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chemeClr val="accent5">
                        <a:lumMod val="20000"/>
                        <a:lumOff val="80000"/>
                      </a:schemeClr>
                    </a:solidFill>
                  </a:tcPr>
                </a:tc>
                <a:tc>
                  <a:txBody>
                    <a:bodyPr/>
                    <a:lstStyle/>
                    <a:p>
                      <a:pPr marL="0" marR="0" algn="just">
                        <a:spcBef>
                          <a:spcPts val="0"/>
                        </a:spcBef>
                        <a:spcAft>
                          <a:spcPts val="600"/>
                        </a:spcAft>
                      </a:pPr>
                      <a:r>
                        <a:rPr lang="pt-BR" sz="1100" b="1" dirty="0" err="1">
                          <a:effectLst/>
                        </a:rPr>
                        <a:t>Appert</a:t>
                      </a:r>
                      <a:r>
                        <a:rPr lang="pt-BR" sz="1100" dirty="0">
                          <a:effectLst/>
                        </a:rPr>
                        <a:t> confirma que a conservação de carne também pode ser em recipiente de vidro previamente fervido por longos períodos. Técnica chamada de “apertização” que corresponde atualmente ao “enlatamento”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chemeClr val="accent5">
                        <a:lumMod val="20000"/>
                        <a:lumOff val="80000"/>
                      </a:schemeClr>
                    </a:solidFill>
                  </a:tcPr>
                </a:tc>
                <a:extLst>
                  <a:ext uri="{0D108BD9-81ED-4DB2-BD59-A6C34878D82A}">
                    <a16:rowId xmlns:a16="http://schemas.microsoft.com/office/drawing/2014/main" val="2606308674"/>
                  </a:ext>
                </a:extLst>
              </a:tr>
              <a:tr h="857250">
                <a:tc>
                  <a:txBody>
                    <a:bodyPr/>
                    <a:lstStyle/>
                    <a:p>
                      <a:pPr marL="0" marR="0" algn="just">
                        <a:spcBef>
                          <a:spcPts val="0"/>
                        </a:spcBef>
                        <a:spcAft>
                          <a:spcPts val="600"/>
                        </a:spcAft>
                      </a:pPr>
                      <a:r>
                        <a:rPr lang="pt-BR" sz="1100">
                          <a:effectLst/>
                        </a:rPr>
                        <a:t>1837</a:t>
                      </a:r>
                      <a:endParaRPr lang="en-US" sz="1100">
                        <a:effectLst/>
                      </a:endParaRPr>
                    </a:p>
                    <a:p>
                      <a:pPr marL="0" marR="0" algn="just">
                        <a:spcBef>
                          <a:spcPts val="0"/>
                        </a:spcBef>
                        <a:spcAft>
                          <a:spcPts val="600"/>
                        </a:spcAft>
                      </a:pPr>
                      <a:r>
                        <a:rPr lang="pt-BR" sz="1100">
                          <a:effectLst/>
                        </a:rPr>
                        <a:t>                1960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chemeClr val="accent5">
                        <a:lumMod val="20000"/>
                        <a:lumOff val="80000"/>
                      </a:schemeClr>
                    </a:solidFill>
                  </a:tcPr>
                </a:tc>
                <a:tc>
                  <a:txBody>
                    <a:bodyPr/>
                    <a:lstStyle/>
                    <a:p>
                      <a:pPr marL="0" marR="0" algn="just">
                        <a:spcBef>
                          <a:spcPts val="0"/>
                        </a:spcBef>
                        <a:spcAft>
                          <a:spcPts val="600"/>
                        </a:spcAft>
                      </a:pPr>
                      <a:r>
                        <a:rPr lang="pt-BR" sz="1100" b="1" dirty="0">
                          <a:effectLst/>
                        </a:rPr>
                        <a:t>Louis</a:t>
                      </a:r>
                      <a:r>
                        <a:rPr lang="pt-BR" sz="1100" dirty="0">
                          <a:effectLst/>
                        </a:rPr>
                        <a:t> </a:t>
                      </a:r>
                      <a:r>
                        <a:rPr lang="pt-BR" sz="1100" b="1" dirty="0">
                          <a:effectLst/>
                        </a:rPr>
                        <a:t>Pasteur</a:t>
                      </a:r>
                      <a:r>
                        <a:rPr lang="pt-BR" sz="1100" dirty="0">
                          <a:effectLst/>
                        </a:rPr>
                        <a:t> foi o primeiro a compreender o papel dos microrganismos nos alimentos. Provou que o vinho e o leite azedam devido a presença de microrganismos indesejáveis. Propõe a </a:t>
                      </a:r>
                      <a:r>
                        <a:rPr lang="pt-BR" sz="1100" b="1" dirty="0">
                          <a:effectLst/>
                        </a:rPr>
                        <a:t>pasteurização</a:t>
                      </a:r>
                      <a:r>
                        <a:rPr lang="pt-BR"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8221" marR="48221" marT="0" marB="0">
                    <a:solidFill>
                      <a:schemeClr val="accent5">
                        <a:lumMod val="20000"/>
                        <a:lumOff val="80000"/>
                      </a:schemeClr>
                    </a:solidFill>
                  </a:tcPr>
                </a:tc>
                <a:extLst>
                  <a:ext uri="{0D108BD9-81ED-4DB2-BD59-A6C34878D82A}">
                    <a16:rowId xmlns:a16="http://schemas.microsoft.com/office/drawing/2014/main" val="1974872032"/>
                  </a:ext>
                </a:extLst>
              </a:tr>
            </a:tbl>
          </a:graphicData>
        </a:graphic>
      </p:graphicFrame>
      <p:sp>
        <p:nvSpPr>
          <p:cNvPr id="14" name="Rectangle 13">
            <a:extLst>
              <a:ext uri="{FF2B5EF4-FFF2-40B4-BE49-F238E27FC236}">
                <a16:creationId xmlns:a16="http://schemas.microsoft.com/office/drawing/2014/main" id="{9F31BF7A-98B2-954E-87FB-B8F0C353F692}"/>
              </a:ext>
            </a:extLst>
          </p:cNvPr>
          <p:cNvSpPr/>
          <p:nvPr/>
        </p:nvSpPr>
        <p:spPr>
          <a:xfrm>
            <a:off x="2320140" y="5420221"/>
            <a:ext cx="6809549" cy="307777"/>
          </a:xfrm>
          <a:prstGeom prst="rect">
            <a:avLst/>
          </a:prstGeom>
          <a:solidFill>
            <a:schemeClr val="bg1"/>
          </a:solidFill>
        </p:spPr>
        <p:txBody>
          <a:bodyPr wrap="square">
            <a:spAutoFit/>
          </a:bodyPr>
          <a:lstStyle/>
          <a:p>
            <a:r>
              <a:rPr lang="pt-BR" sz="1400" b="1" dirty="0">
                <a:latin typeface="Arial" panose="020B0604020202020204" pitchFamily="34" charset="0"/>
                <a:ea typeface="Calibri" panose="020F0502020204030204" pitchFamily="34" charset="0"/>
              </a:rPr>
              <a:t>Conclusão: Papeis importantes desempenhados pelos microrganismos</a:t>
            </a:r>
            <a:r>
              <a:rPr lang="en-US" sz="1400" b="1" dirty="0"/>
              <a:t> </a:t>
            </a:r>
            <a:endParaRPr lang="pt-BR" sz="1400" b="1" dirty="0"/>
          </a:p>
        </p:txBody>
      </p:sp>
      <p:sp>
        <p:nvSpPr>
          <p:cNvPr id="16" name="Rectangle 15">
            <a:extLst>
              <a:ext uri="{FF2B5EF4-FFF2-40B4-BE49-F238E27FC236}">
                <a16:creationId xmlns:a16="http://schemas.microsoft.com/office/drawing/2014/main" id="{34521E1B-5FC3-A647-A08F-ADA53B02DAC9}"/>
              </a:ext>
            </a:extLst>
          </p:cNvPr>
          <p:cNvSpPr/>
          <p:nvPr/>
        </p:nvSpPr>
        <p:spPr>
          <a:xfrm>
            <a:off x="6271579" y="1358602"/>
            <a:ext cx="1587294" cy="276999"/>
          </a:xfrm>
          <a:prstGeom prst="rect">
            <a:avLst/>
          </a:prstGeom>
          <a:solidFill>
            <a:schemeClr val="bg1"/>
          </a:solidFill>
        </p:spPr>
        <p:txBody>
          <a:bodyPr wrap="none">
            <a:spAutoFit/>
          </a:bodyPr>
          <a:lstStyle/>
          <a:p>
            <a:pPr algn="just"/>
            <a:r>
              <a:rPr lang="pt-BR" sz="1200" b="1" dirty="0">
                <a:latin typeface="Arial" panose="020B0604020202020204" pitchFamily="34" charset="0"/>
                <a:ea typeface="Calibri" panose="020F0502020204030204" pitchFamily="34" charset="0"/>
                <a:cs typeface="Times New Roman" panose="02020603050405020304" pitchFamily="18" charset="0"/>
              </a:rPr>
              <a:t>Problemas iniciais:</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129213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4.     Emprego de microrganismos em Processos Biotecnológicos Industriais"/>
          <p:cNvSpPr txBox="1"/>
          <p:nvPr/>
        </p:nvSpPr>
        <p:spPr>
          <a:xfrm>
            <a:off x="1847598" y="235514"/>
            <a:ext cx="8218598"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800" b="1"/>
            </a:pPr>
            <a:r>
              <a:rPr lang="pt-BR" sz="1800" dirty="0"/>
              <a:t> </a:t>
            </a:r>
            <a:r>
              <a:rPr lang="pt-BR" sz="1800" dirty="0">
                <a:latin typeface="+mn-ea"/>
              </a:rPr>
              <a:t>Emprego de microrganismos em Processos Biotecnológicos Industriais   </a:t>
            </a:r>
          </a:p>
        </p:txBody>
      </p:sp>
      <p:sp>
        <p:nvSpPr>
          <p:cNvPr id="175" name="4.1. Indústria de Alimentos"/>
          <p:cNvSpPr txBox="1"/>
          <p:nvPr/>
        </p:nvSpPr>
        <p:spPr>
          <a:xfrm>
            <a:off x="1248685" y="778115"/>
            <a:ext cx="2194513" cy="318357"/>
          </a:xfrm>
          <a:prstGeom prst="rect">
            <a:avLst/>
          </a:prstGeom>
          <a:gradFill>
            <a:gsLst>
              <a:gs pos="0">
                <a:schemeClr val="accent4"/>
              </a:gs>
              <a:gs pos="100000">
                <a:srgbClr val="FE9301"/>
              </a:gs>
            </a:gsLst>
            <a:lin ang="5400000"/>
          </a:gradFill>
          <a:ln w="12700">
            <a:miter lim="400000"/>
          </a:ln>
          <a:effectLst>
            <a:reflection stA="91988"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800">
                <a:latin typeface="Helvetica Neue Medium"/>
                <a:ea typeface="Helvetica Neue Medium"/>
                <a:cs typeface="Helvetica Neue Medium"/>
                <a:sym typeface="Helvetica Neue Medium"/>
              </a:defRPr>
            </a:lvl1pPr>
          </a:lstStyle>
          <a:p>
            <a:r>
              <a:rPr lang="pt-BR" sz="1600" dirty="0"/>
              <a:t>Indústria de Alimentos</a:t>
            </a:r>
          </a:p>
        </p:txBody>
      </p:sp>
      <p:sp>
        <p:nvSpPr>
          <p:cNvPr id="176" name="Produção de alimentos (pães, queijos, fermentados, embutidos)"/>
          <p:cNvSpPr txBox="1"/>
          <p:nvPr/>
        </p:nvSpPr>
        <p:spPr>
          <a:xfrm>
            <a:off x="1248684" y="1162099"/>
            <a:ext cx="8105381" cy="678905"/>
          </a:xfrm>
          <a:prstGeom prst="rect">
            <a:avLst/>
          </a:prstGeom>
          <a:gradFill>
            <a:gsLst>
              <a:gs pos="0">
                <a:schemeClr val="accent4">
                  <a:alpha val="0"/>
                </a:schemeClr>
              </a:gs>
              <a:gs pos="100000">
                <a:srgbClr val="FE9301"/>
              </a:gs>
            </a:gsLst>
            <a:lin ang="4056159"/>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l" defTabSz="316107">
              <a:lnSpc>
                <a:spcPct val="150000"/>
              </a:lnSpc>
              <a:spcBef>
                <a:spcPts val="281"/>
              </a:spcBef>
              <a:defRPr sz="2000" b="1">
                <a:uFill>
                  <a:solidFill>
                    <a:srgbClr val="000000"/>
                  </a:solidFill>
                </a:uFill>
                <a:latin typeface="Trebuchet MS"/>
                <a:ea typeface="Trebuchet MS"/>
                <a:cs typeface="Trebuchet MS"/>
                <a:sym typeface="Trebuchet MS"/>
              </a:defRPr>
            </a:pPr>
            <a:r>
              <a:rPr lang="pt-BR" sz="1400" dirty="0"/>
              <a:t>Produção de alimentos, bebidas e insumos: pães, queijos, fermentados, embutidos, iogurte,</a:t>
            </a:r>
            <a:r>
              <a:rPr lang="pt-BR" sz="1400" i="1" dirty="0"/>
              <a:t> “</a:t>
            </a:r>
            <a:r>
              <a:rPr lang="pt-BR" sz="1400" dirty="0"/>
              <a:t>Single </a:t>
            </a:r>
            <a:r>
              <a:rPr lang="pt-BR" sz="1400" dirty="0" err="1"/>
              <a:t>Cell</a:t>
            </a:r>
            <a:r>
              <a:rPr lang="pt-BR" sz="1400" dirty="0"/>
              <a:t> </a:t>
            </a:r>
            <a:r>
              <a:rPr lang="pt-BR" sz="1400" dirty="0" err="1"/>
              <a:t>Protein</a:t>
            </a:r>
            <a:r>
              <a:rPr lang="pt-BR" sz="1400" dirty="0"/>
              <a:t>” (SCP), aditivos, conservantes, </a:t>
            </a:r>
            <a:r>
              <a:rPr lang="pt-BR" sz="1400" dirty="0" err="1"/>
              <a:t>etc</a:t>
            </a:r>
            <a:endParaRPr lang="pt-BR" sz="1400" dirty="0"/>
          </a:p>
        </p:txBody>
      </p:sp>
      <p:sp>
        <p:nvSpPr>
          <p:cNvPr id="177" name="ICB/USP…"/>
          <p:cNvSpPr txBox="1"/>
          <p:nvPr/>
        </p:nvSpPr>
        <p:spPr>
          <a:xfrm>
            <a:off x="87039" y="50682"/>
            <a:ext cx="1062792" cy="667170"/>
          </a:xfrm>
          <a:prstGeom prst="rect">
            <a:avLst/>
          </a:prstGeom>
          <a:solidFill>
            <a:srgbClr val="72FDE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500">
                <a:latin typeface="Helvetica Neue Medium"/>
                <a:ea typeface="Helvetica Neue Medium"/>
                <a:cs typeface="Helvetica Neue Medium"/>
                <a:sym typeface="Helvetica Neue Medium"/>
              </a:defRPr>
            </a:pPr>
            <a:r>
              <a:rPr lang="pt-BR" sz="1055" dirty="0" err="1"/>
              <a:t>ICB</a:t>
            </a:r>
            <a:r>
              <a:rPr lang="pt-BR" sz="1055" dirty="0"/>
              <a:t>/USP</a:t>
            </a:r>
          </a:p>
          <a:p>
            <a:pPr>
              <a:defRPr sz="1000">
                <a:latin typeface="Helvetica Neue Medium"/>
                <a:ea typeface="Helvetica Neue Medium"/>
                <a:cs typeface="Helvetica Neue Medium"/>
                <a:sym typeface="Helvetica Neue Medium"/>
              </a:defRPr>
            </a:pPr>
            <a:endParaRPr lang="pt-BR" sz="703" dirty="0"/>
          </a:p>
          <a:p>
            <a:pPr>
              <a:defRPr sz="1000">
                <a:latin typeface="Helvetica Neue Medium"/>
                <a:ea typeface="Helvetica Neue Medium"/>
                <a:cs typeface="Helvetica Neue Medium"/>
                <a:sym typeface="Helvetica Neue Medium"/>
              </a:defRPr>
            </a:pPr>
            <a:r>
              <a:rPr lang="pt-BR" sz="703" dirty="0" err="1"/>
              <a:t>BMM</a:t>
            </a:r>
            <a:r>
              <a:rPr lang="pt-BR" sz="703" dirty="0"/>
              <a:t> 0180</a:t>
            </a:r>
          </a:p>
          <a:p>
            <a:pPr>
              <a:defRPr sz="1000">
                <a:latin typeface="Helvetica Neue Medium"/>
                <a:ea typeface="Helvetica Neue Medium"/>
                <a:cs typeface="Helvetica Neue Medium"/>
                <a:sym typeface="Helvetica Neue Medium"/>
              </a:defRPr>
            </a:pPr>
            <a:r>
              <a:rPr lang="pt-BR" sz="703" dirty="0"/>
              <a:t>Profa. Elisabete Vicente</a:t>
            </a:r>
          </a:p>
          <a:p>
            <a:pPr>
              <a:defRPr sz="1000" u="sng">
                <a:solidFill>
                  <a:srgbClr val="0000FF"/>
                </a:solidFill>
                <a:uFill>
                  <a:solidFill>
                    <a:srgbClr val="0000FF"/>
                  </a:solidFill>
                </a:uFill>
                <a:latin typeface="Helvetica Neue Medium"/>
                <a:ea typeface="Helvetica Neue Medium"/>
                <a:cs typeface="Helvetica Neue Medium"/>
                <a:sym typeface="Helvetica Neue Medium"/>
              </a:defRPr>
            </a:pPr>
            <a:r>
              <a:rPr lang="pt-BR" sz="703" dirty="0">
                <a:hlinkClick r:id="rId3"/>
              </a:rPr>
              <a:t>bevicent@usp.br</a:t>
            </a:r>
          </a:p>
        </p:txBody>
      </p:sp>
      <p:sp>
        <p:nvSpPr>
          <p:cNvPr id="178" name="A) Visão geral:"/>
          <p:cNvSpPr txBox="1"/>
          <p:nvPr/>
        </p:nvSpPr>
        <p:spPr>
          <a:xfrm>
            <a:off x="1248685" y="2018983"/>
            <a:ext cx="1521250" cy="318357"/>
          </a:xfrm>
          <a:prstGeom prst="rect">
            <a:avLst/>
          </a:prstGeom>
          <a:solidFill>
            <a:srgbClr val="FFFC66"/>
          </a:solidFill>
          <a:ln w="12700">
            <a:miter lim="400000"/>
          </a:ln>
          <a:effectLst>
            <a:outerShdw blurRad="190500" dist="8455"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l" defTabSz="316107">
              <a:spcBef>
                <a:spcPts val="281"/>
              </a:spcBef>
              <a:defRPr sz="2000" b="1">
                <a:uFill>
                  <a:solidFill>
                    <a:srgbClr val="0432FF"/>
                  </a:solidFill>
                </a:uFill>
                <a:latin typeface="Trebuchet MS"/>
                <a:ea typeface="Trebuchet MS"/>
                <a:cs typeface="Trebuchet MS"/>
                <a:sym typeface="Trebuchet MS"/>
              </a:defRPr>
            </a:pPr>
            <a:r>
              <a:rPr lang="pt-BR" sz="1600"/>
              <a:t>A) </a:t>
            </a:r>
            <a:r>
              <a:rPr lang="pt-BR" sz="1600">
                <a:uFill>
                  <a:solidFill>
                    <a:srgbClr val="000000"/>
                  </a:solidFill>
                </a:uFill>
              </a:rPr>
              <a:t>Visão geral: </a:t>
            </a:r>
          </a:p>
        </p:txBody>
      </p:sp>
      <p:sp>
        <p:nvSpPr>
          <p:cNvPr id="179" name="1. Microrganismos empregados na fabricação de Pães…"/>
          <p:cNvSpPr txBox="1"/>
          <p:nvPr/>
        </p:nvSpPr>
        <p:spPr>
          <a:xfrm>
            <a:off x="1248684" y="2337340"/>
            <a:ext cx="10267493" cy="4381008"/>
          </a:xfrm>
          <a:prstGeom prst="rect">
            <a:avLst/>
          </a:prstGeom>
          <a:solidFill>
            <a:schemeClr val="accent4">
              <a:lumMod val="20000"/>
              <a:lumOff val="80000"/>
            </a:schemeClr>
          </a:solidFill>
          <a:ln w="57150">
            <a:solidFill>
              <a:srgbClr val="C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321465" indent="-223241" algn="l" defTabSz="321465">
              <a:buSzPct val="100000"/>
              <a:buFont typeface="Helvetica"/>
              <a:buChar char="•"/>
              <a:defRPr sz="1600">
                <a:solidFill>
                  <a:schemeClr val="accent3">
                    <a:satOff val="-7500"/>
                    <a:lumOff val="-10588"/>
                  </a:schemeClr>
                </a:solidFill>
                <a:latin typeface="+mj-lt"/>
                <a:ea typeface="+mj-ea"/>
                <a:cs typeface="+mj-cs"/>
                <a:sym typeface="Helvetica"/>
              </a:defRPr>
            </a:pPr>
            <a:r>
              <a:rPr lang="pt-BR" sz="1400" b="1" dirty="0"/>
              <a:t>1. Microrganismos empregados na fabricação de </a:t>
            </a:r>
            <a:r>
              <a:rPr lang="pt-BR" sz="1400" b="1" u="sng" dirty="0"/>
              <a:t>Pães </a:t>
            </a:r>
          </a:p>
          <a:p>
            <a:pPr marL="98225" algn="l" defTabSz="321465">
              <a:buSzPct val="100000"/>
              <a:defRPr sz="1600">
                <a:solidFill>
                  <a:schemeClr val="accent3">
                    <a:satOff val="-7500"/>
                    <a:lumOff val="-10588"/>
                  </a:schemeClr>
                </a:solidFill>
                <a:latin typeface="+mj-lt"/>
                <a:ea typeface="+mj-ea"/>
                <a:cs typeface="+mj-cs"/>
                <a:sym typeface="Helvetica"/>
              </a:defRPr>
            </a:pPr>
            <a:endParaRPr lang="pt-BR" sz="800" b="1" u="sng" dirty="0"/>
          </a:p>
          <a:p>
            <a:pPr marL="321465" indent="-223241" algn="l" defTabSz="321465">
              <a:buSzPct val="100000"/>
              <a:buFont typeface="Helvetica"/>
              <a:buChar char="•"/>
              <a:defRPr sz="1600">
                <a:solidFill>
                  <a:schemeClr val="accent3">
                    <a:satOff val="-7500"/>
                    <a:lumOff val="-10588"/>
                  </a:schemeClr>
                </a:solidFill>
                <a:latin typeface="+mj-lt"/>
                <a:ea typeface="+mj-ea"/>
                <a:cs typeface="+mj-cs"/>
                <a:sym typeface="Helvetica"/>
              </a:defRPr>
            </a:pPr>
            <a:r>
              <a:rPr lang="pt-BR" sz="1400" b="1" dirty="0"/>
              <a:t>2. </a:t>
            </a:r>
            <a:r>
              <a:rPr lang="pt-BR" sz="1400" b="1" dirty="0">
                <a:solidFill>
                  <a:schemeClr val="accent3">
                    <a:satOff val="-7500"/>
                    <a:lumOff val="-10588"/>
                  </a:schemeClr>
                </a:solidFill>
                <a:sym typeface="Helvetica"/>
              </a:rPr>
              <a:t>Microrganismos empregados na fabricação de </a:t>
            </a:r>
            <a:r>
              <a:rPr lang="pt-BR" sz="1400" b="1" u="sng" dirty="0">
                <a:solidFill>
                  <a:schemeClr val="accent3">
                    <a:satOff val="-7500"/>
                    <a:lumOff val="-10588"/>
                  </a:schemeClr>
                </a:solidFill>
                <a:sym typeface="Helvetica"/>
              </a:rPr>
              <a:t>Bebidas</a:t>
            </a:r>
            <a:endParaRPr lang="pt-BR" sz="1400" b="1" dirty="0"/>
          </a:p>
          <a:p>
            <a:pPr marL="98225" algn="l" defTabSz="321465">
              <a:buSzPct val="100000"/>
              <a:defRPr sz="1600" b="1">
                <a:solidFill>
                  <a:schemeClr val="accent3">
                    <a:satOff val="-7500"/>
                    <a:lumOff val="-10588"/>
                  </a:schemeClr>
                </a:solidFill>
                <a:latin typeface="+mj-lt"/>
                <a:ea typeface="+mj-ea"/>
                <a:cs typeface="+mj-cs"/>
                <a:sym typeface="Helvetica"/>
              </a:defRPr>
            </a:pPr>
            <a:endParaRPr lang="pt-BR" sz="800" b="1" dirty="0"/>
          </a:p>
          <a:p>
            <a:pPr marL="321465" indent="-223241" algn="l" defTabSz="321465">
              <a:buSzPct val="100000"/>
              <a:buFont typeface="Helvetica"/>
              <a:buChar char="•"/>
              <a:defRPr sz="1600">
                <a:solidFill>
                  <a:schemeClr val="accent3">
                    <a:satOff val="-7500"/>
                    <a:lumOff val="-10588"/>
                  </a:schemeClr>
                </a:solidFill>
                <a:latin typeface="+mj-lt"/>
                <a:ea typeface="+mj-ea"/>
                <a:cs typeface="+mj-cs"/>
                <a:sym typeface="Helvetica"/>
              </a:defRPr>
            </a:pPr>
            <a:r>
              <a:rPr lang="pt-BR" sz="1400" b="1" dirty="0"/>
              <a:t>3. Microrganismos empregados na fabricação de </a:t>
            </a:r>
            <a:r>
              <a:rPr lang="pt-BR" sz="1400" b="1" u="sng" dirty="0"/>
              <a:t>Queijos</a:t>
            </a:r>
          </a:p>
          <a:p>
            <a:pPr marL="321465" indent="-223241" algn="l" defTabSz="321465">
              <a:buSzPct val="100000"/>
              <a:buFont typeface="Helvetica"/>
              <a:buChar char="•"/>
              <a:defRPr sz="1600"/>
            </a:pPr>
            <a:r>
              <a:rPr lang="pt-BR" sz="1400" dirty="0"/>
              <a:t>Identifique os </a:t>
            </a:r>
            <a:r>
              <a:rPr lang="pt-BR" sz="1400" b="1" dirty="0"/>
              <a:t>microrganismos</a:t>
            </a:r>
            <a:r>
              <a:rPr lang="pt-BR" sz="1400" dirty="0"/>
              <a:t> envolvidos na conversão de leite em diferentes tipos de queijo. </a:t>
            </a:r>
          </a:p>
          <a:p>
            <a:pPr marL="321465" indent="-223241" algn="l" defTabSz="321465">
              <a:buSzPct val="100000"/>
              <a:buFont typeface="Helvetica"/>
              <a:buChar char="•"/>
              <a:defRPr sz="1600"/>
            </a:pPr>
            <a:r>
              <a:rPr lang="pt-BR" sz="1400" dirty="0"/>
              <a:t>Como eles podem afetar os </a:t>
            </a:r>
            <a:r>
              <a:rPr lang="pt-BR" sz="1400" u="sng" dirty="0"/>
              <a:t>sabores</a:t>
            </a:r>
            <a:r>
              <a:rPr lang="pt-BR" sz="1400" dirty="0"/>
              <a:t> e </a:t>
            </a:r>
            <a:r>
              <a:rPr lang="pt-BR" sz="1400" u="sng" dirty="0"/>
              <a:t>cheiros</a:t>
            </a:r>
            <a:r>
              <a:rPr lang="pt-BR" sz="1400" dirty="0"/>
              <a:t> e como eles podem nos </a:t>
            </a:r>
            <a:r>
              <a:rPr lang="pt-BR" sz="1400" u="sng" dirty="0"/>
              <a:t>beneficiar</a:t>
            </a:r>
            <a:r>
              <a:rPr lang="pt-BR" sz="1400" dirty="0"/>
              <a:t>?</a:t>
            </a:r>
          </a:p>
          <a:p>
            <a:pPr marL="321465" indent="-223241" algn="l" defTabSz="321465">
              <a:buSzPct val="100000"/>
              <a:buFont typeface="Helvetica"/>
              <a:buChar char="•"/>
              <a:defRPr sz="1600"/>
            </a:pPr>
            <a:r>
              <a:rPr lang="pt-BR" sz="1400" b="1" dirty="0">
                <a:solidFill>
                  <a:srgbClr val="7030A0"/>
                </a:solidFill>
              </a:rPr>
              <a:t>Qual é o seu queijo favorito?</a:t>
            </a:r>
          </a:p>
          <a:p>
            <a:pPr algn="l" defTabSz="321465">
              <a:defRPr sz="1600">
                <a:latin typeface="+mj-lt"/>
                <a:ea typeface="+mj-ea"/>
                <a:cs typeface="+mj-cs"/>
                <a:sym typeface="Helvetica"/>
              </a:defRPr>
            </a:pPr>
            <a:endParaRPr lang="pt-BR" sz="800" b="1" dirty="0"/>
          </a:p>
          <a:p>
            <a:pPr marL="321465" indent="-223241" algn="l" defTabSz="321465">
              <a:buSzPct val="100000"/>
              <a:buFont typeface="Helvetica"/>
              <a:buChar char="•"/>
              <a:defRPr sz="1600">
                <a:solidFill>
                  <a:schemeClr val="accent3">
                    <a:satOff val="-7500"/>
                    <a:lumOff val="-10588"/>
                  </a:schemeClr>
                </a:solidFill>
                <a:latin typeface="+mj-lt"/>
                <a:ea typeface="+mj-ea"/>
                <a:cs typeface="+mj-cs"/>
                <a:sym typeface="Helvetica"/>
              </a:defRPr>
            </a:pPr>
            <a:r>
              <a:rPr lang="pt-BR" sz="1400" b="1" dirty="0"/>
              <a:t>4. Microrganismos empregados na fabricação </a:t>
            </a:r>
            <a:r>
              <a:rPr lang="pt-BR" sz="1400" b="1" u="sng" dirty="0"/>
              <a:t>Alimentos Fermentados – Embutidos fermentados</a:t>
            </a:r>
            <a:endParaRPr lang="pt-BR" sz="1400" b="1" dirty="0"/>
          </a:p>
          <a:p>
            <a:pPr marL="321465" indent="-223241" algn="l" defTabSz="321465">
              <a:buSzPct val="100000"/>
              <a:buFont typeface="Helvetica"/>
              <a:buChar char="•"/>
              <a:defRPr sz="1600">
                <a:latin typeface="+mj-lt"/>
                <a:ea typeface="+mj-ea"/>
                <a:cs typeface="+mj-cs"/>
                <a:sym typeface="Helvetica"/>
              </a:defRPr>
            </a:pPr>
            <a:r>
              <a:rPr lang="pt-BR" sz="1400" dirty="0"/>
              <a:t>Aproveitando o poder dos microrganismos - Os seres humanos têm aproveitado o poder dos microrganismos para fermentar alimentos desde milhares de anos. </a:t>
            </a:r>
          </a:p>
          <a:p>
            <a:pPr algn="l" defTabSz="321465">
              <a:defRPr sz="1600">
                <a:latin typeface="+mj-lt"/>
                <a:ea typeface="+mj-ea"/>
                <a:cs typeface="+mj-cs"/>
                <a:sym typeface="Helvetica"/>
              </a:defRPr>
            </a:pPr>
            <a:endParaRPr lang="pt-BR" sz="800" dirty="0"/>
          </a:p>
          <a:p>
            <a:pPr marL="321465" indent="-223241" algn="l" defTabSz="321465">
              <a:buSzPct val="100000"/>
              <a:buFont typeface="Helvetica"/>
              <a:buChar char="•"/>
              <a:defRPr sz="1600" b="1">
                <a:solidFill>
                  <a:schemeClr val="accent3">
                    <a:satOff val="-7500"/>
                    <a:lumOff val="-10588"/>
                  </a:schemeClr>
                </a:solidFill>
                <a:latin typeface="+mj-lt"/>
                <a:ea typeface="+mj-ea"/>
                <a:cs typeface="+mj-cs"/>
                <a:sym typeface="Helvetica"/>
              </a:defRPr>
            </a:pPr>
            <a:r>
              <a:rPr lang="pt-BR" sz="1400" dirty="0"/>
              <a:t>5. “</a:t>
            </a:r>
            <a:r>
              <a:rPr lang="pt-BR" sz="1400" u="sng" dirty="0"/>
              <a:t>Single </a:t>
            </a:r>
            <a:r>
              <a:rPr lang="pt-BR" sz="1400" u="sng" dirty="0" err="1"/>
              <a:t>Cell</a:t>
            </a:r>
            <a:r>
              <a:rPr lang="pt-BR" sz="1400" u="sng" dirty="0"/>
              <a:t> </a:t>
            </a:r>
            <a:r>
              <a:rPr lang="pt-BR" sz="1400" u="sng" dirty="0" err="1"/>
              <a:t>Protein</a:t>
            </a:r>
            <a:r>
              <a:rPr lang="pt-BR" sz="1400" u="sng" dirty="0"/>
              <a:t>” </a:t>
            </a:r>
            <a:r>
              <a:rPr lang="pt-BR" sz="1400" dirty="0"/>
              <a:t>(SCP)</a:t>
            </a:r>
          </a:p>
          <a:p>
            <a:pPr marL="321465" indent="-223241" algn="l" defTabSz="321465">
              <a:buSzPct val="100000"/>
              <a:buFont typeface="Helvetica"/>
              <a:buChar char="•"/>
              <a:defRPr sz="1600">
                <a:latin typeface="+mj-lt"/>
                <a:ea typeface="+mj-ea"/>
                <a:cs typeface="+mj-cs"/>
                <a:sym typeface="Helvetica"/>
              </a:defRPr>
            </a:pPr>
            <a:r>
              <a:rPr lang="pt-BR" sz="1400" dirty="0"/>
              <a:t>Aproveitando o poder dos microrganismos –</a:t>
            </a:r>
          </a:p>
          <a:p>
            <a:pPr marL="321465" indent="-223241" algn="l" defTabSz="321465">
              <a:buSzPct val="100000"/>
              <a:buFont typeface="Helvetica"/>
              <a:buChar char="•"/>
              <a:defRPr sz="1600">
                <a:latin typeface="+mj-lt"/>
                <a:ea typeface="+mj-ea"/>
                <a:cs typeface="+mj-cs"/>
                <a:sym typeface="Helvetica"/>
              </a:defRPr>
            </a:pPr>
            <a:endParaRPr lang="pt-BR" sz="800" dirty="0"/>
          </a:p>
          <a:p>
            <a:pPr marL="321465" indent="-223241" algn="l" defTabSz="321465">
              <a:buSzPct val="100000"/>
              <a:buFont typeface="Helvetica"/>
              <a:buChar char="•"/>
              <a:defRPr sz="1600">
                <a:solidFill>
                  <a:schemeClr val="accent3">
                    <a:satOff val="-7500"/>
                    <a:lumOff val="-10588"/>
                  </a:schemeClr>
                </a:solidFill>
                <a:latin typeface="+mj-lt"/>
                <a:ea typeface="+mj-ea"/>
                <a:cs typeface="+mj-cs"/>
                <a:sym typeface="Helvetica"/>
              </a:defRPr>
            </a:pPr>
            <a:r>
              <a:rPr lang="pt-BR" sz="1400" b="1" dirty="0">
                <a:solidFill>
                  <a:schemeClr val="accent3">
                    <a:satOff val="-7500"/>
                    <a:lumOff val="-10588"/>
                  </a:schemeClr>
                </a:solidFill>
                <a:sym typeface="Helvetica"/>
              </a:rPr>
              <a:t>6. Microrganismos empregados na fabricação </a:t>
            </a:r>
            <a:r>
              <a:rPr lang="pt-BR" sz="1400" b="1" u="sng" dirty="0">
                <a:solidFill>
                  <a:schemeClr val="accent3">
                    <a:satOff val="-7500"/>
                    <a:lumOff val="-10588"/>
                  </a:schemeClr>
                </a:solidFill>
                <a:sym typeface="Helvetica"/>
              </a:rPr>
              <a:t>aditivos para alimentos: </a:t>
            </a:r>
          </a:p>
          <a:p>
            <a:pPr marL="98225" algn="l" defTabSz="321465">
              <a:buSzPct val="100000"/>
              <a:defRPr sz="1600">
                <a:solidFill>
                  <a:schemeClr val="accent3">
                    <a:satOff val="-7500"/>
                    <a:lumOff val="-10588"/>
                  </a:schemeClr>
                </a:solidFill>
                <a:latin typeface="+mj-lt"/>
                <a:ea typeface="+mj-ea"/>
                <a:cs typeface="+mj-cs"/>
                <a:sym typeface="Helvetica"/>
              </a:defRPr>
            </a:pPr>
            <a:r>
              <a:rPr lang="pt-BR" sz="1400" b="1" dirty="0">
                <a:solidFill>
                  <a:schemeClr val="bg2"/>
                </a:solidFill>
                <a:sym typeface="Helvetica"/>
              </a:rPr>
              <a:t>     </a:t>
            </a:r>
            <a:r>
              <a:rPr lang="pt-BR" sz="1400" dirty="0">
                <a:solidFill>
                  <a:schemeClr val="tx1"/>
                </a:solidFill>
                <a:sym typeface="Helvetica"/>
              </a:rPr>
              <a:t>Aromas, Essências, conservantes naturais, espessantes</a:t>
            </a:r>
          </a:p>
          <a:p>
            <a:pPr marL="98225" algn="l" defTabSz="321465">
              <a:buSzPct val="100000"/>
              <a:defRPr sz="1600">
                <a:solidFill>
                  <a:schemeClr val="accent3">
                    <a:satOff val="-7500"/>
                    <a:lumOff val="-10588"/>
                  </a:schemeClr>
                </a:solidFill>
                <a:latin typeface="+mj-lt"/>
                <a:ea typeface="+mj-ea"/>
                <a:cs typeface="+mj-cs"/>
                <a:sym typeface="Helvetica"/>
              </a:defRPr>
            </a:pPr>
            <a:endParaRPr lang="pt-BR" sz="800" dirty="0">
              <a:solidFill>
                <a:schemeClr val="tx1"/>
              </a:solidFill>
              <a:sym typeface="Helvetica"/>
            </a:endParaRPr>
          </a:p>
          <a:p>
            <a:pPr marL="321465" indent="-223241" algn="l" defTabSz="321465">
              <a:buSzPct val="100000"/>
              <a:buFont typeface="Helvetica"/>
              <a:buChar char="•"/>
              <a:defRPr sz="1600">
                <a:solidFill>
                  <a:schemeClr val="accent3">
                    <a:satOff val="-7500"/>
                    <a:lumOff val="-10588"/>
                  </a:schemeClr>
                </a:solidFill>
                <a:latin typeface="+mj-lt"/>
                <a:ea typeface="+mj-ea"/>
                <a:cs typeface="+mj-cs"/>
                <a:sym typeface="Helvetica"/>
              </a:defRPr>
            </a:pPr>
            <a:r>
              <a:rPr lang="pt-BR" sz="1400" b="1" dirty="0"/>
              <a:t>7. Microrganismos empregados na fabricação </a:t>
            </a:r>
            <a:r>
              <a:rPr lang="pt-BR" sz="1400" b="1" u="sng" dirty="0"/>
              <a:t>Iogurte</a:t>
            </a:r>
            <a:endParaRPr lang="pt-BR" sz="1400" b="1" dirty="0"/>
          </a:p>
          <a:p>
            <a:pPr marL="321465" indent="-223241" algn="l" defTabSz="321465">
              <a:buSzPct val="100000"/>
              <a:buFont typeface="Helvetica"/>
              <a:buChar char="•"/>
              <a:defRPr sz="1600">
                <a:latin typeface="+mj-lt"/>
                <a:ea typeface="+mj-ea"/>
                <a:cs typeface="+mj-cs"/>
                <a:sym typeface="Helvetica"/>
              </a:defRPr>
            </a:pPr>
            <a:r>
              <a:rPr lang="pt-BR" sz="1400" dirty="0"/>
              <a:t>Aproveitando o poder dos microrganismos -</a:t>
            </a:r>
          </a:p>
          <a:p>
            <a:pPr marL="98225" algn="l" defTabSz="321465">
              <a:buSzPct val="100000"/>
              <a:defRPr sz="1600">
                <a:solidFill>
                  <a:schemeClr val="accent3">
                    <a:satOff val="-7500"/>
                    <a:lumOff val="-10588"/>
                  </a:schemeClr>
                </a:solidFill>
                <a:latin typeface="+mj-lt"/>
                <a:ea typeface="+mj-ea"/>
                <a:cs typeface="+mj-cs"/>
                <a:sym typeface="Helvetica"/>
              </a:defRPr>
            </a:pPr>
            <a:endParaRPr lang="pt-BR" sz="800" u="sng" dirty="0">
              <a:solidFill>
                <a:schemeClr val="accent3">
                  <a:satOff val="-7500"/>
                  <a:lumOff val="-10588"/>
                </a:schemeClr>
              </a:solidFill>
              <a:sym typeface="Helvetica"/>
            </a:endParaRPr>
          </a:p>
          <a:p>
            <a:pPr marL="321465" indent="-223241" algn="l" defTabSz="321465">
              <a:buSzPct val="100000"/>
              <a:buFont typeface="Helvetica"/>
              <a:buChar char="•"/>
              <a:defRPr sz="1600">
                <a:solidFill>
                  <a:schemeClr val="accent3">
                    <a:satOff val="-7500"/>
                    <a:lumOff val="-10588"/>
                  </a:schemeClr>
                </a:solidFill>
                <a:latin typeface="+mj-lt"/>
                <a:ea typeface="+mj-ea"/>
                <a:cs typeface="+mj-cs"/>
                <a:sym typeface="Helvetica"/>
              </a:defRPr>
            </a:pPr>
            <a:r>
              <a:rPr lang="pt-BR" sz="1400" b="1" u="sng" dirty="0">
                <a:solidFill>
                  <a:schemeClr val="accent3">
                    <a:satOff val="-7500"/>
                    <a:lumOff val="-10588"/>
                  </a:schemeClr>
                </a:solidFill>
                <a:sym typeface="Helvetica"/>
              </a:rPr>
              <a:t>8. Probióticos e Prebióticos </a:t>
            </a:r>
            <a:endParaRPr lang="pt-BR" sz="1400" b="1" dirty="0">
              <a:solidFill>
                <a:schemeClr val="accent3">
                  <a:satOff val="-7500"/>
                  <a:lumOff val="-10588"/>
                </a:schemeClr>
              </a:solidFill>
              <a:sym typeface="Helvetica"/>
            </a:endParaRPr>
          </a:p>
        </p:txBody>
      </p:sp>
    </p:spTree>
    <p:extLst>
      <p:ext uri="{BB962C8B-B14F-4D97-AF65-F5344CB8AC3E}">
        <p14:creationId xmlns:p14="http://schemas.microsoft.com/office/powerpoint/2010/main" val="164640774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4.     Emprego de microrganismos em Processos Biotecnológicos Industriais"/>
          <p:cNvSpPr txBox="1"/>
          <p:nvPr/>
        </p:nvSpPr>
        <p:spPr>
          <a:xfrm>
            <a:off x="1655836" y="5841"/>
            <a:ext cx="8218598"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800" b="1"/>
            </a:pPr>
            <a:r>
              <a:rPr lang="pt-BR" sz="1800" dirty="0"/>
              <a:t> </a:t>
            </a:r>
            <a:r>
              <a:rPr lang="pt-BR" sz="1800" dirty="0">
                <a:latin typeface="+mn-ea"/>
              </a:rPr>
              <a:t>Emprego de microrganismos em Processos Biotecnológicos Industriais   </a:t>
            </a:r>
          </a:p>
        </p:txBody>
      </p:sp>
      <p:sp>
        <p:nvSpPr>
          <p:cNvPr id="175" name="4.1. Indústria de Alimentos"/>
          <p:cNvSpPr txBox="1"/>
          <p:nvPr/>
        </p:nvSpPr>
        <p:spPr>
          <a:xfrm>
            <a:off x="1228535" y="395789"/>
            <a:ext cx="2103141" cy="318357"/>
          </a:xfrm>
          <a:prstGeom prst="rect">
            <a:avLst/>
          </a:prstGeom>
          <a:gradFill>
            <a:gsLst>
              <a:gs pos="0">
                <a:schemeClr val="accent4"/>
              </a:gs>
              <a:gs pos="100000">
                <a:srgbClr val="FE9301"/>
              </a:gs>
            </a:gsLst>
            <a:lin ang="5400000"/>
          </a:gradFill>
          <a:ln w="12700">
            <a:miter lim="400000"/>
          </a:ln>
          <a:effectLst>
            <a:reflection stA="91988"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800">
                <a:latin typeface="Helvetica Neue Medium"/>
                <a:ea typeface="Helvetica Neue Medium"/>
                <a:cs typeface="Helvetica Neue Medium"/>
                <a:sym typeface="Helvetica Neue Medium"/>
              </a:defRPr>
            </a:lvl1pPr>
          </a:lstStyle>
          <a:p>
            <a:r>
              <a:rPr lang="pt-BR" sz="1406" dirty="0"/>
              <a:t> Indústria de </a:t>
            </a:r>
            <a:r>
              <a:rPr lang="pt-BR" sz="1600" dirty="0"/>
              <a:t>Alimentos</a:t>
            </a:r>
          </a:p>
        </p:txBody>
      </p:sp>
      <p:sp>
        <p:nvSpPr>
          <p:cNvPr id="176" name="Produção de alimentos (pães, queijos, fermentados, embutidos)"/>
          <p:cNvSpPr txBox="1"/>
          <p:nvPr/>
        </p:nvSpPr>
        <p:spPr>
          <a:xfrm>
            <a:off x="1228535" y="752443"/>
            <a:ext cx="8218598" cy="678905"/>
          </a:xfrm>
          <a:prstGeom prst="rect">
            <a:avLst/>
          </a:prstGeom>
          <a:gradFill>
            <a:gsLst>
              <a:gs pos="0">
                <a:schemeClr val="accent4">
                  <a:alpha val="0"/>
                </a:schemeClr>
              </a:gs>
              <a:gs pos="100000">
                <a:srgbClr val="FE9301"/>
              </a:gs>
            </a:gsLst>
            <a:lin ang="4056159"/>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l" defTabSz="316107">
              <a:lnSpc>
                <a:spcPct val="150000"/>
              </a:lnSpc>
              <a:spcBef>
                <a:spcPts val="281"/>
              </a:spcBef>
              <a:defRPr sz="2000" b="1">
                <a:uFill>
                  <a:solidFill>
                    <a:srgbClr val="000000"/>
                  </a:solidFill>
                </a:uFill>
                <a:latin typeface="Trebuchet MS"/>
                <a:ea typeface="Trebuchet MS"/>
                <a:cs typeface="Trebuchet MS"/>
                <a:sym typeface="Trebuchet MS"/>
              </a:defRPr>
            </a:pPr>
            <a:r>
              <a:rPr lang="pt-BR" sz="1400" dirty="0"/>
              <a:t>Produção de alimentos, bebidas e insumos: pães, queijos, fermentados, embutidos, iogurte,</a:t>
            </a:r>
            <a:r>
              <a:rPr lang="pt-BR" sz="1400" i="1" dirty="0"/>
              <a:t> “</a:t>
            </a:r>
            <a:r>
              <a:rPr lang="pt-BR" sz="1400" dirty="0"/>
              <a:t>Single </a:t>
            </a:r>
            <a:r>
              <a:rPr lang="pt-BR" sz="1400" dirty="0" err="1"/>
              <a:t>Cell</a:t>
            </a:r>
            <a:r>
              <a:rPr lang="pt-BR" sz="1400" dirty="0"/>
              <a:t> </a:t>
            </a:r>
            <a:r>
              <a:rPr lang="pt-BR" sz="1400" dirty="0" err="1"/>
              <a:t>Protein</a:t>
            </a:r>
            <a:r>
              <a:rPr lang="pt-BR" sz="1400" dirty="0"/>
              <a:t>” (SCP), aditivos, conservantes, </a:t>
            </a:r>
            <a:r>
              <a:rPr lang="pt-BR" sz="1400" dirty="0" err="1"/>
              <a:t>etc</a:t>
            </a:r>
            <a:endParaRPr lang="pt-BR" sz="1400" dirty="0"/>
          </a:p>
        </p:txBody>
      </p:sp>
      <p:sp>
        <p:nvSpPr>
          <p:cNvPr id="177" name="ICB/USP…"/>
          <p:cNvSpPr txBox="1"/>
          <p:nvPr/>
        </p:nvSpPr>
        <p:spPr>
          <a:xfrm>
            <a:off x="0" y="0"/>
            <a:ext cx="1062792" cy="667170"/>
          </a:xfrm>
          <a:prstGeom prst="rect">
            <a:avLst/>
          </a:prstGeom>
          <a:solidFill>
            <a:srgbClr val="72FDE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500">
                <a:latin typeface="Helvetica Neue Medium"/>
                <a:ea typeface="Helvetica Neue Medium"/>
                <a:cs typeface="Helvetica Neue Medium"/>
                <a:sym typeface="Helvetica Neue Medium"/>
              </a:defRPr>
            </a:pPr>
            <a:r>
              <a:rPr lang="pt-BR" sz="1055" dirty="0" err="1"/>
              <a:t>ICB</a:t>
            </a:r>
            <a:r>
              <a:rPr lang="pt-BR" sz="1055" dirty="0"/>
              <a:t>/USP</a:t>
            </a:r>
          </a:p>
          <a:p>
            <a:pPr>
              <a:defRPr sz="1000">
                <a:latin typeface="Helvetica Neue Medium"/>
                <a:ea typeface="Helvetica Neue Medium"/>
                <a:cs typeface="Helvetica Neue Medium"/>
                <a:sym typeface="Helvetica Neue Medium"/>
              </a:defRPr>
            </a:pPr>
            <a:endParaRPr lang="pt-BR" sz="703" dirty="0"/>
          </a:p>
          <a:p>
            <a:pPr>
              <a:defRPr sz="1000">
                <a:latin typeface="Helvetica Neue Medium"/>
                <a:ea typeface="Helvetica Neue Medium"/>
                <a:cs typeface="Helvetica Neue Medium"/>
                <a:sym typeface="Helvetica Neue Medium"/>
              </a:defRPr>
            </a:pPr>
            <a:r>
              <a:rPr lang="pt-BR" sz="703" dirty="0" err="1"/>
              <a:t>BMM</a:t>
            </a:r>
            <a:r>
              <a:rPr lang="pt-BR" sz="703" dirty="0"/>
              <a:t> 0180</a:t>
            </a:r>
          </a:p>
          <a:p>
            <a:pPr>
              <a:defRPr sz="1000">
                <a:latin typeface="Helvetica Neue Medium"/>
                <a:ea typeface="Helvetica Neue Medium"/>
                <a:cs typeface="Helvetica Neue Medium"/>
                <a:sym typeface="Helvetica Neue Medium"/>
              </a:defRPr>
            </a:pPr>
            <a:r>
              <a:rPr lang="pt-BR" sz="703" dirty="0"/>
              <a:t>Profa. Elisabete Vicente</a:t>
            </a:r>
          </a:p>
          <a:p>
            <a:pPr>
              <a:defRPr sz="1000" u="sng">
                <a:solidFill>
                  <a:srgbClr val="0000FF"/>
                </a:solidFill>
                <a:uFill>
                  <a:solidFill>
                    <a:srgbClr val="0000FF"/>
                  </a:solidFill>
                </a:uFill>
                <a:latin typeface="Helvetica Neue Medium"/>
                <a:ea typeface="Helvetica Neue Medium"/>
                <a:cs typeface="Helvetica Neue Medium"/>
                <a:sym typeface="Helvetica Neue Medium"/>
              </a:defRPr>
            </a:pPr>
            <a:r>
              <a:rPr lang="pt-BR" sz="703" dirty="0">
                <a:hlinkClick r:id="rId3"/>
              </a:rPr>
              <a:t>bevicent@usp.br</a:t>
            </a:r>
          </a:p>
        </p:txBody>
      </p:sp>
      <p:sp>
        <p:nvSpPr>
          <p:cNvPr id="179" name="1. Microrganismos empregados na fabricação de Pães…"/>
          <p:cNvSpPr txBox="1"/>
          <p:nvPr/>
        </p:nvSpPr>
        <p:spPr>
          <a:xfrm>
            <a:off x="1228535" y="1565213"/>
            <a:ext cx="8532353" cy="318357"/>
          </a:xfrm>
          <a:prstGeom prst="rect">
            <a:avLst/>
          </a:prstGeom>
          <a:solidFill>
            <a:schemeClr val="accent4">
              <a:lumMod val="20000"/>
              <a:lumOff val="80000"/>
            </a:schemeClr>
          </a:solidFill>
          <a:ln w="57150">
            <a:solidFill>
              <a:srgbClr val="C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98225" algn="l" defTabSz="321465">
              <a:buSzPct val="100000"/>
              <a:defRPr sz="1600">
                <a:solidFill>
                  <a:schemeClr val="accent3">
                    <a:satOff val="-7500"/>
                    <a:lumOff val="-10588"/>
                  </a:schemeClr>
                </a:solidFill>
                <a:latin typeface="+mj-lt"/>
                <a:ea typeface="+mj-ea"/>
                <a:cs typeface="+mj-cs"/>
                <a:sym typeface="Helvetica"/>
              </a:defRPr>
            </a:pPr>
            <a:r>
              <a:rPr lang="pt-BR" sz="1600" b="1" dirty="0"/>
              <a:t>1. Microrganismos empregados na fabricação de </a:t>
            </a:r>
            <a:r>
              <a:rPr lang="pt-BR" sz="1600" b="1" u="sng" dirty="0"/>
              <a:t>Pães </a:t>
            </a:r>
          </a:p>
        </p:txBody>
      </p:sp>
      <p:sp>
        <p:nvSpPr>
          <p:cNvPr id="3" name="TextBox 2">
            <a:extLst>
              <a:ext uri="{FF2B5EF4-FFF2-40B4-BE49-F238E27FC236}">
                <a16:creationId xmlns:a16="http://schemas.microsoft.com/office/drawing/2014/main" id="{8BDEEEEB-5BF3-8D45-AB60-48ADBA4872D1}"/>
              </a:ext>
            </a:extLst>
          </p:cNvPr>
          <p:cNvSpPr txBox="1"/>
          <p:nvPr/>
        </p:nvSpPr>
        <p:spPr>
          <a:xfrm>
            <a:off x="1196513" y="2571726"/>
            <a:ext cx="4082268" cy="1884298"/>
          </a:xfrm>
          <a:custGeom>
            <a:avLst/>
            <a:gdLst>
              <a:gd name="connsiteX0" fmla="*/ 0 w 4082268"/>
              <a:gd name="connsiteY0" fmla="*/ 0 h 1884298"/>
              <a:gd name="connsiteX1" fmla="*/ 664827 w 4082268"/>
              <a:gd name="connsiteY1" fmla="*/ 0 h 1884298"/>
              <a:gd name="connsiteX2" fmla="*/ 1288830 w 4082268"/>
              <a:gd name="connsiteY2" fmla="*/ 0 h 1884298"/>
              <a:gd name="connsiteX3" fmla="*/ 1872011 w 4082268"/>
              <a:gd name="connsiteY3" fmla="*/ 0 h 1884298"/>
              <a:gd name="connsiteX4" fmla="*/ 2455193 w 4082268"/>
              <a:gd name="connsiteY4" fmla="*/ 0 h 1884298"/>
              <a:gd name="connsiteX5" fmla="*/ 3120019 w 4082268"/>
              <a:gd name="connsiteY5" fmla="*/ 0 h 1884298"/>
              <a:gd name="connsiteX6" fmla="*/ 4082268 w 4082268"/>
              <a:gd name="connsiteY6" fmla="*/ 0 h 1884298"/>
              <a:gd name="connsiteX7" fmla="*/ 4082268 w 4082268"/>
              <a:gd name="connsiteY7" fmla="*/ 414546 h 1884298"/>
              <a:gd name="connsiteX8" fmla="*/ 4082268 w 4082268"/>
              <a:gd name="connsiteY8" fmla="*/ 904463 h 1884298"/>
              <a:gd name="connsiteX9" fmla="*/ 4082268 w 4082268"/>
              <a:gd name="connsiteY9" fmla="*/ 1319009 h 1884298"/>
              <a:gd name="connsiteX10" fmla="*/ 4082268 w 4082268"/>
              <a:gd name="connsiteY10" fmla="*/ 1884298 h 1884298"/>
              <a:gd name="connsiteX11" fmla="*/ 3580732 w 4082268"/>
              <a:gd name="connsiteY11" fmla="*/ 1884298 h 1884298"/>
              <a:gd name="connsiteX12" fmla="*/ 2915906 w 4082268"/>
              <a:gd name="connsiteY12" fmla="*/ 1884298 h 1884298"/>
              <a:gd name="connsiteX13" fmla="*/ 2373547 w 4082268"/>
              <a:gd name="connsiteY13" fmla="*/ 1884298 h 1884298"/>
              <a:gd name="connsiteX14" fmla="*/ 1708721 w 4082268"/>
              <a:gd name="connsiteY14" fmla="*/ 1884298 h 1884298"/>
              <a:gd name="connsiteX15" fmla="*/ 1207185 w 4082268"/>
              <a:gd name="connsiteY15" fmla="*/ 1884298 h 1884298"/>
              <a:gd name="connsiteX16" fmla="*/ 746472 w 4082268"/>
              <a:gd name="connsiteY16" fmla="*/ 1884298 h 1884298"/>
              <a:gd name="connsiteX17" fmla="*/ 0 w 4082268"/>
              <a:gd name="connsiteY17" fmla="*/ 1884298 h 1884298"/>
              <a:gd name="connsiteX18" fmla="*/ 0 w 4082268"/>
              <a:gd name="connsiteY18" fmla="*/ 1394381 h 1884298"/>
              <a:gd name="connsiteX19" fmla="*/ 0 w 4082268"/>
              <a:gd name="connsiteY19" fmla="*/ 979835 h 1884298"/>
              <a:gd name="connsiteX20" fmla="*/ 0 w 4082268"/>
              <a:gd name="connsiteY20" fmla="*/ 471075 h 1884298"/>
              <a:gd name="connsiteX21" fmla="*/ 0 w 4082268"/>
              <a:gd name="connsiteY21" fmla="*/ 0 h 188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82268" h="1884298" fill="none" extrusionOk="0">
                <a:moveTo>
                  <a:pt x="0" y="0"/>
                </a:moveTo>
                <a:cubicBezTo>
                  <a:pt x="322602" y="-8788"/>
                  <a:pt x="382887" y="43687"/>
                  <a:pt x="664827" y="0"/>
                </a:cubicBezTo>
                <a:cubicBezTo>
                  <a:pt x="946767" y="-43687"/>
                  <a:pt x="1021522" y="32451"/>
                  <a:pt x="1288830" y="0"/>
                </a:cubicBezTo>
                <a:cubicBezTo>
                  <a:pt x="1556138" y="-32451"/>
                  <a:pt x="1745216" y="5122"/>
                  <a:pt x="1872011" y="0"/>
                </a:cubicBezTo>
                <a:cubicBezTo>
                  <a:pt x="1998806" y="-5122"/>
                  <a:pt x="2323087" y="6687"/>
                  <a:pt x="2455193" y="0"/>
                </a:cubicBezTo>
                <a:cubicBezTo>
                  <a:pt x="2587299" y="-6687"/>
                  <a:pt x="2858092" y="15670"/>
                  <a:pt x="3120019" y="0"/>
                </a:cubicBezTo>
                <a:cubicBezTo>
                  <a:pt x="3381946" y="-15670"/>
                  <a:pt x="3806430" y="19422"/>
                  <a:pt x="4082268" y="0"/>
                </a:cubicBezTo>
                <a:cubicBezTo>
                  <a:pt x="4086810" y="179685"/>
                  <a:pt x="4067252" y="255223"/>
                  <a:pt x="4082268" y="414546"/>
                </a:cubicBezTo>
                <a:cubicBezTo>
                  <a:pt x="4097284" y="573869"/>
                  <a:pt x="4030195" y="747764"/>
                  <a:pt x="4082268" y="904463"/>
                </a:cubicBezTo>
                <a:cubicBezTo>
                  <a:pt x="4134341" y="1061162"/>
                  <a:pt x="4040437" y="1112381"/>
                  <a:pt x="4082268" y="1319009"/>
                </a:cubicBezTo>
                <a:cubicBezTo>
                  <a:pt x="4124099" y="1525637"/>
                  <a:pt x="4049334" y="1763756"/>
                  <a:pt x="4082268" y="1884298"/>
                </a:cubicBezTo>
                <a:cubicBezTo>
                  <a:pt x="3976631" y="1895055"/>
                  <a:pt x="3750832" y="1858736"/>
                  <a:pt x="3580732" y="1884298"/>
                </a:cubicBezTo>
                <a:cubicBezTo>
                  <a:pt x="3410632" y="1909860"/>
                  <a:pt x="3186854" y="1823823"/>
                  <a:pt x="2915906" y="1884298"/>
                </a:cubicBezTo>
                <a:cubicBezTo>
                  <a:pt x="2644958" y="1944773"/>
                  <a:pt x="2622066" y="1847522"/>
                  <a:pt x="2373547" y="1884298"/>
                </a:cubicBezTo>
                <a:cubicBezTo>
                  <a:pt x="2125028" y="1921074"/>
                  <a:pt x="1848582" y="1852048"/>
                  <a:pt x="1708721" y="1884298"/>
                </a:cubicBezTo>
                <a:cubicBezTo>
                  <a:pt x="1568860" y="1916548"/>
                  <a:pt x="1413627" y="1832965"/>
                  <a:pt x="1207185" y="1884298"/>
                </a:cubicBezTo>
                <a:cubicBezTo>
                  <a:pt x="1000743" y="1935631"/>
                  <a:pt x="912171" y="1853528"/>
                  <a:pt x="746472" y="1884298"/>
                </a:cubicBezTo>
                <a:cubicBezTo>
                  <a:pt x="580773" y="1915068"/>
                  <a:pt x="220051" y="1855204"/>
                  <a:pt x="0" y="1884298"/>
                </a:cubicBezTo>
                <a:cubicBezTo>
                  <a:pt x="-13626" y="1675494"/>
                  <a:pt x="51723" y="1526970"/>
                  <a:pt x="0" y="1394381"/>
                </a:cubicBezTo>
                <a:cubicBezTo>
                  <a:pt x="-51723" y="1261792"/>
                  <a:pt x="48619" y="1092911"/>
                  <a:pt x="0" y="979835"/>
                </a:cubicBezTo>
                <a:cubicBezTo>
                  <a:pt x="-48619" y="866759"/>
                  <a:pt x="46265" y="679905"/>
                  <a:pt x="0" y="471075"/>
                </a:cubicBezTo>
                <a:cubicBezTo>
                  <a:pt x="-46265" y="262245"/>
                  <a:pt x="12620" y="229640"/>
                  <a:pt x="0" y="0"/>
                </a:cubicBezTo>
                <a:close/>
              </a:path>
              <a:path w="4082268" h="1884298" stroke="0" extrusionOk="0">
                <a:moveTo>
                  <a:pt x="0" y="0"/>
                </a:moveTo>
                <a:cubicBezTo>
                  <a:pt x="209105" y="-10913"/>
                  <a:pt x="319445" y="34138"/>
                  <a:pt x="542358" y="0"/>
                </a:cubicBezTo>
                <a:cubicBezTo>
                  <a:pt x="765271" y="-34138"/>
                  <a:pt x="848656" y="28565"/>
                  <a:pt x="1003072" y="0"/>
                </a:cubicBezTo>
                <a:cubicBezTo>
                  <a:pt x="1157488" y="-28565"/>
                  <a:pt x="1480794" y="39749"/>
                  <a:pt x="1667898" y="0"/>
                </a:cubicBezTo>
                <a:cubicBezTo>
                  <a:pt x="1855002" y="-39749"/>
                  <a:pt x="2043218" y="16188"/>
                  <a:pt x="2210257" y="0"/>
                </a:cubicBezTo>
                <a:cubicBezTo>
                  <a:pt x="2377296" y="-16188"/>
                  <a:pt x="2538329" y="38862"/>
                  <a:pt x="2752615" y="0"/>
                </a:cubicBezTo>
                <a:cubicBezTo>
                  <a:pt x="2966901" y="-38862"/>
                  <a:pt x="3274485" y="60383"/>
                  <a:pt x="3417441" y="0"/>
                </a:cubicBezTo>
                <a:cubicBezTo>
                  <a:pt x="3560397" y="-60383"/>
                  <a:pt x="3781787" y="14359"/>
                  <a:pt x="4082268" y="0"/>
                </a:cubicBezTo>
                <a:cubicBezTo>
                  <a:pt x="4106320" y="156791"/>
                  <a:pt x="4067981" y="366121"/>
                  <a:pt x="4082268" y="508760"/>
                </a:cubicBezTo>
                <a:cubicBezTo>
                  <a:pt x="4096555" y="651399"/>
                  <a:pt x="4031931" y="812087"/>
                  <a:pt x="4082268" y="942149"/>
                </a:cubicBezTo>
                <a:cubicBezTo>
                  <a:pt x="4132605" y="1072211"/>
                  <a:pt x="4064357" y="1160898"/>
                  <a:pt x="4082268" y="1375538"/>
                </a:cubicBezTo>
                <a:cubicBezTo>
                  <a:pt x="4100179" y="1590178"/>
                  <a:pt x="4049270" y="1729333"/>
                  <a:pt x="4082268" y="1884298"/>
                </a:cubicBezTo>
                <a:cubicBezTo>
                  <a:pt x="3884841" y="1929730"/>
                  <a:pt x="3585756" y="1877242"/>
                  <a:pt x="3458264" y="1884298"/>
                </a:cubicBezTo>
                <a:cubicBezTo>
                  <a:pt x="3330772" y="1891354"/>
                  <a:pt x="3009216" y="1823255"/>
                  <a:pt x="2793438" y="1884298"/>
                </a:cubicBezTo>
                <a:cubicBezTo>
                  <a:pt x="2577660" y="1945341"/>
                  <a:pt x="2448737" y="1855914"/>
                  <a:pt x="2128611" y="1884298"/>
                </a:cubicBezTo>
                <a:cubicBezTo>
                  <a:pt x="1808485" y="1912682"/>
                  <a:pt x="1752556" y="1865165"/>
                  <a:pt x="1627075" y="1884298"/>
                </a:cubicBezTo>
                <a:cubicBezTo>
                  <a:pt x="1501594" y="1903431"/>
                  <a:pt x="1188757" y="1872067"/>
                  <a:pt x="1043894" y="1884298"/>
                </a:cubicBezTo>
                <a:cubicBezTo>
                  <a:pt x="899031" y="1896529"/>
                  <a:pt x="271159" y="1781255"/>
                  <a:pt x="0" y="1884298"/>
                </a:cubicBezTo>
                <a:cubicBezTo>
                  <a:pt x="-26689" y="1780421"/>
                  <a:pt x="17231" y="1561797"/>
                  <a:pt x="0" y="1413224"/>
                </a:cubicBezTo>
                <a:cubicBezTo>
                  <a:pt x="-17231" y="1264651"/>
                  <a:pt x="49150" y="1158002"/>
                  <a:pt x="0" y="979835"/>
                </a:cubicBezTo>
                <a:cubicBezTo>
                  <a:pt x="-49150" y="801668"/>
                  <a:pt x="41301" y="659347"/>
                  <a:pt x="0" y="546446"/>
                </a:cubicBezTo>
                <a:cubicBezTo>
                  <a:pt x="-41301" y="433545"/>
                  <a:pt x="38788" y="265614"/>
                  <a:pt x="0" y="0"/>
                </a:cubicBezTo>
                <a:close/>
              </a:path>
            </a:pathLst>
          </a:custGeom>
          <a:solidFill>
            <a:srgbClr val="FBFEE6"/>
          </a:solidFill>
          <a:ln w="12700" cap="flat">
            <a:solidFill>
              <a:schemeClr val="accent6">
                <a:lumMod val="75000"/>
              </a:schemeClr>
            </a:solidFill>
            <a:miter lim="4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l" fontAlgn="base"/>
            <a:r>
              <a:rPr lang="pt-BR" sz="1688" b="1" dirty="0"/>
              <a:t>Pão caseiro</a:t>
            </a:r>
            <a:endParaRPr lang="pt-BR" sz="563" b="1" dirty="0"/>
          </a:p>
          <a:p>
            <a:pPr algn="l" fontAlgn="base"/>
            <a:r>
              <a:rPr lang="pt-BR" sz="1406" b="1" dirty="0"/>
              <a:t>Ingredientes</a:t>
            </a:r>
            <a:r>
              <a:rPr lang="pt-BR" sz="1688" b="1" dirty="0"/>
              <a:t>: </a:t>
            </a:r>
            <a:endParaRPr lang="pt-BR" sz="890" dirty="0"/>
          </a:p>
          <a:p>
            <a:pPr algn="l" fontAlgn="base"/>
            <a:r>
              <a:rPr lang="pt-BR" sz="1200" dirty="0"/>
              <a:t>- 450ml de água morna;</a:t>
            </a:r>
          </a:p>
          <a:p>
            <a:pPr algn="l" fontAlgn="base"/>
            <a:r>
              <a:rPr lang="pt-BR" sz="1200" dirty="0"/>
              <a:t>- 1 sachê de fermento biológico seco (10g);</a:t>
            </a:r>
          </a:p>
          <a:p>
            <a:pPr algn="l" fontAlgn="base"/>
            <a:r>
              <a:rPr lang="pt-BR" sz="1200" dirty="0"/>
              <a:t>- 3 colheres (sopa) de açúcar;</a:t>
            </a:r>
          </a:p>
          <a:p>
            <a:pPr algn="l" fontAlgn="base"/>
            <a:r>
              <a:rPr lang="pt-BR" sz="1200" dirty="0"/>
              <a:t>- 1 colher (sobremesa) rasa de sal;</a:t>
            </a:r>
          </a:p>
          <a:p>
            <a:pPr algn="l" fontAlgn="base"/>
            <a:r>
              <a:rPr lang="pt-BR" sz="1200" dirty="0"/>
              <a:t>- 1 ovo;</a:t>
            </a:r>
          </a:p>
          <a:p>
            <a:pPr algn="l" fontAlgn="base"/>
            <a:r>
              <a:rPr lang="pt-BR" sz="1200" dirty="0"/>
              <a:t>- 1/3 xícara (chá) de óleo;</a:t>
            </a:r>
          </a:p>
          <a:p>
            <a:pPr algn="l" fontAlgn="base"/>
            <a:r>
              <a:rPr lang="pt-BR" sz="1200" dirty="0"/>
              <a:t>- 6 a 8 xícaras (chá) de farinha trigo aproximadamente</a:t>
            </a:r>
          </a:p>
        </p:txBody>
      </p:sp>
      <p:sp>
        <p:nvSpPr>
          <p:cNvPr id="4" name="Rectangle 3">
            <a:extLst>
              <a:ext uri="{FF2B5EF4-FFF2-40B4-BE49-F238E27FC236}">
                <a16:creationId xmlns:a16="http://schemas.microsoft.com/office/drawing/2014/main" id="{07126A0F-C089-AF4D-838E-4B1C7034602F}"/>
              </a:ext>
            </a:extLst>
          </p:cNvPr>
          <p:cNvSpPr/>
          <p:nvPr/>
        </p:nvSpPr>
        <p:spPr>
          <a:xfrm>
            <a:off x="6110336" y="2219707"/>
            <a:ext cx="5728738" cy="3970318"/>
          </a:xfrm>
          <a:custGeom>
            <a:avLst/>
            <a:gdLst>
              <a:gd name="connsiteX0" fmla="*/ 0 w 5728738"/>
              <a:gd name="connsiteY0" fmla="*/ 0 h 3970318"/>
              <a:gd name="connsiteX1" fmla="*/ 572874 w 5728738"/>
              <a:gd name="connsiteY1" fmla="*/ 0 h 3970318"/>
              <a:gd name="connsiteX2" fmla="*/ 973885 w 5728738"/>
              <a:gd name="connsiteY2" fmla="*/ 0 h 3970318"/>
              <a:gd name="connsiteX3" fmla="*/ 1374897 w 5728738"/>
              <a:gd name="connsiteY3" fmla="*/ 0 h 3970318"/>
              <a:gd name="connsiteX4" fmla="*/ 2062346 w 5728738"/>
              <a:gd name="connsiteY4" fmla="*/ 0 h 3970318"/>
              <a:gd name="connsiteX5" fmla="*/ 2692507 w 5728738"/>
              <a:gd name="connsiteY5" fmla="*/ 0 h 3970318"/>
              <a:gd name="connsiteX6" fmla="*/ 3265381 w 5728738"/>
              <a:gd name="connsiteY6" fmla="*/ 0 h 3970318"/>
              <a:gd name="connsiteX7" fmla="*/ 3666392 w 5728738"/>
              <a:gd name="connsiteY7" fmla="*/ 0 h 3970318"/>
              <a:gd name="connsiteX8" fmla="*/ 4124691 w 5728738"/>
              <a:gd name="connsiteY8" fmla="*/ 0 h 3970318"/>
              <a:gd name="connsiteX9" fmla="*/ 4812140 w 5728738"/>
              <a:gd name="connsiteY9" fmla="*/ 0 h 3970318"/>
              <a:gd name="connsiteX10" fmla="*/ 5728738 w 5728738"/>
              <a:gd name="connsiteY10" fmla="*/ 0 h 3970318"/>
              <a:gd name="connsiteX11" fmla="*/ 5728738 w 5728738"/>
              <a:gd name="connsiteY11" fmla="*/ 606891 h 3970318"/>
              <a:gd name="connsiteX12" fmla="*/ 5728738 w 5728738"/>
              <a:gd name="connsiteY12" fmla="*/ 1094673 h 3970318"/>
              <a:gd name="connsiteX13" fmla="*/ 5728738 w 5728738"/>
              <a:gd name="connsiteY13" fmla="*/ 1741268 h 3970318"/>
              <a:gd name="connsiteX14" fmla="*/ 5728738 w 5728738"/>
              <a:gd name="connsiteY14" fmla="*/ 2229050 h 3970318"/>
              <a:gd name="connsiteX15" fmla="*/ 5728738 w 5728738"/>
              <a:gd name="connsiteY15" fmla="*/ 2677129 h 3970318"/>
              <a:gd name="connsiteX16" fmla="*/ 5728738 w 5728738"/>
              <a:gd name="connsiteY16" fmla="*/ 3204614 h 3970318"/>
              <a:gd name="connsiteX17" fmla="*/ 5728738 w 5728738"/>
              <a:gd name="connsiteY17" fmla="*/ 3970318 h 3970318"/>
              <a:gd name="connsiteX18" fmla="*/ 5213152 w 5728738"/>
              <a:gd name="connsiteY18" fmla="*/ 3970318 h 3970318"/>
              <a:gd name="connsiteX19" fmla="*/ 4525703 w 5728738"/>
              <a:gd name="connsiteY19" fmla="*/ 3970318 h 3970318"/>
              <a:gd name="connsiteX20" fmla="*/ 4124691 w 5728738"/>
              <a:gd name="connsiteY20" fmla="*/ 3970318 h 3970318"/>
              <a:gd name="connsiteX21" fmla="*/ 3494530 w 5728738"/>
              <a:gd name="connsiteY21" fmla="*/ 3970318 h 3970318"/>
              <a:gd name="connsiteX22" fmla="*/ 2921656 w 5728738"/>
              <a:gd name="connsiteY22" fmla="*/ 3970318 h 3970318"/>
              <a:gd name="connsiteX23" fmla="*/ 2291495 w 5728738"/>
              <a:gd name="connsiteY23" fmla="*/ 3970318 h 3970318"/>
              <a:gd name="connsiteX24" fmla="*/ 1833196 w 5728738"/>
              <a:gd name="connsiteY24" fmla="*/ 3970318 h 3970318"/>
              <a:gd name="connsiteX25" fmla="*/ 1145748 w 5728738"/>
              <a:gd name="connsiteY25" fmla="*/ 3970318 h 3970318"/>
              <a:gd name="connsiteX26" fmla="*/ 572874 w 5728738"/>
              <a:gd name="connsiteY26" fmla="*/ 3970318 h 3970318"/>
              <a:gd name="connsiteX27" fmla="*/ 0 w 5728738"/>
              <a:gd name="connsiteY27" fmla="*/ 3970318 h 3970318"/>
              <a:gd name="connsiteX28" fmla="*/ 0 w 5728738"/>
              <a:gd name="connsiteY28" fmla="*/ 3403130 h 3970318"/>
              <a:gd name="connsiteX29" fmla="*/ 0 w 5728738"/>
              <a:gd name="connsiteY29" fmla="*/ 2875645 h 3970318"/>
              <a:gd name="connsiteX30" fmla="*/ 0 w 5728738"/>
              <a:gd name="connsiteY30" fmla="*/ 2268753 h 3970318"/>
              <a:gd name="connsiteX31" fmla="*/ 0 w 5728738"/>
              <a:gd name="connsiteY31" fmla="*/ 1701565 h 3970318"/>
              <a:gd name="connsiteX32" fmla="*/ 0 w 5728738"/>
              <a:gd name="connsiteY32" fmla="*/ 1213783 h 3970318"/>
              <a:gd name="connsiteX33" fmla="*/ 0 w 5728738"/>
              <a:gd name="connsiteY33" fmla="*/ 765704 h 3970318"/>
              <a:gd name="connsiteX34" fmla="*/ 0 w 5728738"/>
              <a:gd name="connsiteY34"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28738" h="3970318" fill="none" extrusionOk="0">
                <a:moveTo>
                  <a:pt x="0" y="0"/>
                </a:moveTo>
                <a:cubicBezTo>
                  <a:pt x="246971" y="-21804"/>
                  <a:pt x="351815" y="12025"/>
                  <a:pt x="572874" y="0"/>
                </a:cubicBezTo>
                <a:cubicBezTo>
                  <a:pt x="793933" y="-12025"/>
                  <a:pt x="848815" y="15024"/>
                  <a:pt x="973885" y="0"/>
                </a:cubicBezTo>
                <a:cubicBezTo>
                  <a:pt x="1098955" y="-15024"/>
                  <a:pt x="1217546" y="28198"/>
                  <a:pt x="1374897" y="0"/>
                </a:cubicBezTo>
                <a:cubicBezTo>
                  <a:pt x="1532248" y="-28198"/>
                  <a:pt x="1766665" y="19598"/>
                  <a:pt x="2062346" y="0"/>
                </a:cubicBezTo>
                <a:cubicBezTo>
                  <a:pt x="2358027" y="-19598"/>
                  <a:pt x="2520365" y="29589"/>
                  <a:pt x="2692507" y="0"/>
                </a:cubicBezTo>
                <a:cubicBezTo>
                  <a:pt x="2864649" y="-29589"/>
                  <a:pt x="3082189" y="41102"/>
                  <a:pt x="3265381" y="0"/>
                </a:cubicBezTo>
                <a:cubicBezTo>
                  <a:pt x="3448573" y="-41102"/>
                  <a:pt x="3572451" y="3320"/>
                  <a:pt x="3666392" y="0"/>
                </a:cubicBezTo>
                <a:cubicBezTo>
                  <a:pt x="3760333" y="-3320"/>
                  <a:pt x="3969328" y="37756"/>
                  <a:pt x="4124691" y="0"/>
                </a:cubicBezTo>
                <a:cubicBezTo>
                  <a:pt x="4280054" y="-37756"/>
                  <a:pt x="4667290" y="54315"/>
                  <a:pt x="4812140" y="0"/>
                </a:cubicBezTo>
                <a:cubicBezTo>
                  <a:pt x="4956990" y="-54315"/>
                  <a:pt x="5472040" y="91298"/>
                  <a:pt x="5728738" y="0"/>
                </a:cubicBezTo>
                <a:cubicBezTo>
                  <a:pt x="5737063" y="288998"/>
                  <a:pt x="5716322" y="324811"/>
                  <a:pt x="5728738" y="606891"/>
                </a:cubicBezTo>
                <a:cubicBezTo>
                  <a:pt x="5741154" y="888971"/>
                  <a:pt x="5721012" y="936557"/>
                  <a:pt x="5728738" y="1094673"/>
                </a:cubicBezTo>
                <a:cubicBezTo>
                  <a:pt x="5736464" y="1252789"/>
                  <a:pt x="5698620" y="1590623"/>
                  <a:pt x="5728738" y="1741268"/>
                </a:cubicBezTo>
                <a:cubicBezTo>
                  <a:pt x="5758856" y="1891913"/>
                  <a:pt x="5676295" y="2116183"/>
                  <a:pt x="5728738" y="2229050"/>
                </a:cubicBezTo>
                <a:cubicBezTo>
                  <a:pt x="5781181" y="2341917"/>
                  <a:pt x="5679406" y="2585877"/>
                  <a:pt x="5728738" y="2677129"/>
                </a:cubicBezTo>
                <a:cubicBezTo>
                  <a:pt x="5778070" y="2768381"/>
                  <a:pt x="5715447" y="2976525"/>
                  <a:pt x="5728738" y="3204614"/>
                </a:cubicBezTo>
                <a:cubicBezTo>
                  <a:pt x="5742029" y="3432704"/>
                  <a:pt x="5663164" y="3659859"/>
                  <a:pt x="5728738" y="3970318"/>
                </a:cubicBezTo>
                <a:cubicBezTo>
                  <a:pt x="5561079" y="3971975"/>
                  <a:pt x="5361283" y="3927662"/>
                  <a:pt x="5213152" y="3970318"/>
                </a:cubicBezTo>
                <a:cubicBezTo>
                  <a:pt x="5065021" y="4012974"/>
                  <a:pt x="4692210" y="3968487"/>
                  <a:pt x="4525703" y="3970318"/>
                </a:cubicBezTo>
                <a:cubicBezTo>
                  <a:pt x="4359196" y="3972149"/>
                  <a:pt x="4263876" y="3931273"/>
                  <a:pt x="4124691" y="3970318"/>
                </a:cubicBezTo>
                <a:cubicBezTo>
                  <a:pt x="3985506" y="4009363"/>
                  <a:pt x="3625780" y="3970012"/>
                  <a:pt x="3494530" y="3970318"/>
                </a:cubicBezTo>
                <a:cubicBezTo>
                  <a:pt x="3363280" y="3970624"/>
                  <a:pt x="3118281" y="3955391"/>
                  <a:pt x="2921656" y="3970318"/>
                </a:cubicBezTo>
                <a:cubicBezTo>
                  <a:pt x="2725031" y="3985245"/>
                  <a:pt x="2523063" y="3958332"/>
                  <a:pt x="2291495" y="3970318"/>
                </a:cubicBezTo>
                <a:cubicBezTo>
                  <a:pt x="2059927" y="3982304"/>
                  <a:pt x="1939925" y="3924291"/>
                  <a:pt x="1833196" y="3970318"/>
                </a:cubicBezTo>
                <a:cubicBezTo>
                  <a:pt x="1726467" y="4016345"/>
                  <a:pt x="1462255" y="3920404"/>
                  <a:pt x="1145748" y="3970318"/>
                </a:cubicBezTo>
                <a:cubicBezTo>
                  <a:pt x="829241" y="4020232"/>
                  <a:pt x="764929" y="3941874"/>
                  <a:pt x="572874" y="3970318"/>
                </a:cubicBezTo>
                <a:cubicBezTo>
                  <a:pt x="380819" y="3998762"/>
                  <a:pt x="129291" y="3919631"/>
                  <a:pt x="0" y="3970318"/>
                </a:cubicBezTo>
                <a:cubicBezTo>
                  <a:pt x="-61862" y="3839474"/>
                  <a:pt x="59386" y="3666902"/>
                  <a:pt x="0" y="3403130"/>
                </a:cubicBezTo>
                <a:cubicBezTo>
                  <a:pt x="-59386" y="3139358"/>
                  <a:pt x="41254" y="3123603"/>
                  <a:pt x="0" y="2875645"/>
                </a:cubicBezTo>
                <a:cubicBezTo>
                  <a:pt x="-41254" y="2627687"/>
                  <a:pt x="37529" y="2458015"/>
                  <a:pt x="0" y="2268753"/>
                </a:cubicBezTo>
                <a:cubicBezTo>
                  <a:pt x="-37529" y="2079491"/>
                  <a:pt x="5766" y="1886459"/>
                  <a:pt x="0" y="1701565"/>
                </a:cubicBezTo>
                <a:cubicBezTo>
                  <a:pt x="-5766" y="1516671"/>
                  <a:pt x="16164" y="1354080"/>
                  <a:pt x="0" y="1213783"/>
                </a:cubicBezTo>
                <a:cubicBezTo>
                  <a:pt x="-16164" y="1073486"/>
                  <a:pt x="22046" y="904548"/>
                  <a:pt x="0" y="765704"/>
                </a:cubicBezTo>
                <a:cubicBezTo>
                  <a:pt x="-22046" y="626860"/>
                  <a:pt x="62302" y="239877"/>
                  <a:pt x="0" y="0"/>
                </a:cubicBezTo>
                <a:close/>
              </a:path>
              <a:path w="5728738" h="3970318" stroke="0" extrusionOk="0">
                <a:moveTo>
                  <a:pt x="0" y="0"/>
                </a:moveTo>
                <a:cubicBezTo>
                  <a:pt x="223601" y="-58629"/>
                  <a:pt x="435394" y="20222"/>
                  <a:pt x="572874" y="0"/>
                </a:cubicBezTo>
                <a:cubicBezTo>
                  <a:pt x="710354" y="-20222"/>
                  <a:pt x="826068" y="38606"/>
                  <a:pt x="1031173" y="0"/>
                </a:cubicBezTo>
                <a:cubicBezTo>
                  <a:pt x="1236278" y="-38606"/>
                  <a:pt x="1310142" y="32983"/>
                  <a:pt x="1546759" y="0"/>
                </a:cubicBezTo>
                <a:cubicBezTo>
                  <a:pt x="1783376" y="-32983"/>
                  <a:pt x="1869613" y="41247"/>
                  <a:pt x="2062346" y="0"/>
                </a:cubicBezTo>
                <a:cubicBezTo>
                  <a:pt x="2255079" y="-41247"/>
                  <a:pt x="2504894" y="42193"/>
                  <a:pt x="2692507" y="0"/>
                </a:cubicBezTo>
                <a:cubicBezTo>
                  <a:pt x="2880120" y="-42193"/>
                  <a:pt x="2979924" y="23575"/>
                  <a:pt x="3093519" y="0"/>
                </a:cubicBezTo>
                <a:cubicBezTo>
                  <a:pt x="3207114" y="-23575"/>
                  <a:pt x="3420949" y="3322"/>
                  <a:pt x="3666392" y="0"/>
                </a:cubicBezTo>
                <a:cubicBezTo>
                  <a:pt x="3911835" y="-3322"/>
                  <a:pt x="3994462" y="40246"/>
                  <a:pt x="4181979" y="0"/>
                </a:cubicBezTo>
                <a:cubicBezTo>
                  <a:pt x="4369496" y="-40246"/>
                  <a:pt x="4677634" y="42727"/>
                  <a:pt x="4869427" y="0"/>
                </a:cubicBezTo>
                <a:cubicBezTo>
                  <a:pt x="5061220" y="-42727"/>
                  <a:pt x="5515698" y="6368"/>
                  <a:pt x="5728738" y="0"/>
                </a:cubicBezTo>
                <a:cubicBezTo>
                  <a:pt x="5760954" y="115146"/>
                  <a:pt x="5704490" y="363292"/>
                  <a:pt x="5728738" y="567188"/>
                </a:cubicBezTo>
                <a:cubicBezTo>
                  <a:pt x="5752986" y="771084"/>
                  <a:pt x="5680535" y="866140"/>
                  <a:pt x="5728738" y="1094673"/>
                </a:cubicBezTo>
                <a:cubicBezTo>
                  <a:pt x="5776941" y="1323206"/>
                  <a:pt x="5716567" y="1523493"/>
                  <a:pt x="5728738" y="1661862"/>
                </a:cubicBezTo>
                <a:cubicBezTo>
                  <a:pt x="5740909" y="1800231"/>
                  <a:pt x="5708197" y="2020145"/>
                  <a:pt x="5728738" y="2229050"/>
                </a:cubicBezTo>
                <a:cubicBezTo>
                  <a:pt x="5749279" y="2437955"/>
                  <a:pt x="5705358" y="2639830"/>
                  <a:pt x="5728738" y="2796238"/>
                </a:cubicBezTo>
                <a:cubicBezTo>
                  <a:pt x="5752118" y="2952646"/>
                  <a:pt x="5666864" y="3203361"/>
                  <a:pt x="5728738" y="3363427"/>
                </a:cubicBezTo>
                <a:cubicBezTo>
                  <a:pt x="5790612" y="3523493"/>
                  <a:pt x="5712607" y="3800988"/>
                  <a:pt x="5728738" y="3970318"/>
                </a:cubicBezTo>
                <a:cubicBezTo>
                  <a:pt x="5503188" y="4045790"/>
                  <a:pt x="5337589" y="3936128"/>
                  <a:pt x="5041289" y="3970318"/>
                </a:cubicBezTo>
                <a:cubicBezTo>
                  <a:pt x="4744989" y="4004508"/>
                  <a:pt x="4585278" y="3919462"/>
                  <a:pt x="4353841" y="3970318"/>
                </a:cubicBezTo>
                <a:cubicBezTo>
                  <a:pt x="4122404" y="4021174"/>
                  <a:pt x="4126075" y="3960432"/>
                  <a:pt x="3952829" y="3970318"/>
                </a:cubicBezTo>
                <a:cubicBezTo>
                  <a:pt x="3779583" y="3980204"/>
                  <a:pt x="3500864" y="3935785"/>
                  <a:pt x="3265381" y="3970318"/>
                </a:cubicBezTo>
                <a:cubicBezTo>
                  <a:pt x="3029898" y="4004851"/>
                  <a:pt x="2838768" y="3953078"/>
                  <a:pt x="2577932" y="3970318"/>
                </a:cubicBezTo>
                <a:cubicBezTo>
                  <a:pt x="2317096" y="3987558"/>
                  <a:pt x="2142941" y="3965520"/>
                  <a:pt x="2005058" y="3970318"/>
                </a:cubicBezTo>
                <a:cubicBezTo>
                  <a:pt x="1867175" y="3975116"/>
                  <a:pt x="1664975" y="3946686"/>
                  <a:pt x="1374897" y="3970318"/>
                </a:cubicBezTo>
                <a:cubicBezTo>
                  <a:pt x="1084819" y="3993950"/>
                  <a:pt x="1137283" y="3950718"/>
                  <a:pt x="916598" y="3970318"/>
                </a:cubicBezTo>
                <a:cubicBezTo>
                  <a:pt x="695913" y="3989918"/>
                  <a:pt x="368115" y="3928168"/>
                  <a:pt x="0" y="3970318"/>
                </a:cubicBezTo>
                <a:cubicBezTo>
                  <a:pt x="-33119" y="3866439"/>
                  <a:pt x="3824" y="3610799"/>
                  <a:pt x="0" y="3482536"/>
                </a:cubicBezTo>
                <a:cubicBezTo>
                  <a:pt x="-3824" y="3354273"/>
                  <a:pt x="25139" y="3158113"/>
                  <a:pt x="0" y="2994754"/>
                </a:cubicBezTo>
                <a:cubicBezTo>
                  <a:pt x="-25139" y="2831395"/>
                  <a:pt x="50498" y="2650071"/>
                  <a:pt x="0" y="2427566"/>
                </a:cubicBezTo>
                <a:cubicBezTo>
                  <a:pt x="-50498" y="2205061"/>
                  <a:pt x="47390" y="1965770"/>
                  <a:pt x="0" y="1820674"/>
                </a:cubicBezTo>
                <a:cubicBezTo>
                  <a:pt x="-47390" y="1675578"/>
                  <a:pt x="40661" y="1528696"/>
                  <a:pt x="0" y="1253486"/>
                </a:cubicBezTo>
                <a:cubicBezTo>
                  <a:pt x="-40661" y="978276"/>
                  <a:pt x="35451" y="903667"/>
                  <a:pt x="0" y="765704"/>
                </a:cubicBezTo>
                <a:cubicBezTo>
                  <a:pt x="-35451" y="627741"/>
                  <a:pt x="69319" y="269559"/>
                  <a:pt x="0" y="0"/>
                </a:cubicBezTo>
                <a:close/>
              </a:path>
            </a:pathLst>
          </a:custGeom>
          <a:solidFill>
            <a:srgbClr val="FBFEE6"/>
          </a:solidFill>
          <a:ln>
            <a:solidFill>
              <a:schemeClr val="accent6">
                <a:lumMod val="75000"/>
              </a:schemeClr>
            </a:solidFill>
            <a:extLst>
              <a:ext uri="{C807C97D-BFC1-408E-A445-0C87EB9F89A2}">
                <ask:lineSketchStyleProps xmlns:ask="http://schemas.microsoft.com/office/drawing/2018/sketchyshapes" sd="1647863092">
                  <a:prstGeom prst="rect">
                    <a:avLst/>
                  </a:prstGeom>
                  <ask:type>
                    <ask:lineSketchScribble/>
                  </ask:type>
                </ask:lineSketchStyleProps>
              </a:ext>
            </a:extLst>
          </a:ln>
        </p:spPr>
        <p:txBody>
          <a:bodyPr wrap="square">
            <a:spAutoFit/>
          </a:bodyPr>
          <a:lstStyle/>
          <a:p>
            <a:pPr algn="just" fontAlgn="base"/>
            <a:r>
              <a:rPr lang="pt-BR" sz="1200" b="1" dirty="0">
                <a:latin typeface="var(--serif)"/>
              </a:rPr>
              <a:t>Modo de fazer</a:t>
            </a:r>
            <a:r>
              <a:rPr lang="pt-BR" sz="1200" dirty="0">
                <a:latin typeface="var(--serif)"/>
              </a:rPr>
              <a:t>:</a:t>
            </a:r>
          </a:p>
          <a:p>
            <a:pPr algn="just" fontAlgn="base"/>
            <a:endParaRPr lang="pt-BR" sz="1200" dirty="0">
              <a:latin typeface="var(--serif)"/>
            </a:endParaRPr>
          </a:p>
          <a:p>
            <a:pPr algn="just" fontAlgn="base"/>
            <a:r>
              <a:rPr lang="pt-BR" sz="1200" dirty="0">
                <a:latin typeface="var(--serif)"/>
              </a:rPr>
              <a:t>Misture a água, o ovo e o óleo. Acrescente o açúcar, o sal, o fermento e vá adicionando farinha. Sugiro começar mexendo com uma colher grande, quando começa a ficar uma massa mais pesada, tire a colher e vá misturando com uma das mãos e jogando farinha aos poucos com a outra. Vá trabalhando a massa até desgrudar das mãos.</a:t>
            </a:r>
          </a:p>
          <a:p>
            <a:pPr algn="just" fontAlgn="base"/>
            <a:endParaRPr lang="pt-BR" sz="1200" dirty="0">
              <a:latin typeface="var(--serif)"/>
            </a:endParaRPr>
          </a:p>
          <a:p>
            <a:pPr algn="just" fontAlgn="base"/>
            <a:r>
              <a:rPr lang="pt-BR" sz="1200" dirty="0">
                <a:latin typeface="var(--serif)"/>
              </a:rPr>
              <a:t>Sove por uns 10 minutos. Sovar é fazer o seguinte movimento: coloque a massa em uma superfície polvilhada com um pouco de farinha, então estique a massa com as palma da mão e depois puxe-a novamente em sua direção. Você pode simplesmente ir esticando e dobrando novamente a massa ao meio.</a:t>
            </a:r>
          </a:p>
          <a:p>
            <a:pPr algn="just" fontAlgn="base"/>
            <a:endParaRPr lang="pt-BR" sz="1200" dirty="0">
              <a:latin typeface="var(--serif)"/>
            </a:endParaRPr>
          </a:p>
          <a:p>
            <a:pPr algn="just" fontAlgn="base"/>
            <a:r>
              <a:rPr lang="pt-BR" sz="1200" dirty="0">
                <a:latin typeface="var(--serif)"/>
              </a:rPr>
              <a:t>Coloque novamente na bacia e cubra com um pano de prato ou plástico filme. Deixe a massa descansar até dobrar de volume. </a:t>
            </a:r>
          </a:p>
          <a:p>
            <a:pPr algn="just" fontAlgn="base"/>
            <a:endParaRPr lang="pt-BR" sz="1200" dirty="0">
              <a:latin typeface="var(--serif)"/>
            </a:endParaRPr>
          </a:p>
          <a:p>
            <a:pPr algn="just" fontAlgn="base"/>
            <a:r>
              <a:rPr lang="pt-BR" sz="1200" dirty="0">
                <a:latin typeface="var(--serif)"/>
              </a:rPr>
              <a:t>O tempo para isso acontecer pode variar de 30 min a 1 </a:t>
            </a:r>
            <a:r>
              <a:rPr lang="pt-BR" sz="1200" dirty="0" err="1">
                <a:latin typeface="var(--serif)"/>
              </a:rPr>
              <a:t>h</a:t>
            </a:r>
            <a:r>
              <a:rPr lang="pt-BR" sz="1200" dirty="0">
                <a:latin typeface="var(--serif)"/>
              </a:rPr>
              <a:t> e 30 min dependendo do clima, da qualidade do fermento, etc. </a:t>
            </a:r>
          </a:p>
          <a:p>
            <a:pPr algn="just" fontAlgn="base"/>
            <a:endParaRPr lang="pt-BR" sz="1200" dirty="0">
              <a:latin typeface="var(--serif)"/>
              <a:cs typeface="Viner Hand ITC" panose="020F0502020204030204" pitchFamily="34" charset="0"/>
            </a:endParaRPr>
          </a:p>
          <a:p>
            <a:pPr algn="just" fontAlgn="base"/>
            <a:r>
              <a:rPr lang="pt-BR" sz="1200" dirty="0">
                <a:latin typeface="DengXian" panose="02010600030101010101" pitchFamily="2" charset="-122"/>
                <a:ea typeface="DengXian" panose="02010600030101010101" pitchFamily="2" charset="-122"/>
                <a:cs typeface="Viner Hand ITC" panose="020F0502020204030204" pitchFamily="34" charset="0"/>
              </a:rPr>
              <a:t>Ligue o forno em 180 </a:t>
            </a:r>
            <a:r>
              <a:rPr lang="pt-BR" sz="1200" dirty="0" err="1">
                <a:latin typeface="DengXian" panose="02010600030101010101" pitchFamily="2" charset="-122"/>
                <a:ea typeface="DengXian" panose="02010600030101010101" pitchFamily="2" charset="-122"/>
                <a:cs typeface="Viner Hand ITC" panose="020F0502020204030204" pitchFamily="34" charset="0"/>
              </a:rPr>
              <a:t>ºC</a:t>
            </a:r>
            <a:r>
              <a:rPr lang="pt-BR" sz="1200" dirty="0">
                <a:latin typeface="DengXian" panose="02010600030101010101" pitchFamily="2" charset="-122"/>
                <a:ea typeface="DengXian" panose="02010600030101010101" pitchFamily="2" charset="-122"/>
                <a:cs typeface="Viner Hand ITC" panose="020F0502020204030204" pitchFamily="34" charset="0"/>
              </a:rPr>
              <a:t> e asse os pães até ver que a superfície fique marrom, corada. O tempo de forno varia muito, conforme a marca do forno e o tamanho do pão, vai de 30 min a 1 </a:t>
            </a:r>
            <a:r>
              <a:rPr lang="pt-BR" sz="1200" dirty="0" err="1">
                <a:latin typeface="DengXian" panose="02010600030101010101" pitchFamily="2" charset="-122"/>
                <a:ea typeface="DengXian" panose="02010600030101010101" pitchFamily="2" charset="-122"/>
                <a:cs typeface="Viner Hand ITC" panose="020F0502020204030204" pitchFamily="34" charset="0"/>
              </a:rPr>
              <a:t>h</a:t>
            </a:r>
            <a:r>
              <a:rPr lang="pt-BR" sz="1200" dirty="0">
                <a:latin typeface="DengXian" panose="02010600030101010101" pitchFamily="2" charset="-122"/>
                <a:ea typeface="DengXian" panose="02010600030101010101" pitchFamily="2" charset="-122"/>
                <a:cs typeface="Viner Hand ITC" panose="020F0502020204030204" pitchFamily="34" charset="0"/>
              </a:rPr>
              <a:t> e 30 min. </a:t>
            </a:r>
          </a:p>
        </p:txBody>
      </p:sp>
      <p:pic>
        <p:nvPicPr>
          <p:cNvPr id="5" name="Picture 4">
            <a:extLst>
              <a:ext uri="{FF2B5EF4-FFF2-40B4-BE49-F238E27FC236}">
                <a16:creationId xmlns:a16="http://schemas.microsoft.com/office/drawing/2014/main" id="{38F885EF-6441-8B47-8BAA-87E4AA0DA200}"/>
              </a:ext>
            </a:extLst>
          </p:cNvPr>
          <p:cNvPicPr>
            <a:picLocks noChangeAspect="1"/>
          </p:cNvPicPr>
          <p:nvPr/>
        </p:nvPicPr>
        <p:blipFill>
          <a:blip r:embed="rId4"/>
          <a:stretch>
            <a:fillRect/>
          </a:stretch>
        </p:blipFill>
        <p:spPr>
          <a:xfrm>
            <a:off x="1196513" y="4433501"/>
            <a:ext cx="2488213" cy="2056664"/>
          </a:xfrm>
          <a:prstGeom prst="rect">
            <a:avLst/>
          </a:prstGeom>
        </p:spPr>
      </p:pic>
      <p:sp>
        <p:nvSpPr>
          <p:cNvPr id="6" name="Rectangle 5">
            <a:extLst>
              <a:ext uri="{FF2B5EF4-FFF2-40B4-BE49-F238E27FC236}">
                <a16:creationId xmlns:a16="http://schemas.microsoft.com/office/drawing/2014/main" id="{4071ADEF-48DC-BF44-9114-E4741519FA39}"/>
              </a:ext>
            </a:extLst>
          </p:cNvPr>
          <p:cNvSpPr/>
          <p:nvPr/>
        </p:nvSpPr>
        <p:spPr>
          <a:xfrm>
            <a:off x="1655836" y="6543943"/>
            <a:ext cx="8693573" cy="229294"/>
          </a:xfrm>
          <a:prstGeom prst="rect">
            <a:avLst/>
          </a:prstGeom>
          <a:solidFill>
            <a:srgbClr val="FBFEE6"/>
          </a:solidFill>
          <a:ln>
            <a:solidFill>
              <a:schemeClr val="accent6">
                <a:lumMod val="75000"/>
              </a:schemeClr>
            </a:solidFill>
          </a:ln>
        </p:spPr>
        <p:txBody>
          <a:bodyPr wrap="square">
            <a:spAutoFit/>
          </a:bodyPr>
          <a:lstStyle/>
          <a:p>
            <a:r>
              <a:rPr lang="pt-BR" sz="890" dirty="0"/>
              <a:t>Fonte: </a:t>
            </a:r>
            <a:r>
              <a:rPr lang="pt-BR" sz="890" dirty="0" err="1"/>
              <a:t>https</a:t>
            </a:r>
            <a:r>
              <a:rPr lang="pt-BR" sz="890" dirty="0"/>
              <a:t>://</a:t>
            </a:r>
            <a:r>
              <a:rPr lang="pt-BR" sz="890" dirty="0" err="1"/>
              <a:t>panelaterapia.com</a:t>
            </a:r>
            <a:r>
              <a:rPr lang="pt-BR" sz="890" dirty="0"/>
              <a:t>/2016/01/</a:t>
            </a:r>
            <a:r>
              <a:rPr lang="pt-BR" sz="890" dirty="0" err="1"/>
              <a:t>pao-caseiro.html</a:t>
            </a:r>
            <a:endParaRPr lang="pt-BR" sz="890" dirty="0"/>
          </a:p>
        </p:txBody>
      </p:sp>
      <p:sp>
        <p:nvSpPr>
          <p:cNvPr id="13" name="TextBox 12">
            <a:extLst>
              <a:ext uri="{FF2B5EF4-FFF2-40B4-BE49-F238E27FC236}">
                <a16:creationId xmlns:a16="http://schemas.microsoft.com/office/drawing/2014/main" id="{D996EA68-00B3-754D-94AA-5EC239EF7504}"/>
              </a:ext>
            </a:extLst>
          </p:cNvPr>
          <p:cNvSpPr txBox="1"/>
          <p:nvPr/>
        </p:nvSpPr>
        <p:spPr>
          <a:xfrm>
            <a:off x="1196513" y="2069653"/>
            <a:ext cx="3935309" cy="548228"/>
          </a:xfrm>
          <a:custGeom>
            <a:avLst/>
            <a:gdLst>
              <a:gd name="connsiteX0" fmla="*/ 0 w 3935309"/>
              <a:gd name="connsiteY0" fmla="*/ 0 h 548228"/>
              <a:gd name="connsiteX1" fmla="*/ 522834 w 3935309"/>
              <a:gd name="connsiteY1" fmla="*/ 0 h 548228"/>
              <a:gd name="connsiteX2" fmla="*/ 966962 w 3935309"/>
              <a:gd name="connsiteY2" fmla="*/ 0 h 548228"/>
              <a:gd name="connsiteX3" fmla="*/ 1450442 w 3935309"/>
              <a:gd name="connsiteY3" fmla="*/ 0 h 548228"/>
              <a:gd name="connsiteX4" fmla="*/ 2051983 w 3935309"/>
              <a:gd name="connsiteY4" fmla="*/ 0 h 548228"/>
              <a:gd name="connsiteX5" fmla="*/ 2574816 w 3935309"/>
              <a:gd name="connsiteY5" fmla="*/ 0 h 548228"/>
              <a:gd name="connsiteX6" fmla="*/ 3058297 w 3935309"/>
              <a:gd name="connsiteY6" fmla="*/ 0 h 548228"/>
              <a:gd name="connsiteX7" fmla="*/ 3935309 w 3935309"/>
              <a:gd name="connsiteY7" fmla="*/ 0 h 548228"/>
              <a:gd name="connsiteX8" fmla="*/ 3935309 w 3935309"/>
              <a:gd name="connsiteY8" fmla="*/ 548228 h 548228"/>
              <a:gd name="connsiteX9" fmla="*/ 3373122 w 3935309"/>
              <a:gd name="connsiteY9" fmla="*/ 548228 h 548228"/>
              <a:gd name="connsiteX10" fmla="*/ 2889641 w 3935309"/>
              <a:gd name="connsiteY10" fmla="*/ 548228 h 548228"/>
              <a:gd name="connsiteX11" fmla="*/ 2248748 w 3935309"/>
              <a:gd name="connsiteY11" fmla="*/ 548228 h 548228"/>
              <a:gd name="connsiteX12" fmla="*/ 1725914 w 3935309"/>
              <a:gd name="connsiteY12" fmla="*/ 548228 h 548228"/>
              <a:gd name="connsiteX13" fmla="*/ 1281786 w 3935309"/>
              <a:gd name="connsiteY13" fmla="*/ 548228 h 548228"/>
              <a:gd name="connsiteX14" fmla="*/ 680246 w 3935309"/>
              <a:gd name="connsiteY14" fmla="*/ 548228 h 548228"/>
              <a:gd name="connsiteX15" fmla="*/ 0 w 3935309"/>
              <a:gd name="connsiteY15" fmla="*/ 548228 h 548228"/>
              <a:gd name="connsiteX16" fmla="*/ 0 w 3935309"/>
              <a:gd name="connsiteY16" fmla="*/ 0 h 548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35309" h="548228" fill="none" extrusionOk="0">
                <a:moveTo>
                  <a:pt x="0" y="0"/>
                </a:moveTo>
                <a:cubicBezTo>
                  <a:pt x="183877" y="-58265"/>
                  <a:pt x="292635" y="4515"/>
                  <a:pt x="522834" y="0"/>
                </a:cubicBezTo>
                <a:cubicBezTo>
                  <a:pt x="753033" y="-4515"/>
                  <a:pt x="837278" y="41723"/>
                  <a:pt x="966962" y="0"/>
                </a:cubicBezTo>
                <a:cubicBezTo>
                  <a:pt x="1096646" y="-41723"/>
                  <a:pt x="1320355" y="5909"/>
                  <a:pt x="1450442" y="0"/>
                </a:cubicBezTo>
                <a:cubicBezTo>
                  <a:pt x="1580529" y="-5909"/>
                  <a:pt x="1924863" y="51982"/>
                  <a:pt x="2051983" y="0"/>
                </a:cubicBezTo>
                <a:cubicBezTo>
                  <a:pt x="2179103" y="-51982"/>
                  <a:pt x="2334738" y="38378"/>
                  <a:pt x="2574816" y="0"/>
                </a:cubicBezTo>
                <a:cubicBezTo>
                  <a:pt x="2814894" y="-38378"/>
                  <a:pt x="2896365" y="3753"/>
                  <a:pt x="3058297" y="0"/>
                </a:cubicBezTo>
                <a:cubicBezTo>
                  <a:pt x="3220229" y="-3753"/>
                  <a:pt x="3556478" y="76374"/>
                  <a:pt x="3935309" y="0"/>
                </a:cubicBezTo>
                <a:cubicBezTo>
                  <a:pt x="3981266" y="272413"/>
                  <a:pt x="3909350" y="427026"/>
                  <a:pt x="3935309" y="548228"/>
                </a:cubicBezTo>
                <a:cubicBezTo>
                  <a:pt x="3723861" y="581104"/>
                  <a:pt x="3507815" y="500098"/>
                  <a:pt x="3373122" y="548228"/>
                </a:cubicBezTo>
                <a:cubicBezTo>
                  <a:pt x="3238429" y="596358"/>
                  <a:pt x="3034748" y="507134"/>
                  <a:pt x="2889641" y="548228"/>
                </a:cubicBezTo>
                <a:cubicBezTo>
                  <a:pt x="2744534" y="589322"/>
                  <a:pt x="2398244" y="474492"/>
                  <a:pt x="2248748" y="548228"/>
                </a:cubicBezTo>
                <a:cubicBezTo>
                  <a:pt x="2099252" y="621964"/>
                  <a:pt x="1894061" y="517211"/>
                  <a:pt x="1725914" y="548228"/>
                </a:cubicBezTo>
                <a:cubicBezTo>
                  <a:pt x="1557767" y="579245"/>
                  <a:pt x="1452834" y="504329"/>
                  <a:pt x="1281786" y="548228"/>
                </a:cubicBezTo>
                <a:cubicBezTo>
                  <a:pt x="1110738" y="592127"/>
                  <a:pt x="814342" y="510765"/>
                  <a:pt x="680246" y="548228"/>
                </a:cubicBezTo>
                <a:cubicBezTo>
                  <a:pt x="546150" y="585691"/>
                  <a:pt x="247737" y="537674"/>
                  <a:pt x="0" y="548228"/>
                </a:cubicBezTo>
                <a:cubicBezTo>
                  <a:pt x="-50845" y="378604"/>
                  <a:pt x="35174" y="258332"/>
                  <a:pt x="0" y="0"/>
                </a:cubicBezTo>
                <a:close/>
              </a:path>
              <a:path w="3935309" h="548228" stroke="0" extrusionOk="0">
                <a:moveTo>
                  <a:pt x="0" y="0"/>
                </a:moveTo>
                <a:cubicBezTo>
                  <a:pt x="258767" y="-39979"/>
                  <a:pt x="373599" y="43667"/>
                  <a:pt x="522834" y="0"/>
                </a:cubicBezTo>
                <a:cubicBezTo>
                  <a:pt x="672069" y="-43667"/>
                  <a:pt x="798335" y="28954"/>
                  <a:pt x="966962" y="0"/>
                </a:cubicBezTo>
                <a:cubicBezTo>
                  <a:pt x="1135589" y="-28954"/>
                  <a:pt x="1350096" y="47657"/>
                  <a:pt x="1607855" y="0"/>
                </a:cubicBezTo>
                <a:cubicBezTo>
                  <a:pt x="1865614" y="-47657"/>
                  <a:pt x="1893239" y="23999"/>
                  <a:pt x="2130689" y="0"/>
                </a:cubicBezTo>
                <a:cubicBezTo>
                  <a:pt x="2368139" y="-23999"/>
                  <a:pt x="2511463" y="13274"/>
                  <a:pt x="2653523" y="0"/>
                </a:cubicBezTo>
                <a:cubicBezTo>
                  <a:pt x="2795583" y="-13274"/>
                  <a:pt x="3135868" y="7238"/>
                  <a:pt x="3294416" y="0"/>
                </a:cubicBezTo>
                <a:cubicBezTo>
                  <a:pt x="3452964" y="-7238"/>
                  <a:pt x="3754765" y="76690"/>
                  <a:pt x="3935309" y="0"/>
                </a:cubicBezTo>
                <a:cubicBezTo>
                  <a:pt x="3958511" y="184044"/>
                  <a:pt x="3873815" y="383268"/>
                  <a:pt x="3935309" y="548228"/>
                </a:cubicBezTo>
                <a:cubicBezTo>
                  <a:pt x="3757300" y="593538"/>
                  <a:pt x="3680791" y="500361"/>
                  <a:pt x="3451828" y="548228"/>
                </a:cubicBezTo>
                <a:cubicBezTo>
                  <a:pt x="3222865" y="596095"/>
                  <a:pt x="3078848" y="535396"/>
                  <a:pt x="2889641" y="548228"/>
                </a:cubicBezTo>
                <a:cubicBezTo>
                  <a:pt x="2700434" y="561060"/>
                  <a:pt x="2579622" y="528055"/>
                  <a:pt x="2327454" y="548228"/>
                </a:cubicBezTo>
                <a:cubicBezTo>
                  <a:pt x="2075286" y="568401"/>
                  <a:pt x="1971928" y="505007"/>
                  <a:pt x="1804620" y="548228"/>
                </a:cubicBezTo>
                <a:cubicBezTo>
                  <a:pt x="1637312" y="591449"/>
                  <a:pt x="1308215" y="540600"/>
                  <a:pt x="1163727" y="548228"/>
                </a:cubicBezTo>
                <a:cubicBezTo>
                  <a:pt x="1019239" y="555856"/>
                  <a:pt x="826317" y="490279"/>
                  <a:pt x="522834" y="548228"/>
                </a:cubicBezTo>
                <a:cubicBezTo>
                  <a:pt x="219351" y="606177"/>
                  <a:pt x="223478" y="504447"/>
                  <a:pt x="0" y="548228"/>
                </a:cubicBezTo>
                <a:cubicBezTo>
                  <a:pt x="-17421" y="276127"/>
                  <a:pt x="41661" y="271947"/>
                  <a:pt x="0" y="0"/>
                </a:cubicBezTo>
                <a:close/>
              </a:path>
            </a:pathLst>
          </a:custGeom>
          <a:solidFill>
            <a:srgbClr val="FCF1F5"/>
          </a:solidFill>
          <a:ln w="12700" cap="flat">
            <a:solidFill>
              <a:schemeClr val="accent6">
                <a:lumMod val="75000"/>
              </a:schemeClr>
            </a:solidFill>
            <a:miter lim="4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l" fontAlgn="base"/>
            <a:r>
              <a:rPr lang="pt-BR" sz="1688" b="1" dirty="0">
                <a:solidFill>
                  <a:srgbClr val="7030A0"/>
                </a:solidFill>
              </a:rPr>
              <a:t>Que tal... </a:t>
            </a:r>
            <a:r>
              <a:rPr lang="pt-BR" sz="1406" b="1" dirty="0">
                <a:solidFill>
                  <a:srgbClr val="7030A0"/>
                </a:solidFill>
              </a:rPr>
              <a:t>fazer um gostoso pão durante estes tempos de corona ?.. </a:t>
            </a:r>
            <a:endParaRPr lang="pt-BR" sz="890" dirty="0">
              <a:solidFill>
                <a:srgbClr val="7030A0"/>
              </a:solidFill>
            </a:endParaRPr>
          </a:p>
        </p:txBody>
      </p:sp>
      <p:pic>
        <p:nvPicPr>
          <p:cNvPr id="8" name="Picture 7">
            <a:extLst>
              <a:ext uri="{FF2B5EF4-FFF2-40B4-BE49-F238E27FC236}">
                <a16:creationId xmlns:a16="http://schemas.microsoft.com/office/drawing/2014/main" id="{25A3C1C3-BCC1-C248-B53A-778DA2944ACE}"/>
              </a:ext>
            </a:extLst>
          </p:cNvPr>
          <p:cNvPicPr>
            <a:picLocks noChangeAspect="1"/>
          </p:cNvPicPr>
          <p:nvPr/>
        </p:nvPicPr>
        <p:blipFill rotWithShape="1">
          <a:blip r:embed="rId5"/>
          <a:srcRect b="8406"/>
          <a:stretch/>
        </p:blipFill>
        <p:spPr>
          <a:xfrm>
            <a:off x="3880239" y="4705800"/>
            <a:ext cx="1364379" cy="1106944"/>
          </a:xfrm>
          <a:custGeom>
            <a:avLst/>
            <a:gdLst>
              <a:gd name="connsiteX0" fmla="*/ 0 w 1364379"/>
              <a:gd name="connsiteY0" fmla="*/ 0 h 1106944"/>
              <a:gd name="connsiteX1" fmla="*/ 468437 w 1364379"/>
              <a:gd name="connsiteY1" fmla="*/ 0 h 1106944"/>
              <a:gd name="connsiteX2" fmla="*/ 882298 w 1364379"/>
              <a:gd name="connsiteY2" fmla="*/ 0 h 1106944"/>
              <a:gd name="connsiteX3" fmla="*/ 1364379 w 1364379"/>
              <a:gd name="connsiteY3" fmla="*/ 0 h 1106944"/>
              <a:gd name="connsiteX4" fmla="*/ 1364379 w 1364379"/>
              <a:gd name="connsiteY4" fmla="*/ 531333 h 1106944"/>
              <a:gd name="connsiteX5" fmla="*/ 1364379 w 1364379"/>
              <a:gd name="connsiteY5" fmla="*/ 1106944 h 1106944"/>
              <a:gd name="connsiteX6" fmla="*/ 923230 w 1364379"/>
              <a:gd name="connsiteY6" fmla="*/ 1106944 h 1106944"/>
              <a:gd name="connsiteX7" fmla="*/ 468437 w 1364379"/>
              <a:gd name="connsiteY7" fmla="*/ 1106944 h 1106944"/>
              <a:gd name="connsiteX8" fmla="*/ 0 w 1364379"/>
              <a:gd name="connsiteY8" fmla="*/ 1106944 h 1106944"/>
              <a:gd name="connsiteX9" fmla="*/ 0 w 1364379"/>
              <a:gd name="connsiteY9" fmla="*/ 531333 h 1106944"/>
              <a:gd name="connsiteX10" fmla="*/ 0 w 1364379"/>
              <a:gd name="connsiteY10" fmla="*/ 0 h 110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379" h="1106944" fill="none" extrusionOk="0">
                <a:moveTo>
                  <a:pt x="0" y="0"/>
                </a:moveTo>
                <a:cubicBezTo>
                  <a:pt x="202383" y="-53971"/>
                  <a:pt x="319157" y="27118"/>
                  <a:pt x="468437" y="0"/>
                </a:cubicBezTo>
                <a:cubicBezTo>
                  <a:pt x="617717" y="-27118"/>
                  <a:pt x="698681" y="14132"/>
                  <a:pt x="882298" y="0"/>
                </a:cubicBezTo>
                <a:cubicBezTo>
                  <a:pt x="1065915" y="-14132"/>
                  <a:pt x="1177022" y="26410"/>
                  <a:pt x="1364379" y="0"/>
                </a:cubicBezTo>
                <a:cubicBezTo>
                  <a:pt x="1416928" y="233858"/>
                  <a:pt x="1303210" y="336248"/>
                  <a:pt x="1364379" y="531333"/>
                </a:cubicBezTo>
                <a:cubicBezTo>
                  <a:pt x="1425548" y="726418"/>
                  <a:pt x="1351101" y="885815"/>
                  <a:pt x="1364379" y="1106944"/>
                </a:cubicBezTo>
                <a:cubicBezTo>
                  <a:pt x="1199400" y="1114769"/>
                  <a:pt x="1110641" y="1077571"/>
                  <a:pt x="923230" y="1106944"/>
                </a:cubicBezTo>
                <a:cubicBezTo>
                  <a:pt x="735819" y="1136317"/>
                  <a:pt x="623489" y="1093551"/>
                  <a:pt x="468437" y="1106944"/>
                </a:cubicBezTo>
                <a:cubicBezTo>
                  <a:pt x="313385" y="1120337"/>
                  <a:pt x="131990" y="1078059"/>
                  <a:pt x="0" y="1106944"/>
                </a:cubicBezTo>
                <a:cubicBezTo>
                  <a:pt x="-41494" y="913573"/>
                  <a:pt x="39179" y="713257"/>
                  <a:pt x="0" y="531333"/>
                </a:cubicBezTo>
                <a:cubicBezTo>
                  <a:pt x="-39179" y="349409"/>
                  <a:pt x="40249" y="193535"/>
                  <a:pt x="0" y="0"/>
                </a:cubicBezTo>
                <a:close/>
              </a:path>
              <a:path w="1364379" h="1106944" stroke="0" extrusionOk="0">
                <a:moveTo>
                  <a:pt x="0" y="0"/>
                </a:moveTo>
                <a:cubicBezTo>
                  <a:pt x="106114" y="-16812"/>
                  <a:pt x="272509" y="19226"/>
                  <a:pt x="413862" y="0"/>
                </a:cubicBezTo>
                <a:cubicBezTo>
                  <a:pt x="555215" y="-19226"/>
                  <a:pt x="669711" y="29626"/>
                  <a:pt x="827723" y="0"/>
                </a:cubicBezTo>
                <a:cubicBezTo>
                  <a:pt x="985735" y="-29626"/>
                  <a:pt x="1120006" y="41263"/>
                  <a:pt x="1364379" y="0"/>
                </a:cubicBezTo>
                <a:cubicBezTo>
                  <a:pt x="1371645" y="144135"/>
                  <a:pt x="1308287" y="300186"/>
                  <a:pt x="1364379" y="531333"/>
                </a:cubicBezTo>
                <a:cubicBezTo>
                  <a:pt x="1420471" y="762480"/>
                  <a:pt x="1299344" y="852201"/>
                  <a:pt x="1364379" y="1106944"/>
                </a:cubicBezTo>
                <a:cubicBezTo>
                  <a:pt x="1204183" y="1129195"/>
                  <a:pt x="1112996" y="1103545"/>
                  <a:pt x="909586" y="1106944"/>
                </a:cubicBezTo>
                <a:cubicBezTo>
                  <a:pt x="706176" y="1110343"/>
                  <a:pt x="634989" y="1105256"/>
                  <a:pt x="454793" y="1106944"/>
                </a:cubicBezTo>
                <a:cubicBezTo>
                  <a:pt x="274597" y="1108632"/>
                  <a:pt x="173366" y="1067004"/>
                  <a:pt x="0" y="1106944"/>
                </a:cubicBezTo>
                <a:cubicBezTo>
                  <a:pt x="-21268" y="916832"/>
                  <a:pt x="62875" y="815405"/>
                  <a:pt x="0" y="564541"/>
                </a:cubicBezTo>
                <a:cubicBezTo>
                  <a:pt x="-62875" y="313677"/>
                  <a:pt x="37717" y="150856"/>
                  <a:pt x="0" y="0"/>
                </a:cubicBezTo>
                <a:close/>
              </a:path>
            </a:pathLst>
          </a:custGeom>
          <a:ln>
            <a:solidFill>
              <a:schemeClr val="accent6">
                <a:lumMod val="75000"/>
              </a:schemeClr>
            </a:solidFill>
            <a:extLst>
              <a:ext uri="{C807C97D-BFC1-408E-A445-0C87EB9F89A2}">
                <ask:lineSketchStyleProps xmlns:ask="http://schemas.microsoft.com/office/drawing/2018/sketchyshapes" sd="1048302887">
                  <a:prstGeom prst="rect">
                    <a:avLst/>
                  </a:prstGeom>
                  <ask:type>
                    <ask:lineSketchScribble/>
                  </ask:type>
                </ask:lineSketchStyleProps>
              </a:ext>
            </a:extLst>
          </a:ln>
        </p:spPr>
      </p:pic>
      <p:sp>
        <p:nvSpPr>
          <p:cNvPr id="15" name="TextBox 14">
            <a:extLst>
              <a:ext uri="{FF2B5EF4-FFF2-40B4-BE49-F238E27FC236}">
                <a16:creationId xmlns:a16="http://schemas.microsoft.com/office/drawing/2014/main" id="{41420274-BE7F-5146-9650-94735FADAA46}"/>
              </a:ext>
            </a:extLst>
          </p:cNvPr>
          <p:cNvSpPr txBox="1"/>
          <p:nvPr/>
        </p:nvSpPr>
        <p:spPr>
          <a:xfrm>
            <a:off x="3880239" y="5792529"/>
            <a:ext cx="1364379" cy="483017"/>
          </a:xfrm>
          <a:custGeom>
            <a:avLst/>
            <a:gdLst>
              <a:gd name="connsiteX0" fmla="*/ 0 w 1364379"/>
              <a:gd name="connsiteY0" fmla="*/ 0 h 483017"/>
              <a:gd name="connsiteX1" fmla="*/ 482081 w 1364379"/>
              <a:gd name="connsiteY1" fmla="*/ 0 h 483017"/>
              <a:gd name="connsiteX2" fmla="*/ 950517 w 1364379"/>
              <a:gd name="connsiteY2" fmla="*/ 0 h 483017"/>
              <a:gd name="connsiteX3" fmla="*/ 1364379 w 1364379"/>
              <a:gd name="connsiteY3" fmla="*/ 0 h 483017"/>
              <a:gd name="connsiteX4" fmla="*/ 1364379 w 1364379"/>
              <a:gd name="connsiteY4" fmla="*/ 483017 h 483017"/>
              <a:gd name="connsiteX5" fmla="*/ 936874 w 1364379"/>
              <a:gd name="connsiteY5" fmla="*/ 483017 h 483017"/>
              <a:gd name="connsiteX6" fmla="*/ 482081 w 1364379"/>
              <a:gd name="connsiteY6" fmla="*/ 483017 h 483017"/>
              <a:gd name="connsiteX7" fmla="*/ 0 w 1364379"/>
              <a:gd name="connsiteY7" fmla="*/ 483017 h 483017"/>
              <a:gd name="connsiteX8" fmla="*/ 0 w 1364379"/>
              <a:gd name="connsiteY8" fmla="*/ 0 h 483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4379" h="483017" fill="none" extrusionOk="0">
                <a:moveTo>
                  <a:pt x="0" y="0"/>
                </a:moveTo>
                <a:cubicBezTo>
                  <a:pt x="208142" y="-3756"/>
                  <a:pt x="325241" y="22681"/>
                  <a:pt x="482081" y="0"/>
                </a:cubicBezTo>
                <a:cubicBezTo>
                  <a:pt x="638921" y="-22681"/>
                  <a:pt x="835447" y="15842"/>
                  <a:pt x="950517" y="0"/>
                </a:cubicBezTo>
                <a:cubicBezTo>
                  <a:pt x="1065587" y="-15842"/>
                  <a:pt x="1220852" y="46361"/>
                  <a:pt x="1364379" y="0"/>
                </a:cubicBezTo>
                <a:cubicBezTo>
                  <a:pt x="1391999" y="173879"/>
                  <a:pt x="1316582" y="348463"/>
                  <a:pt x="1364379" y="483017"/>
                </a:cubicBezTo>
                <a:cubicBezTo>
                  <a:pt x="1167033" y="496322"/>
                  <a:pt x="1064765" y="463490"/>
                  <a:pt x="936874" y="483017"/>
                </a:cubicBezTo>
                <a:cubicBezTo>
                  <a:pt x="808983" y="502544"/>
                  <a:pt x="586436" y="447990"/>
                  <a:pt x="482081" y="483017"/>
                </a:cubicBezTo>
                <a:cubicBezTo>
                  <a:pt x="377726" y="518044"/>
                  <a:pt x="171142" y="471993"/>
                  <a:pt x="0" y="483017"/>
                </a:cubicBezTo>
                <a:cubicBezTo>
                  <a:pt x="-36773" y="318503"/>
                  <a:pt x="8168" y="113748"/>
                  <a:pt x="0" y="0"/>
                </a:cubicBezTo>
                <a:close/>
              </a:path>
              <a:path w="1364379" h="483017" stroke="0" extrusionOk="0">
                <a:moveTo>
                  <a:pt x="0" y="0"/>
                </a:moveTo>
                <a:cubicBezTo>
                  <a:pt x="213961" y="-3429"/>
                  <a:pt x="243367" y="21926"/>
                  <a:pt x="441149" y="0"/>
                </a:cubicBezTo>
                <a:cubicBezTo>
                  <a:pt x="638931" y="-21926"/>
                  <a:pt x="677135" y="8857"/>
                  <a:pt x="855011" y="0"/>
                </a:cubicBezTo>
                <a:cubicBezTo>
                  <a:pt x="1032887" y="-8857"/>
                  <a:pt x="1113301" y="2326"/>
                  <a:pt x="1364379" y="0"/>
                </a:cubicBezTo>
                <a:cubicBezTo>
                  <a:pt x="1397543" y="194872"/>
                  <a:pt x="1335966" y="328541"/>
                  <a:pt x="1364379" y="483017"/>
                </a:cubicBezTo>
                <a:cubicBezTo>
                  <a:pt x="1217286" y="532352"/>
                  <a:pt x="1087001" y="442754"/>
                  <a:pt x="936874" y="483017"/>
                </a:cubicBezTo>
                <a:cubicBezTo>
                  <a:pt x="786748" y="523280"/>
                  <a:pt x="571474" y="467041"/>
                  <a:pt x="454793" y="483017"/>
                </a:cubicBezTo>
                <a:cubicBezTo>
                  <a:pt x="338112" y="498993"/>
                  <a:pt x="196985" y="438387"/>
                  <a:pt x="0" y="483017"/>
                </a:cubicBezTo>
                <a:cubicBezTo>
                  <a:pt x="-7882" y="279755"/>
                  <a:pt x="49266" y="158926"/>
                  <a:pt x="0" y="0"/>
                </a:cubicBezTo>
                <a:close/>
              </a:path>
            </a:pathLst>
          </a:custGeom>
          <a:solidFill>
            <a:srgbClr val="FBFEE6"/>
          </a:solidFill>
          <a:ln w="12700" cap="flat">
            <a:solidFill>
              <a:schemeClr val="accent6">
                <a:lumMod val="75000"/>
              </a:schemeClr>
            </a:solidFill>
            <a:miter lim="4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l" fontAlgn="base"/>
            <a:r>
              <a:rPr lang="pt-BR" sz="890" dirty="0"/>
              <a:t>A levedura é  </a:t>
            </a:r>
            <a:r>
              <a:rPr lang="pt-BR" sz="890" b="1" i="1" dirty="0"/>
              <a:t>Saccharomyces</a:t>
            </a:r>
            <a:r>
              <a:rPr lang="pt-BR" sz="890" b="1" dirty="0"/>
              <a:t> </a:t>
            </a:r>
            <a:r>
              <a:rPr lang="pt-BR" sz="890" b="1" i="1" dirty="0"/>
              <a:t>cerevisiae</a:t>
            </a:r>
          </a:p>
        </p:txBody>
      </p:sp>
    </p:spTree>
    <p:extLst>
      <p:ext uri="{BB962C8B-B14F-4D97-AF65-F5344CB8AC3E}">
        <p14:creationId xmlns:p14="http://schemas.microsoft.com/office/powerpoint/2010/main" val="348309390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4.1. Indústria de Alimentos"/>
          <p:cNvSpPr txBox="1"/>
          <p:nvPr/>
        </p:nvSpPr>
        <p:spPr>
          <a:xfrm>
            <a:off x="1297429" y="720318"/>
            <a:ext cx="2194513" cy="318357"/>
          </a:xfrm>
          <a:prstGeom prst="rect">
            <a:avLst/>
          </a:prstGeom>
          <a:gradFill>
            <a:gsLst>
              <a:gs pos="0">
                <a:schemeClr val="accent4"/>
              </a:gs>
              <a:gs pos="100000">
                <a:srgbClr val="FE9301"/>
              </a:gs>
            </a:gsLst>
            <a:lin ang="5400000"/>
          </a:gradFill>
          <a:ln w="12700">
            <a:miter lim="400000"/>
          </a:ln>
          <a:effectLst>
            <a:reflection stA="91988"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800">
                <a:latin typeface="Helvetica Neue Medium"/>
                <a:ea typeface="Helvetica Neue Medium"/>
                <a:cs typeface="Helvetica Neue Medium"/>
                <a:sym typeface="Helvetica Neue Medium"/>
              </a:defRPr>
            </a:lvl1pPr>
          </a:lstStyle>
          <a:p>
            <a:r>
              <a:rPr lang="pt-BR" sz="1600" dirty="0"/>
              <a:t>Indústria de Alimentos</a:t>
            </a:r>
          </a:p>
        </p:txBody>
      </p:sp>
      <p:sp>
        <p:nvSpPr>
          <p:cNvPr id="177" name="ICB/USP…"/>
          <p:cNvSpPr txBox="1"/>
          <p:nvPr/>
        </p:nvSpPr>
        <p:spPr>
          <a:xfrm>
            <a:off x="0" y="112030"/>
            <a:ext cx="1062792" cy="667170"/>
          </a:xfrm>
          <a:prstGeom prst="rect">
            <a:avLst/>
          </a:prstGeom>
          <a:solidFill>
            <a:srgbClr val="72FDE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500">
                <a:latin typeface="Helvetica Neue Medium"/>
                <a:ea typeface="Helvetica Neue Medium"/>
                <a:cs typeface="Helvetica Neue Medium"/>
                <a:sym typeface="Helvetica Neue Medium"/>
              </a:defRPr>
            </a:pPr>
            <a:r>
              <a:rPr lang="pt-BR" sz="1055" dirty="0" err="1"/>
              <a:t>ICB</a:t>
            </a:r>
            <a:r>
              <a:rPr lang="pt-BR" sz="1055" dirty="0"/>
              <a:t>/USP</a:t>
            </a:r>
          </a:p>
          <a:p>
            <a:pPr>
              <a:defRPr sz="1000">
                <a:latin typeface="Helvetica Neue Medium"/>
                <a:ea typeface="Helvetica Neue Medium"/>
                <a:cs typeface="Helvetica Neue Medium"/>
                <a:sym typeface="Helvetica Neue Medium"/>
              </a:defRPr>
            </a:pPr>
            <a:endParaRPr lang="pt-BR" sz="703" dirty="0"/>
          </a:p>
          <a:p>
            <a:pPr>
              <a:defRPr sz="1000">
                <a:latin typeface="Helvetica Neue Medium"/>
                <a:ea typeface="Helvetica Neue Medium"/>
                <a:cs typeface="Helvetica Neue Medium"/>
                <a:sym typeface="Helvetica Neue Medium"/>
              </a:defRPr>
            </a:pPr>
            <a:r>
              <a:rPr lang="pt-BR" sz="703" dirty="0" err="1"/>
              <a:t>BMM</a:t>
            </a:r>
            <a:r>
              <a:rPr lang="pt-BR" sz="703" dirty="0"/>
              <a:t> 0180</a:t>
            </a:r>
          </a:p>
          <a:p>
            <a:pPr>
              <a:defRPr sz="1000">
                <a:latin typeface="Helvetica Neue Medium"/>
                <a:ea typeface="Helvetica Neue Medium"/>
                <a:cs typeface="Helvetica Neue Medium"/>
                <a:sym typeface="Helvetica Neue Medium"/>
              </a:defRPr>
            </a:pPr>
            <a:r>
              <a:rPr lang="pt-BR" sz="703" dirty="0"/>
              <a:t>Profa. Elisabete Vicente</a:t>
            </a:r>
          </a:p>
          <a:p>
            <a:pPr>
              <a:defRPr sz="1000" u="sng">
                <a:solidFill>
                  <a:srgbClr val="0000FF"/>
                </a:solidFill>
                <a:uFill>
                  <a:solidFill>
                    <a:srgbClr val="0000FF"/>
                  </a:solidFill>
                </a:uFill>
                <a:latin typeface="Helvetica Neue Medium"/>
                <a:ea typeface="Helvetica Neue Medium"/>
                <a:cs typeface="Helvetica Neue Medium"/>
                <a:sym typeface="Helvetica Neue Medium"/>
              </a:defRPr>
            </a:pPr>
            <a:r>
              <a:rPr lang="pt-BR" sz="703" dirty="0">
                <a:hlinkClick r:id="rId3"/>
              </a:rPr>
              <a:t>bevicent@usp.br</a:t>
            </a:r>
          </a:p>
        </p:txBody>
      </p:sp>
      <p:sp>
        <p:nvSpPr>
          <p:cNvPr id="179" name="1. Microrganismos empregados na fabricação de Pães…"/>
          <p:cNvSpPr txBox="1"/>
          <p:nvPr/>
        </p:nvSpPr>
        <p:spPr>
          <a:xfrm>
            <a:off x="1297428" y="2007894"/>
            <a:ext cx="8105381" cy="564578"/>
          </a:xfrm>
          <a:prstGeom prst="rect">
            <a:avLst/>
          </a:prstGeom>
          <a:solidFill>
            <a:schemeClr val="accent4">
              <a:lumMod val="20000"/>
              <a:lumOff val="80000"/>
            </a:schemeClr>
          </a:solidFill>
          <a:ln w="57150">
            <a:solidFill>
              <a:srgbClr val="C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98225" algn="l" defTabSz="321465">
              <a:buSzPct val="100000"/>
              <a:defRPr sz="1600">
                <a:solidFill>
                  <a:schemeClr val="accent3">
                    <a:satOff val="-7500"/>
                    <a:lumOff val="-10588"/>
                  </a:schemeClr>
                </a:solidFill>
                <a:latin typeface="+mj-lt"/>
                <a:ea typeface="+mj-ea"/>
                <a:cs typeface="+mj-cs"/>
                <a:sym typeface="Helvetica"/>
              </a:defRPr>
            </a:pPr>
            <a:r>
              <a:rPr lang="pt-BR" sz="1600" b="1" dirty="0">
                <a:solidFill>
                  <a:schemeClr val="accent3">
                    <a:satOff val="-7500"/>
                    <a:lumOff val="-10588"/>
                  </a:schemeClr>
                </a:solidFill>
                <a:sym typeface="Helvetica"/>
              </a:rPr>
              <a:t>2. Microrganismos empregados na fabricação de </a:t>
            </a:r>
            <a:r>
              <a:rPr lang="pt-BR" sz="1600" b="1" u="sng" dirty="0">
                <a:solidFill>
                  <a:schemeClr val="accent3">
                    <a:satOff val="-7500"/>
                    <a:lumOff val="-10588"/>
                  </a:schemeClr>
                </a:solidFill>
                <a:sym typeface="Helvetica"/>
              </a:rPr>
              <a:t>Bebidas</a:t>
            </a:r>
            <a:endParaRPr lang="pt-BR" sz="1600" b="1" dirty="0"/>
          </a:p>
          <a:p>
            <a:pPr marL="98225" algn="l" defTabSz="321465">
              <a:buSzPct val="100000"/>
              <a:defRPr sz="1600" b="1">
                <a:solidFill>
                  <a:schemeClr val="accent3">
                    <a:satOff val="-7500"/>
                    <a:lumOff val="-10588"/>
                  </a:schemeClr>
                </a:solidFill>
                <a:latin typeface="+mj-lt"/>
                <a:ea typeface="+mj-ea"/>
                <a:cs typeface="+mj-cs"/>
                <a:sym typeface="Helvetica"/>
              </a:defRPr>
            </a:pPr>
            <a:endParaRPr lang="pt-BR" sz="1600" b="1" dirty="0"/>
          </a:p>
        </p:txBody>
      </p:sp>
      <p:sp>
        <p:nvSpPr>
          <p:cNvPr id="8" name="ICB/USP…">
            <a:extLst>
              <a:ext uri="{FF2B5EF4-FFF2-40B4-BE49-F238E27FC236}">
                <a16:creationId xmlns:a16="http://schemas.microsoft.com/office/drawing/2014/main" id="{E0825884-F790-5B40-A7C2-21945C798D2E}"/>
              </a:ext>
            </a:extLst>
          </p:cNvPr>
          <p:cNvSpPr txBox="1"/>
          <p:nvPr/>
        </p:nvSpPr>
        <p:spPr>
          <a:xfrm>
            <a:off x="1297429" y="2979223"/>
            <a:ext cx="1910781" cy="1585820"/>
          </a:xfrm>
          <a:prstGeom prst="rect">
            <a:avLst/>
          </a:prstGeom>
          <a:solidFill>
            <a:srgbClr val="FFFEF1"/>
          </a:solidFill>
          <a:ln w="254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marL="98693" indent="-98693" algn="just">
              <a:lnSpc>
                <a:spcPct val="200000"/>
              </a:lnSpc>
              <a:buSzPct val="100000"/>
              <a:buChar char="-"/>
              <a:defRPr sz="2100" b="1">
                <a:solidFill>
                  <a:schemeClr val="accent6">
                    <a:satOff val="-34371"/>
                    <a:lumOff val="-13098"/>
                  </a:schemeClr>
                </a:solidFill>
                <a:latin typeface="+mj-lt"/>
                <a:ea typeface="+mj-ea"/>
                <a:cs typeface="+mj-cs"/>
                <a:sym typeface="Helvetica"/>
              </a:defRPr>
            </a:pPr>
            <a:r>
              <a:rPr lang="pt-BR" sz="1477"/>
              <a:t>Vinhos</a:t>
            </a:r>
          </a:p>
          <a:p>
            <a:pPr marL="98693" indent="-98693" algn="just">
              <a:lnSpc>
                <a:spcPct val="200000"/>
              </a:lnSpc>
              <a:buSzPct val="100000"/>
              <a:buChar char="-"/>
              <a:defRPr sz="2100" b="1">
                <a:solidFill>
                  <a:schemeClr val="accent1">
                    <a:lumOff val="-9999"/>
                  </a:schemeClr>
                </a:solidFill>
                <a:latin typeface="+mj-lt"/>
                <a:ea typeface="+mj-ea"/>
                <a:cs typeface="+mj-cs"/>
                <a:sym typeface="Helvetica"/>
              </a:defRPr>
            </a:pPr>
            <a:r>
              <a:rPr lang="pt-BR" sz="1477"/>
              <a:t>Cervejas</a:t>
            </a:r>
          </a:p>
          <a:p>
            <a:pPr marL="98693" indent="-98693" algn="just">
              <a:lnSpc>
                <a:spcPct val="200000"/>
              </a:lnSpc>
              <a:buSzPct val="100000"/>
              <a:buChar char="-"/>
              <a:defRPr sz="2100" b="1">
                <a:solidFill>
                  <a:schemeClr val="accent5">
                    <a:satOff val="-41871"/>
                    <a:lumOff val="-13058"/>
                  </a:schemeClr>
                </a:solidFill>
                <a:latin typeface="+mj-lt"/>
                <a:ea typeface="+mj-ea"/>
                <a:cs typeface="+mj-cs"/>
                <a:sym typeface="Helvetica"/>
              </a:defRPr>
            </a:pPr>
            <a:r>
              <a:rPr lang="pt-BR" sz="1477"/>
              <a:t>Bebidas Destiladas</a:t>
            </a:r>
          </a:p>
          <a:p>
            <a:pPr marL="98693" indent="-98693" algn="just">
              <a:lnSpc>
                <a:spcPct val="200000"/>
              </a:lnSpc>
              <a:buSzPct val="100000"/>
              <a:buChar char="-"/>
              <a:defRPr sz="2100" b="1">
                <a:solidFill>
                  <a:schemeClr val="accent5">
                    <a:satOff val="-41871"/>
                    <a:lumOff val="-13058"/>
                  </a:schemeClr>
                </a:solidFill>
                <a:latin typeface="+mj-lt"/>
                <a:ea typeface="+mj-ea"/>
                <a:cs typeface="+mj-cs"/>
                <a:sym typeface="Helvetica"/>
              </a:defRPr>
            </a:pPr>
            <a:endParaRPr lang="pt-BR" sz="563"/>
          </a:p>
        </p:txBody>
      </p:sp>
      <p:sp>
        <p:nvSpPr>
          <p:cNvPr id="10" name="4.     Emprego de microrganismos em Processos Biotecnológicos Industriais">
            <a:extLst>
              <a:ext uri="{FF2B5EF4-FFF2-40B4-BE49-F238E27FC236}">
                <a16:creationId xmlns:a16="http://schemas.microsoft.com/office/drawing/2014/main" id="{705A8B03-42DD-1743-829B-B485DC36320C}"/>
              </a:ext>
            </a:extLst>
          </p:cNvPr>
          <p:cNvSpPr txBox="1"/>
          <p:nvPr/>
        </p:nvSpPr>
        <p:spPr>
          <a:xfrm>
            <a:off x="1454306" y="253565"/>
            <a:ext cx="8218598"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800" b="1"/>
            </a:pPr>
            <a:r>
              <a:rPr lang="pt-BR" sz="1800" dirty="0"/>
              <a:t> </a:t>
            </a:r>
            <a:r>
              <a:rPr lang="pt-BR" sz="1800" dirty="0">
                <a:latin typeface="+mn-ea"/>
              </a:rPr>
              <a:t>Emprego de microrganismos em Processos Biotecnológicos Industriais   </a:t>
            </a:r>
          </a:p>
        </p:txBody>
      </p:sp>
      <p:sp>
        <p:nvSpPr>
          <p:cNvPr id="11" name="Produção de alimentos (pães, queijos, fermentados, embutidos)">
            <a:extLst>
              <a:ext uri="{FF2B5EF4-FFF2-40B4-BE49-F238E27FC236}">
                <a16:creationId xmlns:a16="http://schemas.microsoft.com/office/drawing/2014/main" id="{1855D3FA-E0B1-DB42-87BA-D44B58CC8739}"/>
              </a:ext>
            </a:extLst>
          </p:cNvPr>
          <p:cNvSpPr txBox="1"/>
          <p:nvPr/>
        </p:nvSpPr>
        <p:spPr>
          <a:xfrm>
            <a:off x="1297429" y="1106989"/>
            <a:ext cx="8105381" cy="678905"/>
          </a:xfrm>
          <a:prstGeom prst="rect">
            <a:avLst/>
          </a:prstGeom>
          <a:gradFill>
            <a:gsLst>
              <a:gs pos="0">
                <a:schemeClr val="accent4">
                  <a:alpha val="0"/>
                </a:schemeClr>
              </a:gs>
              <a:gs pos="100000">
                <a:srgbClr val="FE9301"/>
              </a:gs>
            </a:gsLst>
            <a:lin ang="4056159"/>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l" defTabSz="316107">
              <a:lnSpc>
                <a:spcPct val="150000"/>
              </a:lnSpc>
              <a:spcBef>
                <a:spcPts val="281"/>
              </a:spcBef>
              <a:defRPr sz="2000" b="1">
                <a:uFill>
                  <a:solidFill>
                    <a:srgbClr val="000000"/>
                  </a:solidFill>
                </a:uFill>
                <a:latin typeface="Trebuchet MS"/>
                <a:ea typeface="Trebuchet MS"/>
                <a:cs typeface="Trebuchet MS"/>
                <a:sym typeface="Trebuchet MS"/>
              </a:defRPr>
            </a:pPr>
            <a:r>
              <a:rPr lang="pt-BR" sz="1400" dirty="0"/>
              <a:t>Produção de alimentos, bebidas e insumos: pães, queijos, fermentados, embutidos, iogurte,</a:t>
            </a:r>
            <a:r>
              <a:rPr lang="pt-BR" sz="1400" i="1" dirty="0"/>
              <a:t> “</a:t>
            </a:r>
            <a:r>
              <a:rPr lang="pt-BR" sz="1400" dirty="0"/>
              <a:t>Single </a:t>
            </a:r>
            <a:r>
              <a:rPr lang="pt-BR" sz="1400" dirty="0" err="1"/>
              <a:t>Cell</a:t>
            </a:r>
            <a:r>
              <a:rPr lang="pt-BR" sz="1400" dirty="0"/>
              <a:t> </a:t>
            </a:r>
            <a:r>
              <a:rPr lang="pt-BR" sz="1400" dirty="0" err="1"/>
              <a:t>Protein</a:t>
            </a:r>
            <a:r>
              <a:rPr lang="pt-BR" sz="1400" dirty="0"/>
              <a:t>” (SCP), aditivos, conservantes, </a:t>
            </a:r>
            <a:r>
              <a:rPr lang="pt-BR" sz="1400" dirty="0" err="1"/>
              <a:t>etc</a:t>
            </a:r>
            <a:endParaRPr lang="pt-BR" sz="1400" dirty="0"/>
          </a:p>
        </p:txBody>
      </p:sp>
    </p:spTree>
    <p:extLst>
      <p:ext uri="{BB962C8B-B14F-4D97-AF65-F5344CB8AC3E}">
        <p14:creationId xmlns:p14="http://schemas.microsoft.com/office/powerpoint/2010/main" val="309863231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4" name="Fig-30-22" descr="Fig-30-22"/>
          <p:cNvPicPr>
            <a:picLocks noChangeAspect="1"/>
          </p:cNvPicPr>
          <p:nvPr/>
        </p:nvPicPr>
        <p:blipFill>
          <a:blip r:embed="rId3"/>
          <a:stretch>
            <a:fillRect/>
          </a:stretch>
        </p:blipFill>
        <p:spPr>
          <a:xfrm>
            <a:off x="5484810" y="237333"/>
            <a:ext cx="5054154" cy="6553201"/>
          </a:xfrm>
          <a:prstGeom prst="rect">
            <a:avLst/>
          </a:prstGeom>
          <a:ln w="57150">
            <a:solidFill>
              <a:schemeClr val="accent6">
                <a:satOff val="-34371"/>
                <a:lumOff val="-13098"/>
              </a:schemeClr>
            </a:solidFill>
          </a:ln>
        </p:spPr>
      </p:pic>
      <p:sp>
        <p:nvSpPr>
          <p:cNvPr id="145" name=". Leveduras…"/>
          <p:cNvSpPr txBox="1"/>
          <p:nvPr/>
        </p:nvSpPr>
        <p:spPr>
          <a:xfrm>
            <a:off x="1524002" y="1355436"/>
            <a:ext cx="3821233" cy="4901148"/>
          </a:xfrm>
          <a:prstGeom prst="rect">
            <a:avLst/>
          </a:prstGeom>
          <a:solidFill>
            <a:srgbClr val="F7E9E6"/>
          </a:solidFill>
          <a:ln w="25400">
            <a:solidFill>
              <a:schemeClr val="accent6">
                <a:satOff val="-34371"/>
                <a:lumOff val="-13098"/>
              </a:schemeClr>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a:spAutoFit/>
          </a:bodyPr>
          <a:lstStyle/>
          <a:p>
            <a:pPr algn="l" defTabSz="914391">
              <a:defRPr sz="1500" b="1">
                <a:solidFill>
                  <a:srgbClr val="AD1F1F"/>
                </a:solidFill>
                <a:latin typeface="Franklin Gothic Book"/>
                <a:ea typeface="Franklin Gothic Book"/>
                <a:cs typeface="Franklin Gothic Book"/>
                <a:sym typeface="Franklin Gothic Book"/>
              </a:defRPr>
            </a:pPr>
            <a:r>
              <a:rPr lang="pt-BR" sz="1969" u="sng" dirty="0">
                <a:solidFill>
                  <a:srgbClr val="7030A0"/>
                </a:solidFill>
                <a:latin typeface="+mj-ea"/>
                <a:ea typeface="+mj-ea"/>
              </a:rPr>
              <a:t>Diferentes linhagens da levedura </a:t>
            </a:r>
          </a:p>
          <a:p>
            <a:pPr algn="l" defTabSz="914391">
              <a:defRPr sz="1500" b="1">
                <a:solidFill>
                  <a:srgbClr val="AD1F1F"/>
                </a:solidFill>
                <a:latin typeface="Franklin Gothic Book"/>
                <a:ea typeface="Franklin Gothic Book"/>
                <a:cs typeface="Franklin Gothic Book"/>
                <a:sym typeface="Franklin Gothic Book"/>
              </a:defRPr>
            </a:pPr>
            <a:r>
              <a:rPr lang="pt-BR" sz="1969" i="1" dirty="0">
                <a:latin typeface="+mj-ea"/>
                <a:ea typeface="+mj-ea"/>
              </a:rPr>
              <a:t>Saccharomyces</a:t>
            </a:r>
            <a:r>
              <a:rPr lang="pt-BR" sz="1969" dirty="0">
                <a:latin typeface="+mj-ea"/>
                <a:ea typeface="+mj-ea"/>
              </a:rPr>
              <a:t> </a:t>
            </a:r>
            <a:r>
              <a:rPr lang="pt-BR" sz="1969" i="1" dirty="0">
                <a:latin typeface="+mj-ea"/>
                <a:ea typeface="+mj-ea"/>
              </a:rPr>
              <a:t>cerevisiae </a:t>
            </a:r>
            <a:r>
              <a:rPr lang="pt-BR" sz="1969" dirty="0">
                <a:solidFill>
                  <a:srgbClr val="7030A0"/>
                </a:solidFill>
                <a:latin typeface="+mj-ea"/>
                <a:ea typeface="+mj-ea"/>
              </a:rPr>
              <a:t>são utilizadas</a:t>
            </a:r>
          </a:p>
          <a:p>
            <a:pPr algn="l" defTabSz="914391">
              <a:defRPr sz="1800" b="1" u="sng">
                <a:solidFill>
                  <a:srgbClr val="AD1F1F"/>
                </a:solidFill>
                <a:latin typeface="Franklin Gothic Book"/>
                <a:ea typeface="Franklin Gothic Book"/>
                <a:cs typeface="Franklin Gothic Book"/>
                <a:sym typeface="Franklin Gothic Book"/>
              </a:defRPr>
            </a:pPr>
            <a:r>
              <a:rPr lang="pt-BR" sz="1969" dirty="0">
                <a:solidFill>
                  <a:srgbClr val="7030A0"/>
                </a:solidFill>
                <a:latin typeface="+mj-ea"/>
                <a:ea typeface="+mj-ea"/>
              </a:rPr>
              <a:t>na produção de vinho:</a:t>
            </a:r>
            <a:endParaRPr lang="pt-BR" sz="563" dirty="0"/>
          </a:p>
          <a:p>
            <a:pPr algn="l" defTabSz="914391">
              <a:spcBef>
                <a:spcPts val="1196"/>
              </a:spcBef>
              <a:buSzPct val="100000"/>
              <a:buFont typeface="Helvetica Neue"/>
              <a:buChar char="➢"/>
              <a:defRPr sz="1600" b="1">
                <a:latin typeface="Franklin Gothic Book"/>
                <a:ea typeface="Franklin Gothic Book"/>
                <a:cs typeface="Franklin Gothic Book"/>
                <a:sym typeface="Franklin Gothic Book"/>
              </a:defRPr>
            </a:pPr>
            <a:r>
              <a:rPr lang="pt-BR" sz="844" dirty="0">
                <a:solidFill>
                  <a:srgbClr val="0070C0"/>
                </a:solidFill>
              </a:rPr>
              <a:t> A maioria dos processos emprega linhagens especiais selecionadas pelo fabricante;                                                     </a:t>
            </a:r>
          </a:p>
          <a:p>
            <a:pPr algn="l" defTabSz="914391">
              <a:spcBef>
                <a:spcPts val="1196"/>
              </a:spcBef>
              <a:buSzPct val="100000"/>
              <a:buFont typeface="Helvetica Neue"/>
              <a:buChar char="➢"/>
              <a:defRPr sz="1600" b="1">
                <a:latin typeface="Franklin Gothic Book"/>
                <a:ea typeface="Franklin Gothic Book"/>
                <a:cs typeface="Franklin Gothic Book"/>
                <a:sym typeface="Franklin Gothic Book"/>
              </a:defRPr>
            </a:pPr>
            <a:r>
              <a:rPr lang="pt-BR" sz="844" dirty="0">
                <a:solidFill>
                  <a:srgbClr val="0070C0"/>
                </a:solidFill>
              </a:rPr>
              <a:t> Há  processos que emprega linhagens  selvagens que pode ser isolada na própria uva.</a:t>
            </a:r>
          </a:p>
          <a:p>
            <a:pPr algn="l" defTabSz="914391">
              <a:spcBef>
                <a:spcPts val="1196"/>
              </a:spcBef>
              <a:buSzPct val="100000"/>
              <a:buFont typeface="Helvetica Neue"/>
              <a:buChar char="➢"/>
              <a:defRPr sz="1600" b="1">
                <a:latin typeface="Franklin Gothic Book"/>
                <a:ea typeface="Franklin Gothic Book"/>
                <a:cs typeface="Franklin Gothic Book"/>
                <a:sym typeface="Franklin Gothic Book"/>
              </a:defRPr>
            </a:pPr>
            <a:r>
              <a:rPr lang="pt-BR" sz="844" dirty="0"/>
              <a:t> Fermentadores de até 200 mil litros em Barris  de carvalho, cimento, pedra, vidro</a:t>
            </a:r>
          </a:p>
          <a:p>
            <a:pPr algn="l" defTabSz="914391">
              <a:spcBef>
                <a:spcPts val="1196"/>
              </a:spcBef>
              <a:buSzPct val="100000"/>
              <a:buFont typeface="Helvetica Neue"/>
              <a:buChar char="➢"/>
              <a:defRPr sz="1600" b="1">
                <a:latin typeface="Franklin Gothic Book"/>
                <a:ea typeface="Franklin Gothic Book"/>
                <a:cs typeface="Franklin Gothic Book"/>
                <a:sym typeface="Franklin Gothic Book"/>
              </a:defRPr>
            </a:pPr>
            <a:r>
              <a:rPr lang="pt-BR" sz="844" dirty="0"/>
              <a:t> produção de: Vinho branco, tinto e rose</a:t>
            </a:r>
          </a:p>
          <a:p>
            <a:pPr algn="l" defTabSz="914391">
              <a:spcBef>
                <a:spcPts val="1196"/>
              </a:spcBef>
              <a:buSzPct val="100000"/>
              <a:buFont typeface="Helvetica Neue"/>
              <a:buChar char="➢"/>
              <a:defRPr sz="1600" b="1">
                <a:latin typeface="Franklin Gothic Book"/>
                <a:ea typeface="Franklin Gothic Book"/>
                <a:cs typeface="Franklin Gothic Book"/>
                <a:sym typeface="Franklin Gothic Book"/>
              </a:defRPr>
            </a:pPr>
            <a:r>
              <a:rPr lang="pt-BR" sz="844" dirty="0"/>
              <a:t> </a:t>
            </a:r>
            <a:r>
              <a:rPr lang="pt-BR" sz="844" u="sng" dirty="0"/>
              <a:t>Insumo</a:t>
            </a:r>
            <a:r>
              <a:rPr lang="pt-BR" sz="844" dirty="0"/>
              <a:t>:   Sulfitos (Na</a:t>
            </a:r>
            <a:r>
              <a:rPr lang="pt-BR" sz="844" baseline="-27375" dirty="0"/>
              <a:t>2</a:t>
            </a:r>
            <a:r>
              <a:rPr lang="pt-BR" sz="844" dirty="0"/>
              <a:t>S</a:t>
            </a:r>
            <a:r>
              <a:rPr lang="pt-BR" sz="844" baseline="-27375" dirty="0"/>
              <a:t>2</a:t>
            </a:r>
            <a:r>
              <a:rPr lang="pt-BR" sz="844" dirty="0"/>
              <a:t>O</a:t>
            </a:r>
            <a:r>
              <a:rPr lang="pt-BR" sz="844" baseline="-27375" dirty="0"/>
              <a:t>5</a:t>
            </a:r>
            <a:r>
              <a:rPr lang="pt-BR" sz="844" dirty="0"/>
              <a:t>)                                         são empregados para eliminar linhagens de  levedura selvagens que causariam sabores indesejáveis</a:t>
            </a:r>
            <a:endParaRPr lang="pt-BR" sz="563" dirty="0"/>
          </a:p>
          <a:p>
            <a:pPr algn="l" defTabSz="914391">
              <a:spcBef>
                <a:spcPts val="844"/>
              </a:spcBef>
              <a:buSzPct val="100000"/>
              <a:buFont typeface="Helvetica Neue"/>
              <a:buChar char="➢"/>
              <a:defRPr sz="1600" b="1">
                <a:latin typeface="Franklin Gothic Book"/>
                <a:ea typeface="Franklin Gothic Book"/>
                <a:cs typeface="Franklin Gothic Book"/>
                <a:sym typeface="Franklin Gothic Book"/>
              </a:defRPr>
            </a:pPr>
            <a:r>
              <a:rPr lang="pt-BR" sz="844" u="sng" dirty="0"/>
              <a:t>Problema </a:t>
            </a:r>
            <a:r>
              <a:rPr lang="pt-BR" sz="844" u="sng" dirty="0">
                <a:solidFill>
                  <a:schemeClr val="accent3">
                    <a:lumMod val="50000"/>
                  </a:schemeClr>
                </a:solidFill>
              </a:rPr>
              <a:t>principal no BRASIL </a:t>
            </a:r>
            <a:r>
              <a:rPr lang="pt-BR" sz="844" dirty="0"/>
              <a:t>: Fermentação malolática (fermentação de ácido málico presente no suco) com produção de ácido lático e diacetil, que causam sabor amanteigado desagradável indesejado</a:t>
            </a:r>
          </a:p>
          <a:p>
            <a:pPr algn="l" defTabSz="914391">
              <a:spcBef>
                <a:spcPts val="844"/>
              </a:spcBef>
              <a:buSzPct val="100000"/>
              <a:defRPr sz="1600" b="1">
                <a:latin typeface="Franklin Gothic Book"/>
                <a:ea typeface="Franklin Gothic Book"/>
                <a:cs typeface="Franklin Gothic Book"/>
                <a:sym typeface="Franklin Gothic Book"/>
              </a:defRPr>
            </a:pPr>
            <a:endParaRPr lang="pt-BR" sz="563" dirty="0"/>
          </a:p>
          <a:p>
            <a:pPr algn="l" defTabSz="914391">
              <a:spcBef>
                <a:spcPts val="281"/>
              </a:spcBef>
              <a:buSzPct val="100000"/>
              <a:buFont typeface="Helvetica Neue"/>
              <a:buChar char="➢"/>
              <a:defRPr sz="1600" b="1">
                <a:latin typeface="Franklin Gothic Book"/>
                <a:ea typeface="Franklin Gothic Book"/>
                <a:cs typeface="Franklin Gothic Book"/>
                <a:sym typeface="Franklin Gothic Book"/>
              </a:defRPr>
            </a:pPr>
            <a:r>
              <a:rPr lang="pt-BR" sz="844" dirty="0"/>
              <a:t>Contaminantes principais: </a:t>
            </a:r>
          </a:p>
          <a:p>
            <a:pPr algn="l" defTabSz="914391">
              <a:spcBef>
                <a:spcPts val="281"/>
              </a:spcBef>
              <a:buSzPct val="100000"/>
              <a:defRPr sz="1600" b="1">
                <a:latin typeface="Franklin Gothic Book"/>
                <a:ea typeface="Franklin Gothic Book"/>
                <a:cs typeface="Franklin Gothic Book"/>
                <a:sym typeface="Franklin Gothic Book"/>
              </a:defRPr>
            </a:pPr>
            <a:r>
              <a:rPr lang="pt-BR" sz="844" i="1" dirty="0"/>
              <a:t>        - Lactobacillus</a:t>
            </a:r>
          </a:p>
          <a:p>
            <a:pPr algn="l" defTabSz="914391">
              <a:spcBef>
                <a:spcPts val="281"/>
              </a:spcBef>
              <a:buSzPct val="100000"/>
              <a:defRPr sz="1600" b="1">
                <a:latin typeface="Franklin Gothic Book"/>
                <a:ea typeface="Franklin Gothic Book"/>
                <a:cs typeface="Franklin Gothic Book"/>
                <a:sym typeface="Franklin Gothic Book"/>
              </a:defRPr>
            </a:pPr>
            <a:r>
              <a:rPr lang="pt-BR" sz="844" i="1" dirty="0"/>
              <a:t>        - </a:t>
            </a:r>
            <a:r>
              <a:rPr lang="pt-BR" sz="844" dirty="0"/>
              <a:t>Pediococcus</a:t>
            </a:r>
          </a:p>
          <a:p>
            <a:pPr algn="l" defTabSz="914391">
              <a:spcBef>
                <a:spcPts val="281"/>
              </a:spcBef>
              <a:buSzPct val="100000"/>
              <a:defRPr sz="1600" b="1">
                <a:latin typeface="Franklin Gothic Book"/>
                <a:ea typeface="Franklin Gothic Book"/>
                <a:cs typeface="Franklin Gothic Book"/>
                <a:sym typeface="Franklin Gothic Book"/>
              </a:defRPr>
            </a:pPr>
            <a:r>
              <a:rPr lang="pt-BR" sz="844" i="1" dirty="0"/>
              <a:t>        - Oenococcus</a:t>
            </a:r>
          </a:p>
        </p:txBody>
      </p:sp>
      <p:sp>
        <p:nvSpPr>
          <p:cNvPr id="4" name="ICB/USP…">
            <a:extLst>
              <a:ext uri="{FF2B5EF4-FFF2-40B4-BE49-F238E27FC236}">
                <a16:creationId xmlns:a16="http://schemas.microsoft.com/office/drawing/2014/main" id="{C70CE247-C15D-6C45-9C10-5FABDD88409E}"/>
              </a:ext>
            </a:extLst>
          </p:cNvPr>
          <p:cNvSpPr txBox="1"/>
          <p:nvPr/>
        </p:nvSpPr>
        <p:spPr>
          <a:xfrm>
            <a:off x="1524002" y="667170"/>
            <a:ext cx="703719" cy="465385"/>
          </a:xfrm>
          <a:prstGeom prst="rect">
            <a:avLst/>
          </a:prstGeom>
          <a:solidFill>
            <a:srgbClr val="FFFEF1"/>
          </a:solidFill>
          <a:ln w="254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just">
              <a:lnSpc>
                <a:spcPct val="200000"/>
              </a:lnSpc>
              <a:buSzPct val="100000"/>
              <a:defRPr sz="2100" b="1">
                <a:solidFill>
                  <a:schemeClr val="accent6">
                    <a:satOff val="-34371"/>
                    <a:lumOff val="-13098"/>
                  </a:schemeClr>
                </a:solidFill>
                <a:latin typeface="+mj-lt"/>
                <a:ea typeface="+mj-ea"/>
                <a:cs typeface="+mj-cs"/>
                <a:sym typeface="Helvetica"/>
              </a:defRPr>
            </a:pPr>
            <a:r>
              <a:rPr sz="1477" dirty="0" err="1"/>
              <a:t>Vinhos</a:t>
            </a:r>
            <a:endParaRPr lang="pt-BR" sz="563" dirty="0"/>
          </a:p>
        </p:txBody>
      </p:sp>
      <p:sp>
        <p:nvSpPr>
          <p:cNvPr id="5" name="ICB/USP…">
            <a:extLst>
              <a:ext uri="{FF2B5EF4-FFF2-40B4-BE49-F238E27FC236}">
                <a16:creationId xmlns:a16="http://schemas.microsoft.com/office/drawing/2014/main" id="{9850E961-62D8-8F47-AC1D-A0E3288E7E5E}"/>
              </a:ext>
            </a:extLst>
          </p:cNvPr>
          <p:cNvSpPr txBox="1"/>
          <p:nvPr/>
        </p:nvSpPr>
        <p:spPr>
          <a:xfrm>
            <a:off x="0" y="0"/>
            <a:ext cx="1062792" cy="667170"/>
          </a:xfrm>
          <a:prstGeom prst="rect">
            <a:avLst/>
          </a:prstGeom>
          <a:solidFill>
            <a:srgbClr val="72FDE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500">
                <a:latin typeface="Helvetica Neue Medium"/>
                <a:ea typeface="Helvetica Neue Medium"/>
                <a:cs typeface="Helvetica Neue Medium"/>
                <a:sym typeface="Helvetica Neue Medium"/>
              </a:defRPr>
            </a:pPr>
            <a:r>
              <a:rPr lang="pt-BR" sz="1055" dirty="0" err="1"/>
              <a:t>ICB</a:t>
            </a:r>
            <a:r>
              <a:rPr lang="pt-BR" sz="1055" dirty="0"/>
              <a:t>/USP</a:t>
            </a:r>
          </a:p>
          <a:p>
            <a:pPr>
              <a:defRPr sz="1000">
                <a:latin typeface="Helvetica Neue Medium"/>
                <a:ea typeface="Helvetica Neue Medium"/>
                <a:cs typeface="Helvetica Neue Medium"/>
                <a:sym typeface="Helvetica Neue Medium"/>
              </a:defRPr>
            </a:pPr>
            <a:endParaRPr lang="pt-BR" sz="703" dirty="0"/>
          </a:p>
          <a:p>
            <a:pPr>
              <a:defRPr sz="1000">
                <a:latin typeface="Helvetica Neue Medium"/>
                <a:ea typeface="Helvetica Neue Medium"/>
                <a:cs typeface="Helvetica Neue Medium"/>
                <a:sym typeface="Helvetica Neue Medium"/>
              </a:defRPr>
            </a:pPr>
            <a:r>
              <a:rPr lang="pt-BR" sz="703" dirty="0" err="1"/>
              <a:t>BMM</a:t>
            </a:r>
            <a:r>
              <a:rPr lang="pt-BR" sz="703" dirty="0"/>
              <a:t> 0180</a:t>
            </a:r>
          </a:p>
          <a:p>
            <a:pPr>
              <a:defRPr sz="1000">
                <a:latin typeface="Helvetica Neue Medium"/>
                <a:ea typeface="Helvetica Neue Medium"/>
                <a:cs typeface="Helvetica Neue Medium"/>
                <a:sym typeface="Helvetica Neue Medium"/>
              </a:defRPr>
            </a:pPr>
            <a:r>
              <a:rPr lang="pt-BR" sz="703" dirty="0"/>
              <a:t>Profa. Elisabete Vicente</a:t>
            </a:r>
          </a:p>
          <a:p>
            <a:pPr>
              <a:defRPr sz="1000" u="sng">
                <a:solidFill>
                  <a:srgbClr val="0000FF"/>
                </a:solidFill>
                <a:uFill>
                  <a:solidFill>
                    <a:srgbClr val="0000FF"/>
                  </a:solidFill>
                </a:uFill>
                <a:latin typeface="Helvetica Neue Medium"/>
                <a:ea typeface="Helvetica Neue Medium"/>
                <a:cs typeface="Helvetica Neue Medium"/>
                <a:sym typeface="Helvetica Neue Medium"/>
              </a:defRPr>
            </a:pPr>
            <a:r>
              <a:rPr lang="pt-BR" sz="703" dirty="0">
                <a:hlinkClick r:id="rId4"/>
              </a:rPr>
              <a:t>bevicent@usp.br</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 name="http://www.steelheadbrewery.com/SteelphSite/howto.gif" descr="http://www.steelheadbrewery.com/SteelphSite/howto.gif"/>
          <p:cNvPicPr>
            <a:picLocks noChangeAspect="1"/>
          </p:cNvPicPr>
          <p:nvPr/>
        </p:nvPicPr>
        <p:blipFill>
          <a:blip r:embed="rId3"/>
          <a:stretch>
            <a:fillRect/>
          </a:stretch>
        </p:blipFill>
        <p:spPr>
          <a:xfrm>
            <a:off x="1893570" y="1249364"/>
            <a:ext cx="6308727" cy="5608639"/>
          </a:xfrm>
          <a:prstGeom prst="rect">
            <a:avLst/>
          </a:prstGeom>
          <a:ln w="12700">
            <a:miter lim="400000"/>
          </a:ln>
        </p:spPr>
      </p:pic>
      <p:pic>
        <p:nvPicPr>
          <p:cNvPr id="164" name="http://muzeumhumoru.onet.pl/_i/_h/beer.jpg" descr="http://muzeumhumoru.onet.pl/_i/_h/beer.jpg"/>
          <p:cNvPicPr>
            <a:picLocks noChangeAspect="1"/>
          </p:cNvPicPr>
          <p:nvPr/>
        </p:nvPicPr>
        <p:blipFill>
          <a:blip r:embed="rId4"/>
          <a:stretch>
            <a:fillRect/>
          </a:stretch>
        </p:blipFill>
        <p:spPr>
          <a:xfrm>
            <a:off x="8472490" y="765177"/>
            <a:ext cx="2016127" cy="3024189"/>
          </a:xfrm>
          <a:prstGeom prst="rect">
            <a:avLst/>
          </a:prstGeom>
          <a:ln w="12700">
            <a:miter lim="400000"/>
          </a:ln>
        </p:spPr>
      </p:pic>
      <p:sp>
        <p:nvSpPr>
          <p:cNvPr id="4" name="ICB/USP…">
            <a:extLst>
              <a:ext uri="{FF2B5EF4-FFF2-40B4-BE49-F238E27FC236}">
                <a16:creationId xmlns:a16="http://schemas.microsoft.com/office/drawing/2014/main" id="{68A72059-C4F6-C641-A171-D0F115621257}"/>
              </a:ext>
            </a:extLst>
          </p:cNvPr>
          <p:cNvSpPr txBox="1"/>
          <p:nvPr/>
        </p:nvSpPr>
        <p:spPr>
          <a:xfrm>
            <a:off x="1893570" y="434477"/>
            <a:ext cx="864019" cy="465385"/>
          </a:xfrm>
          <a:prstGeom prst="rect">
            <a:avLst/>
          </a:prstGeom>
          <a:solidFill>
            <a:srgbClr val="FFFEF1"/>
          </a:solidFill>
          <a:ln w="254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just">
              <a:lnSpc>
                <a:spcPct val="200000"/>
              </a:lnSpc>
              <a:buSzPct val="100000"/>
              <a:defRPr sz="2100" b="1">
                <a:solidFill>
                  <a:schemeClr val="accent1">
                    <a:lumOff val="-9999"/>
                  </a:schemeClr>
                </a:solidFill>
                <a:latin typeface="+mj-lt"/>
                <a:ea typeface="+mj-ea"/>
                <a:cs typeface="+mj-cs"/>
                <a:sym typeface="Helvetica"/>
              </a:defRPr>
            </a:pPr>
            <a:r>
              <a:rPr sz="1477" dirty="0" err="1"/>
              <a:t>Cervejas</a:t>
            </a:r>
            <a:endParaRPr sz="1477" dirty="0"/>
          </a:p>
        </p:txBody>
      </p:sp>
      <p:sp>
        <p:nvSpPr>
          <p:cNvPr id="5" name="ICB/USP…">
            <a:extLst>
              <a:ext uri="{FF2B5EF4-FFF2-40B4-BE49-F238E27FC236}">
                <a16:creationId xmlns:a16="http://schemas.microsoft.com/office/drawing/2014/main" id="{EC654B27-428B-C747-9C0C-107B8D6D111B}"/>
              </a:ext>
            </a:extLst>
          </p:cNvPr>
          <p:cNvSpPr txBox="1"/>
          <p:nvPr/>
        </p:nvSpPr>
        <p:spPr>
          <a:xfrm>
            <a:off x="0" y="0"/>
            <a:ext cx="1062792" cy="667170"/>
          </a:xfrm>
          <a:prstGeom prst="rect">
            <a:avLst/>
          </a:prstGeom>
          <a:solidFill>
            <a:srgbClr val="72FDE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500">
                <a:latin typeface="Helvetica Neue Medium"/>
                <a:ea typeface="Helvetica Neue Medium"/>
                <a:cs typeface="Helvetica Neue Medium"/>
                <a:sym typeface="Helvetica Neue Medium"/>
              </a:defRPr>
            </a:pPr>
            <a:r>
              <a:rPr lang="pt-BR" sz="1055" dirty="0" err="1"/>
              <a:t>ICB</a:t>
            </a:r>
            <a:r>
              <a:rPr lang="pt-BR" sz="1055" dirty="0"/>
              <a:t>/USP</a:t>
            </a:r>
          </a:p>
          <a:p>
            <a:pPr>
              <a:defRPr sz="1000">
                <a:latin typeface="Helvetica Neue Medium"/>
                <a:ea typeface="Helvetica Neue Medium"/>
                <a:cs typeface="Helvetica Neue Medium"/>
                <a:sym typeface="Helvetica Neue Medium"/>
              </a:defRPr>
            </a:pPr>
            <a:endParaRPr lang="pt-BR" sz="703" dirty="0"/>
          </a:p>
          <a:p>
            <a:pPr>
              <a:defRPr sz="1000">
                <a:latin typeface="Helvetica Neue Medium"/>
                <a:ea typeface="Helvetica Neue Medium"/>
                <a:cs typeface="Helvetica Neue Medium"/>
                <a:sym typeface="Helvetica Neue Medium"/>
              </a:defRPr>
            </a:pPr>
            <a:r>
              <a:rPr lang="pt-BR" sz="703" dirty="0" err="1"/>
              <a:t>BMM</a:t>
            </a:r>
            <a:r>
              <a:rPr lang="pt-BR" sz="703" dirty="0"/>
              <a:t> 0180</a:t>
            </a:r>
          </a:p>
          <a:p>
            <a:pPr>
              <a:defRPr sz="1000">
                <a:latin typeface="Helvetica Neue Medium"/>
                <a:ea typeface="Helvetica Neue Medium"/>
                <a:cs typeface="Helvetica Neue Medium"/>
                <a:sym typeface="Helvetica Neue Medium"/>
              </a:defRPr>
            </a:pPr>
            <a:r>
              <a:rPr lang="pt-BR" sz="703" dirty="0"/>
              <a:t>Profa. Elisabete Vicente</a:t>
            </a:r>
          </a:p>
          <a:p>
            <a:pPr>
              <a:defRPr sz="1000" u="sng">
                <a:solidFill>
                  <a:srgbClr val="0000FF"/>
                </a:solidFill>
                <a:uFill>
                  <a:solidFill>
                    <a:srgbClr val="0000FF"/>
                  </a:solidFill>
                </a:uFill>
                <a:latin typeface="Helvetica Neue Medium"/>
                <a:ea typeface="Helvetica Neue Medium"/>
                <a:cs typeface="Helvetica Neue Medium"/>
                <a:sym typeface="Helvetica Neue Medium"/>
              </a:defRPr>
            </a:pPr>
            <a:r>
              <a:rPr lang="pt-BR" sz="703" dirty="0">
                <a:hlinkClick r:id="rId5"/>
              </a:rPr>
              <a:t>bevicent@usp.br</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 name=". Leveduras e a produção de cervejas…"/>
          <p:cNvSpPr txBox="1"/>
          <p:nvPr/>
        </p:nvSpPr>
        <p:spPr>
          <a:xfrm>
            <a:off x="1614409" y="138024"/>
            <a:ext cx="4671911" cy="6600013"/>
          </a:xfrm>
          <a:prstGeom prst="rect">
            <a:avLst/>
          </a:prstGeom>
          <a:solidFill>
            <a:srgbClr val="EFF9FF"/>
          </a:solidFill>
          <a:ln w="57150">
            <a:solidFill>
              <a:srgbClr val="80D0FF"/>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p>
            <a:pPr algn="l" defTabSz="914391">
              <a:defRPr b="1">
                <a:solidFill>
                  <a:srgbClr val="AD1F1F"/>
                </a:solidFill>
                <a:latin typeface="Franklin Gothic Book"/>
                <a:ea typeface="Franklin Gothic Book"/>
                <a:cs typeface="Franklin Gothic Book"/>
                <a:sym typeface="Franklin Gothic Book"/>
              </a:defRPr>
            </a:pPr>
            <a:r>
              <a:rPr lang="pt-BR" sz="1688" dirty="0"/>
              <a:t>. </a:t>
            </a:r>
            <a:r>
              <a:rPr lang="pt-BR" sz="1688" u="sng" dirty="0"/>
              <a:t>Leveduras e a produção de cervejas </a:t>
            </a:r>
          </a:p>
          <a:p>
            <a:pPr algn="l" defTabSz="914391">
              <a:defRPr sz="1800" b="1" u="sng">
                <a:latin typeface="Franklin Gothic Book"/>
                <a:ea typeface="Franklin Gothic Book"/>
                <a:cs typeface="Franklin Gothic Book"/>
                <a:sym typeface="Franklin Gothic Book"/>
              </a:defRPr>
            </a:pPr>
            <a:r>
              <a:rPr lang="pt-BR" sz="949" dirty="0"/>
              <a:t>(</a:t>
            </a:r>
            <a:r>
              <a:rPr lang="pt-BR" sz="1406" i="1" dirty="0"/>
              <a:t>S. cerevisiae, S. </a:t>
            </a:r>
            <a:r>
              <a:rPr lang="pt-BR" sz="1406" i="1" dirty="0" err="1"/>
              <a:t>carlsbergensis</a:t>
            </a:r>
            <a:r>
              <a:rPr lang="pt-BR" sz="949" dirty="0"/>
              <a:t>)</a:t>
            </a:r>
          </a:p>
          <a:p>
            <a:pPr algn="l" defTabSz="914391">
              <a:spcBef>
                <a:spcPts val="563"/>
              </a:spcBef>
              <a:buSzPct val="100000"/>
              <a:buFont typeface="Helvetica Neue"/>
              <a:buChar char="➢"/>
              <a:defRPr sz="1800" b="1">
                <a:latin typeface="Franklin Gothic Book"/>
                <a:ea typeface="Franklin Gothic Book"/>
                <a:cs typeface="Franklin Gothic Book"/>
                <a:sym typeface="Franklin Gothic Book"/>
              </a:defRPr>
            </a:pPr>
            <a:r>
              <a:rPr lang="pt-BR" sz="949" dirty="0"/>
              <a:t> Maltagem</a:t>
            </a:r>
            <a:r>
              <a:rPr lang="pt-BR" sz="1406" dirty="0"/>
              <a:t>: </a:t>
            </a:r>
            <a:r>
              <a:rPr lang="pt-BR" sz="949" dirty="0"/>
              <a:t>os grãos da fonte de amido escolhida (cevada, trigo, milho...) são preparados: </a:t>
            </a:r>
          </a:p>
          <a:p>
            <a:pPr marL="124668" indent="-124668" algn="l" defTabSz="914391">
              <a:spcBef>
                <a:spcPts val="563"/>
              </a:spcBef>
              <a:buSzPct val="100000"/>
              <a:buChar char="-"/>
              <a:defRPr sz="1200">
                <a:latin typeface="Franklin Gothic Book"/>
                <a:ea typeface="Franklin Gothic Book"/>
                <a:cs typeface="Franklin Gothic Book"/>
                <a:sym typeface="Franklin Gothic Book"/>
              </a:defRPr>
            </a:pPr>
            <a:r>
              <a:rPr lang="pt-BR" sz="844" dirty="0"/>
              <a:t>Postos de molho por 40 horas,</a:t>
            </a:r>
          </a:p>
          <a:p>
            <a:pPr marL="124668" indent="-124668" algn="l" defTabSz="914391">
              <a:spcBef>
                <a:spcPts val="563"/>
              </a:spcBef>
              <a:buSzPct val="100000"/>
              <a:buChar char="-"/>
              <a:defRPr sz="1200">
                <a:latin typeface="Franklin Gothic Book"/>
                <a:ea typeface="Franklin Gothic Book"/>
                <a:cs typeface="Franklin Gothic Book"/>
                <a:sym typeface="Franklin Gothic Book"/>
              </a:defRPr>
            </a:pPr>
            <a:r>
              <a:rPr lang="pt-BR" sz="844" dirty="0"/>
              <a:t>Espalhados numa superfície e ali ficam por 5 dias para que ocorra a germinação, </a:t>
            </a:r>
          </a:p>
          <a:p>
            <a:pPr marL="124668" indent="-124668" algn="l" defTabSz="914391">
              <a:spcBef>
                <a:spcPts val="563"/>
              </a:spcBef>
              <a:buSzPct val="100000"/>
              <a:buChar char="-"/>
              <a:defRPr sz="1200">
                <a:latin typeface="Franklin Gothic Book"/>
                <a:ea typeface="Franklin Gothic Book"/>
                <a:cs typeface="Franklin Gothic Book"/>
                <a:sym typeface="Franklin Gothic Book"/>
              </a:defRPr>
            </a:pPr>
            <a:r>
              <a:rPr lang="pt-BR" sz="844" dirty="0"/>
              <a:t>Secagem, quando os grãos são submetidos gradualmente a altas temperaturas em um forno.</a:t>
            </a:r>
            <a:endParaRPr lang="pt-BR" sz="563" dirty="0"/>
          </a:p>
          <a:p>
            <a:pPr algn="l" defTabSz="914391">
              <a:spcBef>
                <a:spcPts val="563"/>
              </a:spcBef>
              <a:buSzPct val="100000"/>
              <a:buFont typeface="Helvetica Neue"/>
              <a:buChar char="➢"/>
              <a:defRPr sz="2000">
                <a:latin typeface="Franklin Gothic Book"/>
                <a:ea typeface="Franklin Gothic Book"/>
                <a:cs typeface="Franklin Gothic Book"/>
                <a:sym typeface="Franklin Gothic Book"/>
              </a:defRPr>
            </a:pPr>
            <a:r>
              <a:rPr lang="pt-BR" sz="1406" dirty="0"/>
              <a:t> </a:t>
            </a:r>
            <a:r>
              <a:rPr lang="pt-BR" sz="1406" b="1" dirty="0"/>
              <a:t>Maceração dos grãos.</a:t>
            </a:r>
            <a:r>
              <a:rPr lang="pt-BR" sz="1406" dirty="0"/>
              <a:t> </a:t>
            </a:r>
            <a:r>
              <a:rPr lang="pt-BR" sz="985" dirty="0"/>
              <a:t>Ao final da maltagem os grãos são denominados </a:t>
            </a:r>
            <a:r>
              <a:rPr lang="pt-BR" sz="985" b="1" dirty="0"/>
              <a:t>malte</a:t>
            </a:r>
            <a:r>
              <a:rPr lang="pt-BR" sz="985" dirty="0"/>
              <a:t> e serão moídos para expor os cotilédones.</a:t>
            </a:r>
            <a:endParaRPr lang="pt-BR" sz="563" dirty="0"/>
          </a:p>
          <a:p>
            <a:pPr algn="l" defTabSz="914391">
              <a:spcBef>
                <a:spcPts val="563"/>
              </a:spcBef>
              <a:defRPr sz="1000" b="1">
                <a:latin typeface="Franklin Gothic Book"/>
                <a:ea typeface="Franklin Gothic Book"/>
                <a:cs typeface="Franklin Gothic Book"/>
                <a:sym typeface="Franklin Gothic Book"/>
              </a:defRPr>
            </a:pPr>
            <a:r>
              <a:rPr lang="pt-BR" sz="844" dirty="0">
                <a:latin typeface="Calibri" panose="020F0502020204030204" pitchFamily="34" charset="0"/>
                <a:cs typeface="Calibri" panose="020F0502020204030204" pitchFamily="34" charset="0"/>
              </a:rPr>
              <a:t>-------</a:t>
            </a:r>
            <a:r>
              <a:rPr lang="pt-BR" sz="844" dirty="0">
                <a:solidFill>
                  <a:schemeClr val="accent5">
                    <a:lumMod val="75000"/>
                  </a:schemeClr>
                </a:solidFill>
                <a:latin typeface="Calibri" panose="020F0502020204030204" pitchFamily="34" charset="0"/>
                <a:cs typeface="Calibri" panose="020F0502020204030204" pitchFamily="34" charset="0"/>
              </a:rPr>
              <a:t>ESTE E O MALTE QUE OS CERVEJEIROS ARTEZANAIS COMPRAM PARA FAZER CERVEJA </a:t>
            </a:r>
            <a:r>
              <a:rPr lang="pt-BR" sz="844" dirty="0">
                <a:latin typeface="Calibri" panose="020F0502020204030204" pitchFamily="34" charset="0"/>
                <a:cs typeface="Calibri" panose="020F0502020204030204" pitchFamily="34" charset="0"/>
              </a:rPr>
              <a:t>..........</a:t>
            </a:r>
            <a:endParaRPr lang="pt-BR" sz="563" dirty="0"/>
          </a:p>
          <a:p>
            <a:pPr algn="l" defTabSz="914391">
              <a:spcBef>
                <a:spcPts val="563"/>
              </a:spcBef>
              <a:buSzPct val="100000"/>
              <a:buFont typeface="Helvetica Neue"/>
              <a:buChar char="➢"/>
              <a:defRPr sz="1200" b="1">
                <a:latin typeface="Franklin Gothic Book"/>
                <a:ea typeface="Franklin Gothic Book"/>
                <a:cs typeface="Franklin Gothic Book"/>
                <a:sym typeface="Franklin Gothic Book"/>
              </a:defRPr>
            </a:pPr>
            <a:r>
              <a:rPr lang="pt-BR" sz="844" dirty="0"/>
              <a:t> </a:t>
            </a:r>
            <a:r>
              <a:rPr lang="pt-BR" sz="1406" cap="all" dirty="0"/>
              <a:t>Braç</a:t>
            </a:r>
            <a:r>
              <a:rPr lang="pt-BR" sz="1406" dirty="0"/>
              <a:t>AGEM</a:t>
            </a:r>
            <a:r>
              <a:rPr lang="pt-BR" sz="844" dirty="0"/>
              <a:t>: </a:t>
            </a:r>
            <a:r>
              <a:rPr lang="pt-BR" sz="985" dirty="0"/>
              <a:t>Etapa de Cozimento na qual as enzimas gradam o amido liberando a glicose e (proteínas) que será  fermentada pelas leveduras (aprox. 1 </a:t>
            </a:r>
            <a:r>
              <a:rPr lang="pt-BR" sz="985" dirty="0" err="1"/>
              <a:t>h</a:t>
            </a:r>
            <a:r>
              <a:rPr lang="pt-BR" sz="985" dirty="0"/>
              <a:t>, 65-67 </a:t>
            </a:r>
            <a:r>
              <a:rPr lang="pt-BR" sz="985" baseline="31999" dirty="0"/>
              <a:t>o</a:t>
            </a:r>
            <a:r>
              <a:rPr lang="pt-BR" sz="985" dirty="0"/>
              <a:t>C)</a:t>
            </a:r>
          </a:p>
          <a:p>
            <a:pPr algn="l" defTabSz="914391">
              <a:spcBef>
                <a:spcPts val="563"/>
              </a:spcBef>
              <a:buSzPct val="100000"/>
              <a:buFont typeface="Helvetica Neue"/>
              <a:buChar char="➢"/>
              <a:defRPr sz="1200">
                <a:latin typeface="Franklin Gothic Book"/>
                <a:ea typeface="Franklin Gothic Book"/>
                <a:cs typeface="Franklin Gothic Book"/>
                <a:sym typeface="Franklin Gothic Book"/>
              </a:defRPr>
            </a:pPr>
            <a:r>
              <a:rPr lang="pt-BR" sz="844" dirty="0"/>
              <a:t> </a:t>
            </a:r>
            <a:r>
              <a:rPr lang="pt-BR" sz="1406" dirty="0"/>
              <a:t>Adição de </a:t>
            </a:r>
            <a:r>
              <a:rPr lang="pt-BR" sz="1406" b="1" dirty="0"/>
              <a:t>lúpulo</a:t>
            </a:r>
            <a:r>
              <a:rPr lang="pt-BR" sz="1406" dirty="0"/>
              <a:t>: </a:t>
            </a:r>
            <a:r>
              <a:rPr lang="pt-BR" sz="985" dirty="0"/>
              <a:t>que funciona como aromatizante e também como conservante;</a:t>
            </a:r>
            <a:endParaRPr lang="pt-BR" sz="563" dirty="0"/>
          </a:p>
          <a:p>
            <a:pPr algn="l" defTabSz="914391">
              <a:spcBef>
                <a:spcPts val="563"/>
              </a:spcBef>
              <a:buSzPct val="100000"/>
              <a:buFont typeface="Helvetica Neue"/>
              <a:buChar char="➢"/>
              <a:defRPr sz="1200">
                <a:latin typeface="Franklin Gothic Book"/>
                <a:ea typeface="Franklin Gothic Book"/>
                <a:cs typeface="Franklin Gothic Book"/>
                <a:sym typeface="Franklin Gothic Book"/>
              </a:defRPr>
            </a:pPr>
            <a:r>
              <a:rPr lang="pt-BR" sz="844" dirty="0"/>
              <a:t> </a:t>
            </a:r>
            <a:r>
              <a:rPr lang="pt-BR" sz="1406" b="1" dirty="0"/>
              <a:t>Fervura</a:t>
            </a:r>
            <a:r>
              <a:rPr lang="pt-BR" sz="985" dirty="0"/>
              <a:t>:</a:t>
            </a:r>
            <a:r>
              <a:rPr lang="pt-BR" sz="1406" dirty="0"/>
              <a:t> </a:t>
            </a:r>
            <a:r>
              <a:rPr lang="pt-BR" sz="985" dirty="0"/>
              <a:t>para liberar ação do lúpulo e a coagulação das proteínas;</a:t>
            </a:r>
            <a:endParaRPr lang="pt-BR" sz="563" dirty="0"/>
          </a:p>
          <a:p>
            <a:pPr algn="l" defTabSz="914391">
              <a:spcBef>
                <a:spcPts val="563"/>
              </a:spcBef>
              <a:buSzPct val="100000"/>
              <a:buFont typeface="Helvetica Neue"/>
              <a:buChar char="➢"/>
              <a:defRPr sz="2000">
                <a:latin typeface="Franklin Gothic Book"/>
                <a:ea typeface="Franklin Gothic Book"/>
                <a:cs typeface="Franklin Gothic Book"/>
                <a:sym typeface="Franklin Gothic Book"/>
              </a:defRPr>
            </a:pPr>
            <a:r>
              <a:rPr lang="pt-BR" sz="1406" dirty="0"/>
              <a:t> </a:t>
            </a:r>
            <a:r>
              <a:rPr lang="pt-BR" sz="1406" b="1" dirty="0"/>
              <a:t>Filtragem</a:t>
            </a:r>
            <a:r>
              <a:rPr lang="pt-BR" sz="985" b="1" dirty="0"/>
              <a:t>:</a:t>
            </a:r>
            <a:r>
              <a:rPr lang="pt-BR" sz="1406" dirty="0"/>
              <a:t> </a:t>
            </a:r>
            <a:r>
              <a:rPr lang="pt-BR" sz="985" dirty="0"/>
              <a:t>para remover corpos sólidos do mosto, como:  restante do malte e lúpulo; </a:t>
            </a:r>
            <a:endParaRPr lang="pt-BR" sz="985" b="1" dirty="0"/>
          </a:p>
          <a:p>
            <a:pPr algn="l" defTabSz="914391">
              <a:spcBef>
                <a:spcPts val="563"/>
              </a:spcBef>
              <a:buSzPct val="100000"/>
              <a:buFont typeface="Helvetica Neue"/>
              <a:buChar char="➢"/>
              <a:defRPr sz="2000">
                <a:latin typeface="Franklin Gothic Book"/>
                <a:ea typeface="Franklin Gothic Book"/>
                <a:cs typeface="Franklin Gothic Book"/>
                <a:sym typeface="Franklin Gothic Book"/>
              </a:defRPr>
            </a:pPr>
            <a:r>
              <a:rPr lang="pt-BR" sz="1406" dirty="0"/>
              <a:t> </a:t>
            </a:r>
            <a:r>
              <a:rPr lang="pt-BR" sz="1406" b="1" dirty="0"/>
              <a:t>Resfriamento</a:t>
            </a:r>
            <a:r>
              <a:rPr lang="pt-BR" sz="985" dirty="0"/>
              <a:t>: para deixar o mosto na temperatura adequada para receber uma pré-cultura de levedura</a:t>
            </a:r>
            <a:r>
              <a:rPr lang="pt-BR" sz="985" b="1" dirty="0"/>
              <a:t>;</a:t>
            </a:r>
            <a:endParaRPr lang="pt-BR" sz="1406" b="1" dirty="0"/>
          </a:p>
          <a:p>
            <a:pPr algn="l" defTabSz="914391">
              <a:spcBef>
                <a:spcPts val="563"/>
              </a:spcBef>
              <a:buSzPct val="100000"/>
              <a:buFont typeface="Helvetica Neue"/>
              <a:buChar char="➢"/>
              <a:defRPr sz="2000">
                <a:latin typeface="Franklin Gothic Book"/>
                <a:ea typeface="Franklin Gothic Book"/>
                <a:cs typeface="Franklin Gothic Book"/>
                <a:sym typeface="Franklin Gothic Book"/>
              </a:defRPr>
            </a:pPr>
            <a:r>
              <a:rPr lang="pt-BR" sz="1406" dirty="0"/>
              <a:t> </a:t>
            </a:r>
            <a:r>
              <a:rPr lang="pt-BR" sz="1406" b="1" dirty="0"/>
              <a:t>Fermentação</a:t>
            </a:r>
            <a:r>
              <a:rPr lang="pt-BR" sz="1406" dirty="0"/>
              <a:t>: </a:t>
            </a:r>
          </a:p>
          <a:p>
            <a:pPr marL="321465" lvl="1" algn="l" defTabSz="914391">
              <a:spcBef>
                <a:spcPts val="563"/>
              </a:spcBef>
              <a:buSzPct val="100000"/>
              <a:buFont typeface="Helvetica Neue"/>
              <a:buChar char="➢"/>
              <a:defRPr sz="2000">
                <a:latin typeface="Franklin Gothic Book"/>
                <a:ea typeface="Franklin Gothic Book"/>
                <a:cs typeface="Franklin Gothic Book"/>
                <a:sym typeface="Franklin Gothic Book"/>
              </a:defRPr>
            </a:pPr>
            <a:r>
              <a:rPr lang="pt-BR" sz="1406" dirty="0"/>
              <a:t>Tipo </a:t>
            </a:r>
            <a:r>
              <a:rPr lang="pt-BR" sz="1406" b="1" dirty="0"/>
              <a:t>Ale: </a:t>
            </a:r>
            <a:r>
              <a:rPr lang="pt-BR" sz="1125" dirty="0"/>
              <a:t>alta fermentação, as leveduras atuam no topo da fermentação;</a:t>
            </a:r>
          </a:p>
          <a:p>
            <a:pPr marL="321465" lvl="1" algn="l" defTabSz="914391">
              <a:spcBef>
                <a:spcPts val="563"/>
              </a:spcBef>
              <a:buSzPct val="100000"/>
              <a:buFont typeface="Helvetica Neue"/>
              <a:buChar char="➢"/>
              <a:defRPr sz="2000">
                <a:latin typeface="Franklin Gothic Book"/>
                <a:ea typeface="Franklin Gothic Book"/>
                <a:cs typeface="Franklin Gothic Book"/>
                <a:sym typeface="Franklin Gothic Book"/>
              </a:defRPr>
            </a:pPr>
            <a:r>
              <a:rPr lang="pt-BR" sz="1406" dirty="0"/>
              <a:t>Tipo </a:t>
            </a:r>
            <a:r>
              <a:rPr lang="pt-BR" sz="1406" b="1" dirty="0" err="1"/>
              <a:t>Lager</a:t>
            </a:r>
            <a:r>
              <a:rPr lang="pt-BR" sz="1406" b="1" dirty="0"/>
              <a:t>: </a:t>
            </a:r>
            <a:r>
              <a:rPr lang="pt-BR" sz="1125" dirty="0"/>
              <a:t>baixa fermentação, as leveduras ficam fundo do tanque e a fermentação ocorre em temperaturas mais baixas.</a:t>
            </a:r>
          </a:p>
          <a:p>
            <a:pPr algn="l" defTabSz="914391">
              <a:spcBef>
                <a:spcPts val="563"/>
              </a:spcBef>
              <a:buSzPct val="100000"/>
              <a:buFont typeface="Helvetica Neue"/>
              <a:buChar char="➢"/>
              <a:defRPr sz="2000">
                <a:latin typeface="Franklin Gothic Book"/>
                <a:ea typeface="Franklin Gothic Book"/>
                <a:cs typeface="Franklin Gothic Book"/>
                <a:sym typeface="Franklin Gothic Book"/>
              </a:defRPr>
            </a:pPr>
            <a:r>
              <a:rPr lang="pt-BR" sz="1406" dirty="0"/>
              <a:t> </a:t>
            </a:r>
            <a:r>
              <a:rPr lang="pt-BR" sz="1406" b="1" dirty="0"/>
              <a:t>Maturação:</a:t>
            </a:r>
            <a:r>
              <a:rPr lang="pt-BR" sz="1406" dirty="0"/>
              <a:t> </a:t>
            </a:r>
            <a:r>
              <a:rPr lang="pt-BR" sz="985" dirty="0"/>
              <a:t>tempo em que a cerveja em preparação precisa para apurar os seu sabor;</a:t>
            </a:r>
          </a:p>
          <a:p>
            <a:pPr algn="l" defTabSz="914391">
              <a:spcBef>
                <a:spcPts val="563"/>
              </a:spcBef>
              <a:buSzPct val="100000"/>
              <a:buFont typeface="Helvetica Neue"/>
              <a:buChar char="➢"/>
              <a:defRPr sz="2000">
                <a:latin typeface="Franklin Gothic Book"/>
                <a:ea typeface="Franklin Gothic Book"/>
                <a:cs typeface="Franklin Gothic Book"/>
                <a:sym typeface="Franklin Gothic Book"/>
              </a:defRPr>
            </a:pPr>
            <a:r>
              <a:rPr lang="pt-BR" sz="1406" b="1" dirty="0"/>
              <a:t> Gaseificação: </a:t>
            </a:r>
            <a:r>
              <a:rPr lang="pt-BR" sz="985" dirty="0"/>
              <a:t>Já na etapa de engarrafamento. Consiste na adição de CO</a:t>
            </a:r>
            <a:r>
              <a:rPr lang="pt-BR" sz="985" cap="small" baseline="-25000" dirty="0"/>
              <a:t>2</a:t>
            </a:r>
            <a:r>
              <a:rPr lang="pt-BR" sz="985" dirty="0"/>
              <a:t> que pode ser feita com um gerador de gás (mais técnica) ou pela adição de pequena quantidade extra de açúcar.</a:t>
            </a:r>
          </a:p>
        </p:txBody>
      </p:sp>
      <p:sp>
        <p:nvSpPr>
          <p:cNvPr id="148" name="Lúpulo…"/>
          <p:cNvSpPr txBox="1"/>
          <p:nvPr/>
        </p:nvSpPr>
        <p:spPr>
          <a:xfrm>
            <a:off x="8305568" y="1325436"/>
            <a:ext cx="2345952" cy="591765"/>
          </a:xfrm>
          <a:prstGeom prst="rect">
            <a:avLst/>
          </a:prstGeom>
          <a:ln w="25400">
            <a:solidFill>
              <a:schemeClr val="accent1">
                <a:lumOff val="-9999"/>
              </a:schemeClr>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algn="just" defTabSz="321465">
              <a:defRPr sz="1200">
                <a:solidFill>
                  <a:srgbClr val="151515"/>
                </a:solidFill>
                <a:latin typeface="Arial"/>
                <a:ea typeface="Arial"/>
                <a:cs typeface="Arial"/>
                <a:sym typeface="Arial"/>
              </a:defRPr>
            </a:pPr>
            <a:r>
              <a:rPr sz="844"/>
              <a:t>L</a:t>
            </a:r>
            <a:r>
              <a:rPr sz="844" b="1"/>
              <a:t>úpulo</a:t>
            </a:r>
          </a:p>
          <a:p>
            <a:pPr marL="62333" indent="-62333" algn="just" defTabSz="321465">
              <a:buSzPct val="100000"/>
              <a:buChar char="-"/>
              <a:defRPr sz="1200">
                <a:solidFill>
                  <a:srgbClr val="151515"/>
                </a:solidFill>
                <a:latin typeface="Arial"/>
                <a:ea typeface="Arial"/>
                <a:cs typeface="Arial"/>
                <a:sym typeface="Arial"/>
              </a:defRPr>
            </a:pPr>
            <a:r>
              <a:rPr sz="844"/>
              <a:t>é responsável pelo </a:t>
            </a:r>
            <a:r>
              <a:rPr sz="844" b="1"/>
              <a:t>sabor único e amargo </a:t>
            </a:r>
            <a:r>
              <a:rPr sz="844"/>
              <a:t>da cerveja, trazendo a identidade do seu sabor,</a:t>
            </a:r>
          </a:p>
          <a:p>
            <a:pPr marL="62333" indent="-62333" algn="just" defTabSz="321465">
              <a:buSzPct val="100000"/>
              <a:buChar char="-"/>
              <a:defRPr sz="1200">
                <a:solidFill>
                  <a:srgbClr val="151515"/>
                </a:solidFill>
                <a:latin typeface="Arial"/>
                <a:ea typeface="Arial"/>
                <a:cs typeface="Arial"/>
                <a:sym typeface="Arial"/>
              </a:defRPr>
            </a:pPr>
            <a:r>
              <a:rPr sz="844"/>
              <a:t> Atua como um c</a:t>
            </a:r>
            <a:r>
              <a:rPr sz="844" b="1"/>
              <a:t>onservante natural</a:t>
            </a:r>
          </a:p>
        </p:txBody>
      </p:sp>
      <p:sp>
        <p:nvSpPr>
          <p:cNvPr id="149" name="Tipo Ale…"/>
          <p:cNvSpPr txBox="1"/>
          <p:nvPr/>
        </p:nvSpPr>
        <p:spPr>
          <a:xfrm>
            <a:off x="6400986" y="2042048"/>
            <a:ext cx="2299301" cy="2280112"/>
          </a:xfrm>
          <a:prstGeom prst="rect">
            <a:avLst/>
          </a:prstGeom>
          <a:solidFill>
            <a:srgbClr val="FFEFF2"/>
          </a:solidFill>
          <a:ln w="25400">
            <a:solidFill>
              <a:schemeClr val="accent5">
                <a:satOff val="-41871"/>
                <a:lumOff val="-13058"/>
              </a:schemeClr>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algn="l" defTabSz="321465">
              <a:defRPr sz="2000">
                <a:solidFill>
                  <a:srgbClr val="333333"/>
                </a:solidFill>
                <a:latin typeface="+mj-lt"/>
                <a:ea typeface="+mj-ea"/>
                <a:cs typeface="+mj-cs"/>
                <a:sym typeface="Helvetica"/>
              </a:defRPr>
            </a:pPr>
            <a:r>
              <a:rPr lang="pt-BR" sz="1406"/>
              <a:t>Tipo</a:t>
            </a:r>
            <a:r>
              <a:rPr lang="pt-BR" sz="1688"/>
              <a:t> </a:t>
            </a:r>
            <a:r>
              <a:rPr lang="pt-BR" sz="1688" b="1"/>
              <a:t>Ale</a:t>
            </a:r>
          </a:p>
          <a:p>
            <a:pPr algn="l" defTabSz="321465">
              <a:defRPr sz="1500">
                <a:solidFill>
                  <a:srgbClr val="333333"/>
                </a:solidFill>
                <a:latin typeface="+mj-lt"/>
                <a:ea typeface="+mj-ea"/>
                <a:cs typeface="+mj-cs"/>
                <a:sym typeface="Helvetica"/>
              </a:defRPr>
            </a:pPr>
            <a:r>
              <a:rPr lang="pt-BR" sz="1055"/>
              <a:t>Processo mais antigo, realizado antes das cervejas de baixa fermentação serem criadas. São de alta fermentação porque a levedura acaba ficando no topo do tonel e também porque as temperaturas de fermentação são mais elevadas (15-24 </a:t>
            </a:r>
            <a:r>
              <a:rPr lang="pt-BR" sz="1055" baseline="31999"/>
              <a:t>o</a:t>
            </a:r>
            <a:r>
              <a:rPr lang="pt-BR" sz="1055"/>
              <a:t>C). Esse processo cria cervejas mais complexas, frutadas e lupuladas, mais encorpadas, cujo sabor e cor podem variar bastante. Exs.: </a:t>
            </a:r>
            <a:r>
              <a:rPr lang="pt-BR" sz="1055" b="1"/>
              <a:t>Pale Ale</a:t>
            </a:r>
          </a:p>
        </p:txBody>
      </p:sp>
      <p:sp>
        <p:nvSpPr>
          <p:cNvPr id="150" name="Tipo Lager…"/>
          <p:cNvSpPr txBox="1"/>
          <p:nvPr/>
        </p:nvSpPr>
        <p:spPr>
          <a:xfrm>
            <a:off x="6490906" y="4447284"/>
            <a:ext cx="2299301" cy="2344937"/>
          </a:xfrm>
          <a:prstGeom prst="rect">
            <a:avLst/>
          </a:prstGeom>
          <a:solidFill>
            <a:srgbClr val="E7F8FF"/>
          </a:solidFill>
          <a:ln w="25400">
            <a:solidFill>
              <a:srgbClr val="80D0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algn="l" defTabSz="321465">
              <a:defRPr sz="2000">
                <a:solidFill>
                  <a:srgbClr val="333333"/>
                </a:solidFill>
                <a:latin typeface="+mj-lt"/>
                <a:ea typeface="+mj-ea"/>
                <a:cs typeface="+mj-cs"/>
                <a:sym typeface="Helvetica"/>
              </a:defRPr>
            </a:pPr>
            <a:r>
              <a:rPr lang="pt-BR" sz="1406"/>
              <a:t>Tipo</a:t>
            </a:r>
            <a:r>
              <a:rPr lang="pt-BR" sz="2109"/>
              <a:t> Lager</a:t>
            </a:r>
          </a:p>
          <a:p>
            <a:pPr algn="l" defTabSz="321465">
              <a:defRPr sz="1500">
                <a:solidFill>
                  <a:srgbClr val="333333"/>
                </a:solidFill>
                <a:latin typeface="+mj-lt"/>
                <a:ea typeface="+mj-ea"/>
                <a:cs typeface="+mj-cs"/>
                <a:sym typeface="Helvetica"/>
              </a:defRPr>
            </a:pPr>
            <a:r>
              <a:rPr lang="pt-BR" sz="1055"/>
              <a:t>O estilo é originário da Baviera do século XIX e surgiu com o hábito de guardar as cervejas em caves muito frias. O resultado é uma fermentação que ocorre no fundo do tonel, e à temperaturas bem baixas (6-12 </a:t>
            </a:r>
            <a:r>
              <a:rPr lang="pt-BR" sz="1055" baseline="31999"/>
              <a:t>o</a:t>
            </a:r>
            <a:r>
              <a:rPr lang="pt-BR" sz="1055"/>
              <a:t>C). Apesar do grupo apresentar características variadas, em geral são mais leves, de cor clara, com amargor moderado, alta carbonatação e graduação alcoólica entre 3 e 6%. Exs: </a:t>
            </a:r>
            <a:r>
              <a:rPr lang="pt-BR" sz="1055" b="1"/>
              <a:t>Pilsen </a:t>
            </a:r>
          </a:p>
        </p:txBody>
      </p:sp>
      <p:pic>
        <p:nvPicPr>
          <p:cNvPr id="151" name="Image" descr="Image"/>
          <p:cNvPicPr>
            <a:picLocks noChangeAspect="1"/>
          </p:cNvPicPr>
          <p:nvPr/>
        </p:nvPicPr>
        <p:blipFill>
          <a:blip r:embed="rId3"/>
          <a:stretch>
            <a:fillRect/>
          </a:stretch>
        </p:blipFill>
        <p:spPr>
          <a:xfrm>
            <a:off x="6365378" y="161900"/>
            <a:ext cx="1538836" cy="1026404"/>
          </a:xfrm>
          <a:prstGeom prst="rect">
            <a:avLst/>
          </a:prstGeom>
          <a:ln w="12700">
            <a:miter lim="400000"/>
          </a:ln>
        </p:spPr>
      </p:pic>
      <p:pic>
        <p:nvPicPr>
          <p:cNvPr id="152" name="Image" descr="Image"/>
          <p:cNvPicPr>
            <a:picLocks noChangeAspect="1"/>
          </p:cNvPicPr>
          <p:nvPr/>
        </p:nvPicPr>
        <p:blipFill>
          <a:blip r:embed="rId4"/>
          <a:stretch>
            <a:fillRect/>
          </a:stretch>
        </p:blipFill>
        <p:spPr>
          <a:xfrm>
            <a:off x="8852285" y="5587010"/>
            <a:ext cx="1883958" cy="1235291"/>
          </a:xfrm>
          <a:prstGeom prst="rect">
            <a:avLst/>
          </a:prstGeom>
          <a:ln w="12700">
            <a:miter lim="400000"/>
          </a:ln>
        </p:spPr>
      </p:pic>
      <p:pic>
        <p:nvPicPr>
          <p:cNvPr id="153" name="Image" descr="Image"/>
          <p:cNvPicPr>
            <a:picLocks noChangeAspect="1"/>
          </p:cNvPicPr>
          <p:nvPr/>
        </p:nvPicPr>
        <p:blipFill>
          <a:blip r:embed="rId5"/>
          <a:stretch>
            <a:fillRect/>
          </a:stretch>
        </p:blipFill>
        <p:spPr>
          <a:xfrm>
            <a:off x="8758886" y="27989"/>
            <a:ext cx="2070761" cy="1294226"/>
          </a:xfrm>
          <a:prstGeom prst="rect">
            <a:avLst/>
          </a:prstGeom>
          <a:ln w="12700">
            <a:miter lim="400000"/>
          </a:ln>
        </p:spPr>
      </p:pic>
      <p:pic>
        <p:nvPicPr>
          <p:cNvPr id="154" name="Image" descr="Image"/>
          <p:cNvPicPr>
            <a:picLocks noChangeAspect="1"/>
          </p:cNvPicPr>
          <p:nvPr/>
        </p:nvPicPr>
        <p:blipFill>
          <a:blip r:embed="rId6"/>
          <a:stretch>
            <a:fillRect/>
          </a:stretch>
        </p:blipFill>
        <p:spPr>
          <a:xfrm>
            <a:off x="8816568" y="4495123"/>
            <a:ext cx="615843" cy="1026404"/>
          </a:xfrm>
          <a:prstGeom prst="rect">
            <a:avLst/>
          </a:prstGeom>
          <a:ln w="12700">
            <a:miter lim="400000"/>
          </a:ln>
        </p:spPr>
      </p:pic>
      <p:pic>
        <p:nvPicPr>
          <p:cNvPr id="155" name="Image" descr="Image"/>
          <p:cNvPicPr>
            <a:picLocks noChangeAspect="1"/>
          </p:cNvPicPr>
          <p:nvPr/>
        </p:nvPicPr>
        <p:blipFill>
          <a:blip r:embed="rId7"/>
          <a:stretch>
            <a:fillRect/>
          </a:stretch>
        </p:blipFill>
        <p:spPr>
          <a:xfrm>
            <a:off x="9628434" y="4545544"/>
            <a:ext cx="921448" cy="925562"/>
          </a:xfrm>
          <a:prstGeom prst="rect">
            <a:avLst/>
          </a:prstGeom>
          <a:ln w="12700">
            <a:miter lim="400000"/>
          </a:ln>
        </p:spPr>
      </p:pic>
      <p:pic>
        <p:nvPicPr>
          <p:cNvPr id="156" name="Image" descr="Image"/>
          <p:cNvPicPr>
            <a:picLocks noChangeAspect="1"/>
          </p:cNvPicPr>
          <p:nvPr/>
        </p:nvPicPr>
        <p:blipFill>
          <a:blip r:embed="rId8"/>
          <a:stretch>
            <a:fillRect/>
          </a:stretch>
        </p:blipFill>
        <p:spPr>
          <a:xfrm>
            <a:off x="9096285" y="2295431"/>
            <a:ext cx="1646642" cy="1646643"/>
          </a:xfrm>
          <a:prstGeom prst="rect">
            <a:avLst/>
          </a:prstGeom>
          <a:ln w="12700">
            <a:miter lim="400000"/>
          </a:ln>
        </p:spPr>
      </p:pic>
      <p:pic>
        <p:nvPicPr>
          <p:cNvPr id="157" name="Image" descr="Image"/>
          <p:cNvPicPr>
            <a:picLocks noChangeAspect="1"/>
          </p:cNvPicPr>
          <p:nvPr/>
        </p:nvPicPr>
        <p:blipFill>
          <a:blip r:embed="rId9"/>
          <a:stretch>
            <a:fillRect/>
          </a:stretch>
        </p:blipFill>
        <p:spPr>
          <a:xfrm>
            <a:off x="8743886" y="2252883"/>
            <a:ext cx="865871" cy="1731741"/>
          </a:xfrm>
          <a:prstGeom prst="rect">
            <a:avLst/>
          </a:prstGeom>
          <a:ln w="12700">
            <a:miter lim="400000"/>
          </a:ln>
        </p:spPr>
      </p:pic>
      <p:sp>
        <p:nvSpPr>
          <p:cNvPr id="13" name="ICB/USP…">
            <a:extLst>
              <a:ext uri="{FF2B5EF4-FFF2-40B4-BE49-F238E27FC236}">
                <a16:creationId xmlns:a16="http://schemas.microsoft.com/office/drawing/2014/main" id="{2F9ADE49-41C7-6D4D-AF6F-98C412EC4856}"/>
              </a:ext>
            </a:extLst>
          </p:cNvPr>
          <p:cNvSpPr txBox="1"/>
          <p:nvPr/>
        </p:nvSpPr>
        <p:spPr>
          <a:xfrm>
            <a:off x="0" y="0"/>
            <a:ext cx="1062792" cy="667170"/>
          </a:xfrm>
          <a:prstGeom prst="rect">
            <a:avLst/>
          </a:prstGeom>
          <a:solidFill>
            <a:srgbClr val="72FDE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500">
                <a:latin typeface="Helvetica Neue Medium"/>
                <a:ea typeface="Helvetica Neue Medium"/>
                <a:cs typeface="Helvetica Neue Medium"/>
                <a:sym typeface="Helvetica Neue Medium"/>
              </a:defRPr>
            </a:pPr>
            <a:r>
              <a:rPr lang="pt-BR" sz="1055" dirty="0" err="1"/>
              <a:t>ICB</a:t>
            </a:r>
            <a:r>
              <a:rPr lang="pt-BR" sz="1055" dirty="0"/>
              <a:t>/USP</a:t>
            </a:r>
          </a:p>
          <a:p>
            <a:pPr>
              <a:defRPr sz="1000">
                <a:latin typeface="Helvetica Neue Medium"/>
                <a:ea typeface="Helvetica Neue Medium"/>
                <a:cs typeface="Helvetica Neue Medium"/>
                <a:sym typeface="Helvetica Neue Medium"/>
              </a:defRPr>
            </a:pPr>
            <a:endParaRPr lang="pt-BR" sz="703" dirty="0"/>
          </a:p>
          <a:p>
            <a:pPr>
              <a:defRPr sz="1000">
                <a:latin typeface="Helvetica Neue Medium"/>
                <a:ea typeface="Helvetica Neue Medium"/>
                <a:cs typeface="Helvetica Neue Medium"/>
                <a:sym typeface="Helvetica Neue Medium"/>
              </a:defRPr>
            </a:pPr>
            <a:r>
              <a:rPr lang="pt-BR" sz="703" dirty="0" err="1"/>
              <a:t>BMM</a:t>
            </a:r>
            <a:r>
              <a:rPr lang="pt-BR" sz="703" dirty="0"/>
              <a:t> 0180</a:t>
            </a:r>
          </a:p>
          <a:p>
            <a:pPr>
              <a:defRPr sz="1000">
                <a:latin typeface="Helvetica Neue Medium"/>
                <a:ea typeface="Helvetica Neue Medium"/>
                <a:cs typeface="Helvetica Neue Medium"/>
                <a:sym typeface="Helvetica Neue Medium"/>
              </a:defRPr>
            </a:pPr>
            <a:r>
              <a:rPr lang="pt-BR" sz="703" dirty="0"/>
              <a:t>Profa. Elisabete Vicente</a:t>
            </a:r>
          </a:p>
          <a:p>
            <a:pPr>
              <a:defRPr sz="1000" u="sng">
                <a:solidFill>
                  <a:srgbClr val="0000FF"/>
                </a:solidFill>
                <a:uFill>
                  <a:solidFill>
                    <a:srgbClr val="0000FF"/>
                  </a:solidFill>
                </a:uFill>
                <a:latin typeface="Helvetica Neue Medium"/>
                <a:ea typeface="Helvetica Neue Medium"/>
                <a:cs typeface="Helvetica Neue Medium"/>
                <a:sym typeface="Helvetica Neue Medium"/>
              </a:defRPr>
            </a:pPr>
            <a:r>
              <a:rPr lang="pt-BR" sz="703" dirty="0">
                <a:hlinkClick r:id="rId10"/>
              </a:rPr>
              <a:t>bevicent@usp.br</a:t>
            </a:r>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3438</TotalTime>
  <Words>5444</Words>
  <Application>Microsoft Macintosh PowerPoint</Application>
  <PresentationFormat>Widescreen</PresentationFormat>
  <Paragraphs>720</Paragraphs>
  <Slides>28</Slides>
  <Notes>20</Notes>
  <HiddenSlides>0</HiddenSlides>
  <MMClips>0</MMClips>
  <ScaleCrop>false</ScaleCrop>
  <HeadingPairs>
    <vt:vector size="6" baseType="variant">
      <vt:variant>
        <vt:lpstr>Fontes usadas</vt:lpstr>
      </vt:variant>
      <vt:variant>
        <vt:i4>16</vt:i4>
      </vt:variant>
      <vt:variant>
        <vt:lpstr>Tema</vt:lpstr>
      </vt:variant>
      <vt:variant>
        <vt:i4>1</vt:i4>
      </vt:variant>
      <vt:variant>
        <vt:lpstr>Títulos de slides</vt:lpstr>
      </vt:variant>
      <vt:variant>
        <vt:i4>28</vt:i4>
      </vt:variant>
    </vt:vector>
  </HeadingPairs>
  <TitlesOfParts>
    <vt:vector size="45" baseType="lpstr">
      <vt:lpstr>DengXian</vt:lpstr>
      <vt:lpstr>Arial</vt:lpstr>
      <vt:lpstr>Arial</vt:lpstr>
      <vt:lpstr>Arial Nova</vt:lpstr>
      <vt:lpstr>Calibri</vt:lpstr>
      <vt:lpstr>Franklin Gothic Book</vt:lpstr>
      <vt:lpstr>Helvetica</vt:lpstr>
      <vt:lpstr>Helvetica Light</vt:lpstr>
      <vt:lpstr>Helvetica Neue</vt:lpstr>
      <vt:lpstr>Helvetica Neue Light</vt:lpstr>
      <vt:lpstr>Helvetica Neue Medium</vt:lpstr>
      <vt:lpstr>Helvetica Neue Thin</vt:lpstr>
      <vt:lpstr>Times New Roman</vt:lpstr>
      <vt:lpstr>Trebuchet MS</vt:lpstr>
      <vt:lpstr>var(--serif)</vt:lpstr>
      <vt:lpstr>Webdings</vt:lpstr>
      <vt:lpstr>White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Felipe Vicente Brandt</cp:lastModifiedBy>
  <cp:revision>78</cp:revision>
  <dcterms:modified xsi:type="dcterms:W3CDTF">2021-05-10T03:32:38Z</dcterms:modified>
</cp:coreProperties>
</file>