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media/image4.jpg" ContentType="image/jpg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68" r:id="rId5"/>
    <p:sldId id="369" r:id="rId6"/>
    <p:sldId id="370" r:id="rId7"/>
    <p:sldId id="372" r:id="rId8"/>
    <p:sldId id="371" r:id="rId9"/>
    <p:sldId id="375" r:id="rId10"/>
    <p:sldId id="374" r:id="rId11"/>
    <p:sldId id="376" r:id="rId12"/>
    <p:sldId id="377" r:id="rId13"/>
    <p:sldId id="378" r:id="rId14"/>
    <p:sldId id="379" r:id="rId15"/>
    <p:sldId id="385" r:id="rId16"/>
    <p:sldId id="386" r:id="rId17"/>
    <p:sldId id="389" r:id="rId18"/>
    <p:sldId id="391" r:id="rId19"/>
    <p:sldId id="390" r:id="rId20"/>
    <p:sldId id="392" r:id="rId21"/>
    <p:sldId id="414" r:id="rId22"/>
    <p:sldId id="393" r:id="rId23"/>
    <p:sldId id="394" r:id="rId24"/>
    <p:sldId id="388" r:id="rId25"/>
    <p:sldId id="398" r:id="rId26"/>
    <p:sldId id="399" r:id="rId27"/>
    <p:sldId id="400" r:id="rId28"/>
    <p:sldId id="401" r:id="rId29"/>
    <p:sldId id="415" r:id="rId30"/>
    <p:sldId id="402" r:id="rId31"/>
    <p:sldId id="403" r:id="rId32"/>
    <p:sldId id="411" r:id="rId33"/>
  </p:sldIdLst>
  <p:sldSz cx="12188825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CA4"/>
    <a:srgbClr val="000000"/>
    <a:srgbClr val="FFC000"/>
    <a:srgbClr val="00B050"/>
    <a:srgbClr val="FF0000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88" autoAdjust="0"/>
    <p:restoredTop sz="86470" autoAdjust="0"/>
  </p:normalViewPr>
  <p:slideViewPr>
    <p:cSldViewPr showGuides="1">
      <p:cViewPr>
        <p:scale>
          <a:sx n="98" d="100"/>
          <a:sy n="98" d="100"/>
        </p:scale>
        <p:origin x="1032" y="45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F0F2D2-4E03-4E87-881B-198B108283F0}" type="datetime1">
              <a:rPr lang="pt-BR" smtClean="0"/>
              <a:t>06/03/2020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954C96-F950-4EFD-8659-3C8777F1694A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90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EDCA5A14-849E-4797-888F-B6703C1909EE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41F4F3-8B49-479A-BF0A-E848B6C74556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8478D-11D7-480A-80C8-E7FB6004CA99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DE987-17CF-441E-940E-246D11F48318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A7186-C852-436D-A012-C0FE1F86C5F5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34519-C77E-4531-ABAB-D0CBFCC54A11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8EAEC0-1AA2-40A5-BC17-6DE69BE22F34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E33B2D-3E1B-472D-9063-2C3CBCD64C33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A93DC-0175-4DB7-81CC-D6634775E8EC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29A32-061F-40B2-B29A-1586F9B0F3CF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76DF9CB-4585-4DD8-826D-CD072D7A5CC1}" type="datetime1">
              <a:rPr lang="pt-BR" noProof="0" smtClean="0"/>
              <a:t>06/03/2020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21804" y="581025"/>
            <a:ext cx="7333454" cy="2514601"/>
          </a:xfrm>
        </p:spPr>
        <p:txBody>
          <a:bodyPr rtlCol="0">
            <a:normAutofit/>
          </a:bodyPr>
          <a:lstStyle/>
          <a:p>
            <a:r>
              <a:rPr lang="pt-BR" sz="4800" dirty="0"/>
              <a:t>Criação de Novos Negócios</a:t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10278" y="6052043"/>
            <a:ext cx="5980478" cy="139700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57F22F7-33D0-4A61-9024-F49A38D0EF09}"/>
              </a:ext>
            </a:extLst>
          </p:cNvPr>
          <p:cNvSpPr txBox="1"/>
          <p:nvPr/>
        </p:nvSpPr>
        <p:spPr>
          <a:xfrm>
            <a:off x="1027013" y="3108824"/>
            <a:ext cx="610235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i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Identificando problemas e provendo soluções</a:t>
            </a:r>
            <a:endParaRPr lang="pt-B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BF47615-5083-48FA-BE46-46DBC30D0FDC}"/>
              </a:ext>
            </a:extLst>
          </p:cNvPr>
          <p:cNvSpPr/>
          <p:nvPr/>
        </p:nvSpPr>
        <p:spPr>
          <a:xfrm>
            <a:off x="7037243" y="2841621"/>
            <a:ext cx="1682123" cy="1330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AB7B941-1ADA-49D5-ADBB-6308C0409E60}"/>
              </a:ext>
            </a:extLst>
          </p:cNvPr>
          <p:cNvSpPr/>
          <p:nvPr/>
        </p:nvSpPr>
        <p:spPr>
          <a:xfrm>
            <a:off x="10433447" y="2841621"/>
            <a:ext cx="1747238" cy="1330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FE41CEF-5C06-4C0B-A854-8E9C9D91CC9D}"/>
              </a:ext>
            </a:extLst>
          </p:cNvPr>
          <p:cNvSpPr/>
          <p:nvPr/>
        </p:nvSpPr>
        <p:spPr>
          <a:xfrm>
            <a:off x="8719366" y="2841621"/>
            <a:ext cx="1747238" cy="1330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FA03AEE-844D-4BBC-9A45-54F62B6A442D}"/>
              </a:ext>
            </a:extLst>
          </p:cNvPr>
          <p:cNvSpPr/>
          <p:nvPr/>
        </p:nvSpPr>
        <p:spPr>
          <a:xfrm>
            <a:off x="4078188" y="4171945"/>
            <a:ext cx="8820150" cy="267203"/>
          </a:xfrm>
          <a:custGeom>
            <a:avLst/>
            <a:gdLst/>
            <a:ahLst/>
            <a:cxnLst/>
            <a:rect l="l" t="t" r="r" b="b"/>
            <a:pathLst>
              <a:path w="8820150" h="431800">
                <a:moveTo>
                  <a:pt x="0" y="0"/>
                </a:moveTo>
                <a:lnTo>
                  <a:pt x="8820150" y="0"/>
                </a:lnTo>
                <a:lnTo>
                  <a:pt x="882015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290FEA2C-8810-4F61-9B75-DD585434C75F}"/>
              </a:ext>
            </a:extLst>
          </p:cNvPr>
          <p:cNvSpPr/>
          <p:nvPr/>
        </p:nvSpPr>
        <p:spPr>
          <a:xfrm>
            <a:off x="-608043" y="2617603"/>
            <a:ext cx="8820150" cy="267203"/>
          </a:xfrm>
          <a:custGeom>
            <a:avLst/>
            <a:gdLst/>
            <a:ahLst/>
            <a:cxnLst/>
            <a:rect l="l" t="t" r="r" b="b"/>
            <a:pathLst>
              <a:path w="8820150" h="431800">
                <a:moveTo>
                  <a:pt x="0" y="0"/>
                </a:moveTo>
                <a:lnTo>
                  <a:pt x="8820150" y="0"/>
                </a:lnTo>
                <a:lnTo>
                  <a:pt x="882015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6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F808A41A-9FC0-43CE-9017-33D4413BA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820" y="357507"/>
            <a:ext cx="9721080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76213">
              <a:lnSpc>
                <a:spcPct val="100000"/>
              </a:lnSpc>
            </a:pPr>
            <a:r>
              <a:rPr lang="pt-BR" sz="3300" dirty="0"/>
              <a:t>BRAINSTORM 3 (da dor ou desejo escolhido)</a:t>
            </a:r>
            <a:endParaRPr sz="3300" dirty="0"/>
          </a:p>
        </p:txBody>
      </p:sp>
      <p:sp>
        <p:nvSpPr>
          <p:cNvPr id="2" name="Retângulo: Canto Dobrado 1">
            <a:extLst>
              <a:ext uri="{FF2B5EF4-FFF2-40B4-BE49-F238E27FC236}">
                <a16:creationId xmlns:a16="http://schemas.microsoft.com/office/drawing/2014/main" id="{8C58A980-503E-40BD-A926-E89E813C542F}"/>
              </a:ext>
            </a:extLst>
          </p:cNvPr>
          <p:cNvSpPr/>
          <p:nvPr/>
        </p:nvSpPr>
        <p:spPr>
          <a:xfrm>
            <a:off x="3456330" y="1695991"/>
            <a:ext cx="5184576" cy="1008112"/>
          </a:xfrm>
          <a:prstGeom prst="foldedCorner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DESCREVA O PRODUTO OU SERVIÇO</a:t>
            </a:r>
          </a:p>
        </p:txBody>
      </p:sp>
      <p:pic>
        <p:nvPicPr>
          <p:cNvPr id="48130" name="Picture 2" descr="Resultado de imagem para solution list">
            <a:extLst>
              <a:ext uri="{FF2B5EF4-FFF2-40B4-BE49-F238E27FC236}">
                <a16:creationId xmlns:a16="http://schemas.microsoft.com/office/drawing/2014/main" id="{8190571E-213E-4427-9C7D-014C5DA8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3336406"/>
            <a:ext cx="4014192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ão: 8 Pontos 2">
            <a:extLst>
              <a:ext uri="{FF2B5EF4-FFF2-40B4-BE49-F238E27FC236}">
                <a16:creationId xmlns:a16="http://schemas.microsoft.com/office/drawing/2014/main" id="{F02FE0AD-756B-4AF4-AC0B-211E1162F63B}"/>
              </a:ext>
            </a:extLst>
          </p:cNvPr>
          <p:cNvSpPr/>
          <p:nvPr/>
        </p:nvSpPr>
        <p:spPr>
          <a:xfrm>
            <a:off x="4475960" y="4841728"/>
            <a:ext cx="504056" cy="585210"/>
          </a:xfrm>
          <a:prstGeom prst="irregularSeal1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F570AA8-C696-4481-8E85-8FF4116DC49F}"/>
              </a:ext>
            </a:extLst>
          </p:cNvPr>
          <p:cNvSpPr/>
          <p:nvPr/>
        </p:nvSpPr>
        <p:spPr>
          <a:xfrm>
            <a:off x="2061964" y="4841728"/>
            <a:ext cx="2413996" cy="585210"/>
          </a:xfrm>
          <a:prstGeom prst="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9EE426-9DF7-4D85-BC84-EA9010AFCF1D}"/>
              </a:ext>
            </a:extLst>
          </p:cNvPr>
          <p:cNvSpPr txBox="1"/>
          <p:nvPr/>
        </p:nvSpPr>
        <p:spPr>
          <a:xfrm>
            <a:off x="621804" y="4965056"/>
            <a:ext cx="24025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pt-BR" sz="1600" dirty="0"/>
              <a:t>Escolha a mais relevante</a:t>
            </a:r>
          </a:p>
        </p:txBody>
      </p:sp>
    </p:spTree>
    <p:extLst>
      <p:ext uri="{BB962C8B-B14F-4D97-AF65-F5344CB8AC3E}">
        <p14:creationId xmlns:p14="http://schemas.microsoft.com/office/powerpoint/2010/main" val="34667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F808A41A-9FC0-43CE-9017-33D4413BA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820" y="357507"/>
            <a:ext cx="9721080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76213">
              <a:lnSpc>
                <a:spcPct val="100000"/>
              </a:lnSpc>
            </a:pPr>
            <a:r>
              <a:rPr lang="pt-BR" sz="3300" dirty="0"/>
              <a:t>BRAINSTORM 4</a:t>
            </a:r>
            <a:endParaRPr sz="3300" dirty="0"/>
          </a:p>
        </p:txBody>
      </p:sp>
      <p:sp>
        <p:nvSpPr>
          <p:cNvPr id="2" name="Retângulo: Canto Dobrado 1">
            <a:extLst>
              <a:ext uri="{FF2B5EF4-FFF2-40B4-BE49-F238E27FC236}">
                <a16:creationId xmlns:a16="http://schemas.microsoft.com/office/drawing/2014/main" id="{8C58A980-503E-40BD-A926-E89E813C542F}"/>
              </a:ext>
            </a:extLst>
          </p:cNvPr>
          <p:cNvSpPr/>
          <p:nvPr/>
        </p:nvSpPr>
        <p:spPr>
          <a:xfrm>
            <a:off x="4510236" y="2543805"/>
            <a:ext cx="6624736" cy="2168158"/>
          </a:xfrm>
          <a:prstGeom prst="foldedCorne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O PRODUTO OU SERVIÇO ELIMINA A DOR OU ATENDE AOS DESEJOS?</a:t>
            </a:r>
          </a:p>
        </p:txBody>
      </p:sp>
      <p:pic>
        <p:nvPicPr>
          <p:cNvPr id="9" name="Picture 4" descr="Resultado de imagem para poor rich">
            <a:extLst>
              <a:ext uri="{FF2B5EF4-FFF2-40B4-BE49-F238E27FC236}">
                <a16:creationId xmlns:a16="http://schemas.microsoft.com/office/drawing/2014/main" id="{300133EF-B8C4-4C5C-9501-4A861FB0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2" y="3306083"/>
            <a:ext cx="2664296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gender">
            <a:extLst>
              <a:ext uri="{FF2B5EF4-FFF2-40B4-BE49-F238E27FC236}">
                <a16:creationId xmlns:a16="http://schemas.microsoft.com/office/drawing/2014/main" id="{8594A682-6635-43B5-A2D4-D7E3017F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33" y="1736302"/>
            <a:ext cx="2799630" cy="12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m relacionada">
            <a:extLst>
              <a:ext uri="{FF2B5EF4-FFF2-40B4-BE49-F238E27FC236}">
                <a16:creationId xmlns:a16="http://schemas.microsoft.com/office/drawing/2014/main" id="{11F5D9AE-82B3-4DD3-A9D6-54520D75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3" y="4869160"/>
            <a:ext cx="2806610" cy="14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Gerenciando a ideia do negócio</a:t>
            </a:r>
          </a:p>
        </p:txBody>
      </p:sp>
      <p:pic>
        <p:nvPicPr>
          <p:cNvPr id="50178" name="Picture 2" descr="Imagem relacionada">
            <a:extLst>
              <a:ext uri="{FF2B5EF4-FFF2-40B4-BE49-F238E27FC236}">
                <a16:creationId xmlns:a16="http://schemas.microsoft.com/office/drawing/2014/main" id="{72D80F60-E677-414A-8383-391F2BFE1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9800" r="11218" b="13201"/>
          <a:stretch/>
        </p:blipFill>
        <p:spPr bwMode="auto">
          <a:xfrm>
            <a:off x="477788" y="1772816"/>
            <a:ext cx="52565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Resultado de imagem para google">
            <a:extLst>
              <a:ext uri="{FF2B5EF4-FFF2-40B4-BE49-F238E27FC236}">
                <a16:creationId xmlns:a16="http://schemas.microsoft.com/office/drawing/2014/main" id="{FA283119-F8D7-485C-8DCA-CA2DAC19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4995065"/>
            <a:ext cx="3372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Resultado de imagem para facemash facebook">
            <a:extLst>
              <a:ext uri="{FF2B5EF4-FFF2-40B4-BE49-F238E27FC236}">
                <a16:creationId xmlns:a16="http://schemas.microsoft.com/office/drawing/2014/main" id="{5D7B7553-13EF-4F4F-A953-D9CE6B63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1" y="3566299"/>
            <a:ext cx="3106876" cy="11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Resultado de imagem para nintendo">
            <a:extLst>
              <a:ext uri="{FF2B5EF4-FFF2-40B4-BE49-F238E27FC236}">
                <a16:creationId xmlns:a16="http://schemas.microsoft.com/office/drawing/2014/main" id="{1065BE16-F2AC-41A2-83BB-8B4ED8B3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68" y="342900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Resultado de imagem para Tune In Hook Up">
            <a:extLst>
              <a:ext uri="{FF2B5EF4-FFF2-40B4-BE49-F238E27FC236}">
                <a16:creationId xmlns:a16="http://schemas.microsoft.com/office/drawing/2014/main" id="{E5461DE3-81E9-4315-A853-3309D142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46" y="1691477"/>
            <a:ext cx="3386131" cy="11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Resultado de imagem para netflix dvd mail">
            <a:extLst>
              <a:ext uri="{FF2B5EF4-FFF2-40B4-BE49-F238E27FC236}">
                <a16:creationId xmlns:a16="http://schemas.microsoft.com/office/drawing/2014/main" id="{3FE53722-4ACE-4D48-A553-79E5E629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733" y="1186586"/>
            <a:ext cx="2236458" cy="14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4147CD0-0A3C-2244-A71B-396C06646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Gerenciando a ideia do negócio</a:t>
            </a:r>
          </a:p>
        </p:txBody>
      </p:sp>
      <p:pic>
        <p:nvPicPr>
          <p:cNvPr id="57346" name="Picture 2" descr="Imagem relacionada">
            <a:extLst>
              <a:ext uri="{FF2B5EF4-FFF2-40B4-BE49-F238E27FC236}">
                <a16:creationId xmlns:a16="http://schemas.microsoft.com/office/drawing/2014/main" id="{264B2D43-9E29-4703-BC5F-C021E375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2370078"/>
            <a:ext cx="31051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Resultado de imagem para idea">
            <a:extLst>
              <a:ext uri="{FF2B5EF4-FFF2-40B4-BE49-F238E27FC236}">
                <a16:creationId xmlns:a16="http://schemas.microsoft.com/office/drawing/2014/main" id="{991BC963-560C-4916-9E49-25541005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9" y="2521512"/>
            <a:ext cx="2643785" cy="14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EF65459-613F-4B7C-8622-C9BD96C14341}"/>
              </a:ext>
            </a:extLst>
          </p:cNvPr>
          <p:cNvSpPr txBox="1"/>
          <p:nvPr/>
        </p:nvSpPr>
        <p:spPr>
          <a:xfrm>
            <a:off x="405780" y="4058414"/>
            <a:ext cx="22842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pt-BR" dirty="0"/>
              <a:t>Melhor ideia e melhor proposta de valor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5C26DA0-FEF3-440E-836A-899CD1455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068" y="2874134"/>
            <a:ext cx="3398850" cy="90795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62C930F-AE3B-47B4-8AC6-015FB512EAAE}"/>
              </a:ext>
            </a:extLst>
          </p:cNvPr>
          <p:cNvSpPr txBox="1"/>
          <p:nvPr/>
        </p:nvSpPr>
        <p:spPr>
          <a:xfrm>
            <a:off x="3351034" y="4058414"/>
            <a:ext cx="28153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pt-BR" dirty="0"/>
              <a:t>Melhor produto inovador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BDD12BBC-DA1D-41EF-91E7-472DE9759134}"/>
              </a:ext>
            </a:extLst>
          </p:cNvPr>
          <p:cNvSpPr/>
          <p:nvPr/>
        </p:nvSpPr>
        <p:spPr>
          <a:xfrm>
            <a:off x="7030516" y="2658110"/>
            <a:ext cx="1152128" cy="1872208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inal de Multiplicação 21">
            <a:extLst>
              <a:ext uri="{FF2B5EF4-FFF2-40B4-BE49-F238E27FC236}">
                <a16:creationId xmlns:a16="http://schemas.microsoft.com/office/drawing/2014/main" id="{2E7E1093-4172-45FD-B520-E185ACE71895}"/>
              </a:ext>
            </a:extLst>
          </p:cNvPr>
          <p:cNvSpPr/>
          <p:nvPr/>
        </p:nvSpPr>
        <p:spPr>
          <a:xfrm>
            <a:off x="369776" y="1137914"/>
            <a:ext cx="6552728" cy="4869160"/>
          </a:xfrm>
          <a:prstGeom prst="mathMultiply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2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Modelo de negócios</a:t>
            </a:r>
          </a:p>
        </p:txBody>
      </p:sp>
      <p:pic>
        <p:nvPicPr>
          <p:cNvPr id="60418" name="Picture 2" descr="Resultado de imagem para modelo negocios canvas">
            <a:extLst>
              <a:ext uri="{FF2B5EF4-FFF2-40B4-BE49-F238E27FC236}">
                <a16:creationId xmlns:a16="http://schemas.microsoft.com/office/drawing/2014/main" id="{7A9B9359-B713-4C25-887C-9B5D3287D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 bwMode="auto">
          <a:xfrm>
            <a:off x="1197867" y="1124744"/>
            <a:ext cx="1005957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Resultado de imagem para strategyzer">
            <a:extLst>
              <a:ext uri="{FF2B5EF4-FFF2-40B4-BE49-F238E27FC236}">
                <a16:creationId xmlns:a16="http://schemas.microsoft.com/office/drawing/2014/main" id="{EC56DE20-014E-462A-9483-D2E9E83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6597352"/>
            <a:ext cx="1888755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68DCDBF-C057-4349-BC7F-4392010C0F28}"/>
              </a:ext>
            </a:extLst>
          </p:cNvPr>
          <p:cNvSpPr/>
          <p:nvPr/>
        </p:nvSpPr>
        <p:spPr>
          <a:xfrm>
            <a:off x="5236136" y="1196751"/>
            <a:ext cx="1954988" cy="387908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9611B1A-7818-441B-9AB6-AEC8C59C2C5E}"/>
              </a:ext>
            </a:extLst>
          </p:cNvPr>
          <p:cNvSpPr/>
          <p:nvPr/>
        </p:nvSpPr>
        <p:spPr>
          <a:xfrm>
            <a:off x="9190756" y="1196752"/>
            <a:ext cx="1954988" cy="387908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da Esquerda para a Direita 4">
            <a:extLst>
              <a:ext uri="{FF2B5EF4-FFF2-40B4-BE49-F238E27FC236}">
                <a16:creationId xmlns:a16="http://schemas.microsoft.com/office/drawing/2014/main" id="{4101DD2F-1A22-43BD-B318-30FB69CDA0F5}"/>
              </a:ext>
            </a:extLst>
          </p:cNvPr>
          <p:cNvSpPr/>
          <p:nvPr/>
        </p:nvSpPr>
        <p:spPr>
          <a:xfrm>
            <a:off x="6886500" y="2780928"/>
            <a:ext cx="2664296" cy="864096"/>
          </a:xfrm>
          <a:prstGeom prst="left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Value</a:t>
            </a:r>
            <a:r>
              <a:rPr lang="pt-BR" sz="1400" dirty="0"/>
              <a:t> </a:t>
            </a:r>
            <a:r>
              <a:rPr lang="pt-BR" sz="1400" dirty="0" err="1"/>
              <a:t>Proposition</a:t>
            </a:r>
            <a:r>
              <a:rPr lang="pt-BR" sz="1400" dirty="0"/>
              <a:t> </a:t>
            </a:r>
            <a:r>
              <a:rPr lang="pt-BR" sz="1400" dirty="0" err="1"/>
              <a:t>Canvas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264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Modelo de negócios</a:t>
            </a:r>
          </a:p>
        </p:txBody>
      </p:sp>
      <p:pic>
        <p:nvPicPr>
          <p:cNvPr id="60418" name="Picture 2" descr="Resultado de imagem para modelo negocios canvas">
            <a:extLst>
              <a:ext uri="{FF2B5EF4-FFF2-40B4-BE49-F238E27FC236}">
                <a16:creationId xmlns:a16="http://schemas.microsoft.com/office/drawing/2014/main" id="{7A9B9359-B713-4C25-887C-9B5D3287D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 bwMode="auto">
          <a:xfrm>
            <a:off x="1197867" y="1124744"/>
            <a:ext cx="1005957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Resultado de imagem para strategyzer">
            <a:extLst>
              <a:ext uri="{FF2B5EF4-FFF2-40B4-BE49-F238E27FC236}">
                <a16:creationId xmlns:a16="http://schemas.microsoft.com/office/drawing/2014/main" id="{EC56DE20-014E-462A-9483-D2E9E83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6597352"/>
            <a:ext cx="1888755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68DCDBF-C057-4349-BC7F-4392010C0F28}"/>
              </a:ext>
            </a:extLst>
          </p:cNvPr>
          <p:cNvSpPr/>
          <p:nvPr/>
        </p:nvSpPr>
        <p:spPr>
          <a:xfrm>
            <a:off x="5236136" y="1196751"/>
            <a:ext cx="1954988" cy="387908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Quem?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9611B1A-7818-441B-9AB6-AEC8C59C2C5E}"/>
              </a:ext>
            </a:extLst>
          </p:cNvPr>
          <p:cNvSpPr/>
          <p:nvPr/>
        </p:nvSpPr>
        <p:spPr>
          <a:xfrm>
            <a:off x="7191124" y="1196752"/>
            <a:ext cx="3954620" cy="3879087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 quem?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1AA042-A2AC-4962-B71D-0CF52EF01C9E}"/>
              </a:ext>
            </a:extLst>
          </p:cNvPr>
          <p:cNvSpPr/>
          <p:nvPr/>
        </p:nvSpPr>
        <p:spPr>
          <a:xfrm>
            <a:off x="1269876" y="5075838"/>
            <a:ext cx="9875868" cy="144950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Quanto?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EFF3110-4DA7-4C95-9A74-1D51912303AB}"/>
              </a:ext>
            </a:extLst>
          </p:cNvPr>
          <p:cNvSpPr/>
          <p:nvPr/>
        </p:nvSpPr>
        <p:spPr>
          <a:xfrm>
            <a:off x="1269876" y="1196751"/>
            <a:ext cx="3966260" cy="387908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Como?</a:t>
            </a:r>
          </a:p>
        </p:txBody>
      </p:sp>
    </p:spTree>
    <p:extLst>
      <p:ext uri="{BB962C8B-B14F-4D97-AF65-F5344CB8AC3E}">
        <p14:creationId xmlns:p14="http://schemas.microsoft.com/office/powerpoint/2010/main" val="17513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Modelo de negócios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90A32B-F46B-4AFF-A9C4-685CCC147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0" b="6951"/>
          <a:stretch/>
        </p:blipFill>
        <p:spPr>
          <a:xfrm>
            <a:off x="2061964" y="1124744"/>
            <a:ext cx="8532440" cy="55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Modelo de negócios</a:t>
            </a:r>
          </a:p>
        </p:txBody>
      </p:sp>
      <p:pic>
        <p:nvPicPr>
          <p:cNvPr id="61442" name="Picture 2" descr="Resultado de imagem para canvas nubank">
            <a:extLst>
              <a:ext uri="{FF2B5EF4-FFF2-40B4-BE49-F238E27FC236}">
                <a16:creationId xmlns:a16="http://schemas.microsoft.com/office/drawing/2014/main" id="{97395F12-5AAA-4AAA-840E-F3DF1D04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423133"/>
            <a:ext cx="87534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B1CC4A25-BE9F-4FC5-896A-7B46C382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3322986"/>
            <a:ext cx="1400943" cy="14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Modelo de negócios</a:t>
            </a:r>
          </a:p>
        </p:txBody>
      </p:sp>
      <p:pic>
        <p:nvPicPr>
          <p:cNvPr id="5" name="Picture 6" descr="http://marcellalobo.com.br/wp-content/uploads/2014/12/modelo_de_negocios_canvas.jpg">
            <a:extLst>
              <a:ext uri="{FF2B5EF4-FFF2-40B4-BE49-F238E27FC236}">
                <a16:creationId xmlns:a16="http://schemas.microsoft.com/office/drawing/2014/main" id="{D09C00B0-68A8-4415-A422-F03F8EF4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37" y="0"/>
            <a:ext cx="1065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9C53EEA1-2EED-476D-8CFE-8A5B8B42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42" y="854315"/>
            <a:ext cx="1735195" cy="17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D8BE3E-45A4-4ECF-9E95-F7F3BC96BB0B}"/>
              </a:ext>
            </a:extLst>
          </p:cNvPr>
          <p:cNvSpPr txBox="1"/>
          <p:nvPr/>
        </p:nvSpPr>
        <p:spPr>
          <a:xfrm>
            <a:off x="10522324" y="1131897"/>
            <a:ext cx="128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População de</a:t>
            </a:r>
          </a:p>
          <a:p>
            <a:pPr algn="ctr"/>
            <a:r>
              <a:rPr lang="pt-BR" dirty="0"/>
              <a:t>baixa renda</a:t>
            </a:r>
          </a:p>
        </p:txBody>
      </p:sp>
      <p:pic>
        <p:nvPicPr>
          <p:cNvPr id="9" name="Picture 2" descr="Resultado de imagem para casas bahia">
            <a:extLst>
              <a:ext uri="{FF2B5EF4-FFF2-40B4-BE49-F238E27FC236}">
                <a16:creationId xmlns:a16="http://schemas.microsoft.com/office/drawing/2014/main" id="{A93887D6-26E0-4AE5-9972-DB558C78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9" y="2901579"/>
            <a:ext cx="1621708" cy="16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E6C27D57-FA72-4498-95B8-4BD5B573E40D}"/>
              </a:ext>
            </a:extLst>
          </p:cNvPr>
          <p:cNvGrpSpPr/>
          <p:nvPr/>
        </p:nvGrpSpPr>
        <p:grpSpPr>
          <a:xfrm>
            <a:off x="5987844" y="997795"/>
            <a:ext cx="2050026" cy="1770899"/>
            <a:chOff x="5987844" y="997795"/>
            <a:chExt cx="2050026" cy="1770899"/>
          </a:xfrm>
        </p:grpSpPr>
        <p:pic>
          <p:nvPicPr>
            <p:cNvPr id="11" name="Picture 10" descr="http://drycleaningmarketing.com/wp-content/uploads/2014/04/pizza-post-it.png">
              <a:extLst>
                <a:ext uri="{FF2B5EF4-FFF2-40B4-BE49-F238E27FC236}">
                  <a16:creationId xmlns:a16="http://schemas.microsoft.com/office/drawing/2014/main" id="{BF5985B3-B364-44F7-97B8-82F9C27CE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844" y="997795"/>
              <a:ext cx="2050026" cy="1770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420C363-D8EE-4CC6-9250-A0B80EE4AFD9}"/>
                </a:ext>
              </a:extLst>
            </p:cNvPr>
            <p:cNvSpPr/>
            <p:nvPr/>
          </p:nvSpPr>
          <p:spPr>
            <a:xfrm>
              <a:off x="6096000" y="1144588"/>
              <a:ext cx="173519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>
                  <a:latin typeface="MyriadPro-Regular"/>
                </a:rPr>
                <a:t>Seu eletroeletrônico</a:t>
              </a:r>
            </a:p>
            <a:p>
              <a:pPr algn="ctr"/>
              <a:r>
                <a:rPr lang="pt-BR" sz="1600" dirty="0">
                  <a:latin typeface="MyriadPro-Regular"/>
                </a:rPr>
                <a:t>por uma</a:t>
              </a:r>
            </a:p>
            <a:p>
              <a:pPr algn="ctr"/>
              <a:r>
                <a:rPr lang="pt-BR" sz="1600" dirty="0">
                  <a:latin typeface="MyriadPro-Regular"/>
                </a:rPr>
                <a:t>parcela que cabe</a:t>
              </a:r>
            </a:p>
            <a:p>
              <a:pPr algn="ctr"/>
              <a:r>
                <a:rPr lang="pt-BR" sz="1600" dirty="0">
                  <a:latin typeface="MyriadPro-Regular"/>
                </a:rPr>
                <a:t>em seu orçamento</a:t>
              </a:r>
              <a:endParaRPr lang="pt-BR" sz="1600" dirty="0"/>
            </a:p>
          </p:txBody>
        </p:sp>
      </p:grpSp>
      <p:pic>
        <p:nvPicPr>
          <p:cNvPr id="13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A0C61E58-CBD6-4019-82B0-7F765C23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82" y="2915487"/>
            <a:ext cx="1735195" cy="17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11AE0830-798D-4B15-9F33-B22449878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19" y="3669972"/>
            <a:ext cx="1735195" cy="175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8715544-1F29-4FF6-95D2-C7D30DCAD556}"/>
              </a:ext>
            </a:extLst>
          </p:cNvPr>
          <p:cNvSpPr/>
          <p:nvPr/>
        </p:nvSpPr>
        <p:spPr>
          <a:xfrm>
            <a:off x="8370701" y="329339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MyriadPro-Regular"/>
              </a:rPr>
              <a:t>Lojas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33A5D2-5390-4D16-AEAE-A01B5D18A457}"/>
              </a:ext>
            </a:extLst>
          </p:cNvPr>
          <p:cNvSpPr/>
          <p:nvPr/>
        </p:nvSpPr>
        <p:spPr>
          <a:xfrm>
            <a:off x="8704573" y="4156599"/>
            <a:ext cx="1735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MyriadPro-Regular"/>
              </a:rPr>
              <a:t>Site (e-commerce)</a:t>
            </a:r>
            <a:endParaRPr lang="pt-BR" dirty="0"/>
          </a:p>
        </p:txBody>
      </p:sp>
      <p:pic>
        <p:nvPicPr>
          <p:cNvPr id="17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E741D077-71BD-4A65-9A4F-DBDEADC4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58" y="765995"/>
            <a:ext cx="1735195" cy="17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4B5EB82-C1C0-48FD-BB6F-593404C330D5}"/>
              </a:ext>
            </a:extLst>
          </p:cNvPr>
          <p:cNvSpPr/>
          <p:nvPr/>
        </p:nvSpPr>
        <p:spPr>
          <a:xfrm>
            <a:off x="8269735" y="1098434"/>
            <a:ext cx="1557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MyriadPro-Regular"/>
              </a:rPr>
              <a:t>Atendimento</a:t>
            </a:r>
          </a:p>
          <a:p>
            <a:r>
              <a:rPr lang="pt-BR" dirty="0">
                <a:latin typeface="MyriadPro-Regular"/>
              </a:rPr>
              <a:t>personalizado</a:t>
            </a:r>
            <a:endParaRPr lang="pt-BR" dirty="0"/>
          </a:p>
        </p:txBody>
      </p:sp>
      <p:pic>
        <p:nvPicPr>
          <p:cNvPr id="19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92D8D70E-C476-4660-A8EB-F2C65F14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13" y="5193924"/>
            <a:ext cx="1735195" cy="17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B8A7F80-46F1-43A2-90FF-A30ED29DD081}"/>
              </a:ext>
            </a:extLst>
          </p:cNvPr>
          <p:cNvSpPr/>
          <p:nvPr/>
        </p:nvSpPr>
        <p:spPr>
          <a:xfrm>
            <a:off x="8250724" y="5645180"/>
            <a:ext cx="151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MyriadPro-Regular"/>
              </a:rPr>
              <a:t>Juros do</a:t>
            </a:r>
          </a:p>
          <a:p>
            <a:pPr algn="ctr"/>
            <a:r>
              <a:rPr lang="pt-BR" dirty="0">
                <a:latin typeface="MyriadPro-Regular"/>
              </a:rPr>
              <a:t>parcelamento</a:t>
            </a:r>
            <a:endParaRPr lang="pt-BR" dirty="0"/>
          </a:p>
        </p:txBody>
      </p:sp>
      <p:pic>
        <p:nvPicPr>
          <p:cNvPr id="21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56C30D9E-43DE-4012-B178-685B076C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85" y="3061237"/>
            <a:ext cx="1572069" cy="15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56A94602-391F-4A1E-83AB-9EB7BA19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87" y="3850397"/>
            <a:ext cx="1570199" cy="158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56748AD3-0508-4674-BF8E-24BCE3005A21}"/>
              </a:ext>
            </a:extLst>
          </p:cNvPr>
          <p:cNvSpPr/>
          <p:nvPr/>
        </p:nvSpPr>
        <p:spPr>
          <a:xfrm>
            <a:off x="3783955" y="3293390"/>
            <a:ext cx="119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MyriadPro-Regular"/>
              </a:rPr>
              <a:t>Lojas físicas</a:t>
            </a:r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2B4489-7BF3-4BD8-ABB0-02DCEC0516B4}"/>
              </a:ext>
            </a:extLst>
          </p:cNvPr>
          <p:cNvSpPr/>
          <p:nvPr/>
        </p:nvSpPr>
        <p:spPr>
          <a:xfrm>
            <a:off x="4764631" y="4338621"/>
            <a:ext cx="775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MyriadPro-Regular"/>
              </a:rPr>
              <a:t>Marca</a:t>
            </a:r>
            <a:endParaRPr lang="pt-BR" dirty="0"/>
          </a:p>
        </p:txBody>
      </p:sp>
      <p:pic>
        <p:nvPicPr>
          <p:cNvPr id="25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4871458A-3265-48EC-9408-78FDE454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45" y="570460"/>
            <a:ext cx="1572069" cy="15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F002B553-65C8-4DB9-82D8-EA5231C3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19" y="1399215"/>
            <a:ext cx="1570199" cy="158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00FD4007-FBD3-411C-8514-34B19B89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74" y="121427"/>
            <a:ext cx="1570199" cy="158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05EB5E67-37D9-4D6D-A23E-9FB16E6E6F81}"/>
              </a:ext>
            </a:extLst>
          </p:cNvPr>
          <p:cNvSpPr/>
          <p:nvPr/>
        </p:nvSpPr>
        <p:spPr>
          <a:xfrm>
            <a:off x="3573927" y="768039"/>
            <a:ext cx="1157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>
                <a:latin typeface="MyriadPro-Regular"/>
              </a:rPr>
              <a:t>Gestão do</a:t>
            </a:r>
          </a:p>
          <a:p>
            <a:pPr algn="ctr"/>
            <a:r>
              <a:rPr lang="pt-BR">
                <a:latin typeface="MyriadPro-Regular"/>
              </a:rPr>
              <a:t>Capital de</a:t>
            </a:r>
          </a:p>
          <a:p>
            <a:pPr algn="ctr"/>
            <a:r>
              <a:rPr lang="pt-BR">
                <a:latin typeface="MyriadPro-Regular"/>
              </a:rPr>
              <a:t>Giro</a:t>
            </a:r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824CB1E-F9EB-44E3-AFF7-91CF8CDD2889}"/>
              </a:ext>
            </a:extLst>
          </p:cNvPr>
          <p:cNvSpPr/>
          <p:nvPr/>
        </p:nvSpPr>
        <p:spPr>
          <a:xfrm>
            <a:off x="4808062" y="681037"/>
            <a:ext cx="1144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MyriadPro-Regular"/>
              </a:rPr>
              <a:t>Marketing</a:t>
            </a:r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A5A58B4-057F-426C-A738-102CF226C1F8}"/>
              </a:ext>
            </a:extLst>
          </p:cNvPr>
          <p:cNvSpPr/>
          <p:nvPr/>
        </p:nvSpPr>
        <p:spPr>
          <a:xfrm>
            <a:off x="4628518" y="1856009"/>
            <a:ext cx="101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MyriadPro-Regular"/>
              </a:rPr>
              <a:t>Compras</a:t>
            </a:r>
            <a:endParaRPr lang="pt-BR" dirty="0"/>
          </a:p>
        </p:txBody>
      </p:sp>
      <p:pic>
        <p:nvPicPr>
          <p:cNvPr id="31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F65BA59D-A4BB-4094-80CB-EBAB2AB7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88" y="1806307"/>
            <a:ext cx="1735195" cy="17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6F0EECB0-F91A-4B05-BFBF-48A26ED36A84}"/>
              </a:ext>
            </a:extLst>
          </p:cNvPr>
          <p:cNvSpPr/>
          <p:nvPr/>
        </p:nvSpPr>
        <p:spPr>
          <a:xfrm>
            <a:off x="1956953" y="2055227"/>
            <a:ext cx="1462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MyriadPro-Regular"/>
              </a:rPr>
              <a:t>Fabricantes de</a:t>
            </a:r>
          </a:p>
          <a:p>
            <a:pPr algn="ctr"/>
            <a:r>
              <a:rPr lang="pt-BR" dirty="0" err="1">
                <a:latin typeface="MyriadPro-Regular"/>
              </a:rPr>
              <a:t>eletro-eletrônicos</a:t>
            </a:r>
            <a:endParaRPr lang="pt-BR" dirty="0"/>
          </a:p>
        </p:txBody>
      </p:sp>
      <p:pic>
        <p:nvPicPr>
          <p:cNvPr id="33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FF17554B-756D-45F5-B04B-A17ED74A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07" y="5262926"/>
            <a:ext cx="1735195" cy="158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://drycleaningmarketing.com/wp-content/uploads/2014/04/pizza-post-it.png">
            <a:extLst>
              <a:ext uri="{FF2B5EF4-FFF2-40B4-BE49-F238E27FC236}">
                <a16:creationId xmlns:a16="http://schemas.microsoft.com/office/drawing/2014/main" id="{0CD6F12E-518D-45A5-823A-31B4D313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2" y="5262926"/>
            <a:ext cx="1735195" cy="15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20F6C32-C441-4CE5-B5E8-EB3416DBDD05}"/>
              </a:ext>
            </a:extLst>
          </p:cNvPr>
          <p:cNvSpPr/>
          <p:nvPr/>
        </p:nvSpPr>
        <p:spPr>
          <a:xfrm>
            <a:off x="3416157" y="5702826"/>
            <a:ext cx="101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MyriadPro-Regular"/>
              </a:rPr>
              <a:t>Compras</a:t>
            </a:r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B606CD9-6782-441A-A63D-2F52D371E6ED}"/>
              </a:ext>
            </a:extLst>
          </p:cNvPr>
          <p:cNvSpPr/>
          <p:nvPr/>
        </p:nvSpPr>
        <p:spPr>
          <a:xfrm>
            <a:off x="5167186" y="5725141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MyriadPro-Regular"/>
              </a:rPr>
              <a:t>Lojas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7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Teste e validação do Modelo de negócios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247A8A-02AF-443E-AFA6-1A0C4C0DB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4" t="3789" r="13963" b="3789"/>
          <a:stretch/>
        </p:blipFill>
        <p:spPr>
          <a:xfrm>
            <a:off x="2349996" y="1098559"/>
            <a:ext cx="7560840" cy="5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820" y="357507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76213">
              <a:lnSpc>
                <a:spcPct val="100000"/>
              </a:lnSpc>
            </a:pPr>
            <a:r>
              <a:rPr lang="pt-BR" sz="3300" dirty="0"/>
              <a:t>POR ONDE COMEÇAR</a:t>
            </a:r>
            <a:endParaRPr sz="3300" dirty="0"/>
          </a:p>
        </p:txBody>
      </p:sp>
      <p:pic>
        <p:nvPicPr>
          <p:cNvPr id="37890" name="Picture 2" descr="Resultado de imagem para identificando problemas empreendedorismo">
            <a:extLst>
              <a:ext uri="{FF2B5EF4-FFF2-40B4-BE49-F238E27FC236}">
                <a16:creationId xmlns:a16="http://schemas.microsoft.com/office/drawing/2014/main" id="{5FC69B6E-F106-4A7B-A18C-B8BE98EC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1412776"/>
            <a:ext cx="7704856" cy="47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833C4D4-8988-4559-8F47-44CEDEF1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1162981"/>
            <a:ext cx="9721080" cy="5468107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Teste e validação do Modelo de negócios</a:t>
            </a:r>
          </a:p>
        </p:txBody>
      </p:sp>
    </p:spTree>
    <p:extLst>
      <p:ext uri="{BB962C8B-B14F-4D97-AF65-F5344CB8AC3E}">
        <p14:creationId xmlns:p14="http://schemas.microsoft.com/office/powerpoint/2010/main" val="27321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64C2740-0BBC-496B-9280-05E9DDCD3099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Modelo de negócios</a:t>
            </a:r>
          </a:p>
        </p:txBody>
      </p:sp>
      <p:pic>
        <p:nvPicPr>
          <p:cNvPr id="58370" name="Picture 2" descr="Resultado de imagem para customer discovery">
            <a:extLst>
              <a:ext uri="{FF2B5EF4-FFF2-40B4-BE49-F238E27FC236}">
                <a16:creationId xmlns:a16="http://schemas.microsoft.com/office/drawing/2014/main" id="{80D337BB-EB27-4B6A-A8A3-E2104BD7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1E106A0-4D37-4D2B-AC8F-4907DE70FD49}"/>
              </a:ext>
            </a:extLst>
          </p:cNvPr>
          <p:cNvSpPr/>
          <p:nvPr/>
        </p:nvSpPr>
        <p:spPr>
          <a:xfrm>
            <a:off x="7102524" y="6577423"/>
            <a:ext cx="500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https://www.youtube.com/watch?v=FRzz9JJ6iiI</a:t>
            </a:r>
          </a:p>
        </p:txBody>
      </p:sp>
    </p:spTree>
    <p:extLst>
      <p:ext uri="{BB962C8B-B14F-4D97-AF65-F5344CB8AC3E}">
        <p14:creationId xmlns:p14="http://schemas.microsoft.com/office/powerpoint/2010/main" val="13752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Viabilidade estratégica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CDC668-7F45-4BF6-B0A3-D825E13A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1412776"/>
            <a:ext cx="4928220" cy="49282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28A9DFC-6CDF-4800-948E-94841145AA78}"/>
              </a:ext>
            </a:extLst>
          </p:cNvPr>
          <p:cNvSpPr txBox="1"/>
          <p:nvPr/>
        </p:nvSpPr>
        <p:spPr>
          <a:xfrm>
            <a:off x="7390556" y="2880184"/>
            <a:ext cx="31525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pt-BR" dirty="0"/>
              <a:t>Pode se controlar com gestão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765878-4C57-4006-8BF0-80EAD0958DA3}"/>
              </a:ext>
            </a:extLst>
          </p:cNvPr>
          <p:cNvSpPr txBox="1"/>
          <p:nvPr/>
        </p:nvSpPr>
        <p:spPr>
          <a:xfrm>
            <a:off x="7130617" y="5053619"/>
            <a:ext cx="36724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dirty="0"/>
              <a:t>Não se pode controlar, mas precisa acompanhar</a:t>
            </a:r>
          </a:p>
        </p:txBody>
      </p:sp>
    </p:spTree>
    <p:extLst>
      <p:ext uri="{BB962C8B-B14F-4D97-AF65-F5344CB8AC3E}">
        <p14:creationId xmlns:p14="http://schemas.microsoft.com/office/powerpoint/2010/main" val="17199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Viabilidade estratégica</a:t>
            </a:r>
          </a:p>
        </p:txBody>
      </p:sp>
      <p:pic>
        <p:nvPicPr>
          <p:cNvPr id="4" name="Imagem 3" descr="Uma imagem contendo captura de tela, texto&#10;&#10;Descrição gerada com muito alta confiança">
            <a:extLst>
              <a:ext uri="{FF2B5EF4-FFF2-40B4-BE49-F238E27FC236}">
                <a16:creationId xmlns:a16="http://schemas.microsoft.com/office/drawing/2014/main" id="{6EED6EE3-7832-464C-99BD-DAF40F20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628800"/>
            <a:ext cx="8001974" cy="45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Viabilidade estratégica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34EE6B-BC80-4140-98C5-CD4CA7B99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5"/>
          <a:stretch/>
        </p:blipFill>
        <p:spPr>
          <a:xfrm>
            <a:off x="3478956" y="2276872"/>
            <a:ext cx="5230912" cy="45811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BD743A-B0DD-4A83-A659-BEA3EE9ECD91}"/>
              </a:ext>
            </a:extLst>
          </p:cNvPr>
          <p:cNvSpPr/>
          <p:nvPr/>
        </p:nvSpPr>
        <p:spPr>
          <a:xfrm>
            <a:off x="5518348" y="3212976"/>
            <a:ext cx="1080120" cy="2016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SWOT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12BF28-31EE-4516-AC6C-CA8A224A4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3"/>
          <a:stretch/>
        </p:blipFill>
        <p:spPr>
          <a:xfrm>
            <a:off x="3478956" y="1280020"/>
            <a:ext cx="523091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Viabilidade estratégica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85D133-840E-462E-A183-6714D56CC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2" t="12308" r="220" b="12417"/>
          <a:stretch/>
        </p:blipFill>
        <p:spPr>
          <a:xfrm>
            <a:off x="2109738" y="1150521"/>
            <a:ext cx="7945114" cy="46547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6D483D2-9117-476C-8509-1C75F6A29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2" t="12308" r="220" b="157"/>
          <a:stretch/>
        </p:blipFill>
        <p:spPr>
          <a:xfrm>
            <a:off x="2109738" y="1256526"/>
            <a:ext cx="7945114" cy="54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Viabilidade estratégica</a:t>
            </a:r>
          </a:p>
        </p:txBody>
      </p:sp>
      <p:pic>
        <p:nvPicPr>
          <p:cNvPr id="2052" name="Picture 4" descr="Resultado de imagem para cinco forcas de porter">
            <a:extLst>
              <a:ext uri="{FF2B5EF4-FFF2-40B4-BE49-F238E27FC236}">
                <a16:creationId xmlns:a16="http://schemas.microsoft.com/office/drawing/2014/main" id="{DC074608-246F-44CB-B1C6-D7FF68BD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56" y="620689"/>
            <a:ext cx="6237311" cy="62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Viabilidade estratégica</a:t>
            </a:r>
          </a:p>
        </p:txBody>
      </p:sp>
      <p:pic>
        <p:nvPicPr>
          <p:cNvPr id="4" name="Imagem 3" descr="Uma imagem contendo texto, captura de tela&#10;&#10;Descrição gerada com alta confiança">
            <a:extLst>
              <a:ext uri="{FF2B5EF4-FFF2-40B4-BE49-F238E27FC236}">
                <a16:creationId xmlns:a16="http://schemas.microsoft.com/office/drawing/2014/main" id="{650C48CF-C03A-4416-AC15-F242F161C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1700808"/>
            <a:ext cx="6206266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E44A6C0-B21F-4F38-A713-26A1B4DE8B30}"/>
              </a:ext>
            </a:extLst>
          </p:cNvPr>
          <p:cNvSpPr txBox="1">
            <a:spLocks/>
          </p:cNvSpPr>
          <p:nvPr/>
        </p:nvSpPr>
        <p:spPr bwMode="auto">
          <a:xfrm>
            <a:off x="-98276" y="260648"/>
            <a:ext cx="12287101" cy="7838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3367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lnSpc>
                <a:spcPct val="100000"/>
              </a:lnSpc>
            </a:pPr>
            <a:r>
              <a:rPr lang="pt-BR" sz="3300" dirty="0">
                <a:solidFill>
                  <a:schemeClr val="bg1"/>
                </a:solidFill>
              </a:rPr>
              <a:t>Viabilidade estratégica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2CD6B6-825C-421C-B365-2F1AC970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712" y="1730153"/>
            <a:ext cx="5039839" cy="37870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3F9A6E-5145-4785-BCA6-3EAA32D3C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4" b="25821"/>
          <a:stretch/>
        </p:blipFill>
        <p:spPr>
          <a:xfrm>
            <a:off x="-4691" y="2276872"/>
            <a:ext cx="7521064" cy="33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Resultado de imagem para obrigado">
            <a:extLst>
              <a:ext uri="{FF2B5EF4-FFF2-40B4-BE49-F238E27FC236}">
                <a16:creationId xmlns:a16="http://schemas.microsoft.com/office/drawing/2014/main" id="{0695EF49-3721-4C06-A8D1-565113A1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16632"/>
            <a:ext cx="705613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Resultado de imagem para email">
            <a:extLst>
              <a:ext uri="{FF2B5EF4-FFF2-40B4-BE49-F238E27FC236}">
                <a16:creationId xmlns:a16="http://schemas.microsoft.com/office/drawing/2014/main" id="{AA3A0686-2548-4719-BBC9-2EF7C159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48" y="5030963"/>
            <a:ext cx="569639" cy="4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4" name="Picture 10" descr="Imagem relacionada">
            <a:extLst>
              <a:ext uri="{FF2B5EF4-FFF2-40B4-BE49-F238E27FC236}">
                <a16:creationId xmlns:a16="http://schemas.microsoft.com/office/drawing/2014/main" id="{BB54321D-3246-4417-998D-74B9D89AE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56" y="5561458"/>
            <a:ext cx="524031" cy="5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Resultado de imagem para dor">
            <a:extLst>
              <a:ext uri="{FF2B5EF4-FFF2-40B4-BE49-F238E27FC236}">
                <a16:creationId xmlns:a16="http://schemas.microsoft.com/office/drawing/2014/main" id="{49C720A8-3158-4C5C-972B-CE650CB5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80" y="1041554"/>
            <a:ext cx="11078945" cy="5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70284" y="116632"/>
            <a:ext cx="11953328" cy="783868"/>
          </a:xfrm>
          <a:prstGeom prst="rect">
            <a:avLst/>
          </a:prstGeom>
          <a:ln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273367" rIns="0" bIns="0" rtlCol="0" anchor="b">
            <a:spAutoFit/>
          </a:bodyPr>
          <a:lstStyle/>
          <a:p>
            <a:pPr marL="176213">
              <a:lnSpc>
                <a:spcPct val="100000"/>
              </a:lnSpc>
            </a:pPr>
            <a:r>
              <a:rPr lang="pt-BR" sz="3300" dirty="0">
                <a:latin typeface="+mj-lt"/>
              </a:rPr>
              <a:t>POR ONDE COMEÇAR...</a:t>
            </a:r>
            <a:endParaRPr sz="3300" dirty="0">
              <a:latin typeface="+mj-lt"/>
            </a:endParaRPr>
          </a:p>
        </p:txBody>
      </p:sp>
      <p:pic>
        <p:nvPicPr>
          <p:cNvPr id="38920" name="Picture 8" descr="Imagem relacionada">
            <a:extLst>
              <a:ext uri="{FF2B5EF4-FFF2-40B4-BE49-F238E27FC236}">
                <a16:creationId xmlns:a16="http://schemas.microsoft.com/office/drawing/2014/main" id="{EC50BA8F-1C9D-4A95-86EE-E9E6A898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3789040"/>
            <a:ext cx="3240360" cy="18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335032-E62A-4334-8EB2-882C482C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2057400"/>
            <a:ext cx="5472608" cy="3639980"/>
          </a:xfrm>
          <a:prstGeom prst="rect">
            <a:avLst/>
          </a:prstGeom>
        </p:spPr>
      </p:pic>
      <p:pic>
        <p:nvPicPr>
          <p:cNvPr id="40962" name="Picture 2" descr="Imagem relacionada">
            <a:extLst>
              <a:ext uri="{FF2B5EF4-FFF2-40B4-BE49-F238E27FC236}">
                <a16:creationId xmlns:a16="http://schemas.microsoft.com/office/drawing/2014/main" id="{65EE1EAB-42C4-4526-8DBA-0D2E9B1B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401216"/>
            <a:ext cx="308906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Imagem relacionada">
            <a:extLst>
              <a:ext uri="{FF2B5EF4-FFF2-40B4-BE49-F238E27FC236}">
                <a16:creationId xmlns:a16="http://schemas.microsoft.com/office/drawing/2014/main" id="{2BBD2D95-CF86-43D1-826C-18C4981C8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65" y="4149080"/>
            <a:ext cx="4123324" cy="202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m relacionada">
            <a:extLst>
              <a:ext uri="{FF2B5EF4-FFF2-40B4-BE49-F238E27FC236}">
                <a16:creationId xmlns:a16="http://schemas.microsoft.com/office/drawing/2014/main" id="{AC7B4C93-2D42-4A7F-81C7-2A43C602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42" y="1341569"/>
            <a:ext cx="5122540" cy="33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Resultado de imagem para empatia">
            <a:extLst>
              <a:ext uri="{FF2B5EF4-FFF2-40B4-BE49-F238E27FC236}">
                <a16:creationId xmlns:a16="http://schemas.microsoft.com/office/drawing/2014/main" id="{8DDFBF71-F350-46A7-B394-703853D8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122356"/>
            <a:ext cx="4490863" cy="23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Imagem relacionada">
            <a:extLst>
              <a:ext uri="{FF2B5EF4-FFF2-40B4-BE49-F238E27FC236}">
                <a16:creationId xmlns:a16="http://schemas.microsoft.com/office/drawing/2014/main" id="{D96CE347-A956-4809-B96D-35729FA3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92" y="4122356"/>
            <a:ext cx="4540460" cy="25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63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7969" y="4633546"/>
            <a:ext cx="1143581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1B1466F-C4F0-40B9-B0BC-582BCCCEB8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400" y="4756638"/>
            <a:ext cx="11136953" cy="93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76213" algn="ctr"/>
            <a:r>
              <a:rPr lang="en-US" sz="5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n-US" sz="53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perfis</a:t>
            </a:r>
            <a:r>
              <a:rPr lang="en-US" sz="5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3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distintos</a:t>
            </a:r>
            <a:r>
              <a:rPr lang="en-US" sz="5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(+</a:t>
            </a:r>
            <a:r>
              <a:rPr lang="en-US" sz="53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situação</a:t>
            </a:r>
            <a:r>
              <a:rPr lang="en-US" sz="5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pic>
        <p:nvPicPr>
          <p:cNvPr id="46084" name="Picture 4" descr="Resultado de imagem para poor rich">
            <a:extLst>
              <a:ext uri="{FF2B5EF4-FFF2-40B4-BE49-F238E27FC236}">
                <a16:creationId xmlns:a16="http://schemas.microsoft.com/office/drawing/2014/main" id="{BE232886-5769-48F7-95C7-EF1B5AD5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6" y="1450370"/>
            <a:ext cx="3424717" cy="17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Resultado de imagem para gender">
            <a:extLst>
              <a:ext uri="{FF2B5EF4-FFF2-40B4-BE49-F238E27FC236}">
                <a16:creationId xmlns:a16="http://schemas.microsoft.com/office/drawing/2014/main" id="{980B55AF-DF51-4C6D-9304-316E0A32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86" y="1525672"/>
            <a:ext cx="3432430" cy="15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1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Picture 6" descr="Imagem relacionada">
            <a:extLst>
              <a:ext uri="{FF2B5EF4-FFF2-40B4-BE49-F238E27FC236}">
                <a16:creationId xmlns:a16="http://schemas.microsoft.com/office/drawing/2014/main" id="{7FD6737F-9666-4AB3-93DE-F43D64A6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524" y="1434598"/>
            <a:ext cx="3423024" cy="17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224" y="5738691"/>
            <a:ext cx="7770376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Imagem relacionada">
            <a:extLst>
              <a:ext uri="{FF2B5EF4-FFF2-40B4-BE49-F238E27FC236}">
                <a16:creationId xmlns:a16="http://schemas.microsoft.com/office/drawing/2014/main" id="{771113B1-93FB-4888-8A8B-F086572D4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18332" r="21106" b="5838"/>
          <a:stretch/>
        </p:blipFill>
        <p:spPr bwMode="auto">
          <a:xfrm>
            <a:off x="0" y="-99392"/>
            <a:ext cx="12188825" cy="69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Imagem relacionada">
            <a:extLst>
              <a:ext uri="{FF2B5EF4-FFF2-40B4-BE49-F238E27FC236}">
                <a16:creationId xmlns:a16="http://schemas.microsoft.com/office/drawing/2014/main" id="{8DFFE2B4-F767-42EB-B59E-886AB7FF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3975490"/>
            <a:ext cx="6984776" cy="28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2CAE45-E83D-4759-9A58-259DC6DD3E54}"/>
              </a:ext>
            </a:extLst>
          </p:cNvPr>
          <p:cNvSpPr txBox="1"/>
          <p:nvPr/>
        </p:nvSpPr>
        <p:spPr>
          <a:xfrm>
            <a:off x="14844" y="3782425"/>
            <a:ext cx="2767200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24000" indent="-324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chemeClr val="bg1"/>
                </a:solidFill>
                <a:latin typeface="+mj-lt"/>
              </a:rPr>
              <a:t>Sem crítica ou julgamento</a:t>
            </a:r>
          </a:p>
          <a:p>
            <a:pPr marL="324000" indent="-324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chemeClr val="bg1"/>
                </a:solidFill>
                <a:latin typeface="+mj-lt"/>
              </a:rPr>
              <a:t>Busca por quantidade</a:t>
            </a:r>
          </a:p>
          <a:p>
            <a:pPr marL="324000" indent="-324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chemeClr val="bg1"/>
                </a:solidFill>
                <a:latin typeface="+mj-lt"/>
              </a:rPr>
              <a:t>Carona nas ideias dos outros</a:t>
            </a:r>
          </a:p>
          <a:p>
            <a:pPr marL="324000" indent="-324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chemeClr val="bg1"/>
                </a:solidFill>
                <a:latin typeface="+mj-lt"/>
              </a:rPr>
              <a:t>Um anota, e o resto palpita sem limites</a:t>
            </a:r>
          </a:p>
        </p:txBody>
      </p:sp>
    </p:spTree>
    <p:extLst>
      <p:ext uri="{BB962C8B-B14F-4D97-AF65-F5344CB8AC3E}">
        <p14:creationId xmlns:p14="http://schemas.microsoft.com/office/powerpoint/2010/main" val="26048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F808A41A-9FC0-43CE-9017-33D4413BA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820" y="357507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76213">
              <a:lnSpc>
                <a:spcPct val="100000"/>
              </a:lnSpc>
            </a:pPr>
            <a:r>
              <a:rPr lang="pt-BR" sz="3300" dirty="0"/>
              <a:t>BRAINSTORM 1</a:t>
            </a:r>
            <a:endParaRPr sz="3300" dirty="0"/>
          </a:p>
        </p:txBody>
      </p:sp>
      <p:sp>
        <p:nvSpPr>
          <p:cNvPr id="2" name="Retângulo: Canto Dobrado 1">
            <a:extLst>
              <a:ext uri="{FF2B5EF4-FFF2-40B4-BE49-F238E27FC236}">
                <a16:creationId xmlns:a16="http://schemas.microsoft.com/office/drawing/2014/main" id="{8C58A980-503E-40BD-A926-E89E813C542F}"/>
              </a:ext>
            </a:extLst>
          </p:cNvPr>
          <p:cNvSpPr/>
          <p:nvPr/>
        </p:nvSpPr>
        <p:spPr>
          <a:xfrm>
            <a:off x="765820" y="1556792"/>
            <a:ext cx="5184576" cy="1008112"/>
          </a:xfrm>
          <a:prstGeom prst="foldedCorner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+mj-lt"/>
              </a:rPr>
              <a:t>TAREFAS DO DIA  A DIA</a:t>
            </a:r>
          </a:p>
        </p:txBody>
      </p:sp>
      <p:sp>
        <p:nvSpPr>
          <p:cNvPr id="7" name="Retângulo: Canto Dobrado 6">
            <a:extLst>
              <a:ext uri="{FF2B5EF4-FFF2-40B4-BE49-F238E27FC236}">
                <a16:creationId xmlns:a16="http://schemas.microsoft.com/office/drawing/2014/main" id="{B42A3089-69C0-4662-932E-D9E84B821E9E}"/>
              </a:ext>
            </a:extLst>
          </p:cNvPr>
          <p:cNvSpPr/>
          <p:nvPr/>
        </p:nvSpPr>
        <p:spPr>
          <a:xfrm>
            <a:off x="6247522" y="1556792"/>
            <a:ext cx="5184576" cy="1008112"/>
          </a:xfrm>
          <a:prstGeom prst="foldedCorner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+mj-lt"/>
              </a:rPr>
              <a:t>TAREFAS EMOCIONAIS</a:t>
            </a:r>
          </a:p>
        </p:txBody>
      </p:sp>
      <p:pic>
        <p:nvPicPr>
          <p:cNvPr id="47108" name="Picture 4" descr="Resultado de imagem para to do list">
            <a:extLst>
              <a:ext uri="{FF2B5EF4-FFF2-40B4-BE49-F238E27FC236}">
                <a16:creationId xmlns:a16="http://schemas.microsoft.com/office/drawing/2014/main" id="{ECD971FE-6BFE-477A-AD2C-3DF24176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80" y="3212976"/>
            <a:ext cx="3582109" cy="35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ão: 8 Pontos 2">
            <a:extLst>
              <a:ext uri="{FF2B5EF4-FFF2-40B4-BE49-F238E27FC236}">
                <a16:creationId xmlns:a16="http://schemas.microsoft.com/office/drawing/2014/main" id="{F02FE0AD-756B-4AF4-AC0B-211E1162F63B}"/>
              </a:ext>
            </a:extLst>
          </p:cNvPr>
          <p:cNvSpPr/>
          <p:nvPr/>
        </p:nvSpPr>
        <p:spPr>
          <a:xfrm>
            <a:off x="4619976" y="4841728"/>
            <a:ext cx="504056" cy="585210"/>
          </a:xfrm>
          <a:prstGeom prst="irregularSeal1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F570AA8-C696-4481-8E85-8FF4116DC49F}"/>
              </a:ext>
            </a:extLst>
          </p:cNvPr>
          <p:cNvSpPr/>
          <p:nvPr/>
        </p:nvSpPr>
        <p:spPr>
          <a:xfrm>
            <a:off x="2205980" y="4841728"/>
            <a:ext cx="2413996" cy="585210"/>
          </a:xfrm>
          <a:prstGeom prst="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9EE426-9DF7-4D85-BC84-EA9010AFCF1D}"/>
              </a:ext>
            </a:extLst>
          </p:cNvPr>
          <p:cNvSpPr txBox="1"/>
          <p:nvPr/>
        </p:nvSpPr>
        <p:spPr>
          <a:xfrm>
            <a:off x="765820" y="4965056"/>
            <a:ext cx="24025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pt-BR" sz="1600" dirty="0"/>
              <a:t>Escolha a mais relevante</a:t>
            </a:r>
          </a:p>
        </p:txBody>
      </p:sp>
    </p:spTree>
    <p:extLst>
      <p:ext uri="{BB962C8B-B14F-4D97-AF65-F5344CB8AC3E}">
        <p14:creationId xmlns:p14="http://schemas.microsoft.com/office/powerpoint/2010/main" val="27275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esultado de imagem para problem list">
            <a:extLst>
              <a:ext uri="{FF2B5EF4-FFF2-40B4-BE49-F238E27FC236}">
                <a16:creationId xmlns:a16="http://schemas.microsoft.com/office/drawing/2014/main" id="{946CE532-2723-47BE-AC16-DD38C964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2780928"/>
            <a:ext cx="4860162" cy="38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808A41A-9FC0-43CE-9017-33D4413BA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820" y="357507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76213">
              <a:lnSpc>
                <a:spcPct val="100000"/>
              </a:lnSpc>
            </a:pPr>
            <a:r>
              <a:rPr lang="pt-BR" sz="3300" dirty="0"/>
              <a:t>BRAINSTORM 2 (da tarefa escolhida)</a:t>
            </a:r>
            <a:endParaRPr sz="3300" dirty="0"/>
          </a:p>
        </p:txBody>
      </p:sp>
      <p:sp>
        <p:nvSpPr>
          <p:cNvPr id="2" name="Retângulo: Canto Dobrado 1">
            <a:extLst>
              <a:ext uri="{FF2B5EF4-FFF2-40B4-BE49-F238E27FC236}">
                <a16:creationId xmlns:a16="http://schemas.microsoft.com/office/drawing/2014/main" id="{8C58A980-503E-40BD-A926-E89E813C542F}"/>
              </a:ext>
            </a:extLst>
          </p:cNvPr>
          <p:cNvSpPr/>
          <p:nvPr/>
        </p:nvSpPr>
        <p:spPr>
          <a:xfrm>
            <a:off x="765820" y="1556792"/>
            <a:ext cx="5184576" cy="1008112"/>
          </a:xfrm>
          <a:prstGeom prst="foldedCorner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+mj-lt"/>
              </a:rPr>
              <a:t>QUAIS AS DORES?</a:t>
            </a:r>
          </a:p>
        </p:txBody>
      </p:sp>
      <p:sp>
        <p:nvSpPr>
          <p:cNvPr id="7" name="Retângulo: Canto Dobrado 6">
            <a:extLst>
              <a:ext uri="{FF2B5EF4-FFF2-40B4-BE49-F238E27FC236}">
                <a16:creationId xmlns:a16="http://schemas.microsoft.com/office/drawing/2014/main" id="{B42A3089-69C0-4662-932E-D9E84B821E9E}"/>
              </a:ext>
            </a:extLst>
          </p:cNvPr>
          <p:cNvSpPr/>
          <p:nvPr/>
        </p:nvSpPr>
        <p:spPr>
          <a:xfrm>
            <a:off x="6247522" y="1556792"/>
            <a:ext cx="5184576" cy="1008112"/>
          </a:xfrm>
          <a:prstGeom prst="foldedCorner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+mj-lt"/>
              </a:rPr>
              <a:t>QUAIS OS DESEJOS?</a:t>
            </a:r>
          </a:p>
        </p:txBody>
      </p:sp>
      <p:sp>
        <p:nvSpPr>
          <p:cNvPr id="3" name="Explosão: 8 Pontos 2">
            <a:extLst>
              <a:ext uri="{FF2B5EF4-FFF2-40B4-BE49-F238E27FC236}">
                <a16:creationId xmlns:a16="http://schemas.microsoft.com/office/drawing/2014/main" id="{F02FE0AD-756B-4AF4-AC0B-211E1162F63B}"/>
              </a:ext>
            </a:extLst>
          </p:cNvPr>
          <p:cNvSpPr/>
          <p:nvPr/>
        </p:nvSpPr>
        <p:spPr>
          <a:xfrm>
            <a:off x="6877356" y="4218150"/>
            <a:ext cx="504056" cy="585210"/>
          </a:xfrm>
          <a:prstGeom prst="irregularSeal1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F570AA8-C696-4481-8E85-8FF4116DC49F}"/>
              </a:ext>
            </a:extLst>
          </p:cNvPr>
          <p:cNvSpPr/>
          <p:nvPr/>
        </p:nvSpPr>
        <p:spPr>
          <a:xfrm rot="10800000">
            <a:off x="7381412" y="4204457"/>
            <a:ext cx="2413996" cy="585210"/>
          </a:xfrm>
          <a:prstGeom prst="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9EE426-9DF7-4D85-BC84-EA9010AFCF1D}"/>
              </a:ext>
            </a:extLst>
          </p:cNvPr>
          <p:cNvSpPr txBox="1"/>
          <p:nvPr/>
        </p:nvSpPr>
        <p:spPr>
          <a:xfrm>
            <a:off x="8353977" y="4319531"/>
            <a:ext cx="24025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pt-BR" sz="1600" dirty="0"/>
              <a:t>Escolha a mais relevante</a:t>
            </a:r>
          </a:p>
        </p:txBody>
      </p:sp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8513778E-27A0-4F73-A407-47CEBC89F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10100" r="5658" b="9051"/>
          <a:stretch/>
        </p:blipFill>
        <p:spPr bwMode="auto">
          <a:xfrm>
            <a:off x="851923" y="47163"/>
            <a:ext cx="10791198" cy="68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Apresentação de estratégia de negócios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1746_TF03460663" id="{BB9C881E-B7CC-44DE-8870-6A5EDD224687}" vid="{37E13138-6DBD-4A49-9D55-C62F149A4050}"/>
    </a:ext>
  </a:extLst>
</a:theme>
</file>

<file path=ppt/theme/theme2.xml><?xml version="1.0" encoding="utf-8"?>
<a:theme xmlns:a="http://schemas.openxmlformats.org/drawingml/2006/main" name="Tema do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F1070-8794-47AC-90B7-1F2E078096FF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254</Words>
  <Application>Microsoft Macintosh PowerPoint</Application>
  <PresentationFormat>Personalizar</PresentationFormat>
  <Paragraphs>74</Paragraphs>
  <Slides>29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Georgia</vt:lpstr>
      <vt:lpstr>MyriadPro-Regular</vt:lpstr>
      <vt:lpstr>Palatino Linotype</vt:lpstr>
      <vt:lpstr>Apresentação de estratégia de negócios</vt:lpstr>
      <vt:lpstr>Criação de Novos Negócios </vt:lpstr>
      <vt:lpstr>POR ONDE COMEÇAR</vt:lpstr>
      <vt:lpstr>POR ONDE COMEÇAR...</vt:lpstr>
      <vt:lpstr>Apresentação do PowerPoint</vt:lpstr>
      <vt:lpstr>Apresentação do PowerPoint</vt:lpstr>
      <vt:lpstr>3 perfis distintos (+situação) </vt:lpstr>
      <vt:lpstr>Apresentação do PowerPoint</vt:lpstr>
      <vt:lpstr>BRAINSTORM 1</vt:lpstr>
      <vt:lpstr>BRAINSTORM 2 (da tarefa escolhida)</vt:lpstr>
      <vt:lpstr>BRAINSTORM 3 (da dor ou desejo escolhido)</vt:lpstr>
      <vt:lpstr>BRAINSTORM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Criação de Novos Negócios </dc:title>
  <dc:creator>Cristiano G Pereira</dc:creator>
  <cp:lastModifiedBy>GSP</cp:lastModifiedBy>
  <cp:revision>36</cp:revision>
  <dcterms:created xsi:type="dcterms:W3CDTF">2018-09-13T00:11:21Z</dcterms:created>
  <dcterms:modified xsi:type="dcterms:W3CDTF">2020-03-06T19:23:26Z</dcterms:modified>
</cp:coreProperties>
</file>