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0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1" r:id="rId12"/>
    <p:sldId id="272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ECA1E3-B707-471F-BFF0-813DF82F35C0}" type="datetimeFigureOut">
              <a:rPr lang="pt-BR" smtClean="0"/>
              <a:t>16/04/2019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40543-4B9D-4CE0-ADB9-1AC83B6CB2E5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2721D7-B7AB-4803-A898-7DDF2CE33C5E}" type="slidenum">
              <a:rPr lang="pt-BR" smtClean="0"/>
              <a:pPr/>
              <a:t>7</a:t>
            </a:fld>
            <a:endParaRPr lang="pt-BR" smtClean="0"/>
          </a:p>
        </p:txBody>
      </p:sp>
      <p:sp>
        <p:nvSpPr>
          <p:cNvPr id="16387" name="Rectangle 2"/>
          <p:cNvSpPr>
            <a:spLocks noRot="1" noChangeArrowheads="1" noTextEdit="1"/>
          </p:cNvSpPr>
          <p:nvPr>
            <p:ph type="sldImg"/>
          </p:nvPr>
        </p:nvSpPr>
        <p:spPr>
          <a:ln>
            <a:noFill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AEB9-139B-482D-BCEF-516DC0590A20}" type="datetimeFigureOut">
              <a:rPr lang="pt-BR" smtClean="0"/>
              <a:t>16/04/2019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3D29-8B3D-4B11-BC99-B57E3ADE99D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AEB9-139B-482D-BCEF-516DC0590A20}" type="datetimeFigureOut">
              <a:rPr lang="pt-BR" smtClean="0"/>
              <a:t>16/04/2019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3D29-8B3D-4B11-BC99-B57E3ADE99D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AEB9-139B-482D-BCEF-516DC0590A20}" type="datetimeFigureOut">
              <a:rPr lang="pt-BR" smtClean="0"/>
              <a:t>16/04/2019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3D29-8B3D-4B11-BC99-B57E3ADE99D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D9CA5-DBE9-4ECC-917F-A8CBE609196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ítulo, 2 partes de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90F1A-102A-435E-81D7-0DCF7D2DAD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AEB9-139B-482D-BCEF-516DC0590A20}" type="datetimeFigureOut">
              <a:rPr lang="pt-BR" smtClean="0"/>
              <a:t>16/04/2019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3D29-8B3D-4B11-BC99-B57E3ADE99D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AEB9-139B-482D-BCEF-516DC0590A20}" type="datetimeFigureOut">
              <a:rPr lang="pt-BR" smtClean="0"/>
              <a:t>16/04/2019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3D29-8B3D-4B11-BC99-B57E3ADE99D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AEB9-139B-482D-BCEF-516DC0590A20}" type="datetimeFigureOut">
              <a:rPr lang="pt-BR" smtClean="0"/>
              <a:t>16/04/2019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3D29-8B3D-4B11-BC99-B57E3ADE99D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AEB9-139B-482D-BCEF-516DC0590A20}" type="datetimeFigureOut">
              <a:rPr lang="pt-BR" smtClean="0"/>
              <a:t>16/04/2019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3D29-8B3D-4B11-BC99-B57E3ADE99D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AEB9-139B-482D-BCEF-516DC0590A20}" type="datetimeFigureOut">
              <a:rPr lang="pt-BR" smtClean="0"/>
              <a:t>16/04/2019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3D29-8B3D-4B11-BC99-B57E3ADE99D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AEB9-139B-482D-BCEF-516DC0590A20}" type="datetimeFigureOut">
              <a:rPr lang="pt-BR" smtClean="0"/>
              <a:t>16/04/2019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3D29-8B3D-4B11-BC99-B57E3ADE99D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AEB9-139B-482D-BCEF-516DC0590A20}" type="datetimeFigureOut">
              <a:rPr lang="pt-BR" smtClean="0"/>
              <a:t>16/04/2019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3D29-8B3D-4B11-BC99-B57E3ADE99D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AEB9-139B-482D-BCEF-516DC0590A20}" type="datetimeFigureOut">
              <a:rPr lang="pt-BR" smtClean="0"/>
              <a:t>16/04/2019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3D29-8B3D-4B11-BC99-B57E3ADE99D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AAEB9-139B-482D-BCEF-516DC0590A20}" type="datetimeFigureOut">
              <a:rPr lang="pt-BR" smtClean="0"/>
              <a:t>16/04/2019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C3D29-8B3D-4B11-BC99-B57E3ADE99D3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http://www.google.com.br/url?sa=i&amp;rct=j&amp;q=&amp;esrc=s&amp;source=images&amp;cd=&amp;cad=rja&amp;uact=8&amp;ved=0ahUKEwjltbbn6ZzQAhUBgpAKHVOEAGUQjRwIBw&amp;url=http%3A%2F%2Fwww.imgrum.net%2Ftag%2Flipoplastia&amp;psig=AFQjCNHNtk9bE0g6fLiZNJGK9Yxb2gxPIA&amp;ust=1478820337304274" TargetMode="Externa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&amp;esrc=s&amp;source=images&amp;cd=&amp;cad=rja&amp;uact=8&amp;ved=0ahUKEwiIrK6qu4DQAhXLhZAKHa7hAU8QjRwIBw&amp;url=http%3A%2F%2Fpt.slideshare.net%2Fsborges22%2F33-sistema-arterial&amp;psig=AFQjCNFQgeYMZMVdV-uBdZQ08OGmVGOlBA&amp;ust=1477845926335666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950" y="4387850"/>
            <a:ext cx="8964613" cy="1201738"/>
          </a:xfrm>
          <a:solidFill>
            <a:schemeClr val="accent6">
              <a:lumMod val="75000"/>
            </a:schemeClr>
          </a:solidFill>
          <a:ln>
            <a:solidFill>
              <a:schemeClr val="tx2"/>
            </a:solidFill>
          </a:ln>
        </p:spPr>
        <p:txBody>
          <a:bodyPr>
            <a:normAutofit fontScale="25000" lnSpcReduction="20000"/>
          </a:bodyPr>
          <a:lstStyle/>
          <a:p>
            <a:pPr>
              <a:defRPr/>
            </a:pPr>
            <a:endParaRPr lang="pt-BR" dirty="0" smtClean="0"/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r>
              <a:rPr lang="pt-BR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ANATOMIA TOPOGRÁFICA APLICADA À FISIOTERAPIA</a:t>
            </a:r>
          </a:p>
          <a:p>
            <a:pPr>
              <a:defRPr/>
            </a:pPr>
            <a:r>
              <a:rPr lang="pt-BR" sz="9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Planos profundos da cabeça</a:t>
            </a:r>
            <a:endParaRPr lang="pt-BR" sz="9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43438" y="6280150"/>
            <a:ext cx="4319587" cy="4000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Luís Fernando </a:t>
            </a:r>
            <a:r>
              <a:rPr lang="pt-BR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Tirapelli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5" descr="brasao USP -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196850"/>
            <a:ext cx="1498600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2" descr="C:\Users\Lab Biol\Desktop\imag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115888"/>
            <a:ext cx="5462587" cy="409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CaixaDeTexto 6"/>
          <p:cNvSpPr txBox="1">
            <a:spLocks noChangeArrowheads="1"/>
          </p:cNvSpPr>
          <p:nvPr/>
        </p:nvSpPr>
        <p:spPr bwMode="auto">
          <a:xfrm>
            <a:off x="2339975" y="692150"/>
            <a:ext cx="4464050" cy="40005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solidFill>
                  <a:schemeClr val="bg1"/>
                </a:solidFill>
              </a:rPr>
              <a:t>RCG 1036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57213" y="714375"/>
            <a:ext cx="8229600" cy="6270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rgbClr val="FFFF00"/>
                </a:solidFill>
                <a:latin typeface="Arial" charset="0"/>
              </a:rPr>
              <a:t/>
            </a:r>
            <a:br>
              <a:rPr lang="pt-BR" sz="2000" b="1" dirty="0" smtClean="0">
                <a:solidFill>
                  <a:srgbClr val="FFFF00"/>
                </a:solidFill>
                <a:latin typeface="Arial" charset="0"/>
              </a:rPr>
            </a:br>
            <a:r>
              <a:rPr lang="pt-BR" sz="2000" b="1" dirty="0" smtClean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pt-BR" sz="2000" b="1" dirty="0" smtClean="0">
                <a:solidFill>
                  <a:srgbClr val="FF0000"/>
                </a:solidFill>
                <a:latin typeface="Arial" charset="0"/>
              </a:rPr>
              <a:t>Gânglio </a:t>
            </a:r>
            <a:r>
              <a:rPr lang="pt-BR" sz="2000" b="1" dirty="0" err="1" smtClean="0">
                <a:solidFill>
                  <a:srgbClr val="FF0000"/>
                </a:solidFill>
                <a:latin typeface="Arial" charset="0"/>
              </a:rPr>
              <a:t>trigeminal</a:t>
            </a:r>
            <a:r>
              <a:rPr lang="pt-BR" sz="2000" b="1" dirty="0" smtClean="0">
                <a:latin typeface="Arial" charset="0"/>
              </a:rPr>
              <a:t/>
            </a:r>
            <a:br>
              <a:rPr lang="pt-BR" sz="2000" b="1" dirty="0" smtClean="0">
                <a:latin typeface="Arial" charset="0"/>
              </a:rPr>
            </a:br>
            <a:r>
              <a:rPr lang="pt-BR" sz="2000" b="1" dirty="0" smtClean="0">
                <a:latin typeface="Arial" charset="0"/>
              </a:rPr>
              <a:t> </a:t>
            </a:r>
            <a:r>
              <a:rPr lang="pt-BR" sz="2000" b="1" dirty="0" smtClean="0">
                <a:solidFill>
                  <a:srgbClr val="0070C0"/>
                </a:solidFill>
                <a:latin typeface="Arial" charset="0"/>
              </a:rPr>
              <a:t>Divisões:</a:t>
            </a:r>
            <a:r>
              <a:rPr lang="pt-BR" sz="2000" b="1" dirty="0" smtClean="0">
                <a:latin typeface="Arial" charset="0"/>
              </a:rPr>
              <a:t> oftálmica(V1), maxilar (V2) e mandibular(V3)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071813" y="357188"/>
            <a:ext cx="3605212" cy="4619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chemeClr val="tx2"/>
                </a:solidFill>
                <a:latin typeface="Arial" charset="0"/>
              </a:rPr>
              <a:t>Nervo</a:t>
            </a:r>
            <a:r>
              <a:rPr lang="pt-BR" sz="24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pt-BR" sz="2400" b="1" dirty="0">
                <a:solidFill>
                  <a:schemeClr val="tx2"/>
                </a:solidFill>
                <a:latin typeface="Arial" charset="0"/>
              </a:rPr>
              <a:t>trigêmeo (V par):</a:t>
            </a:r>
            <a:endParaRPr lang="pt-BR" sz="2400" dirty="0">
              <a:solidFill>
                <a:schemeClr val="tx2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4786313" y="1714500"/>
            <a:ext cx="3929062" cy="785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15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3226" r="19839" b="22050"/>
          <a:stretch>
            <a:fillRect/>
          </a:stretch>
        </p:blipFill>
        <p:spPr>
          <a:xfrm>
            <a:off x="285750" y="1857375"/>
            <a:ext cx="4683125" cy="4214813"/>
          </a:xfrm>
          <a:ln>
            <a:noFill/>
          </a:ln>
        </p:spPr>
      </p:pic>
      <p:pic>
        <p:nvPicPr>
          <p:cNvPr id="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13226" r="19839" b="22050"/>
          <a:stretch>
            <a:fillRect/>
          </a:stretch>
        </p:blipFill>
        <p:spPr>
          <a:xfrm>
            <a:off x="4786313" y="2000250"/>
            <a:ext cx="4357687" cy="3571875"/>
          </a:xfrm>
          <a:noFill/>
        </p:spPr>
      </p:pic>
      <p:sp>
        <p:nvSpPr>
          <p:cNvPr id="8" name="Retângulo 7"/>
          <p:cNvSpPr/>
          <p:nvPr/>
        </p:nvSpPr>
        <p:spPr>
          <a:xfrm>
            <a:off x="899592" y="1772816"/>
            <a:ext cx="324036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4067944" y="5517232"/>
            <a:ext cx="158417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5724128" y="1916832"/>
            <a:ext cx="2376264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Picture 5" descr="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644008" y="2276872"/>
            <a:ext cx="4252912" cy="3643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3800" y="260350"/>
            <a:ext cx="4032250" cy="114300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l" eaLnBrk="1" hangingPunct="1"/>
            <a:r>
              <a:rPr lang="pt-BR" altLang="pt-BR" sz="2800" b="1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            RESUMO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2051050" y="3829050"/>
            <a:ext cx="6842125" cy="954088"/>
          </a:xfrm>
        </p:spPr>
        <p:txBody>
          <a:bodyPr>
            <a:spAutoFit/>
          </a:bodyPr>
          <a:lstStyle/>
          <a:p>
            <a:pPr marL="0" indent="0" algn="ctr">
              <a:spcBef>
                <a:spcPct val="0"/>
              </a:spcBef>
            </a:pPr>
            <a:endParaRPr lang="pt-BR" altLang="pt-BR" sz="2000" b="1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smtClean="0"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17412" name="CaixaDeTexto 7"/>
          <p:cNvSpPr txBox="1">
            <a:spLocks noChangeArrowheads="1"/>
          </p:cNvSpPr>
          <p:nvPr/>
        </p:nvSpPr>
        <p:spPr bwMode="auto">
          <a:xfrm>
            <a:off x="431551" y="4010025"/>
            <a:ext cx="831691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pt-BR" altLang="pt-BR" sz="2400" dirty="0"/>
              <a:t> </a:t>
            </a:r>
            <a:r>
              <a:rPr lang="pt-BR" altLang="pt-BR" sz="2400" b="1" dirty="0" smtClean="0">
                <a:latin typeface="Arial" pitchFamily="34" charset="0"/>
                <a:cs typeface="Arial" pitchFamily="34" charset="0"/>
              </a:rPr>
              <a:t>Fossa temporal; fossa infratemporal e fossa </a:t>
            </a:r>
            <a:r>
              <a:rPr lang="pt-BR" altLang="pt-BR" sz="2400" b="1" dirty="0" err="1" smtClean="0">
                <a:latin typeface="Arial" pitchFamily="34" charset="0"/>
                <a:cs typeface="Arial" pitchFamily="34" charset="0"/>
              </a:rPr>
              <a:t>pterigopalatina</a:t>
            </a:r>
            <a:r>
              <a:rPr lang="pt-BR" altLang="pt-BR" sz="24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>
              <a:buFont typeface="Arial" charset="0"/>
              <a:buChar char="•"/>
            </a:pPr>
            <a:endParaRPr lang="pt-BR" alt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pt-BR" altLang="pt-BR" sz="2400" b="1" dirty="0" smtClean="0">
                <a:latin typeface="Arial" pitchFamily="34" charset="0"/>
                <a:cs typeface="Arial" pitchFamily="34" charset="0"/>
              </a:rPr>
              <a:t>ATM e mm. da mastigação;</a:t>
            </a:r>
          </a:p>
          <a:p>
            <a:pPr algn="just">
              <a:buFont typeface="Arial" charset="0"/>
              <a:buChar char="•"/>
            </a:pPr>
            <a:endParaRPr lang="pt-BR" alt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pt-BR" altLang="pt-BR" sz="2400" b="1" dirty="0" smtClean="0">
                <a:latin typeface="Arial" pitchFamily="34" charset="0"/>
                <a:cs typeface="Arial" pitchFamily="34" charset="0"/>
              </a:rPr>
              <a:t>Artéria maxilar, plexo </a:t>
            </a:r>
            <a:r>
              <a:rPr lang="pt-BR" altLang="pt-BR" sz="2400" b="1" dirty="0" err="1" smtClean="0">
                <a:latin typeface="Arial" pitchFamily="34" charset="0"/>
                <a:cs typeface="Arial" pitchFamily="34" charset="0"/>
              </a:rPr>
              <a:t>pterigóideo</a:t>
            </a:r>
            <a:r>
              <a:rPr lang="pt-BR" altLang="pt-BR" sz="2400" b="1" dirty="0" smtClean="0">
                <a:latin typeface="Arial" pitchFamily="34" charset="0"/>
                <a:cs typeface="Arial" pitchFamily="34" charset="0"/>
              </a:rPr>
              <a:t> e nervo trigêmeo.</a:t>
            </a:r>
            <a:endParaRPr lang="pt-BR" alt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G:\PLANOS PROFUND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4836029" cy="362702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REFERÊNCIAS BIBLIOGRÁFICAS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628775"/>
            <a:ext cx="8816975" cy="5354638"/>
          </a:xfrm>
        </p:spPr>
        <p:txBody>
          <a:bodyPr>
            <a:spAutoFit/>
          </a:bodyPr>
          <a:lstStyle/>
          <a:p>
            <a:pPr marL="0" indent="0" algn="ctr">
              <a:spcBef>
                <a:spcPct val="0"/>
              </a:spcBef>
            </a:pPr>
            <a:r>
              <a:rPr lang="pt-BR" altLang="pt-BR" sz="1800" b="1" smtClean="0">
                <a:solidFill>
                  <a:srgbClr val="0070C0"/>
                </a:solidFill>
                <a:latin typeface="Arial" charset="0"/>
                <a:ea typeface="ＭＳ Ｐゴシック" pitchFamily="34" charset="-128"/>
                <a:cs typeface="Arial" charset="0"/>
              </a:rPr>
              <a:t>Aumüller, G. </a:t>
            </a:r>
            <a:r>
              <a:rPr lang="pt-BR" altLang="pt-BR" sz="1800" b="1" smtClean="0">
                <a:latin typeface="Arial" charset="0"/>
                <a:ea typeface="ＭＳ Ｐゴシック" pitchFamily="34" charset="-128"/>
                <a:cs typeface="Arial" charset="0"/>
              </a:rPr>
              <a:t>Anatomia. 1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ª ed, Rio de Janeiro: Guanabara Koogan S.A., 2009.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smtClean="0">
              <a:solidFill>
                <a:srgbClr val="0070C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smtClean="0">
                <a:solidFill>
                  <a:srgbClr val="0070C0"/>
                </a:solidFill>
                <a:latin typeface="Arial" charset="0"/>
                <a:ea typeface="ＭＳ Ｐゴシック" pitchFamily="34" charset="-128"/>
                <a:cs typeface="Arial" charset="0"/>
              </a:rPr>
              <a:t>Drake, 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R.L., Vogl, W., Mitchell, A.W.M. Gray</a:t>
            </a:r>
            <a:r>
              <a:rPr lang="he-IL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</a:rPr>
              <a:t>׳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s. Anatomia para estudantes.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1ª ed. Rio de Janeiro: Elsevier Editora Ltda, 2005.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smtClean="0">
                <a:solidFill>
                  <a:srgbClr val="0070C0"/>
                </a:solidFill>
                <a:latin typeface="Arial" charset="0"/>
                <a:ea typeface="ＭＳ Ｐゴシック" pitchFamily="34" charset="-128"/>
                <a:cs typeface="Arial" charset="0"/>
              </a:rPr>
              <a:t>Gardner,</a:t>
            </a:r>
            <a:r>
              <a:rPr lang="pt-BR" altLang="pt-BR" sz="1800" b="1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Gray e O</a:t>
            </a:r>
            <a:r>
              <a:rPr lang="he-IL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</a:rPr>
              <a:t>׳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Rahilly. Anatomia.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4ª ed, Rio de Janeiro: Guanabara Koogan S.A., 1978.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smtClean="0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charset="0"/>
              </a:rPr>
              <a:t>Gray</a:t>
            </a:r>
            <a:r>
              <a:rPr lang="he-IL" altLang="pt-BR" sz="1800" b="1" smtClean="0">
                <a:solidFill>
                  <a:schemeClr val="accent1"/>
                </a:solidFill>
                <a:latin typeface="Arial" charset="0"/>
                <a:ea typeface="ＭＳ Ｐゴシック" pitchFamily="34" charset="-128"/>
              </a:rPr>
              <a:t>׳</a:t>
            </a:r>
            <a:r>
              <a:rPr lang="pt-BR" altLang="pt-BR" sz="1800" b="1" smtClean="0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charset="0"/>
              </a:rPr>
              <a:t>s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. Anatomia. A base anatômica da prática clínica. 40ª ed. Rio de Janeiro: Elsevier Editora Ltda, 2010.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smtClean="0">
                <a:solidFill>
                  <a:srgbClr val="0070C0"/>
                </a:solidFill>
                <a:latin typeface="Arial" charset="0"/>
                <a:ea typeface="ＭＳ Ｐゴシック" pitchFamily="34" charset="-128"/>
                <a:cs typeface="Arial" charset="0"/>
              </a:rPr>
              <a:t>Moore, 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K.L.; Dalley, A.F. Anatomia orientada para a clínica.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6ª ed, Rio de Janeiro: Guanabara Koogan S.A., 2011.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smtClean="0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charset="0"/>
              </a:rPr>
              <a:t>Snell, R.S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. Anatomia clínica para estudantes de medicina. 5ª ed, Rio de Janeiro: Guanabara Koogan S.A., 1999.</a:t>
            </a:r>
          </a:p>
          <a:p>
            <a:pPr marL="0" indent="0" algn="ctr">
              <a:spcBef>
                <a:spcPct val="0"/>
              </a:spcBef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</a:pPr>
            <a:endParaRPr lang="pt-BR" altLang="pt-BR" sz="1800" smtClean="0">
              <a:latin typeface="Comic Sans MS" pitchFamily="66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7" y="398463"/>
            <a:ext cx="3528392" cy="815975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REGIÕES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2490788"/>
            <a:ext cx="3456384" cy="2018332"/>
          </a:xfrm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pt-BR" sz="2400" dirty="0" smtClean="0">
                <a:latin typeface="Comic Sans MS" pitchFamily="66" charset="0"/>
              </a:rPr>
              <a:t>1.</a:t>
            </a:r>
            <a:r>
              <a:rPr lang="pt-BR" dirty="0" smtClean="0">
                <a:latin typeface="Comic Sans MS" pitchFamily="66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Fossa temporal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2. Fossa infratemporal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3. Fossa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pterigopalatina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ctr" eaLnBrk="1" hangingPunct="1"/>
            <a:endParaRPr lang="pt-BR" sz="2400" dirty="0" smtClean="0">
              <a:latin typeface="Comic Sans MS" pitchFamily="66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 l="13226" r="19839" b="22050"/>
          <a:stretch>
            <a:fillRect/>
          </a:stretch>
        </p:blipFill>
        <p:spPr bwMode="auto">
          <a:xfrm>
            <a:off x="4958903" y="1616075"/>
            <a:ext cx="4365625" cy="374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3707904" y="2996952"/>
            <a:ext cx="1296144" cy="1944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Forma livre 8"/>
          <p:cNvSpPr/>
          <p:nvPr/>
        </p:nvSpPr>
        <p:spPr>
          <a:xfrm>
            <a:off x="6203852" y="914400"/>
            <a:ext cx="3587262" cy="4856980"/>
          </a:xfrm>
          <a:custGeom>
            <a:avLst/>
            <a:gdLst>
              <a:gd name="connsiteX0" fmla="*/ 42203 w 3587262"/>
              <a:gd name="connsiteY0" fmla="*/ 998806 h 4856980"/>
              <a:gd name="connsiteX1" fmla="*/ 42203 w 3587262"/>
              <a:gd name="connsiteY1" fmla="*/ 998806 h 4856980"/>
              <a:gd name="connsiteX2" fmla="*/ 182880 w 3587262"/>
              <a:gd name="connsiteY2" fmla="*/ 1111348 h 4856980"/>
              <a:gd name="connsiteX3" fmla="*/ 225083 w 3587262"/>
              <a:gd name="connsiteY3" fmla="*/ 1125415 h 4856980"/>
              <a:gd name="connsiteX4" fmla="*/ 281354 w 3587262"/>
              <a:gd name="connsiteY4" fmla="*/ 1153551 h 4856980"/>
              <a:gd name="connsiteX5" fmla="*/ 365760 w 3587262"/>
              <a:gd name="connsiteY5" fmla="*/ 1181686 h 4856980"/>
              <a:gd name="connsiteX6" fmla="*/ 1575582 w 3587262"/>
              <a:gd name="connsiteY6" fmla="*/ 1181686 h 4856980"/>
              <a:gd name="connsiteX7" fmla="*/ 1645920 w 3587262"/>
              <a:gd name="connsiteY7" fmla="*/ 1209822 h 4856980"/>
              <a:gd name="connsiteX8" fmla="*/ 1814733 w 3587262"/>
              <a:gd name="connsiteY8" fmla="*/ 1252025 h 4856980"/>
              <a:gd name="connsiteX9" fmla="*/ 1899139 w 3587262"/>
              <a:gd name="connsiteY9" fmla="*/ 1294228 h 4856980"/>
              <a:gd name="connsiteX10" fmla="*/ 1997613 w 3587262"/>
              <a:gd name="connsiteY10" fmla="*/ 1336431 h 4856980"/>
              <a:gd name="connsiteX11" fmla="*/ 2039816 w 3587262"/>
              <a:gd name="connsiteY11" fmla="*/ 1364566 h 4856980"/>
              <a:gd name="connsiteX12" fmla="*/ 2124222 w 3587262"/>
              <a:gd name="connsiteY12" fmla="*/ 1392702 h 4856980"/>
              <a:gd name="connsiteX13" fmla="*/ 2222696 w 3587262"/>
              <a:gd name="connsiteY13" fmla="*/ 1491175 h 4856980"/>
              <a:gd name="connsiteX14" fmla="*/ 2278966 w 3587262"/>
              <a:gd name="connsiteY14" fmla="*/ 1547446 h 4856980"/>
              <a:gd name="connsiteX15" fmla="*/ 2321170 w 3587262"/>
              <a:gd name="connsiteY15" fmla="*/ 1631852 h 4856980"/>
              <a:gd name="connsiteX16" fmla="*/ 2349305 w 3587262"/>
              <a:gd name="connsiteY16" fmla="*/ 1674055 h 4856980"/>
              <a:gd name="connsiteX17" fmla="*/ 2363373 w 3587262"/>
              <a:gd name="connsiteY17" fmla="*/ 1716258 h 4856980"/>
              <a:gd name="connsiteX18" fmla="*/ 2391508 w 3587262"/>
              <a:gd name="connsiteY18" fmla="*/ 1758462 h 4856980"/>
              <a:gd name="connsiteX19" fmla="*/ 2419643 w 3587262"/>
              <a:gd name="connsiteY19" fmla="*/ 1828800 h 4856980"/>
              <a:gd name="connsiteX20" fmla="*/ 2447779 w 3587262"/>
              <a:gd name="connsiteY20" fmla="*/ 1927274 h 4856980"/>
              <a:gd name="connsiteX21" fmla="*/ 2475914 w 3587262"/>
              <a:gd name="connsiteY21" fmla="*/ 1969477 h 4856980"/>
              <a:gd name="connsiteX22" fmla="*/ 2504050 w 3587262"/>
              <a:gd name="connsiteY22" fmla="*/ 2067951 h 4856980"/>
              <a:gd name="connsiteX23" fmla="*/ 2532185 w 3587262"/>
              <a:gd name="connsiteY23" fmla="*/ 2152357 h 4856980"/>
              <a:gd name="connsiteX24" fmla="*/ 2518117 w 3587262"/>
              <a:gd name="connsiteY24" fmla="*/ 2461846 h 4856980"/>
              <a:gd name="connsiteX25" fmla="*/ 2475914 w 3587262"/>
              <a:gd name="connsiteY25" fmla="*/ 3502855 h 4856980"/>
              <a:gd name="connsiteX26" fmla="*/ 2461846 w 3587262"/>
              <a:gd name="connsiteY26" fmla="*/ 3559126 h 4856980"/>
              <a:gd name="connsiteX27" fmla="*/ 2433711 w 3587262"/>
              <a:gd name="connsiteY27" fmla="*/ 3587262 h 4856980"/>
              <a:gd name="connsiteX28" fmla="*/ 2419643 w 3587262"/>
              <a:gd name="connsiteY28" fmla="*/ 3671668 h 4856980"/>
              <a:gd name="connsiteX29" fmla="*/ 2391508 w 3587262"/>
              <a:gd name="connsiteY29" fmla="*/ 3727938 h 4856980"/>
              <a:gd name="connsiteX30" fmla="*/ 2377440 w 3587262"/>
              <a:gd name="connsiteY30" fmla="*/ 3812345 h 4856980"/>
              <a:gd name="connsiteX31" fmla="*/ 2363373 w 3587262"/>
              <a:gd name="connsiteY31" fmla="*/ 3854548 h 4856980"/>
              <a:gd name="connsiteX32" fmla="*/ 2335237 w 3587262"/>
              <a:gd name="connsiteY32" fmla="*/ 4051495 h 4856980"/>
              <a:gd name="connsiteX33" fmla="*/ 2307102 w 3587262"/>
              <a:gd name="connsiteY33" fmla="*/ 4192172 h 4856980"/>
              <a:gd name="connsiteX34" fmla="*/ 2293034 w 3587262"/>
              <a:gd name="connsiteY34" fmla="*/ 4262511 h 4856980"/>
              <a:gd name="connsiteX35" fmla="*/ 2307102 w 3587262"/>
              <a:gd name="connsiteY35" fmla="*/ 4487594 h 4856980"/>
              <a:gd name="connsiteX36" fmla="*/ 2349305 w 3587262"/>
              <a:gd name="connsiteY36" fmla="*/ 4586068 h 4856980"/>
              <a:gd name="connsiteX37" fmla="*/ 2391508 w 3587262"/>
              <a:gd name="connsiteY37" fmla="*/ 4614203 h 4856980"/>
              <a:gd name="connsiteX38" fmla="*/ 2504050 w 3587262"/>
              <a:gd name="connsiteY38" fmla="*/ 4698609 h 4856980"/>
              <a:gd name="connsiteX39" fmla="*/ 2546253 w 3587262"/>
              <a:gd name="connsiteY39" fmla="*/ 4740812 h 4856980"/>
              <a:gd name="connsiteX40" fmla="*/ 2616591 w 3587262"/>
              <a:gd name="connsiteY40" fmla="*/ 4768948 h 4856980"/>
              <a:gd name="connsiteX41" fmla="*/ 2771336 w 3587262"/>
              <a:gd name="connsiteY41" fmla="*/ 4825218 h 4856980"/>
              <a:gd name="connsiteX42" fmla="*/ 2912013 w 3587262"/>
              <a:gd name="connsiteY42" fmla="*/ 4853354 h 4856980"/>
              <a:gd name="connsiteX43" fmla="*/ 3249637 w 3587262"/>
              <a:gd name="connsiteY43" fmla="*/ 4811151 h 4856980"/>
              <a:gd name="connsiteX44" fmla="*/ 3305908 w 3587262"/>
              <a:gd name="connsiteY44" fmla="*/ 4740812 h 4856980"/>
              <a:gd name="connsiteX45" fmla="*/ 3348111 w 3587262"/>
              <a:gd name="connsiteY45" fmla="*/ 4614203 h 4856980"/>
              <a:gd name="connsiteX46" fmla="*/ 3404382 w 3587262"/>
              <a:gd name="connsiteY46" fmla="*/ 4417255 h 4856980"/>
              <a:gd name="connsiteX47" fmla="*/ 3460653 w 3587262"/>
              <a:gd name="connsiteY47" fmla="*/ 4135902 h 4856980"/>
              <a:gd name="connsiteX48" fmla="*/ 3502856 w 3587262"/>
              <a:gd name="connsiteY48" fmla="*/ 3967089 h 4856980"/>
              <a:gd name="connsiteX49" fmla="*/ 3516923 w 3587262"/>
              <a:gd name="connsiteY49" fmla="*/ 3784209 h 4856980"/>
              <a:gd name="connsiteX50" fmla="*/ 3573194 w 3587262"/>
              <a:gd name="connsiteY50" fmla="*/ 3516923 h 4856980"/>
              <a:gd name="connsiteX51" fmla="*/ 3587262 w 3587262"/>
              <a:gd name="connsiteY51" fmla="*/ 3376246 h 4856980"/>
              <a:gd name="connsiteX52" fmla="*/ 3559126 w 3587262"/>
              <a:gd name="connsiteY52" fmla="*/ 2869809 h 4856980"/>
              <a:gd name="connsiteX53" fmla="*/ 3530991 w 3587262"/>
              <a:gd name="connsiteY53" fmla="*/ 2278966 h 4856980"/>
              <a:gd name="connsiteX54" fmla="*/ 3502856 w 3587262"/>
              <a:gd name="connsiteY54" fmla="*/ 1885071 h 4856980"/>
              <a:gd name="connsiteX55" fmla="*/ 3474720 w 3587262"/>
              <a:gd name="connsiteY55" fmla="*/ 1758462 h 4856980"/>
              <a:gd name="connsiteX56" fmla="*/ 3432517 w 3587262"/>
              <a:gd name="connsiteY56" fmla="*/ 1702191 h 4856980"/>
              <a:gd name="connsiteX57" fmla="*/ 3404382 w 3587262"/>
              <a:gd name="connsiteY57" fmla="*/ 1631852 h 4856980"/>
              <a:gd name="connsiteX58" fmla="*/ 3319976 w 3587262"/>
              <a:gd name="connsiteY58" fmla="*/ 1519311 h 4856980"/>
              <a:gd name="connsiteX59" fmla="*/ 3207434 w 3587262"/>
              <a:gd name="connsiteY59" fmla="*/ 1336431 h 4856980"/>
              <a:gd name="connsiteX60" fmla="*/ 3024554 w 3587262"/>
              <a:gd name="connsiteY60" fmla="*/ 1125415 h 4856980"/>
              <a:gd name="connsiteX61" fmla="*/ 2715065 w 3587262"/>
              <a:gd name="connsiteY61" fmla="*/ 703385 h 4856980"/>
              <a:gd name="connsiteX62" fmla="*/ 2616591 w 3587262"/>
              <a:gd name="connsiteY62" fmla="*/ 618978 h 4856980"/>
              <a:gd name="connsiteX63" fmla="*/ 2518117 w 3587262"/>
              <a:gd name="connsiteY63" fmla="*/ 520505 h 4856980"/>
              <a:gd name="connsiteX64" fmla="*/ 2475914 w 3587262"/>
              <a:gd name="connsiteY64" fmla="*/ 478302 h 4856980"/>
              <a:gd name="connsiteX65" fmla="*/ 2433711 w 3587262"/>
              <a:gd name="connsiteY65" fmla="*/ 450166 h 4856980"/>
              <a:gd name="connsiteX66" fmla="*/ 2349305 w 3587262"/>
              <a:gd name="connsiteY66" fmla="*/ 379828 h 4856980"/>
              <a:gd name="connsiteX67" fmla="*/ 2264899 w 3587262"/>
              <a:gd name="connsiteY67" fmla="*/ 281354 h 4856980"/>
              <a:gd name="connsiteX68" fmla="*/ 2222696 w 3587262"/>
              <a:gd name="connsiteY68" fmla="*/ 267286 h 4856980"/>
              <a:gd name="connsiteX69" fmla="*/ 2194560 w 3587262"/>
              <a:gd name="connsiteY69" fmla="*/ 239151 h 4856980"/>
              <a:gd name="connsiteX70" fmla="*/ 2152357 w 3587262"/>
              <a:gd name="connsiteY70" fmla="*/ 225083 h 4856980"/>
              <a:gd name="connsiteX71" fmla="*/ 1955410 w 3587262"/>
              <a:gd name="connsiteY71" fmla="*/ 196948 h 4856980"/>
              <a:gd name="connsiteX72" fmla="*/ 1758462 w 3587262"/>
              <a:gd name="connsiteY72" fmla="*/ 168812 h 4856980"/>
              <a:gd name="connsiteX73" fmla="*/ 1589650 w 3587262"/>
              <a:gd name="connsiteY73" fmla="*/ 140677 h 4856980"/>
              <a:gd name="connsiteX74" fmla="*/ 1237957 w 3587262"/>
              <a:gd name="connsiteY74" fmla="*/ 56271 h 4856980"/>
              <a:gd name="connsiteX75" fmla="*/ 1083213 w 3587262"/>
              <a:gd name="connsiteY75" fmla="*/ 28135 h 4856980"/>
              <a:gd name="connsiteX76" fmla="*/ 858130 w 3587262"/>
              <a:gd name="connsiteY76" fmla="*/ 0 h 4856980"/>
              <a:gd name="connsiteX77" fmla="*/ 548640 w 3587262"/>
              <a:gd name="connsiteY77" fmla="*/ 14068 h 4856980"/>
              <a:gd name="connsiteX78" fmla="*/ 478302 w 3587262"/>
              <a:gd name="connsiteY78" fmla="*/ 28135 h 4856980"/>
              <a:gd name="connsiteX79" fmla="*/ 379828 w 3587262"/>
              <a:gd name="connsiteY79" fmla="*/ 70338 h 4856980"/>
              <a:gd name="connsiteX80" fmla="*/ 267286 w 3587262"/>
              <a:gd name="connsiteY80" fmla="*/ 168812 h 4856980"/>
              <a:gd name="connsiteX81" fmla="*/ 182880 w 3587262"/>
              <a:gd name="connsiteY81" fmla="*/ 239151 h 4856980"/>
              <a:gd name="connsiteX82" fmla="*/ 140677 w 3587262"/>
              <a:gd name="connsiteY82" fmla="*/ 267286 h 4856980"/>
              <a:gd name="connsiteX83" fmla="*/ 84406 w 3587262"/>
              <a:gd name="connsiteY83" fmla="*/ 323557 h 4856980"/>
              <a:gd name="connsiteX84" fmla="*/ 70339 w 3587262"/>
              <a:gd name="connsiteY84" fmla="*/ 365760 h 4856980"/>
              <a:gd name="connsiteX85" fmla="*/ 42203 w 3587262"/>
              <a:gd name="connsiteY85" fmla="*/ 393895 h 4856980"/>
              <a:gd name="connsiteX86" fmla="*/ 0 w 3587262"/>
              <a:gd name="connsiteY86" fmla="*/ 534572 h 4856980"/>
              <a:gd name="connsiteX87" fmla="*/ 42203 w 3587262"/>
              <a:gd name="connsiteY87" fmla="*/ 787791 h 4856980"/>
              <a:gd name="connsiteX88" fmla="*/ 70339 w 3587262"/>
              <a:gd name="connsiteY88" fmla="*/ 872197 h 4856980"/>
              <a:gd name="connsiteX89" fmla="*/ 84406 w 3587262"/>
              <a:gd name="connsiteY89" fmla="*/ 914400 h 4856980"/>
              <a:gd name="connsiteX90" fmla="*/ 98474 w 3587262"/>
              <a:gd name="connsiteY90" fmla="*/ 970671 h 4856980"/>
              <a:gd name="connsiteX91" fmla="*/ 112542 w 3587262"/>
              <a:gd name="connsiteY91" fmla="*/ 1041009 h 4856980"/>
              <a:gd name="connsiteX92" fmla="*/ 112542 w 3587262"/>
              <a:gd name="connsiteY92" fmla="*/ 1041009 h 4856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3587262" h="4856980">
                <a:moveTo>
                  <a:pt x="42203" y="998806"/>
                </a:moveTo>
                <a:lnTo>
                  <a:pt x="42203" y="998806"/>
                </a:lnTo>
                <a:cubicBezTo>
                  <a:pt x="60220" y="1014250"/>
                  <a:pt x="141191" y="1090503"/>
                  <a:pt x="182880" y="1111348"/>
                </a:cubicBezTo>
                <a:cubicBezTo>
                  <a:pt x="196143" y="1117980"/>
                  <a:pt x="211453" y="1119574"/>
                  <a:pt x="225083" y="1125415"/>
                </a:cubicBezTo>
                <a:cubicBezTo>
                  <a:pt x="244358" y="1133676"/>
                  <a:pt x="261883" y="1145763"/>
                  <a:pt x="281354" y="1153551"/>
                </a:cubicBezTo>
                <a:cubicBezTo>
                  <a:pt x="308890" y="1164565"/>
                  <a:pt x="365760" y="1181686"/>
                  <a:pt x="365760" y="1181686"/>
                </a:cubicBezTo>
                <a:cubicBezTo>
                  <a:pt x="850610" y="1167425"/>
                  <a:pt x="1047323" y="1153882"/>
                  <a:pt x="1575582" y="1181686"/>
                </a:cubicBezTo>
                <a:cubicBezTo>
                  <a:pt x="1600799" y="1183013"/>
                  <a:pt x="1622188" y="1201192"/>
                  <a:pt x="1645920" y="1209822"/>
                </a:cubicBezTo>
                <a:cubicBezTo>
                  <a:pt x="1740234" y="1244118"/>
                  <a:pt x="1717569" y="1235831"/>
                  <a:pt x="1814733" y="1252025"/>
                </a:cubicBezTo>
                <a:cubicBezTo>
                  <a:pt x="1935681" y="1332656"/>
                  <a:pt x="1782654" y="1235985"/>
                  <a:pt x="1899139" y="1294228"/>
                </a:cubicBezTo>
                <a:cubicBezTo>
                  <a:pt x="1996288" y="1342803"/>
                  <a:pt x="1880502" y="1307153"/>
                  <a:pt x="1997613" y="1336431"/>
                </a:cubicBezTo>
                <a:cubicBezTo>
                  <a:pt x="2011681" y="1345809"/>
                  <a:pt x="2024366" y="1357699"/>
                  <a:pt x="2039816" y="1364566"/>
                </a:cubicBezTo>
                <a:cubicBezTo>
                  <a:pt x="2066917" y="1376611"/>
                  <a:pt x="2124222" y="1392702"/>
                  <a:pt x="2124222" y="1392702"/>
                </a:cubicBezTo>
                <a:cubicBezTo>
                  <a:pt x="2226529" y="1469432"/>
                  <a:pt x="2139146" y="1395689"/>
                  <a:pt x="2222696" y="1491175"/>
                </a:cubicBezTo>
                <a:cubicBezTo>
                  <a:pt x="2240164" y="1511138"/>
                  <a:pt x="2263754" y="1525715"/>
                  <a:pt x="2278966" y="1547446"/>
                </a:cubicBezTo>
                <a:cubicBezTo>
                  <a:pt x="2297005" y="1573216"/>
                  <a:pt x="2305893" y="1604354"/>
                  <a:pt x="2321170" y="1631852"/>
                </a:cubicBezTo>
                <a:cubicBezTo>
                  <a:pt x="2329381" y="1646631"/>
                  <a:pt x="2341744" y="1658933"/>
                  <a:pt x="2349305" y="1674055"/>
                </a:cubicBezTo>
                <a:cubicBezTo>
                  <a:pt x="2355937" y="1687318"/>
                  <a:pt x="2356741" y="1702995"/>
                  <a:pt x="2363373" y="1716258"/>
                </a:cubicBezTo>
                <a:cubicBezTo>
                  <a:pt x="2370934" y="1731381"/>
                  <a:pt x="2383947" y="1743339"/>
                  <a:pt x="2391508" y="1758462"/>
                </a:cubicBezTo>
                <a:cubicBezTo>
                  <a:pt x="2402801" y="1781048"/>
                  <a:pt x="2411658" y="1804844"/>
                  <a:pt x="2419643" y="1828800"/>
                </a:cubicBezTo>
                <a:cubicBezTo>
                  <a:pt x="2428658" y="1855846"/>
                  <a:pt x="2434231" y="1900177"/>
                  <a:pt x="2447779" y="1927274"/>
                </a:cubicBezTo>
                <a:cubicBezTo>
                  <a:pt x="2455340" y="1942396"/>
                  <a:pt x="2466536" y="1955409"/>
                  <a:pt x="2475914" y="1969477"/>
                </a:cubicBezTo>
                <a:cubicBezTo>
                  <a:pt x="2485293" y="2002302"/>
                  <a:pt x="2494010" y="2035322"/>
                  <a:pt x="2504050" y="2067951"/>
                </a:cubicBezTo>
                <a:cubicBezTo>
                  <a:pt x="2512772" y="2096297"/>
                  <a:pt x="2532185" y="2152357"/>
                  <a:pt x="2532185" y="2152357"/>
                </a:cubicBezTo>
                <a:cubicBezTo>
                  <a:pt x="2527496" y="2255520"/>
                  <a:pt x="2520337" y="2358600"/>
                  <a:pt x="2518117" y="2461846"/>
                </a:cubicBezTo>
                <a:cubicBezTo>
                  <a:pt x="2496023" y="3489241"/>
                  <a:pt x="2689146" y="3183014"/>
                  <a:pt x="2475914" y="3502855"/>
                </a:cubicBezTo>
                <a:cubicBezTo>
                  <a:pt x="2471225" y="3521612"/>
                  <a:pt x="2470492" y="3541833"/>
                  <a:pt x="2461846" y="3559126"/>
                </a:cubicBezTo>
                <a:cubicBezTo>
                  <a:pt x="2455915" y="3570989"/>
                  <a:pt x="2438368" y="3574843"/>
                  <a:pt x="2433711" y="3587262"/>
                </a:cubicBezTo>
                <a:cubicBezTo>
                  <a:pt x="2423696" y="3613969"/>
                  <a:pt x="2427839" y="3644348"/>
                  <a:pt x="2419643" y="3671668"/>
                </a:cubicBezTo>
                <a:cubicBezTo>
                  <a:pt x="2413617" y="3691754"/>
                  <a:pt x="2400886" y="3709181"/>
                  <a:pt x="2391508" y="3727938"/>
                </a:cubicBezTo>
                <a:cubicBezTo>
                  <a:pt x="2386819" y="3756074"/>
                  <a:pt x="2383628" y="3784500"/>
                  <a:pt x="2377440" y="3812345"/>
                </a:cubicBezTo>
                <a:cubicBezTo>
                  <a:pt x="2374223" y="3826820"/>
                  <a:pt x="2366590" y="3840073"/>
                  <a:pt x="2363373" y="3854548"/>
                </a:cubicBezTo>
                <a:cubicBezTo>
                  <a:pt x="2345661" y="3934252"/>
                  <a:pt x="2349435" y="3966310"/>
                  <a:pt x="2335237" y="4051495"/>
                </a:cubicBezTo>
                <a:cubicBezTo>
                  <a:pt x="2327375" y="4098665"/>
                  <a:pt x="2316480" y="4145280"/>
                  <a:pt x="2307102" y="4192172"/>
                </a:cubicBezTo>
                <a:lnTo>
                  <a:pt x="2293034" y="4262511"/>
                </a:lnTo>
                <a:cubicBezTo>
                  <a:pt x="2297723" y="4337539"/>
                  <a:pt x="2299622" y="4412793"/>
                  <a:pt x="2307102" y="4487594"/>
                </a:cubicBezTo>
                <a:cubicBezTo>
                  <a:pt x="2310689" y="4523466"/>
                  <a:pt x="2323196" y="4559959"/>
                  <a:pt x="2349305" y="4586068"/>
                </a:cubicBezTo>
                <a:cubicBezTo>
                  <a:pt x="2361260" y="4598023"/>
                  <a:pt x="2378671" y="4603200"/>
                  <a:pt x="2391508" y="4614203"/>
                </a:cubicBezTo>
                <a:cubicBezTo>
                  <a:pt x="2491048" y="4699522"/>
                  <a:pt x="2401569" y="4647370"/>
                  <a:pt x="2504050" y="4698609"/>
                </a:cubicBezTo>
                <a:cubicBezTo>
                  <a:pt x="2518118" y="4712677"/>
                  <a:pt x="2529382" y="4730268"/>
                  <a:pt x="2546253" y="4740812"/>
                </a:cubicBezTo>
                <a:cubicBezTo>
                  <a:pt x="2567667" y="4754196"/>
                  <a:pt x="2593515" y="4758692"/>
                  <a:pt x="2616591" y="4768948"/>
                </a:cubicBezTo>
                <a:cubicBezTo>
                  <a:pt x="2708882" y="4809966"/>
                  <a:pt x="2643768" y="4795202"/>
                  <a:pt x="2771336" y="4825218"/>
                </a:cubicBezTo>
                <a:cubicBezTo>
                  <a:pt x="2817886" y="4836171"/>
                  <a:pt x="2912013" y="4853354"/>
                  <a:pt x="2912013" y="4853354"/>
                </a:cubicBezTo>
                <a:cubicBezTo>
                  <a:pt x="3016492" y="4847208"/>
                  <a:pt x="3146522" y="4856980"/>
                  <a:pt x="3249637" y="4811151"/>
                </a:cubicBezTo>
                <a:cubicBezTo>
                  <a:pt x="3265525" y="4804090"/>
                  <a:pt x="3301268" y="4751947"/>
                  <a:pt x="3305908" y="4740812"/>
                </a:cubicBezTo>
                <a:cubicBezTo>
                  <a:pt x="3323018" y="4699748"/>
                  <a:pt x="3348111" y="4614203"/>
                  <a:pt x="3348111" y="4614203"/>
                </a:cubicBezTo>
                <a:cubicBezTo>
                  <a:pt x="3378933" y="4398454"/>
                  <a:pt x="3336513" y="4634438"/>
                  <a:pt x="3404382" y="4417255"/>
                </a:cubicBezTo>
                <a:cubicBezTo>
                  <a:pt x="3426215" y="4347388"/>
                  <a:pt x="3446217" y="4202308"/>
                  <a:pt x="3460653" y="4135902"/>
                </a:cubicBezTo>
                <a:cubicBezTo>
                  <a:pt x="3472975" y="4079223"/>
                  <a:pt x="3488788" y="4023360"/>
                  <a:pt x="3502856" y="3967089"/>
                </a:cubicBezTo>
                <a:cubicBezTo>
                  <a:pt x="3507545" y="3906129"/>
                  <a:pt x="3509340" y="3844877"/>
                  <a:pt x="3516923" y="3784209"/>
                </a:cubicBezTo>
                <a:cubicBezTo>
                  <a:pt x="3530066" y="3679062"/>
                  <a:pt x="3548504" y="3615685"/>
                  <a:pt x="3573194" y="3516923"/>
                </a:cubicBezTo>
                <a:cubicBezTo>
                  <a:pt x="3577883" y="3470031"/>
                  <a:pt x="3587262" y="3423372"/>
                  <a:pt x="3587262" y="3376246"/>
                </a:cubicBezTo>
                <a:cubicBezTo>
                  <a:pt x="3587262" y="2822384"/>
                  <a:pt x="3581944" y="3166446"/>
                  <a:pt x="3559126" y="2869809"/>
                </a:cubicBezTo>
                <a:cubicBezTo>
                  <a:pt x="3543197" y="2662723"/>
                  <a:pt x="3540865" y="2491261"/>
                  <a:pt x="3530991" y="2278966"/>
                </a:cubicBezTo>
                <a:cubicBezTo>
                  <a:pt x="3525681" y="2164809"/>
                  <a:pt x="3518995" y="2006112"/>
                  <a:pt x="3502856" y="1885071"/>
                </a:cubicBezTo>
                <a:cubicBezTo>
                  <a:pt x="3502049" y="1879016"/>
                  <a:pt x="3480799" y="1770620"/>
                  <a:pt x="3474720" y="1758462"/>
                </a:cubicBezTo>
                <a:cubicBezTo>
                  <a:pt x="3464234" y="1737491"/>
                  <a:pt x="3443903" y="1722687"/>
                  <a:pt x="3432517" y="1702191"/>
                </a:cubicBezTo>
                <a:cubicBezTo>
                  <a:pt x="3420253" y="1680116"/>
                  <a:pt x="3417617" y="1653358"/>
                  <a:pt x="3404382" y="1631852"/>
                </a:cubicBezTo>
                <a:cubicBezTo>
                  <a:pt x="3379806" y="1591916"/>
                  <a:pt x="3345987" y="1558328"/>
                  <a:pt x="3319976" y="1519311"/>
                </a:cubicBezTo>
                <a:cubicBezTo>
                  <a:pt x="3280272" y="1459754"/>
                  <a:pt x="3250381" y="1393693"/>
                  <a:pt x="3207434" y="1336431"/>
                </a:cubicBezTo>
                <a:cubicBezTo>
                  <a:pt x="3151587" y="1261968"/>
                  <a:pt x="3081699" y="1198887"/>
                  <a:pt x="3024554" y="1125415"/>
                </a:cubicBezTo>
                <a:cubicBezTo>
                  <a:pt x="2917453" y="987713"/>
                  <a:pt x="2847516" y="816916"/>
                  <a:pt x="2715065" y="703385"/>
                </a:cubicBezTo>
                <a:cubicBezTo>
                  <a:pt x="2682240" y="675249"/>
                  <a:pt x="2648272" y="648396"/>
                  <a:pt x="2616591" y="618978"/>
                </a:cubicBezTo>
                <a:cubicBezTo>
                  <a:pt x="2582574" y="587391"/>
                  <a:pt x="2550942" y="553329"/>
                  <a:pt x="2518117" y="520505"/>
                </a:cubicBezTo>
                <a:cubicBezTo>
                  <a:pt x="2504049" y="506437"/>
                  <a:pt x="2492467" y="489338"/>
                  <a:pt x="2475914" y="478302"/>
                </a:cubicBezTo>
                <a:cubicBezTo>
                  <a:pt x="2461846" y="468923"/>
                  <a:pt x="2446700" y="460990"/>
                  <a:pt x="2433711" y="450166"/>
                </a:cubicBezTo>
                <a:cubicBezTo>
                  <a:pt x="2325402" y="359908"/>
                  <a:pt x="2454080" y="449677"/>
                  <a:pt x="2349305" y="379828"/>
                </a:cubicBezTo>
                <a:cubicBezTo>
                  <a:pt x="2329802" y="353824"/>
                  <a:pt x="2294291" y="300948"/>
                  <a:pt x="2264899" y="281354"/>
                </a:cubicBezTo>
                <a:cubicBezTo>
                  <a:pt x="2252561" y="273129"/>
                  <a:pt x="2236764" y="271975"/>
                  <a:pt x="2222696" y="267286"/>
                </a:cubicBezTo>
                <a:cubicBezTo>
                  <a:pt x="2213317" y="257908"/>
                  <a:pt x="2205933" y="245975"/>
                  <a:pt x="2194560" y="239151"/>
                </a:cubicBezTo>
                <a:cubicBezTo>
                  <a:pt x="2181844" y="231522"/>
                  <a:pt x="2166960" y="227660"/>
                  <a:pt x="2152357" y="225083"/>
                </a:cubicBezTo>
                <a:cubicBezTo>
                  <a:pt x="2087051" y="213558"/>
                  <a:pt x="2020823" y="207850"/>
                  <a:pt x="1955410" y="196948"/>
                </a:cubicBezTo>
                <a:cubicBezTo>
                  <a:pt x="1674351" y="150104"/>
                  <a:pt x="2110524" y="221621"/>
                  <a:pt x="1758462" y="168812"/>
                </a:cubicBezTo>
                <a:cubicBezTo>
                  <a:pt x="1702046" y="160350"/>
                  <a:pt x="1645408" y="152733"/>
                  <a:pt x="1589650" y="140677"/>
                </a:cubicBezTo>
                <a:cubicBezTo>
                  <a:pt x="1471813" y="115199"/>
                  <a:pt x="1356572" y="77838"/>
                  <a:pt x="1237957" y="56271"/>
                </a:cubicBezTo>
                <a:lnTo>
                  <a:pt x="1083213" y="28135"/>
                </a:lnTo>
                <a:cubicBezTo>
                  <a:pt x="1002943" y="14757"/>
                  <a:pt x="940550" y="9158"/>
                  <a:pt x="858130" y="0"/>
                </a:cubicBezTo>
                <a:cubicBezTo>
                  <a:pt x="754967" y="4689"/>
                  <a:pt x="651628" y="6439"/>
                  <a:pt x="548640" y="14068"/>
                </a:cubicBezTo>
                <a:cubicBezTo>
                  <a:pt x="524795" y="15834"/>
                  <a:pt x="500690" y="19740"/>
                  <a:pt x="478302" y="28135"/>
                </a:cubicBezTo>
                <a:cubicBezTo>
                  <a:pt x="284011" y="100994"/>
                  <a:pt x="608024" y="13292"/>
                  <a:pt x="379828" y="70338"/>
                </a:cubicBezTo>
                <a:cubicBezTo>
                  <a:pt x="300107" y="189923"/>
                  <a:pt x="431419" y="4673"/>
                  <a:pt x="267286" y="168812"/>
                </a:cubicBezTo>
                <a:cubicBezTo>
                  <a:pt x="227301" y="208798"/>
                  <a:pt x="241402" y="197350"/>
                  <a:pt x="182880" y="239151"/>
                </a:cubicBezTo>
                <a:cubicBezTo>
                  <a:pt x="169122" y="248978"/>
                  <a:pt x="153514" y="256283"/>
                  <a:pt x="140677" y="267286"/>
                </a:cubicBezTo>
                <a:cubicBezTo>
                  <a:pt x="120537" y="284549"/>
                  <a:pt x="84406" y="323557"/>
                  <a:pt x="84406" y="323557"/>
                </a:cubicBezTo>
                <a:cubicBezTo>
                  <a:pt x="79717" y="337625"/>
                  <a:pt x="77968" y="353045"/>
                  <a:pt x="70339" y="365760"/>
                </a:cubicBezTo>
                <a:cubicBezTo>
                  <a:pt x="63515" y="377133"/>
                  <a:pt x="48134" y="382032"/>
                  <a:pt x="42203" y="393895"/>
                </a:cubicBezTo>
                <a:cubicBezTo>
                  <a:pt x="25081" y="428139"/>
                  <a:pt x="10096" y="494189"/>
                  <a:pt x="0" y="534572"/>
                </a:cubicBezTo>
                <a:cubicBezTo>
                  <a:pt x="11026" y="644833"/>
                  <a:pt x="8291" y="686059"/>
                  <a:pt x="42203" y="787791"/>
                </a:cubicBezTo>
                <a:lnTo>
                  <a:pt x="70339" y="872197"/>
                </a:lnTo>
                <a:cubicBezTo>
                  <a:pt x="75028" y="886265"/>
                  <a:pt x="80809" y="900014"/>
                  <a:pt x="84406" y="914400"/>
                </a:cubicBezTo>
                <a:cubicBezTo>
                  <a:pt x="89095" y="933157"/>
                  <a:pt x="93162" y="952081"/>
                  <a:pt x="98474" y="970671"/>
                </a:cubicBezTo>
                <a:cubicBezTo>
                  <a:pt x="115508" y="1030288"/>
                  <a:pt x="112542" y="992659"/>
                  <a:pt x="112542" y="1041009"/>
                </a:cubicBezTo>
                <a:lnTo>
                  <a:pt x="112542" y="1041009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Picture 6" descr="fig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355458"/>
            <a:ext cx="5143500" cy="5313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3851920" y="2852936"/>
            <a:ext cx="1152128" cy="1944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857250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rtlCol="0">
            <a:normAutofit fontScale="90000"/>
          </a:bodyPr>
          <a:lstStyle/>
          <a:p>
            <a:pPr marL="762000" indent="-762000" eaLnBrk="1" fontAlgn="auto" hangingPunct="1">
              <a:spcAft>
                <a:spcPts val="0"/>
              </a:spcAft>
              <a:defRPr/>
            </a:pPr>
            <a:r>
              <a:rPr lang="pt-BR" sz="1800" dirty="0" smtClean="0">
                <a:solidFill>
                  <a:srgbClr val="FF0000"/>
                </a:solidFill>
              </a:rPr>
              <a:t>	</a:t>
            </a:r>
            <a:r>
              <a:rPr lang="pt-BR" sz="2400" b="1" dirty="0" smtClean="0">
                <a:solidFill>
                  <a:srgbClr val="FF0000"/>
                </a:solidFill>
                <a:latin typeface="Arial" charset="0"/>
              </a:rPr>
              <a:t>Articulação </a:t>
            </a:r>
            <a:r>
              <a:rPr lang="pt-BR" sz="2400" b="1" dirty="0" err="1" smtClean="0">
                <a:solidFill>
                  <a:srgbClr val="FF0000"/>
                </a:solidFill>
                <a:latin typeface="Arial" charset="0"/>
              </a:rPr>
              <a:t>têmporo</a:t>
            </a:r>
            <a:r>
              <a:rPr lang="pt-BR" sz="2400" b="1" dirty="0" smtClean="0">
                <a:solidFill>
                  <a:srgbClr val="FF0000"/>
                </a:solidFill>
                <a:latin typeface="Arial" charset="0"/>
              </a:rPr>
              <a:t> mandibular (ATM)</a:t>
            </a:r>
            <a:r>
              <a:rPr lang="pt-BR" sz="2000" b="1" dirty="0" smtClean="0">
                <a:solidFill>
                  <a:srgbClr val="FFFF00"/>
                </a:solidFill>
                <a:latin typeface="Arial" charset="0"/>
              </a:rPr>
              <a:t/>
            </a:r>
            <a:br>
              <a:rPr lang="pt-BR" sz="2000" b="1" dirty="0" smtClean="0">
                <a:solidFill>
                  <a:srgbClr val="FFFF00"/>
                </a:solidFill>
                <a:latin typeface="Arial" charset="0"/>
              </a:rPr>
            </a:br>
            <a:r>
              <a:rPr lang="pt-BR" sz="2000" b="1" dirty="0" err="1" smtClean="0">
                <a:solidFill>
                  <a:srgbClr val="0070C0"/>
                </a:solidFill>
                <a:latin typeface="Arial" charset="0"/>
              </a:rPr>
              <a:t>Sinovial</a:t>
            </a:r>
            <a:r>
              <a:rPr lang="pt-BR" sz="2000" b="1" dirty="0" smtClean="0">
                <a:solidFill>
                  <a:srgbClr val="0070C0"/>
                </a:solidFill>
                <a:latin typeface="Arial" charset="0"/>
              </a:rPr>
              <a:t> gínglimo modificada</a:t>
            </a:r>
            <a:r>
              <a:rPr lang="pt-BR" sz="2000" b="1" dirty="0" smtClean="0">
                <a:solidFill>
                  <a:srgbClr val="FFFF00"/>
                </a:solidFill>
                <a:latin typeface="Arial" charset="0"/>
              </a:rPr>
              <a:t/>
            </a:r>
            <a:br>
              <a:rPr lang="pt-BR" sz="2000" b="1" dirty="0" smtClean="0">
                <a:solidFill>
                  <a:srgbClr val="FFFF00"/>
                </a:solidFill>
                <a:latin typeface="Arial" charset="0"/>
              </a:rPr>
            </a:br>
            <a:endParaRPr lang="pt-BR" sz="2000" b="1" dirty="0" smtClean="0">
              <a:latin typeface="Arial" charset="0"/>
            </a:endParaRPr>
          </a:p>
        </p:txBody>
      </p:sp>
      <p:pic>
        <p:nvPicPr>
          <p:cNvPr id="12291" name="Picture 3" descr="3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00125" y="1571625"/>
            <a:ext cx="7134225" cy="5078413"/>
          </a:xfrm>
          <a:noFill/>
          <a:ln>
            <a:solidFill>
              <a:srgbClr val="0070C0"/>
            </a:solidFill>
          </a:ln>
        </p:spPr>
      </p:pic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1214438" y="1143000"/>
            <a:ext cx="7143750" cy="3698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solidFill>
                  <a:srgbClr val="0070C0"/>
                </a:solidFill>
                <a:latin typeface="Arial" charset="0"/>
              </a:rPr>
              <a:t>Ligamentos: </a:t>
            </a:r>
            <a:r>
              <a:rPr lang="pt-BR" b="1">
                <a:latin typeface="Arial" charset="0"/>
              </a:rPr>
              <a:t>lateral, estilomandibular e esfenomandibular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rgbClr val="0070C0"/>
                </a:solidFill>
              </a:rPr>
              <a:t>Cabeça ou côndilo – tubérculo articular e fossa da mandíbula; </a:t>
            </a:r>
            <a:r>
              <a:rPr lang="pt-BR" sz="2000" b="1" dirty="0" smtClean="0">
                <a:solidFill>
                  <a:srgbClr val="FFFF00"/>
                </a:solidFill>
              </a:rPr>
              <a:t/>
            </a:r>
            <a:br>
              <a:rPr lang="pt-BR" sz="2000" b="1" dirty="0" smtClean="0">
                <a:solidFill>
                  <a:srgbClr val="FFFF00"/>
                </a:solidFill>
              </a:rPr>
            </a:br>
            <a:r>
              <a:rPr lang="pt-BR" sz="2000" b="1" dirty="0" smtClean="0">
                <a:solidFill>
                  <a:srgbClr val="FF0000"/>
                </a:solidFill>
              </a:rPr>
              <a:t>Disco articular</a:t>
            </a:r>
            <a:br>
              <a:rPr lang="pt-BR" sz="2000" b="1" dirty="0" smtClean="0">
                <a:solidFill>
                  <a:srgbClr val="FF0000"/>
                </a:solidFill>
              </a:rPr>
            </a:br>
            <a:r>
              <a:rPr lang="pt-BR" sz="2000" b="1" dirty="0" smtClean="0">
                <a:solidFill>
                  <a:srgbClr val="FF0000"/>
                </a:solidFill>
              </a:rPr>
              <a:t>Movimentos</a:t>
            </a:r>
            <a:r>
              <a:rPr lang="pt-BR" sz="2000" b="1" dirty="0" smtClean="0">
                <a:solidFill>
                  <a:srgbClr val="0070C0"/>
                </a:solidFill>
              </a:rPr>
              <a:t>: deslizamento (protrusão e retração) + movimento tipo dobradiça (elevação e depressão);</a:t>
            </a:r>
            <a:br>
              <a:rPr lang="pt-BR" sz="2000" b="1" dirty="0" smtClean="0">
                <a:solidFill>
                  <a:srgbClr val="0070C0"/>
                </a:solidFill>
              </a:rPr>
            </a:br>
            <a:endParaRPr lang="pt-BR" sz="2000" b="1" dirty="0" smtClean="0">
              <a:solidFill>
                <a:srgbClr val="0070C0"/>
              </a:solidFill>
            </a:endParaRPr>
          </a:p>
        </p:txBody>
      </p:sp>
      <p:pic>
        <p:nvPicPr>
          <p:cNvPr id="5123" name="Picture 3" descr="fig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1700" y="1468438"/>
            <a:ext cx="7385050" cy="5056187"/>
          </a:xfr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dirty="0" smtClean="0">
                <a:solidFill>
                  <a:srgbClr val="FFFF00"/>
                </a:solidFill>
              </a:rPr>
              <a:t/>
            </a:r>
            <a:br>
              <a:rPr lang="pt-BR" sz="2400" dirty="0" smtClean="0">
                <a:solidFill>
                  <a:srgbClr val="FFFF00"/>
                </a:solidFill>
              </a:rPr>
            </a:br>
            <a:r>
              <a:rPr lang="pt-BR" sz="2700" b="1" dirty="0" smtClean="0">
                <a:solidFill>
                  <a:srgbClr val="FF0000"/>
                </a:solidFill>
              </a:rPr>
              <a:t>Mm. da mastigação</a:t>
            </a:r>
            <a:r>
              <a:rPr lang="pt-BR" sz="2700" b="1" dirty="0" smtClean="0">
                <a:solidFill>
                  <a:srgbClr val="FFFF00"/>
                </a:solidFill>
              </a:rPr>
              <a:t> </a:t>
            </a:r>
            <a:r>
              <a:rPr lang="pt-BR" sz="2000" b="1" dirty="0" smtClean="0">
                <a:solidFill>
                  <a:srgbClr val="FFFF00"/>
                </a:solidFill>
              </a:rPr>
              <a:t/>
            </a:r>
            <a:br>
              <a:rPr lang="pt-BR" sz="2000" b="1" dirty="0" smtClean="0">
                <a:solidFill>
                  <a:srgbClr val="FFFF00"/>
                </a:solidFill>
              </a:rPr>
            </a:br>
            <a:r>
              <a:rPr lang="pt-BR" sz="2000" b="1" dirty="0" smtClean="0">
                <a:solidFill>
                  <a:srgbClr val="0070C0"/>
                </a:solidFill>
              </a:rPr>
              <a:t>M. Temporal e M. </a:t>
            </a:r>
            <a:r>
              <a:rPr lang="pt-BR" sz="2000" b="1" dirty="0" err="1" smtClean="0">
                <a:solidFill>
                  <a:srgbClr val="0070C0"/>
                </a:solidFill>
              </a:rPr>
              <a:t>masséter</a:t>
            </a:r>
            <a:r>
              <a:rPr lang="pt-BR" sz="2000" b="1" dirty="0" smtClean="0">
                <a:solidFill>
                  <a:srgbClr val="FFFF00"/>
                </a:solidFill>
              </a:rPr>
              <a:t/>
            </a:r>
            <a:br>
              <a:rPr lang="pt-BR" sz="2000" b="1" dirty="0" smtClean="0">
                <a:solidFill>
                  <a:srgbClr val="FFFF00"/>
                </a:solidFill>
              </a:rPr>
            </a:br>
            <a:r>
              <a:rPr lang="pt-BR" sz="2000" b="1" dirty="0" smtClean="0">
                <a:solidFill>
                  <a:srgbClr val="0070C0"/>
                </a:solidFill>
              </a:rPr>
              <a:t>Ações:</a:t>
            </a:r>
            <a:r>
              <a:rPr lang="pt-BR" sz="2000" b="1" dirty="0" smtClean="0">
                <a:solidFill>
                  <a:srgbClr val="FF0000"/>
                </a:solidFill>
              </a:rPr>
              <a:t> </a:t>
            </a:r>
            <a:r>
              <a:rPr lang="pt-BR" sz="2000" b="1" dirty="0" smtClean="0"/>
              <a:t>eleva e retrai a mandíbula /eleva a mandíbula.</a:t>
            </a:r>
            <a:r>
              <a:rPr lang="pt-BR" sz="2400" b="1" dirty="0" smtClean="0"/>
              <a:t> </a:t>
            </a:r>
            <a:br>
              <a:rPr lang="pt-BR" sz="2400" b="1" dirty="0" smtClean="0"/>
            </a:br>
            <a:endParaRPr lang="pt-BR" sz="2400" b="1" dirty="0" smtClean="0"/>
          </a:p>
        </p:txBody>
      </p:sp>
      <p:pic>
        <p:nvPicPr>
          <p:cNvPr id="6147" name="Picture 4" descr="2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633538"/>
            <a:ext cx="4038600" cy="4459287"/>
          </a:xfrm>
          <a:noFill/>
        </p:spPr>
      </p:pic>
      <p:pic>
        <p:nvPicPr>
          <p:cNvPr id="6148" name="Picture 3" descr="2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771650"/>
            <a:ext cx="4038600" cy="41830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2000" b="1" smtClean="0">
                <a:solidFill>
                  <a:srgbClr val="0070C0"/>
                </a:solidFill>
              </a:rPr>
              <a:t>Mm. pterigóides medial e lateral</a:t>
            </a:r>
            <a:r>
              <a:rPr lang="pt-BR" sz="2000" b="1" smtClean="0">
                <a:solidFill>
                  <a:srgbClr val="FFFF00"/>
                </a:solidFill>
              </a:rPr>
              <a:t/>
            </a:r>
            <a:br>
              <a:rPr lang="pt-BR" sz="2000" b="1" smtClean="0">
                <a:solidFill>
                  <a:srgbClr val="FFFF00"/>
                </a:solidFill>
              </a:rPr>
            </a:br>
            <a:r>
              <a:rPr lang="pt-BR" sz="2000" b="1" smtClean="0">
                <a:solidFill>
                  <a:srgbClr val="0070C0"/>
                </a:solidFill>
              </a:rPr>
              <a:t>Ações:</a:t>
            </a:r>
            <a:r>
              <a:rPr lang="pt-BR" sz="2000" b="1" smtClean="0"/>
              <a:t> eleva a mandíbula / protrai a mandíbula. Ambos – movimento de lateralidade.</a:t>
            </a:r>
            <a:r>
              <a:rPr lang="pt-BR" sz="2800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8435" name="Picture 4" descr="2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989138"/>
            <a:ext cx="4157663" cy="4176712"/>
          </a:xfrm>
          <a:noFill/>
        </p:spPr>
      </p:pic>
      <p:pic>
        <p:nvPicPr>
          <p:cNvPr id="7172" name="Picture 3" descr="2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071688"/>
            <a:ext cx="4281488" cy="38798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66122-008-f2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762125"/>
            <a:ext cx="5545137" cy="476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4259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838200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rgbClr val="FFFF00"/>
                </a:solidFill>
              </a:rPr>
              <a:t/>
            </a:r>
            <a:br>
              <a:rPr lang="pt-BR" sz="2400" b="1" dirty="0" smtClean="0">
                <a:solidFill>
                  <a:srgbClr val="FFFF00"/>
                </a:solidFill>
              </a:rPr>
            </a:br>
            <a:r>
              <a:rPr lang="pt-BR" sz="2700" b="1" dirty="0" smtClean="0">
                <a:solidFill>
                  <a:schemeClr val="tx2"/>
                </a:solidFill>
              </a:rPr>
              <a:t>Corpo adiposo da bochecha = de </a:t>
            </a:r>
            <a:r>
              <a:rPr lang="pt-BR" sz="2700" b="1" dirty="0" err="1" smtClean="0">
                <a:solidFill>
                  <a:schemeClr val="tx2"/>
                </a:solidFill>
              </a:rPr>
              <a:t>Bichat</a:t>
            </a:r>
            <a:r>
              <a:rPr lang="pt-BR" sz="2700" b="1" dirty="0" smtClean="0">
                <a:solidFill>
                  <a:schemeClr val="tx2"/>
                </a:solidFill>
              </a:rPr>
              <a:t/>
            </a:r>
            <a:br>
              <a:rPr lang="pt-BR" sz="2700" b="1" dirty="0" smtClean="0">
                <a:solidFill>
                  <a:schemeClr val="tx2"/>
                </a:solidFill>
              </a:rPr>
            </a:br>
            <a:endParaRPr lang="pt-BR" sz="2700" b="1" dirty="0" smtClean="0">
              <a:solidFill>
                <a:schemeClr val="tx2"/>
              </a:solidFill>
            </a:endParaRPr>
          </a:p>
        </p:txBody>
      </p:sp>
      <p:pic>
        <p:nvPicPr>
          <p:cNvPr id="224260" name="Picture 4" descr="Sem título-5cóp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0113" y="1981200"/>
            <a:ext cx="291306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Resultado de imagem para imagem da bola de bichat bichectomia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8" y="1428750"/>
            <a:ext cx="5072062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9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 l="13226" r="19839" b="22050"/>
          <a:stretch>
            <a:fillRect/>
          </a:stretch>
        </p:blipFill>
        <p:spPr>
          <a:xfrm>
            <a:off x="4587875" y="2143125"/>
            <a:ext cx="4498975" cy="3768725"/>
          </a:xfrm>
          <a:noFill/>
        </p:spPr>
      </p:pic>
      <p:sp>
        <p:nvSpPr>
          <p:cNvPr id="10" name="Retângulo 9"/>
          <p:cNvSpPr/>
          <p:nvPr/>
        </p:nvSpPr>
        <p:spPr>
          <a:xfrm>
            <a:off x="3286125" y="214313"/>
            <a:ext cx="2786063" cy="4619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2400" b="1" dirty="0">
                <a:solidFill>
                  <a:schemeClr val="tx2"/>
                </a:solidFill>
                <a:latin typeface="Arial" charset="0"/>
              </a:rPr>
              <a:t>Artéria maxilar</a:t>
            </a:r>
          </a:p>
        </p:txBody>
      </p:sp>
      <p:sp>
        <p:nvSpPr>
          <p:cNvPr id="6" name="Retângulo 5"/>
          <p:cNvSpPr/>
          <p:nvPr/>
        </p:nvSpPr>
        <p:spPr>
          <a:xfrm>
            <a:off x="611560" y="836712"/>
            <a:ext cx="7992888" cy="151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2339752" y="6525344"/>
            <a:ext cx="720080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68313" y="2486844"/>
            <a:ext cx="424815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pt-BR" sz="2000" b="1" dirty="0">
                <a:latin typeface="Arial" charset="0"/>
              </a:rPr>
              <a:t>Ramos musculares          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pt-BR" sz="2000" b="1" dirty="0">
                <a:solidFill>
                  <a:srgbClr val="FF0000"/>
                </a:solidFill>
                <a:latin typeface="Arial" charset="0"/>
              </a:rPr>
              <a:t>(</a:t>
            </a:r>
            <a:r>
              <a:rPr lang="pt-BR" sz="2000" b="1" dirty="0" err="1">
                <a:solidFill>
                  <a:srgbClr val="FF0000"/>
                </a:solidFill>
                <a:latin typeface="Arial" charset="0"/>
              </a:rPr>
              <a:t>massetérico</a:t>
            </a:r>
            <a:r>
              <a:rPr lang="pt-BR" sz="2000" b="1" dirty="0">
                <a:solidFill>
                  <a:srgbClr val="FF0000"/>
                </a:solidFill>
                <a:latin typeface="Arial" charset="0"/>
              </a:rPr>
              <a:t>, temporal profundo e pterigóideo)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pt-BR" sz="2000" b="1" dirty="0">
                <a:latin typeface="Arial" charset="0"/>
              </a:rPr>
              <a:t>     </a:t>
            </a:r>
            <a:r>
              <a:rPr lang="pt-BR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</a:t>
            </a:r>
          </a:p>
        </p:txBody>
      </p:sp>
      <p:pic>
        <p:nvPicPr>
          <p:cNvPr id="9" name="Picture 10" descr="Resultado de imagem para ramos terminais da arteria carotida extern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714375"/>
            <a:ext cx="8340278" cy="61436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539552" y="836712"/>
            <a:ext cx="8208912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2195736" y="6480720"/>
            <a:ext cx="792088" cy="404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4375"/>
            <a:ext cx="8229600" cy="10382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000" b="1" dirty="0" smtClean="0">
                <a:latin typeface="Arial" charset="0"/>
              </a:rPr>
              <a:t/>
            </a:r>
            <a:br>
              <a:rPr lang="pt-BR" sz="2000" b="1" dirty="0" smtClean="0">
                <a:latin typeface="Arial" charset="0"/>
              </a:rPr>
            </a:br>
            <a:r>
              <a:rPr lang="pt-BR" sz="2000" b="1" dirty="0" smtClean="0">
                <a:solidFill>
                  <a:srgbClr val="0070C0"/>
                </a:solidFill>
                <a:latin typeface="Arial" charset="0"/>
              </a:rPr>
              <a:t>- Conexões: </a:t>
            </a:r>
            <a:r>
              <a:rPr lang="pt-BR" sz="2000" b="1" dirty="0" smtClean="0">
                <a:latin typeface="Arial" charset="0"/>
              </a:rPr>
              <a:t>v. </a:t>
            </a:r>
            <a:r>
              <a:rPr lang="pt-BR" sz="2000" b="1" dirty="0" err="1" smtClean="0">
                <a:latin typeface="Arial" charset="0"/>
              </a:rPr>
              <a:t>retromandibular</a:t>
            </a:r>
            <a:r>
              <a:rPr lang="pt-BR" sz="2000" b="1" dirty="0" smtClean="0">
                <a:latin typeface="Arial" charset="0"/>
              </a:rPr>
              <a:t>; v. facial, v. oftálmica inferior e seio cavernoso.</a:t>
            </a:r>
            <a:r>
              <a:rPr lang="pt-BR" sz="2000" b="1" dirty="0" smtClean="0">
                <a:solidFill>
                  <a:srgbClr val="FFFF00"/>
                </a:solidFill>
                <a:latin typeface="Arial" charset="0"/>
              </a:rPr>
              <a:t/>
            </a:r>
            <a:br>
              <a:rPr lang="pt-BR" sz="2000" b="1" dirty="0" smtClean="0">
                <a:solidFill>
                  <a:srgbClr val="FFFF00"/>
                </a:solidFill>
                <a:latin typeface="Arial" charset="0"/>
              </a:rPr>
            </a:br>
            <a:r>
              <a:rPr lang="pt-BR" sz="1600" dirty="0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pt-BR" sz="1600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pt-BR" sz="1600" dirty="0" smtClean="0">
                <a:latin typeface="Arial Black" pitchFamily="34" charset="0"/>
              </a:rPr>
              <a:t/>
            </a:r>
            <a:br>
              <a:rPr lang="pt-BR" sz="1600" dirty="0" smtClean="0">
                <a:latin typeface="Arial Black" pitchFamily="34" charset="0"/>
              </a:rPr>
            </a:br>
            <a:endParaRPr lang="pt-BR" sz="1600" dirty="0" smtClean="0">
              <a:latin typeface="Arial Black" pitchFamily="34" charset="0"/>
            </a:endParaRPr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3226" r="19839" b="22050"/>
          <a:stretch>
            <a:fillRect/>
          </a:stretch>
        </p:blipFill>
        <p:spPr>
          <a:xfrm>
            <a:off x="107950" y="2339975"/>
            <a:ext cx="3529013" cy="2960688"/>
          </a:xfrm>
          <a:noFill/>
        </p:spPr>
      </p:pic>
      <p:pic>
        <p:nvPicPr>
          <p:cNvPr id="10244" name="Picture 5" descr="fig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708400" y="2060575"/>
            <a:ext cx="5364163" cy="3816350"/>
          </a:xfrm>
          <a:noFill/>
          <a:ln>
            <a:noFill/>
          </a:ln>
        </p:spPr>
      </p:pic>
      <p:sp>
        <p:nvSpPr>
          <p:cNvPr id="10245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4654550" y="1981200"/>
            <a:ext cx="403225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pt-BR" sz="2800" smtClean="0"/>
          </a:p>
          <a:p>
            <a:pPr eaLnBrk="1" hangingPunct="1">
              <a:buFont typeface="Wingdings" pitchFamily="2" charset="2"/>
              <a:buNone/>
            </a:pPr>
            <a:endParaRPr lang="pt-BR" sz="2800" smtClean="0"/>
          </a:p>
        </p:txBody>
      </p:sp>
      <p:sp>
        <p:nvSpPr>
          <p:cNvPr id="6" name="Retângulo 5"/>
          <p:cNvSpPr/>
          <p:nvPr/>
        </p:nvSpPr>
        <p:spPr>
          <a:xfrm>
            <a:off x="2947988" y="285750"/>
            <a:ext cx="3925887" cy="4619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chemeClr val="tx2"/>
                </a:solidFill>
                <a:latin typeface="Arial" charset="0"/>
              </a:rPr>
              <a:t>Plexo venoso pterigóideo</a:t>
            </a:r>
            <a:endParaRPr lang="pt-BR" sz="2400" dirty="0">
              <a:solidFill>
                <a:schemeClr val="tx2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5868144" y="3212976"/>
            <a:ext cx="1296144" cy="1296144"/>
          </a:xfrm>
          <a:prstGeom prst="ellipse">
            <a:avLst/>
          </a:prstGeom>
          <a:noFill/>
          <a:ln w="381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4139952" y="5733256"/>
            <a:ext cx="446449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-108520" y="2204864"/>
            <a:ext cx="3672408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3203848" y="5013176"/>
            <a:ext cx="43204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4" name="Conector de seta reta 13"/>
          <p:cNvCxnSpPr/>
          <p:nvPr/>
        </p:nvCxnSpPr>
        <p:spPr>
          <a:xfrm>
            <a:off x="6804248" y="3789040"/>
            <a:ext cx="216024" cy="288032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 flipH="1">
            <a:off x="5868144" y="4077072"/>
            <a:ext cx="432048" cy="14401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/>
          <p:nvPr/>
        </p:nvCxnSpPr>
        <p:spPr>
          <a:xfrm flipH="1" flipV="1">
            <a:off x="6012160" y="3429000"/>
            <a:ext cx="288032" cy="288032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/>
          <p:nvPr/>
        </p:nvCxnSpPr>
        <p:spPr>
          <a:xfrm flipV="1">
            <a:off x="6588224" y="3284984"/>
            <a:ext cx="135632" cy="216024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12" descr="F66122-008-f0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2095971"/>
            <a:ext cx="5329237" cy="3997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5" name="Retângulo 24"/>
          <p:cNvSpPr/>
          <p:nvPr/>
        </p:nvSpPr>
        <p:spPr>
          <a:xfrm>
            <a:off x="4283968" y="5805264"/>
            <a:ext cx="424847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260</Words>
  <Application>Microsoft Office PowerPoint</Application>
  <PresentationFormat>Apresentação na tela (4:3)</PresentationFormat>
  <Paragraphs>49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Tema do Office</vt:lpstr>
      <vt:lpstr>Slide 1</vt:lpstr>
      <vt:lpstr>REGIÕES</vt:lpstr>
      <vt:lpstr> Articulação têmporo mandibular (ATM) Sinovial gínglimo modificada </vt:lpstr>
      <vt:lpstr>Cabeça ou côndilo – tubérculo articular e fossa da mandíbula;  Disco articular Movimentos: deslizamento (protrusão e retração) + movimento tipo dobradiça (elevação e depressão); </vt:lpstr>
      <vt:lpstr> Mm. da mastigação  M. Temporal e M. masséter Ações: eleva e retrai a mandíbula /eleva a mandíbula.  </vt:lpstr>
      <vt:lpstr>Mm. pterigóides medial e lateral Ações: eleva a mandíbula / protrai a mandíbula. Ambos – movimento de lateralidade. </vt:lpstr>
      <vt:lpstr> Corpo adiposo da bochecha = de Bichat </vt:lpstr>
      <vt:lpstr>Slide 8</vt:lpstr>
      <vt:lpstr> - Conexões: v. retromandibular; v. facial, v. oftálmica inferior e seio cavernoso.   </vt:lpstr>
      <vt:lpstr>  Gânglio trigeminal  Divisões: oftálmica(V1), maxilar (V2) e mandibular(V3)</vt:lpstr>
      <vt:lpstr>            RESUMO</vt:lpstr>
      <vt:lpstr>REFERÊNCIAS BIBLIOGRÁFICAS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tirapelli</dc:creator>
  <cp:lastModifiedBy>tirapelli</cp:lastModifiedBy>
  <cp:revision>6</cp:revision>
  <dcterms:created xsi:type="dcterms:W3CDTF">2019-04-16T10:59:53Z</dcterms:created>
  <dcterms:modified xsi:type="dcterms:W3CDTF">2019-04-16T19:58:03Z</dcterms:modified>
</cp:coreProperties>
</file>