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9"/>
  </p:notesMasterIdLst>
  <p:sldIdLst>
    <p:sldId id="257" r:id="rId2"/>
    <p:sldId id="258" r:id="rId3"/>
    <p:sldId id="259" r:id="rId4"/>
    <p:sldId id="270" r:id="rId5"/>
    <p:sldId id="272" r:id="rId6"/>
    <p:sldId id="260" r:id="rId7"/>
    <p:sldId id="261" r:id="rId8"/>
    <p:sldId id="262" r:id="rId9"/>
    <p:sldId id="271" r:id="rId10"/>
    <p:sldId id="276" r:id="rId11"/>
    <p:sldId id="302" r:id="rId12"/>
    <p:sldId id="303" r:id="rId13"/>
    <p:sldId id="305" r:id="rId14"/>
    <p:sldId id="306" r:id="rId15"/>
    <p:sldId id="273" r:id="rId16"/>
    <p:sldId id="263" r:id="rId17"/>
    <p:sldId id="264" r:id="rId18"/>
    <p:sldId id="265" r:id="rId19"/>
    <p:sldId id="274" r:id="rId20"/>
    <p:sldId id="281" r:id="rId21"/>
    <p:sldId id="283" r:id="rId22"/>
    <p:sldId id="282" r:id="rId23"/>
    <p:sldId id="284" r:id="rId24"/>
    <p:sldId id="275" r:id="rId25"/>
    <p:sldId id="266" r:id="rId26"/>
    <p:sldId id="277" r:id="rId27"/>
    <p:sldId id="287" r:id="rId28"/>
    <p:sldId id="288" r:id="rId29"/>
    <p:sldId id="267" r:id="rId30"/>
    <p:sldId id="278" r:id="rId31"/>
    <p:sldId id="268" r:id="rId32"/>
    <p:sldId id="279" r:id="rId33"/>
    <p:sldId id="291" r:id="rId34"/>
    <p:sldId id="290" r:id="rId35"/>
    <p:sldId id="280" r:id="rId36"/>
    <p:sldId id="300" r:id="rId37"/>
    <p:sldId id="285" r:id="rId38"/>
    <p:sldId id="289" r:id="rId39"/>
    <p:sldId id="293" r:id="rId40"/>
    <p:sldId id="294" r:id="rId41"/>
    <p:sldId id="298" r:id="rId42"/>
    <p:sldId id="299" r:id="rId43"/>
    <p:sldId id="295" r:id="rId44"/>
    <p:sldId id="297" r:id="rId45"/>
    <p:sldId id="296" r:id="rId46"/>
    <p:sldId id="269" r:id="rId47"/>
    <p:sldId id="292" r:id="rId48"/>
  </p:sldIdLst>
  <p:sldSz cx="9144000" cy="6858000" type="screen4x3"/>
  <p:notesSz cx="6858000" cy="9144000"/>
  <p:custDataLst>
    <p:tags r:id="rId50"/>
  </p:custData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E76"/>
    <a:srgbClr val="DD8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FA646E-CD86-434E-B481-10C4EDE619B9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84A10A-9DA9-464B-9618-71BB6BA36B3B}">
      <dgm:prSet phldrT="[Texto]"/>
      <dgm:spPr/>
      <dgm:t>
        <a:bodyPr/>
        <a:lstStyle/>
        <a:p>
          <a:r>
            <a:rPr lang="pt-BR" altLang="pt-BR" b="1"/>
            <a:t>PRIMEIRA GERAÇÃO</a:t>
          </a:r>
          <a:endParaRPr lang="pt-BR" b="1" dirty="0"/>
        </a:p>
      </dgm:t>
    </dgm:pt>
    <dgm:pt modelId="{75407859-D104-4EEC-9090-CA59197DDBA1}" type="parTrans" cxnId="{7FB74989-5C05-4910-8DA8-DC6FEC7B2FD5}">
      <dgm:prSet/>
      <dgm:spPr/>
      <dgm:t>
        <a:bodyPr/>
        <a:lstStyle/>
        <a:p>
          <a:endParaRPr lang="pt-BR" b="1"/>
        </a:p>
      </dgm:t>
    </dgm:pt>
    <dgm:pt modelId="{FA234FA8-2709-46DC-B6D9-7BD78388EE6E}" type="sibTrans" cxnId="{7FB74989-5C05-4910-8DA8-DC6FEC7B2FD5}">
      <dgm:prSet/>
      <dgm:spPr/>
      <dgm:t>
        <a:bodyPr/>
        <a:lstStyle/>
        <a:p>
          <a:endParaRPr lang="pt-BR" b="1"/>
        </a:p>
      </dgm:t>
    </dgm:pt>
    <dgm:pt modelId="{39AE1575-3695-48F8-B8C4-D60E0856DEF2}">
      <dgm:prSet phldrT="[Texto]"/>
      <dgm:spPr/>
      <dgm:t>
        <a:bodyPr/>
        <a:lstStyle/>
        <a:p>
          <a:pPr algn="l"/>
          <a:endParaRPr lang="pt-BR" b="0" dirty="0">
            <a:solidFill>
              <a:schemeClr val="accent1">
                <a:lumMod val="50000"/>
              </a:schemeClr>
            </a:solidFill>
          </a:endParaRPr>
        </a:p>
      </dgm:t>
    </dgm:pt>
    <dgm:pt modelId="{6195D47A-CEA5-4A24-A10F-05569C86C0BA}" type="parTrans" cxnId="{23DC2431-BE19-4BE8-9661-4C7FB2415516}">
      <dgm:prSet/>
      <dgm:spPr/>
      <dgm:t>
        <a:bodyPr/>
        <a:lstStyle/>
        <a:p>
          <a:endParaRPr lang="pt-BR" b="1"/>
        </a:p>
      </dgm:t>
    </dgm:pt>
    <dgm:pt modelId="{E3168C8D-947F-49C6-8D21-E4A8C8F8B9BA}" type="sibTrans" cxnId="{23DC2431-BE19-4BE8-9661-4C7FB2415516}">
      <dgm:prSet/>
      <dgm:spPr/>
      <dgm:t>
        <a:bodyPr/>
        <a:lstStyle/>
        <a:p>
          <a:endParaRPr lang="pt-BR" b="1"/>
        </a:p>
      </dgm:t>
    </dgm:pt>
    <dgm:pt modelId="{05DEAD92-6CE8-48B5-9BB8-8C982F45C1F3}">
      <dgm:prSet phldrT="[Texto]"/>
      <dgm:spPr/>
      <dgm:t>
        <a:bodyPr/>
        <a:lstStyle/>
        <a:p>
          <a:pPr algn="just"/>
          <a:r>
            <a:rPr lang="pt-BR" altLang="pt-BR" b="0" dirty="0"/>
            <a:t>LIMITADA A UM CONJUNTO DE MEDIDAS ESSENCIALMENTE NORMATIVA E COM ANÁLISES QUANTITATIVAS</a:t>
          </a:r>
          <a:endParaRPr lang="pt-BR" b="0" dirty="0"/>
        </a:p>
      </dgm:t>
    </dgm:pt>
    <dgm:pt modelId="{8C4809A0-D48D-4558-AC07-3E90830BACAC}" type="parTrans" cxnId="{BA493A4F-1D7C-4C2E-B0F4-06EF2DD4C749}">
      <dgm:prSet/>
      <dgm:spPr/>
      <dgm:t>
        <a:bodyPr/>
        <a:lstStyle/>
        <a:p>
          <a:endParaRPr lang="pt-BR" b="1"/>
        </a:p>
      </dgm:t>
    </dgm:pt>
    <dgm:pt modelId="{7BFD09B7-9114-411B-9AA6-831E5FCBAEA9}" type="sibTrans" cxnId="{BA493A4F-1D7C-4C2E-B0F4-06EF2DD4C749}">
      <dgm:prSet/>
      <dgm:spPr/>
      <dgm:t>
        <a:bodyPr/>
        <a:lstStyle/>
        <a:p>
          <a:endParaRPr lang="pt-BR" b="1"/>
        </a:p>
      </dgm:t>
    </dgm:pt>
    <dgm:pt modelId="{67C4CD73-2C46-4DB7-B5FE-AD16C5D07590}">
      <dgm:prSet phldrT="[Texto]"/>
      <dgm:spPr/>
      <dgm:t>
        <a:bodyPr/>
        <a:lstStyle/>
        <a:p>
          <a:r>
            <a:rPr lang="pt-BR" altLang="pt-BR" b="1"/>
            <a:t>SEGUNDA GERAÇÃO</a:t>
          </a:r>
          <a:endParaRPr lang="pt-BR" b="1" dirty="0"/>
        </a:p>
      </dgm:t>
    </dgm:pt>
    <dgm:pt modelId="{77D38414-754B-4D82-B2AA-36DD377427BD}" type="parTrans" cxnId="{D0E06FCE-BD90-44EA-9D48-1259CF9D425C}">
      <dgm:prSet/>
      <dgm:spPr/>
      <dgm:t>
        <a:bodyPr/>
        <a:lstStyle/>
        <a:p>
          <a:endParaRPr lang="pt-BR" b="1"/>
        </a:p>
      </dgm:t>
    </dgm:pt>
    <dgm:pt modelId="{2CB31398-CC5D-46DB-A4AE-3B7F7AB5E910}" type="sibTrans" cxnId="{D0E06FCE-BD90-44EA-9D48-1259CF9D425C}">
      <dgm:prSet/>
      <dgm:spPr/>
      <dgm:t>
        <a:bodyPr/>
        <a:lstStyle/>
        <a:p>
          <a:endParaRPr lang="pt-BR" b="1"/>
        </a:p>
      </dgm:t>
    </dgm:pt>
    <dgm:pt modelId="{19B0DABB-9380-4198-86DF-05F54DB0F6B0}">
      <dgm:prSet phldrT="[Texto]"/>
      <dgm:spPr/>
      <dgm:t>
        <a:bodyPr/>
        <a:lstStyle/>
        <a:p>
          <a:pPr algn="just"/>
          <a:r>
            <a:rPr lang="pt-BR" altLang="pt-BR" b="0" dirty="0"/>
            <a:t>ALÉM DAS MEDIDAS O AVALIADOR BUSCAVA IDENTIFICAR DE QUE MODO OS OBJETIVOS ERAM ATINGIDOS</a:t>
          </a:r>
          <a:endParaRPr lang="pt-BR" b="0" dirty="0"/>
        </a:p>
      </dgm:t>
    </dgm:pt>
    <dgm:pt modelId="{704E291C-EBC9-4F76-B163-0F7E205EDAA5}" type="parTrans" cxnId="{710014C9-2FCE-4D5A-A2C1-41BB03AFADE4}">
      <dgm:prSet/>
      <dgm:spPr/>
      <dgm:t>
        <a:bodyPr/>
        <a:lstStyle/>
        <a:p>
          <a:endParaRPr lang="pt-BR" b="1"/>
        </a:p>
      </dgm:t>
    </dgm:pt>
    <dgm:pt modelId="{8001FD56-F1E2-46AC-851C-5F03A2BA43B0}" type="sibTrans" cxnId="{710014C9-2FCE-4D5A-A2C1-41BB03AFADE4}">
      <dgm:prSet/>
      <dgm:spPr/>
      <dgm:t>
        <a:bodyPr/>
        <a:lstStyle/>
        <a:p>
          <a:endParaRPr lang="pt-BR" b="1"/>
        </a:p>
      </dgm:t>
    </dgm:pt>
    <dgm:pt modelId="{A2DE072D-59EC-4F87-9EB3-C7685013E28A}">
      <dgm:prSet phldrT="[Texto]"/>
      <dgm:spPr/>
      <dgm:t>
        <a:bodyPr/>
        <a:lstStyle/>
        <a:p>
          <a:r>
            <a:rPr lang="pt-BR" altLang="pt-BR" b="1"/>
            <a:t>QUARTA GERAÇÃO</a:t>
          </a:r>
          <a:endParaRPr lang="pt-BR" b="1" dirty="0"/>
        </a:p>
      </dgm:t>
    </dgm:pt>
    <dgm:pt modelId="{9C10F40B-4FF7-44B4-A383-5E6CBD0348FD}" type="parTrans" cxnId="{D4C6FD02-CF1C-469C-8C6A-5F3A5B6DC410}">
      <dgm:prSet/>
      <dgm:spPr/>
      <dgm:t>
        <a:bodyPr/>
        <a:lstStyle/>
        <a:p>
          <a:endParaRPr lang="pt-BR" b="1"/>
        </a:p>
      </dgm:t>
    </dgm:pt>
    <dgm:pt modelId="{9CEE0ED6-9865-4313-86C8-E7ECB79A5D7C}" type="sibTrans" cxnId="{D4C6FD02-CF1C-469C-8C6A-5F3A5B6DC410}">
      <dgm:prSet/>
      <dgm:spPr/>
      <dgm:t>
        <a:bodyPr/>
        <a:lstStyle/>
        <a:p>
          <a:endParaRPr lang="pt-BR" b="1"/>
        </a:p>
      </dgm:t>
    </dgm:pt>
    <dgm:pt modelId="{DB1DEEE0-9E43-4A3E-BA72-D930A5F627B6}">
      <dgm:prSet phldrT="[Texto]"/>
      <dgm:spPr/>
      <dgm:t>
        <a:bodyPr/>
        <a:lstStyle/>
        <a:p>
          <a:pPr algn="just"/>
          <a:r>
            <a:rPr lang="pt-BR" altLang="pt-BR" b="0" dirty="0"/>
            <a:t>ABORDAGENS PLURALISTAS, SE APROPRIA DO CAMPO DA INVESTIGAÇÃO; É RESPONSIVA, CONSTRUTIVISTA, PARTICIPATIVA, REALIZADA EM PROCESSO DE NEGOCIAÇÃO ENTRE OS ENVOLVIDOS E AVALIADOR ASSUME PAPEL DE MODERADOR</a:t>
          </a:r>
          <a:endParaRPr lang="pt-BR" b="0" dirty="0"/>
        </a:p>
      </dgm:t>
    </dgm:pt>
    <dgm:pt modelId="{A0BEBCA3-472B-40DC-95C8-9D0458C39F57}" type="parTrans" cxnId="{B4CA3196-6E1A-4A68-8145-3F805DFE1AB5}">
      <dgm:prSet/>
      <dgm:spPr/>
      <dgm:t>
        <a:bodyPr/>
        <a:lstStyle/>
        <a:p>
          <a:endParaRPr lang="pt-BR" b="1"/>
        </a:p>
      </dgm:t>
    </dgm:pt>
    <dgm:pt modelId="{14684DAA-A80B-4634-BDBD-FB11A2F9021A}" type="sibTrans" cxnId="{B4CA3196-6E1A-4A68-8145-3F805DFE1AB5}">
      <dgm:prSet/>
      <dgm:spPr/>
      <dgm:t>
        <a:bodyPr/>
        <a:lstStyle/>
        <a:p>
          <a:endParaRPr lang="pt-BR" b="1"/>
        </a:p>
      </dgm:t>
    </dgm:pt>
    <dgm:pt modelId="{D7ED5DCC-F2B2-4614-8550-594753B5FD45}">
      <dgm:prSet/>
      <dgm:spPr/>
      <dgm:t>
        <a:bodyPr/>
        <a:lstStyle/>
        <a:p>
          <a:r>
            <a:rPr lang="pt-BR" altLang="pt-BR" b="1"/>
            <a:t>TERCEIRA GERAÇÃO</a:t>
          </a:r>
          <a:endParaRPr lang="pt-BR" b="1"/>
        </a:p>
      </dgm:t>
    </dgm:pt>
    <dgm:pt modelId="{31DAE727-6DF7-4CA2-92C3-C0154266CD8D}" type="parTrans" cxnId="{CB8C91FD-E670-48EF-B1DB-05B98E13524F}">
      <dgm:prSet/>
      <dgm:spPr/>
      <dgm:t>
        <a:bodyPr/>
        <a:lstStyle/>
        <a:p>
          <a:endParaRPr lang="pt-BR" b="1"/>
        </a:p>
      </dgm:t>
    </dgm:pt>
    <dgm:pt modelId="{A78F7303-A08C-4F1A-B4D6-155E774A2809}" type="sibTrans" cxnId="{CB8C91FD-E670-48EF-B1DB-05B98E13524F}">
      <dgm:prSet/>
      <dgm:spPr/>
      <dgm:t>
        <a:bodyPr/>
        <a:lstStyle/>
        <a:p>
          <a:endParaRPr lang="pt-BR" b="1"/>
        </a:p>
      </dgm:t>
    </dgm:pt>
    <dgm:pt modelId="{B5D15952-6829-44FB-B420-8CFD55B26AF8}">
      <dgm:prSet/>
      <dgm:spPr/>
      <dgm:t>
        <a:bodyPr/>
        <a:lstStyle/>
        <a:p>
          <a:pPr algn="just"/>
          <a:r>
            <a:rPr lang="pt-BR" altLang="pt-BR" b="0" dirty="0"/>
            <a:t>AVALIADOR É UM JUIZ, COM CRITÉRIOS DE JULGAMENTO AMPLIADOS, QUE SE APROPIA DE INFORMAÇÕES PARA TESTAR O MÉRITO</a:t>
          </a:r>
          <a:endParaRPr lang="pt-BR" b="0" dirty="0"/>
        </a:p>
      </dgm:t>
    </dgm:pt>
    <dgm:pt modelId="{3A8A2BA5-E1CB-413B-9688-CC94280F753B}" type="parTrans" cxnId="{67F67613-7B5A-4FB3-BC74-04815F4CEF6A}">
      <dgm:prSet/>
      <dgm:spPr/>
      <dgm:t>
        <a:bodyPr/>
        <a:lstStyle/>
        <a:p>
          <a:endParaRPr lang="pt-BR" b="1"/>
        </a:p>
      </dgm:t>
    </dgm:pt>
    <dgm:pt modelId="{30901AA6-E0B2-4D7F-B50D-8B75FC9226AA}" type="sibTrans" cxnId="{67F67613-7B5A-4FB3-BC74-04815F4CEF6A}">
      <dgm:prSet/>
      <dgm:spPr/>
      <dgm:t>
        <a:bodyPr/>
        <a:lstStyle/>
        <a:p>
          <a:endParaRPr lang="pt-BR" b="1"/>
        </a:p>
      </dgm:t>
    </dgm:pt>
    <dgm:pt modelId="{2D93B7D0-A858-4463-AFA3-8C10C65E1D4F}" type="pres">
      <dgm:prSet presAssocID="{39FA646E-CD86-434E-B481-10C4EDE619B9}" presName="linearFlow" presStyleCnt="0">
        <dgm:presLayoutVars>
          <dgm:dir/>
          <dgm:animLvl val="lvl"/>
          <dgm:resizeHandles val="exact"/>
        </dgm:presLayoutVars>
      </dgm:prSet>
      <dgm:spPr/>
    </dgm:pt>
    <dgm:pt modelId="{06CC47DB-71DE-44C8-917A-36B7825C0B40}" type="pres">
      <dgm:prSet presAssocID="{5184A10A-9DA9-464B-9618-71BB6BA36B3B}" presName="composite" presStyleCnt="0"/>
      <dgm:spPr/>
    </dgm:pt>
    <dgm:pt modelId="{6B17A644-1010-483B-A61A-BFAC1BC7AFC6}" type="pres">
      <dgm:prSet presAssocID="{5184A10A-9DA9-464B-9618-71BB6BA36B3B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</dgm:pt>
    <dgm:pt modelId="{31BB078A-74E2-4606-961A-CA2644F877DD}" type="pres">
      <dgm:prSet presAssocID="{5184A10A-9DA9-464B-9618-71BB6BA36B3B}" presName="descendantText" presStyleLbl="alignAcc1" presStyleIdx="0" presStyleCnt="4" custLinFactNeighborY="0">
        <dgm:presLayoutVars>
          <dgm:bulletEnabled val="1"/>
        </dgm:presLayoutVars>
      </dgm:prSet>
      <dgm:spPr/>
    </dgm:pt>
    <dgm:pt modelId="{F471E3F7-EB64-4A51-BC39-BFE2EFE94441}" type="pres">
      <dgm:prSet presAssocID="{FA234FA8-2709-46DC-B6D9-7BD78388EE6E}" presName="sp" presStyleCnt="0"/>
      <dgm:spPr/>
    </dgm:pt>
    <dgm:pt modelId="{3C354A37-46D8-4422-B1A8-D3EC522B670A}" type="pres">
      <dgm:prSet presAssocID="{67C4CD73-2C46-4DB7-B5FE-AD16C5D07590}" presName="composite" presStyleCnt="0"/>
      <dgm:spPr/>
    </dgm:pt>
    <dgm:pt modelId="{C2424C05-4CCB-42BF-8595-92F32EC27A84}" type="pres">
      <dgm:prSet presAssocID="{67C4CD73-2C46-4DB7-B5FE-AD16C5D07590}" presName="parentText" presStyleLbl="alignNode1" presStyleIdx="1" presStyleCnt="4" custLinFactNeighborY="0">
        <dgm:presLayoutVars>
          <dgm:chMax val="1"/>
          <dgm:bulletEnabled val="1"/>
        </dgm:presLayoutVars>
      </dgm:prSet>
      <dgm:spPr/>
    </dgm:pt>
    <dgm:pt modelId="{58694365-9400-49D3-9265-A800A3F0E4FF}" type="pres">
      <dgm:prSet presAssocID="{67C4CD73-2C46-4DB7-B5FE-AD16C5D07590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D86A2299-D5A2-4E1A-B96B-E4C163096B4E}" type="pres">
      <dgm:prSet presAssocID="{2CB31398-CC5D-46DB-A4AE-3B7F7AB5E910}" presName="sp" presStyleCnt="0"/>
      <dgm:spPr/>
    </dgm:pt>
    <dgm:pt modelId="{B045F464-DA68-49FA-AA74-D5CDDC77E90C}" type="pres">
      <dgm:prSet presAssocID="{D7ED5DCC-F2B2-4614-8550-594753B5FD45}" presName="composite" presStyleCnt="0"/>
      <dgm:spPr/>
    </dgm:pt>
    <dgm:pt modelId="{7B5D8168-42F5-4C16-842E-A49F3DC72A93}" type="pres">
      <dgm:prSet presAssocID="{D7ED5DCC-F2B2-4614-8550-594753B5FD45}" presName="parentText" presStyleLbl="alignNode1" presStyleIdx="2" presStyleCnt="4" custLinFactNeighborY="0">
        <dgm:presLayoutVars>
          <dgm:chMax val="1"/>
          <dgm:bulletEnabled val="1"/>
        </dgm:presLayoutVars>
      </dgm:prSet>
      <dgm:spPr/>
    </dgm:pt>
    <dgm:pt modelId="{AAFC5499-C911-4D51-89EA-C687D9F2EB55}" type="pres">
      <dgm:prSet presAssocID="{D7ED5DCC-F2B2-4614-8550-594753B5FD45}" presName="descendantText" presStyleLbl="alignAcc1" presStyleIdx="2" presStyleCnt="4" custLinFactNeighborY="0">
        <dgm:presLayoutVars>
          <dgm:bulletEnabled val="1"/>
        </dgm:presLayoutVars>
      </dgm:prSet>
      <dgm:spPr/>
    </dgm:pt>
    <dgm:pt modelId="{5425AEEF-63FC-4633-B273-02A94E6646C5}" type="pres">
      <dgm:prSet presAssocID="{A78F7303-A08C-4F1A-B4D6-155E774A2809}" presName="sp" presStyleCnt="0"/>
      <dgm:spPr/>
    </dgm:pt>
    <dgm:pt modelId="{21AABFBE-8FDC-4A50-962A-3F2CDBC1DED5}" type="pres">
      <dgm:prSet presAssocID="{A2DE072D-59EC-4F87-9EB3-C7685013E28A}" presName="composite" presStyleCnt="0"/>
      <dgm:spPr/>
    </dgm:pt>
    <dgm:pt modelId="{72236404-FBB7-4F09-8965-967CD7B08A53}" type="pres">
      <dgm:prSet presAssocID="{A2DE072D-59EC-4F87-9EB3-C7685013E28A}" presName="parentText" presStyleLbl="alignNode1" presStyleIdx="3" presStyleCnt="4" custLinFactNeighborY="0">
        <dgm:presLayoutVars>
          <dgm:chMax val="1"/>
          <dgm:bulletEnabled val="1"/>
        </dgm:presLayoutVars>
      </dgm:prSet>
      <dgm:spPr/>
    </dgm:pt>
    <dgm:pt modelId="{244E986F-591A-4145-84A6-F0FE5E2A8E84}" type="pres">
      <dgm:prSet presAssocID="{A2DE072D-59EC-4F87-9EB3-C7685013E28A}" presName="descendantText" presStyleLbl="alignAcc1" presStyleIdx="3" presStyleCnt="4" custLinFactNeighborY="0">
        <dgm:presLayoutVars>
          <dgm:bulletEnabled val="1"/>
        </dgm:presLayoutVars>
      </dgm:prSet>
      <dgm:spPr/>
    </dgm:pt>
  </dgm:ptLst>
  <dgm:cxnLst>
    <dgm:cxn modelId="{D4C6FD02-CF1C-469C-8C6A-5F3A5B6DC410}" srcId="{39FA646E-CD86-434E-B481-10C4EDE619B9}" destId="{A2DE072D-59EC-4F87-9EB3-C7685013E28A}" srcOrd="3" destOrd="0" parTransId="{9C10F40B-4FF7-44B4-A383-5E6CBD0348FD}" sibTransId="{9CEE0ED6-9865-4313-86C8-E7ECB79A5D7C}"/>
    <dgm:cxn modelId="{67F67613-7B5A-4FB3-BC74-04815F4CEF6A}" srcId="{D7ED5DCC-F2B2-4614-8550-594753B5FD45}" destId="{B5D15952-6829-44FB-B420-8CFD55B26AF8}" srcOrd="0" destOrd="0" parTransId="{3A8A2BA5-E1CB-413B-9688-CC94280F753B}" sibTransId="{30901AA6-E0B2-4D7F-B50D-8B75FC9226AA}"/>
    <dgm:cxn modelId="{23DC2431-BE19-4BE8-9661-4C7FB2415516}" srcId="{5184A10A-9DA9-464B-9618-71BB6BA36B3B}" destId="{39AE1575-3695-48F8-B8C4-D60E0856DEF2}" srcOrd="0" destOrd="0" parTransId="{6195D47A-CEA5-4A24-A10F-05569C86C0BA}" sibTransId="{E3168C8D-947F-49C6-8D21-E4A8C8F8B9BA}"/>
    <dgm:cxn modelId="{42DEBA60-0E59-482C-83E6-DD14BC18F7A2}" type="presOf" srcId="{5184A10A-9DA9-464B-9618-71BB6BA36B3B}" destId="{6B17A644-1010-483B-A61A-BFAC1BC7AFC6}" srcOrd="0" destOrd="0" presId="urn:microsoft.com/office/officeart/2005/8/layout/chevron2"/>
    <dgm:cxn modelId="{7EC10842-3372-47B1-B9A8-0C0938C5CCE7}" type="presOf" srcId="{DB1DEEE0-9E43-4A3E-BA72-D930A5F627B6}" destId="{244E986F-591A-4145-84A6-F0FE5E2A8E84}" srcOrd="0" destOrd="0" presId="urn:microsoft.com/office/officeart/2005/8/layout/chevron2"/>
    <dgm:cxn modelId="{1A809164-3F3F-4B68-B9AC-81526E1A19A6}" type="presOf" srcId="{39AE1575-3695-48F8-B8C4-D60E0856DEF2}" destId="{31BB078A-74E2-4606-961A-CA2644F877DD}" srcOrd="0" destOrd="0" presId="urn:microsoft.com/office/officeart/2005/8/layout/chevron2"/>
    <dgm:cxn modelId="{4BECFB4D-618B-4B72-8A8D-3BF4FBD602F9}" type="presOf" srcId="{05DEAD92-6CE8-48B5-9BB8-8C982F45C1F3}" destId="{31BB078A-74E2-4606-961A-CA2644F877DD}" srcOrd="0" destOrd="1" presId="urn:microsoft.com/office/officeart/2005/8/layout/chevron2"/>
    <dgm:cxn modelId="{BA493A4F-1D7C-4C2E-B0F4-06EF2DD4C749}" srcId="{5184A10A-9DA9-464B-9618-71BB6BA36B3B}" destId="{05DEAD92-6CE8-48B5-9BB8-8C982F45C1F3}" srcOrd="1" destOrd="0" parTransId="{8C4809A0-D48D-4558-AC07-3E90830BACAC}" sibTransId="{7BFD09B7-9114-411B-9AA6-831E5FCBAEA9}"/>
    <dgm:cxn modelId="{D830646F-053F-485A-8E3E-46BCD407B7E8}" type="presOf" srcId="{B5D15952-6829-44FB-B420-8CFD55B26AF8}" destId="{AAFC5499-C911-4D51-89EA-C687D9F2EB55}" srcOrd="0" destOrd="0" presId="urn:microsoft.com/office/officeart/2005/8/layout/chevron2"/>
    <dgm:cxn modelId="{5AA9117B-00C3-433A-A4C0-AAF45D0EA511}" type="presOf" srcId="{A2DE072D-59EC-4F87-9EB3-C7685013E28A}" destId="{72236404-FBB7-4F09-8965-967CD7B08A53}" srcOrd="0" destOrd="0" presId="urn:microsoft.com/office/officeart/2005/8/layout/chevron2"/>
    <dgm:cxn modelId="{7FB74989-5C05-4910-8DA8-DC6FEC7B2FD5}" srcId="{39FA646E-CD86-434E-B481-10C4EDE619B9}" destId="{5184A10A-9DA9-464B-9618-71BB6BA36B3B}" srcOrd="0" destOrd="0" parTransId="{75407859-D104-4EEC-9090-CA59197DDBA1}" sibTransId="{FA234FA8-2709-46DC-B6D9-7BD78388EE6E}"/>
    <dgm:cxn modelId="{B4CA3196-6E1A-4A68-8145-3F805DFE1AB5}" srcId="{A2DE072D-59EC-4F87-9EB3-C7685013E28A}" destId="{DB1DEEE0-9E43-4A3E-BA72-D930A5F627B6}" srcOrd="0" destOrd="0" parTransId="{A0BEBCA3-472B-40DC-95C8-9D0458C39F57}" sibTransId="{14684DAA-A80B-4634-BDBD-FB11A2F9021A}"/>
    <dgm:cxn modelId="{2999CFA7-1757-489A-BEF8-C6654A1A00A2}" type="presOf" srcId="{19B0DABB-9380-4198-86DF-05F54DB0F6B0}" destId="{58694365-9400-49D3-9265-A800A3F0E4FF}" srcOrd="0" destOrd="0" presId="urn:microsoft.com/office/officeart/2005/8/layout/chevron2"/>
    <dgm:cxn modelId="{FDFEABAD-77BE-4315-8DFB-A48B9479CBCD}" type="presOf" srcId="{39FA646E-CD86-434E-B481-10C4EDE619B9}" destId="{2D93B7D0-A858-4463-AFA3-8C10C65E1D4F}" srcOrd="0" destOrd="0" presId="urn:microsoft.com/office/officeart/2005/8/layout/chevron2"/>
    <dgm:cxn modelId="{710014C9-2FCE-4D5A-A2C1-41BB03AFADE4}" srcId="{67C4CD73-2C46-4DB7-B5FE-AD16C5D07590}" destId="{19B0DABB-9380-4198-86DF-05F54DB0F6B0}" srcOrd="0" destOrd="0" parTransId="{704E291C-EBC9-4F76-B163-0F7E205EDAA5}" sibTransId="{8001FD56-F1E2-46AC-851C-5F03A2BA43B0}"/>
    <dgm:cxn modelId="{D0E06FCE-BD90-44EA-9D48-1259CF9D425C}" srcId="{39FA646E-CD86-434E-B481-10C4EDE619B9}" destId="{67C4CD73-2C46-4DB7-B5FE-AD16C5D07590}" srcOrd="1" destOrd="0" parTransId="{77D38414-754B-4D82-B2AA-36DD377427BD}" sibTransId="{2CB31398-CC5D-46DB-A4AE-3B7F7AB5E910}"/>
    <dgm:cxn modelId="{6362F2F2-A8C5-4188-A6F6-54FEE27CB76C}" type="presOf" srcId="{67C4CD73-2C46-4DB7-B5FE-AD16C5D07590}" destId="{C2424C05-4CCB-42BF-8595-92F32EC27A84}" srcOrd="0" destOrd="0" presId="urn:microsoft.com/office/officeart/2005/8/layout/chevron2"/>
    <dgm:cxn modelId="{2BF8A3F4-75E6-4824-AD92-452A675E077C}" type="presOf" srcId="{D7ED5DCC-F2B2-4614-8550-594753B5FD45}" destId="{7B5D8168-42F5-4C16-842E-A49F3DC72A93}" srcOrd="0" destOrd="0" presId="urn:microsoft.com/office/officeart/2005/8/layout/chevron2"/>
    <dgm:cxn modelId="{CB8C91FD-E670-48EF-B1DB-05B98E13524F}" srcId="{39FA646E-CD86-434E-B481-10C4EDE619B9}" destId="{D7ED5DCC-F2B2-4614-8550-594753B5FD45}" srcOrd="2" destOrd="0" parTransId="{31DAE727-6DF7-4CA2-92C3-C0154266CD8D}" sibTransId="{A78F7303-A08C-4F1A-B4D6-155E774A2809}"/>
    <dgm:cxn modelId="{F13ECFE3-4F79-459B-A2C5-1A83B6859F34}" type="presParOf" srcId="{2D93B7D0-A858-4463-AFA3-8C10C65E1D4F}" destId="{06CC47DB-71DE-44C8-917A-36B7825C0B40}" srcOrd="0" destOrd="0" presId="urn:microsoft.com/office/officeart/2005/8/layout/chevron2"/>
    <dgm:cxn modelId="{603D42EE-A4A8-4E9B-92AE-C88A2E0A85C7}" type="presParOf" srcId="{06CC47DB-71DE-44C8-917A-36B7825C0B40}" destId="{6B17A644-1010-483B-A61A-BFAC1BC7AFC6}" srcOrd="0" destOrd="0" presId="urn:microsoft.com/office/officeart/2005/8/layout/chevron2"/>
    <dgm:cxn modelId="{051A9D20-5D9A-4AD6-B98F-61C806167433}" type="presParOf" srcId="{06CC47DB-71DE-44C8-917A-36B7825C0B40}" destId="{31BB078A-74E2-4606-961A-CA2644F877DD}" srcOrd="1" destOrd="0" presId="urn:microsoft.com/office/officeart/2005/8/layout/chevron2"/>
    <dgm:cxn modelId="{E6AF3A74-2F54-4C05-B654-39B13D4A887D}" type="presParOf" srcId="{2D93B7D0-A858-4463-AFA3-8C10C65E1D4F}" destId="{F471E3F7-EB64-4A51-BC39-BFE2EFE94441}" srcOrd="1" destOrd="0" presId="urn:microsoft.com/office/officeart/2005/8/layout/chevron2"/>
    <dgm:cxn modelId="{23E78BDA-1CA7-4307-8DFC-AE8B681197BA}" type="presParOf" srcId="{2D93B7D0-A858-4463-AFA3-8C10C65E1D4F}" destId="{3C354A37-46D8-4422-B1A8-D3EC522B670A}" srcOrd="2" destOrd="0" presId="urn:microsoft.com/office/officeart/2005/8/layout/chevron2"/>
    <dgm:cxn modelId="{0483FE2C-8747-480E-8FEB-4D42811A380A}" type="presParOf" srcId="{3C354A37-46D8-4422-B1A8-D3EC522B670A}" destId="{C2424C05-4CCB-42BF-8595-92F32EC27A84}" srcOrd="0" destOrd="0" presId="urn:microsoft.com/office/officeart/2005/8/layout/chevron2"/>
    <dgm:cxn modelId="{D8BF0E68-4DCC-4C6F-9E8C-8484BDB6521C}" type="presParOf" srcId="{3C354A37-46D8-4422-B1A8-D3EC522B670A}" destId="{58694365-9400-49D3-9265-A800A3F0E4FF}" srcOrd="1" destOrd="0" presId="urn:microsoft.com/office/officeart/2005/8/layout/chevron2"/>
    <dgm:cxn modelId="{44F44D07-EDF9-42E9-BE31-3EC2FD249ECA}" type="presParOf" srcId="{2D93B7D0-A858-4463-AFA3-8C10C65E1D4F}" destId="{D86A2299-D5A2-4E1A-B96B-E4C163096B4E}" srcOrd="3" destOrd="0" presId="urn:microsoft.com/office/officeart/2005/8/layout/chevron2"/>
    <dgm:cxn modelId="{AE548250-8487-4ED9-9F6C-BE7D8AB3687A}" type="presParOf" srcId="{2D93B7D0-A858-4463-AFA3-8C10C65E1D4F}" destId="{B045F464-DA68-49FA-AA74-D5CDDC77E90C}" srcOrd="4" destOrd="0" presId="urn:microsoft.com/office/officeart/2005/8/layout/chevron2"/>
    <dgm:cxn modelId="{C4A4B47D-79AC-477B-BFAF-6B04C53DD8A8}" type="presParOf" srcId="{B045F464-DA68-49FA-AA74-D5CDDC77E90C}" destId="{7B5D8168-42F5-4C16-842E-A49F3DC72A93}" srcOrd="0" destOrd="0" presId="urn:microsoft.com/office/officeart/2005/8/layout/chevron2"/>
    <dgm:cxn modelId="{30D25581-1438-4D2E-82B9-332842963AFD}" type="presParOf" srcId="{B045F464-DA68-49FA-AA74-D5CDDC77E90C}" destId="{AAFC5499-C911-4D51-89EA-C687D9F2EB55}" srcOrd="1" destOrd="0" presId="urn:microsoft.com/office/officeart/2005/8/layout/chevron2"/>
    <dgm:cxn modelId="{4D608AD8-2324-45A3-9D9A-23CE932F57F1}" type="presParOf" srcId="{2D93B7D0-A858-4463-AFA3-8C10C65E1D4F}" destId="{5425AEEF-63FC-4633-B273-02A94E6646C5}" srcOrd="5" destOrd="0" presId="urn:microsoft.com/office/officeart/2005/8/layout/chevron2"/>
    <dgm:cxn modelId="{41BF113C-C35D-4195-93C3-82254B470105}" type="presParOf" srcId="{2D93B7D0-A858-4463-AFA3-8C10C65E1D4F}" destId="{21AABFBE-8FDC-4A50-962A-3F2CDBC1DED5}" srcOrd="6" destOrd="0" presId="urn:microsoft.com/office/officeart/2005/8/layout/chevron2"/>
    <dgm:cxn modelId="{0938524E-1F22-4C0A-B902-301294E0E03F}" type="presParOf" srcId="{21AABFBE-8FDC-4A50-962A-3F2CDBC1DED5}" destId="{72236404-FBB7-4F09-8965-967CD7B08A53}" srcOrd="0" destOrd="0" presId="urn:microsoft.com/office/officeart/2005/8/layout/chevron2"/>
    <dgm:cxn modelId="{FDF4A9CE-329B-4AB8-99DF-CD5BFD4874FC}" type="presParOf" srcId="{21AABFBE-8FDC-4A50-962A-3F2CDBC1DED5}" destId="{244E986F-591A-4145-84A6-F0FE5E2A8E8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1B9028-4B4D-4A19-AA75-AB9F73C3D9F0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42F2FDAB-16BF-4FFE-9638-9DC50E73C363}">
      <dgm:prSet phldrT="[Text]" custT="1"/>
      <dgm:spPr>
        <a:xfrm>
          <a:off x="1472" y="217713"/>
          <a:ext cx="1487799" cy="812803"/>
        </a:xfrm>
        <a:noFill/>
        <a:ln w="28575" cap="flat" cmpd="sng" algn="ctr">
          <a:solidFill>
            <a:schemeClr val="accent1"/>
          </a:solidFill>
          <a:prstDash val="solid"/>
        </a:ln>
        <a:effectLst/>
      </dgm:spPr>
      <dgm:t>
        <a:bodyPr lIns="182880" tIns="182880" anchor="t"/>
        <a:lstStyle/>
        <a:p>
          <a:pPr algn="l"/>
          <a:r>
            <a:rPr lang="en-US" sz="1600" b="1" dirty="0" err="1">
              <a:solidFill>
                <a:schemeClr val="accent1"/>
              </a:solidFill>
            </a:rPr>
            <a:t>Criação</a:t>
          </a:r>
          <a:r>
            <a:rPr lang="en-US" sz="1600" b="1" dirty="0">
              <a:solidFill>
                <a:schemeClr val="accent1"/>
              </a:solidFill>
            </a:rPr>
            <a:t> do SUS</a:t>
          </a:r>
          <a:endParaRPr lang="en-US" sz="1600" b="1" i="0" dirty="0">
            <a:solidFill>
              <a:schemeClr val="accent1"/>
            </a:solidFill>
            <a:latin typeface="+mj-lt"/>
            <a:ea typeface="+mn-ea"/>
            <a:cs typeface="+mn-cs"/>
          </a:endParaRPr>
        </a:p>
      </dgm:t>
    </dgm:pt>
    <dgm:pt modelId="{6748AB1B-F523-4811-9081-36981975BACE}" type="sibTrans" cxnId="{A875037F-8A25-4294-92B4-094A75494ED2}">
      <dgm:prSet/>
      <dgm:spPr/>
      <dgm:t>
        <a:bodyPr/>
        <a:lstStyle/>
        <a:p>
          <a:endParaRPr lang="en-US"/>
        </a:p>
      </dgm:t>
    </dgm:pt>
    <dgm:pt modelId="{55D703EC-2C3C-472C-AC12-6196275E05FF}" type="parTrans" cxnId="{A875037F-8A25-4294-92B4-094A75494ED2}">
      <dgm:prSet/>
      <dgm:spPr/>
      <dgm:t>
        <a:bodyPr/>
        <a:lstStyle/>
        <a:p>
          <a:endParaRPr lang="en-US"/>
        </a:p>
      </dgm:t>
    </dgm:pt>
    <dgm:pt modelId="{41F8EB05-764B-47B0-8826-E00451EC29BB}" type="pres">
      <dgm:prSet presAssocID="{521B9028-4B4D-4A19-AA75-AB9F73C3D9F0}" presName="Name0" presStyleCnt="0">
        <dgm:presLayoutVars>
          <dgm:dir/>
          <dgm:resizeHandles val="exact"/>
        </dgm:presLayoutVars>
      </dgm:prSet>
      <dgm:spPr/>
    </dgm:pt>
    <dgm:pt modelId="{5B56A690-36FF-4A16-8BC1-00A176D914CC}" type="pres">
      <dgm:prSet presAssocID="{42F2FDAB-16BF-4FFE-9638-9DC50E73C363}" presName="parTxOnly" presStyleLbl="node1" presStyleIdx="0" presStyleCnt="1" custScaleX="100098" custScaleY="112875" custLinFactNeighborX="-42121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DDFC5B61-CA20-4AB9-8AAC-B0B9C7A06805}" type="presOf" srcId="{42F2FDAB-16BF-4FFE-9638-9DC50E73C363}" destId="{5B56A690-36FF-4A16-8BC1-00A176D914CC}" srcOrd="0" destOrd="0" presId="urn:microsoft.com/office/officeart/2005/8/layout/hChevron3"/>
    <dgm:cxn modelId="{A875037F-8A25-4294-92B4-094A75494ED2}" srcId="{521B9028-4B4D-4A19-AA75-AB9F73C3D9F0}" destId="{42F2FDAB-16BF-4FFE-9638-9DC50E73C363}" srcOrd="0" destOrd="0" parTransId="{55D703EC-2C3C-472C-AC12-6196275E05FF}" sibTransId="{6748AB1B-F523-4811-9081-36981975BACE}"/>
    <dgm:cxn modelId="{74729883-A418-4546-91E5-A6C6AB44CA7A}" type="presOf" srcId="{521B9028-4B4D-4A19-AA75-AB9F73C3D9F0}" destId="{41F8EB05-764B-47B0-8826-E00451EC29BB}" srcOrd="0" destOrd="0" presId="urn:microsoft.com/office/officeart/2005/8/layout/hChevron3"/>
    <dgm:cxn modelId="{E1C2567B-F0AF-4704-B0A9-F569A1DCAFE6}" type="presParOf" srcId="{41F8EB05-764B-47B0-8826-E00451EC29BB}" destId="{5B56A690-36FF-4A16-8BC1-00A176D914CC}" srcOrd="0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1B9028-4B4D-4A19-AA75-AB9F73C3D9F0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42F2FDAB-16BF-4FFE-9638-9DC50E73C363}">
      <dgm:prSet phldrT="[Text]" custT="1"/>
      <dgm:spPr>
        <a:xfrm>
          <a:off x="1472" y="217713"/>
          <a:ext cx="1487799" cy="812803"/>
        </a:xfrm>
        <a:noFill/>
        <a:ln w="28575" cap="flat" cmpd="sng" algn="ctr">
          <a:solidFill>
            <a:srgbClr val="DD8047"/>
          </a:solidFill>
          <a:prstDash val="solid"/>
        </a:ln>
        <a:effectLst/>
      </dgm:spPr>
      <dgm:t>
        <a:bodyPr lIns="182880" tIns="182880" anchor="t"/>
        <a:lstStyle/>
        <a:p>
          <a:pPr algn="l"/>
          <a:r>
            <a:rPr lang="pt-BR" sz="1600" b="1" dirty="0">
              <a:solidFill>
                <a:srgbClr val="DD8047"/>
              </a:solidFill>
            </a:rPr>
            <a:t>Início de um processo de institucionalização da avaliação</a:t>
          </a:r>
          <a:endParaRPr lang="en-US" sz="1600" b="1" i="0" dirty="0">
            <a:solidFill>
              <a:srgbClr val="DD8047"/>
            </a:solidFill>
            <a:latin typeface="+mj-lt"/>
            <a:ea typeface="+mn-ea"/>
            <a:cs typeface="+mn-cs"/>
          </a:endParaRPr>
        </a:p>
      </dgm:t>
    </dgm:pt>
    <dgm:pt modelId="{6748AB1B-F523-4811-9081-36981975BACE}" type="sibTrans" cxnId="{A875037F-8A25-4294-92B4-094A75494ED2}">
      <dgm:prSet/>
      <dgm:spPr/>
      <dgm:t>
        <a:bodyPr/>
        <a:lstStyle/>
        <a:p>
          <a:endParaRPr lang="en-US"/>
        </a:p>
      </dgm:t>
    </dgm:pt>
    <dgm:pt modelId="{55D703EC-2C3C-472C-AC12-6196275E05FF}" type="parTrans" cxnId="{A875037F-8A25-4294-92B4-094A75494ED2}">
      <dgm:prSet/>
      <dgm:spPr/>
      <dgm:t>
        <a:bodyPr/>
        <a:lstStyle/>
        <a:p>
          <a:endParaRPr lang="en-US"/>
        </a:p>
      </dgm:t>
    </dgm:pt>
    <dgm:pt modelId="{41F8EB05-764B-47B0-8826-E00451EC29BB}" type="pres">
      <dgm:prSet presAssocID="{521B9028-4B4D-4A19-AA75-AB9F73C3D9F0}" presName="Name0" presStyleCnt="0">
        <dgm:presLayoutVars>
          <dgm:dir/>
          <dgm:resizeHandles val="exact"/>
        </dgm:presLayoutVars>
      </dgm:prSet>
      <dgm:spPr/>
    </dgm:pt>
    <dgm:pt modelId="{5B56A690-36FF-4A16-8BC1-00A176D914CC}" type="pres">
      <dgm:prSet presAssocID="{42F2FDAB-16BF-4FFE-9638-9DC50E73C363}" presName="parTxOnly" presStyleLbl="node1" presStyleIdx="0" presStyleCnt="1" custScaleX="100098" custScaleY="112875" custLinFactNeighborX="-42121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A875037F-8A25-4294-92B4-094A75494ED2}" srcId="{521B9028-4B4D-4A19-AA75-AB9F73C3D9F0}" destId="{42F2FDAB-16BF-4FFE-9638-9DC50E73C363}" srcOrd="0" destOrd="0" parTransId="{55D703EC-2C3C-472C-AC12-6196275E05FF}" sibTransId="{6748AB1B-F523-4811-9081-36981975BACE}"/>
    <dgm:cxn modelId="{874FA18B-7131-4564-8F83-3FDFAD9FEB56}" type="presOf" srcId="{42F2FDAB-16BF-4FFE-9638-9DC50E73C363}" destId="{5B56A690-36FF-4A16-8BC1-00A176D914CC}" srcOrd="0" destOrd="0" presId="urn:microsoft.com/office/officeart/2005/8/layout/hChevron3"/>
    <dgm:cxn modelId="{CD62ACA2-04AD-47E0-AEA2-1A7714DC31E1}" type="presOf" srcId="{521B9028-4B4D-4A19-AA75-AB9F73C3D9F0}" destId="{41F8EB05-764B-47B0-8826-E00451EC29BB}" srcOrd="0" destOrd="0" presId="urn:microsoft.com/office/officeart/2005/8/layout/hChevron3"/>
    <dgm:cxn modelId="{1ACFEEE1-A294-48C5-8122-FAFC5AFA7C5B}" type="presParOf" srcId="{41F8EB05-764B-47B0-8826-E00451EC29BB}" destId="{5B56A690-36FF-4A16-8BC1-00A176D914CC}" srcOrd="0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1B9028-4B4D-4A19-AA75-AB9F73C3D9F0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42F2FDAB-16BF-4FFE-9638-9DC50E73C363}">
      <dgm:prSet phldrT="[Text]" custT="1"/>
      <dgm:spPr>
        <a:xfrm>
          <a:off x="1472" y="217713"/>
          <a:ext cx="1487799" cy="812803"/>
        </a:xfrm>
        <a:noFill/>
        <a:ln w="28575" cap="flat" cmpd="sng" algn="ctr">
          <a:solidFill>
            <a:srgbClr val="DEBE76"/>
          </a:solidFill>
          <a:prstDash val="solid"/>
        </a:ln>
        <a:effectLst/>
      </dgm:spPr>
      <dgm:t>
        <a:bodyPr lIns="182880" tIns="182880" anchor="t"/>
        <a:lstStyle/>
        <a:p>
          <a:r>
            <a:rPr lang="pt-BR" sz="1600" b="1" dirty="0">
              <a:solidFill>
                <a:srgbClr val="DEBE76"/>
              </a:solidFill>
            </a:rPr>
            <a:t>O desenvolvimento do espaço da avaliação nos campos científico e burocrático</a:t>
          </a:r>
          <a:endParaRPr lang="en-US" sz="1600" b="1" dirty="0">
            <a:solidFill>
              <a:srgbClr val="DEBE76"/>
            </a:solidFill>
          </a:endParaRPr>
        </a:p>
        <a:p>
          <a:pPr algn="l"/>
          <a:endParaRPr lang="en-US" sz="1600" b="1" i="0" dirty="0">
            <a:solidFill>
              <a:srgbClr val="DEBE76"/>
            </a:solidFill>
            <a:latin typeface="+mj-lt"/>
            <a:ea typeface="+mn-ea"/>
            <a:cs typeface="+mn-cs"/>
          </a:endParaRPr>
        </a:p>
      </dgm:t>
    </dgm:pt>
    <dgm:pt modelId="{6748AB1B-F523-4811-9081-36981975BACE}" type="sibTrans" cxnId="{A875037F-8A25-4294-92B4-094A75494ED2}">
      <dgm:prSet/>
      <dgm:spPr/>
      <dgm:t>
        <a:bodyPr/>
        <a:lstStyle/>
        <a:p>
          <a:endParaRPr lang="en-US"/>
        </a:p>
      </dgm:t>
    </dgm:pt>
    <dgm:pt modelId="{55D703EC-2C3C-472C-AC12-6196275E05FF}" type="parTrans" cxnId="{A875037F-8A25-4294-92B4-094A75494ED2}">
      <dgm:prSet/>
      <dgm:spPr/>
      <dgm:t>
        <a:bodyPr/>
        <a:lstStyle/>
        <a:p>
          <a:endParaRPr lang="en-US"/>
        </a:p>
      </dgm:t>
    </dgm:pt>
    <dgm:pt modelId="{41F8EB05-764B-47B0-8826-E00451EC29BB}" type="pres">
      <dgm:prSet presAssocID="{521B9028-4B4D-4A19-AA75-AB9F73C3D9F0}" presName="Name0" presStyleCnt="0">
        <dgm:presLayoutVars>
          <dgm:dir/>
          <dgm:resizeHandles val="exact"/>
        </dgm:presLayoutVars>
      </dgm:prSet>
      <dgm:spPr/>
    </dgm:pt>
    <dgm:pt modelId="{5B56A690-36FF-4A16-8BC1-00A176D914CC}" type="pres">
      <dgm:prSet presAssocID="{42F2FDAB-16BF-4FFE-9638-9DC50E73C363}" presName="parTxOnly" presStyleLbl="node1" presStyleIdx="0" presStyleCnt="1" custScaleX="100098" custScaleY="112875" custLinFactNeighborX="-42121">
        <dgm:presLayoutVars>
          <dgm:bulletEnabled val="1"/>
        </dgm:presLayoutVars>
      </dgm:prSet>
      <dgm:spPr>
        <a:prstGeom prst="homePlate">
          <a:avLst/>
        </a:prstGeom>
      </dgm:spPr>
    </dgm:pt>
  </dgm:ptLst>
  <dgm:cxnLst>
    <dgm:cxn modelId="{27EAF85B-BF6C-4AA6-86BC-819D81637761}" type="presOf" srcId="{42F2FDAB-16BF-4FFE-9638-9DC50E73C363}" destId="{5B56A690-36FF-4A16-8BC1-00A176D914CC}" srcOrd="0" destOrd="0" presId="urn:microsoft.com/office/officeart/2005/8/layout/hChevron3"/>
    <dgm:cxn modelId="{A875037F-8A25-4294-92B4-094A75494ED2}" srcId="{521B9028-4B4D-4A19-AA75-AB9F73C3D9F0}" destId="{42F2FDAB-16BF-4FFE-9638-9DC50E73C363}" srcOrd="0" destOrd="0" parTransId="{55D703EC-2C3C-472C-AC12-6196275E05FF}" sibTransId="{6748AB1B-F523-4811-9081-36981975BACE}"/>
    <dgm:cxn modelId="{E649A7A3-9DE4-442A-AA1A-9EF1435A8E19}" type="presOf" srcId="{521B9028-4B4D-4A19-AA75-AB9F73C3D9F0}" destId="{41F8EB05-764B-47B0-8826-E00451EC29BB}" srcOrd="0" destOrd="0" presId="urn:microsoft.com/office/officeart/2005/8/layout/hChevron3"/>
    <dgm:cxn modelId="{363FFD9E-F3B8-4A6B-8A54-B71B2AB8F50C}" type="presParOf" srcId="{41F8EB05-764B-47B0-8826-E00451EC29BB}" destId="{5B56A690-36FF-4A16-8BC1-00A176D914CC}" srcOrd="0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6D79A4-87DE-4258-B1CD-4372C3F0E96A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17E5868-A2EE-4B6B-B1E0-3D512DE5E8B3}">
      <dgm:prSet phldrT="[Texto]"/>
      <dgm:spPr/>
      <dgm:t>
        <a:bodyPr/>
        <a:lstStyle/>
        <a:p>
          <a:r>
            <a:rPr lang="pt-BR" dirty="0"/>
            <a:t>Avaliação</a:t>
          </a:r>
        </a:p>
      </dgm:t>
    </dgm:pt>
    <dgm:pt modelId="{625FB1D1-9B1A-4232-A861-30A2004A6D63}" type="parTrans" cxnId="{50CE8E95-0613-45B7-97EB-5D7C21179F99}">
      <dgm:prSet/>
      <dgm:spPr/>
      <dgm:t>
        <a:bodyPr/>
        <a:lstStyle/>
        <a:p>
          <a:endParaRPr lang="pt-BR"/>
        </a:p>
      </dgm:t>
    </dgm:pt>
    <dgm:pt modelId="{23993197-9F89-484C-8C93-CE496C8D8937}" type="sibTrans" cxnId="{50CE8E95-0613-45B7-97EB-5D7C21179F99}">
      <dgm:prSet/>
      <dgm:spPr/>
      <dgm:t>
        <a:bodyPr/>
        <a:lstStyle/>
        <a:p>
          <a:endParaRPr lang="pt-BR"/>
        </a:p>
      </dgm:t>
    </dgm:pt>
    <dgm:pt modelId="{165D7022-DCA9-4368-BC0B-0CA1DBF7CF7D}">
      <dgm:prSet phldrT="[Texto]"/>
      <dgm:spPr/>
      <dgm:t>
        <a:bodyPr/>
        <a:lstStyle/>
        <a:p>
          <a:r>
            <a:rPr lang="pt-BR" dirty="0"/>
            <a:t>Pesquisa Avaliativa</a:t>
          </a:r>
        </a:p>
      </dgm:t>
    </dgm:pt>
    <dgm:pt modelId="{A0900EC1-E09F-4F0D-8775-C5A503BCE842}" type="parTrans" cxnId="{372804B1-E644-4214-8249-4610CD4C51CE}">
      <dgm:prSet/>
      <dgm:spPr/>
      <dgm:t>
        <a:bodyPr/>
        <a:lstStyle/>
        <a:p>
          <a:endParaRPr lang="pt-BR"/>
        </a:p>
      </dgm:t>
    </dgm:pt>
    <dgm:pt modelId="{6A45B44F-783F-4165-B23C-83230BAE5226}" type="sibTrans" cxnId="{372804B1-E644-4214-8249-4610CD4C51CE}">
      <dgm:prSet/>
      <dgm:spPr/>
      <dgm:t>
        <a:bodyPr/>
        <a:lstStyle/>
        <a:p>
          <a:endParaRPr lang="pt-BR"/>
        </a:p>
      </dgm:t>
    </dgm:pt>
    <dgm:pt modelId="{B419BD22-1337-4A7A-AAFB-FC6200099BE3}">
      <dgm:prSet phldrT="[Texto]"/>
      <dgm:spPr/>
      <dgm:t>
        <a:bodyPr/>
        <a:lstStyle/>
        <a:p>
          <a:r>
            <a:rPr lang="pt-BR" dirty="0"/>
            <a:t>Existem diferenças?</a:t>
          </a:r>
        </a:p>
      </dgm:t>
    </dgm:pt>
    <dgm:pt modelId="{9CEABBB8-A23D-4079-9FCA-94ACD7712A8C}" type="sibTrans" cxnId="{8C79C93D-4DFA-46CD-8A4B-08A933E437DD}">
      <dgm:prSet/>
      <dgm:spPr/>
      <dgm:t>
        <a:bodyPr/>
        <a:lstStyle/>
        <a:p>
          <a:endParaRPr lang="pt-BR"/>
        </a:p>
      </dgm:t>
    </dgm:pt>
    <dgm:pt modelId="{7E26201C-C9F9-4F4F-AA09-93393CA6367B}" type="parTrans" cxnId="{8C79C93D-4DFA-46CD-8A4B-08A933E437DD}">
      <dgm:prSet/>
      <dgm:spPr/>
      <dgm:t>
        <a:bodyPr/>
        <a:lstStyle/>
        <a:p>
          <a:endParaRPr lang="pt-BR"/>
        </a:p>
      </dgm:t>
    </dgm:pt>
    <dgm:pt modelId="{687799A1-5909-4A49-8532-AA2F85C00F05}" type="pres">
      <dgm:prSet presAssocID="{386D79A4-87DE-4258-B1CD-4372C3F0E96A}" presName="Name0" presStyleCnt="0">
        <dgm:presLayoutVars>
          <dgm:chMax val="4"/>
          <dgm:resizeHandles val="exact"/>
        </dgm:presLayoutVars>
      </dgm:prSet>
      <dgm:spPr/>
    </dgm:pt>
    <dgm:pt modelId="{672B397D-ECCB-4714-8C83-97C44D75FE41}" type="pres">
      <dgm:prSet presAssocID="{386D79A4-87DE-4258-B1CD-4372C3F0E96A}" presName="ellipse" presStyleLbl="trBgShp" presStyleIdx="0" presStyleCnt="1" custLinFactNeighborX="788" custLinFactNeighborY="14993"/>
      <dgm:spPr/>
    </dgm:pt>
    <dgm:pt modelId="{47F6B035-2D90-4380-8D6B-F754EA5D2DBB}" type="pres">
      <dgm:prSet presAssocID="{386D79A4-87DE-4258-B1CD-4372C3F0E96A}" presName="arrow1" presStyleLbl="fgShp" presStyleIdx="0" presStyleCnt="1" custLinFactNeighborY="35829"/>
      <dgm:spPr/>
    </dgm:pt>
    <dgm:pt modelId="{64FD25D4-793E-4A19-89C0-89DA10FF02CE}" type="pres">
      <dgm:prSet presAssocID="{386D79A4-87DE-4258-B1CD-4372C3F0E96A}" presName="rectangle" presStyleLbl="revTx" presStyleIdx="0" presStyleCnt="1" custLinFactNeighborX="0" custLinFactNeighborY="18594">
        <dgm:presLayoutVars>
          <dgm:bulletEnabled val="1"/>
        </dgm:presLayoutVars>
      </dgm:prSet>
      <dgm:spPr/>
    </dgm:pt>
    <dgm:pt modelId="{E16254AE-51AD-4DF5-842A-475FC68864C0}" type="pres">
      <dgm:prSet presAssocID="{165D7022-DCA9-4368-BC0B-0CA1DBF7CF7D}" presName="item1" presStyleLbl="node1" presStyleIdx="0" presStyleCnt="2" custScaleX="150499" custScaleY="147014" custLinFactNeighborX="-75718" custLinFactNeighborY="-89894">
        <dgm:presLayoutVars>
          <dgm:bulletEnabled val="1"/>
        </dgm:presLayoutVars>
      </dgm:prSet>
      <dgm:spPr/>
    </dgm:pt>
    <dgm:pt modelId="{BC08D8BA-8D6B-4D16-8889-7A6144A56ECF}" type="pres">
      <dgm:prSet presAssocID="{B419BD22-1337-4A7A-AAFB-FC6200099BE3}" presName="item2" presStyleLbl="node1" presStyleIdx="1" presStyleCnt="2" custScaleX="146430" custScaleY="143114" custLinFactX="24622" custLinFactNeighborX="100000" custLinFactNeighborY="-11020">
        <dgm:presLayoutVars>
          <dgm:bulletEnabled val="1"/>
        </dgm:presLayoutVars>
      </dgm:prSet>
      <dgm:spPr/>
    </dgm:pt>
    <dgm:pt modelId="{9E4ED9E4-1CFB-4523-B51A-92D6C0891034}" type="pres">
      <dgm:prSet presAssocID="{386D79A4-87DE-4258-B1CD-4372C3F0E96A}" presName="funnel" presStyleLbl="trAlignAcc1" presStyleIdx="0" presStyleCnt="1" custLinFactNeighborY="6100"/>
      <dgm:spPr/>
    </dgm:pt>
  </dgm:ptLst>
  <dgm:cxnLst>
    <dgm:cxn modelId="{8E4E1F00-63D9-434B-95C3-A3AADACC4513}" type="presOf" srcId="{617E5868-A2EE-4B6B-B1E0-3D512DE5E8B3}" destId="{BC08D8BA-8D6B-4D16-8889-7A6144A56ECF}" srcOrd="0" destOrd="0" presId="urn:microsoft.com/office/officeart/2005/8/layout/funnel1"/>
    <dgm:cxn modelId="{8C79C93D-4DFA-46CD-8A4B-08A933E437DD}" srcId="{386D79A4-87DE-4258-B1CD-4372C3F0E96A}" destId="{B419BD22-1337-4A7A-AAFB-FC6200099BE3}" srcOrd="2" destOrd="0" parTransId="{7E26201C-C9F9-4F4F-AA09-93393CA6367B}" sibTransId="{9CEABBB8-A23D-4079-9FCA-94ACD7712A8C}"/>
    <dgm:cxn modelId="{F3568E3F-A11A-4651-B86F-EEE5C0EECB20}" type="presOf" srcId="{386D79A4-87DE-4258-B1CD-4372C3F0E96A}" destId="{687799A1-5909-4A49-8532-AA2F85C00F05}" srcOrd="0" destOrd="0" presId="urn:microsoft.com/office/officeart/2005/8/layout/funnel1"/>
    <dgm:cxn modelId="{50CE8E95-0613-45B7-97EB-5D7C21179F99}" srcId="{386D79A4-87DE-4258-B1CD-4372C3F0E96A}" destId="{617E5868-A2EE-4B6B-B1E0-3D512DE5E8B3}" srcOrd="0" destOrd="0" parTransId="{625FB1D1-9B1A-4232-A861-30A2004A6D63}" sibTransId="{23993197-9F89-484C-8C93-CE496C8D8937}"/>
    <dgm:cxn modelId="{0FCCF1A9-649B-454E-A723-E7C367C74525}" type="presOf" srcId="{165D7022-DCA9-4368-BC0B-0CA1DBF7CF7D}" destId="{E16254AE-51AD-4DF5-842A-475FC68864C0}" srcOrd="0" destOrd="0" presId="urn:microsoft.com/office/officeart/2005/8/layout/funnel1"/>
    <dgm:cxn modelId="{372804B1-E644-4214-8249-4610CD4C51CE}" srcId="{386D79A4-87DE-4258-B1CD-4372C3F0E96A}" destId="{165D7022-DCA9-4368-BC0B-0CA1DBF7CF7D}" srcOrd="1" destOrd="0" parTransId="{A0900EC1-E09F-4F0D-8775-C5A503BCE842}" sibTransId="{6A45B44F-783F-4165-B23C-83230BAE5226}"/>
    <dgm:cxn modelId="{AD603CBC-0D94-4C74-A533-F7DF1F2A24AA}" type="presOf" srcId="{B419BD22-1337-4A7A-AAFB-FC6200099BE3}" destId="{64FD25D4-793E-4A19-89C0-89DA10FF02CE}" srcOrd="0" destOrd="0" presId="urn:microsoft.com/office/officeart/2005/8/layout/funnel1"/>
    <dgm:cxn modelId="{34AF9A4C-CD32-4EDA-9540-DF4A2FA33168}" type="presParOf" srcId="{687799A1-5909-4A49-8532-AA2F85C00F05}" destId="{672B397D-ECCB-4714-8C83-97C44D75FE41}" srcOrd="0" destOrd="0" presId="urn:microsoft.com/office/officeart/2005/8/layout/funnel1"/>
    <dgm:cxn modelId="{7E7327BA-1F11-43CE-9332-194AA8B6B983}" type="presParOf" srcId="{687799A1-5909-4A49-8532-AA2F85C00F05}" destId="{47F6B035-2D90-4380-8D6B-F754EA5D2DBB}" srcOrd="1" destOrd="0" presId="urn:microsoft.com/office/officeart/2005/8/layout/funnel1"/>
    <dgm:cxn modelId="{ED6EEBA7-E0CA-4BE5-BC4E-10B09515B2BA}" type="presParOf" srcId="{687799A1-5909-4A49-8532-AA2F85C00F05}" destId="{64FD25D4-793E-4A19-89C0-89DA10FF02CE}" srcOrd="2" destOrd="0" presId="urn:microsoft.com/office/officeart/2005/8/layout/funnel1"/>
    <dgm:cxn modelId="{3E141633-75B3-48BA-B610-21F6B51AC0AA}" type="presParOf" srcId="{687799A1-5909-4A49-8532-AA2F85C00F05}" destId="{E16254AE-51AD-4DF5-842A-475FC68864C0}" srcOrd="3" destOrd="0" presId="urn:microsoft.com/office/officeart/2005/8/layout/funnel1"/>
    <dgm:cxn modelId="{C4F726A6-0D8D-4231-A7DB-B746FC1123C4}" type="presParOf" srcId="{687799A1-5909-4A49-8532-AA2F85C00F05}" destId="{BC08D8BA-8D6B-4D16-8889-7A6144A56ECF}" srcOrd="4" destOrd="0" presId="urn:microsoft.com/office/officeart/2005/8/layout/funnel1"/>
    <dgm:cxn modelId="{E9992DAF-36D8-4AE7-9C53-67B456926978}" type="presParOf" srcId="{687799A1-5909-4A49-8532-AA2F85C00F05}" destId="{9E4ED9E4-1CFB-4523-B51A-92D6C0891034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17A644-1010-483B-A61A-BFAC1BC7AFC6}">
      <dsp:nvSpPr>
        <dsp:cNvPr id="0" name=""/>
        <dsp:cNvSpPr/>
      </dsp:nvSpPr>
      <dsp:spPr>
        <a:xfrm rot="5400000">
          <a:off x="-202806" y="202878"/>
          <a:ext cx="1352043" cy="946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300" b="1" kern="1200"/>
            <a:t>PRIMEIRA GERAÇÃO</a:t>
          </a:r>
          <a:endParaRPr lang="pt-BR" sz="1300" b="1" kern="1200" dirty="0"/>
        </a:p>
      </dsp:txBody>
      <dsp:txXfrm rot="-5400000">
        <a:off x="1" y="473286"/>
        <a:ext cx="946430" cy="405613"/>
      </dsp:txXfrm>
    </dsp:sp>
    <dsp:sp modelId="{31BB078A-74E2-4606-961A-CA2644F877DD}">
      <dsp:nvSpPr>
        <dsp:cNvPr id="0" name=""/>
        <dsp:cNvSpPr/>
      </dsp:nvSpPr>
      <dsp:spPr>
        <a:xfrm rot="5400000">
          <a:off x="4088355" y="-3141852"/>
          <a:ext cx="878828" cy="716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pt-BR" sz="1400" b="0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b="0" kern="1200" dirty="0"/>
            <a:t>LIMITADA A UM CONJUNTO DE MEDIDAS ESSENCIALMENTE NORMATIVA E COM ANÁLISES QUANTITATIVAS</a:t>
          </a:r>
          <a:endParaRPr lang="pt-BR" sz="1400" b="0" kern="1200" dirty="0"/>
        </a:p>
      </dsp:txBody>
      <dsp:txXfrm rot="-5400000">
        <a:off x="946431" y="42973"/>
        <a:ext cx="7119776" cy="793026"/>
      </dsp:txXfrm>
    </dsp:sp>
    <dsp:sp modelId="{C2424C05-4CCB-42BF-8595-92F32EC27A84}">
      <dsp:nvSpPr>
        <dsp:cNvPr id="0" name=""/>
        <dsp:cNvSpPr/>
      </dsp:nvSpPr>
      <dsp:spPr>
        <a:xfrm rot="5400000">
          <a:off x="-202806" y="1409231"/>
          <a:ext cx="1352043" cy="946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300" b="1" kern="1200"/>
            <a:t>SEGUNDA GERAÇÃO</a:t>
          </a:r>
          <a:endParaRPr lang="pt-BR" sz="1300" b="1" kern="1200" dirty="0"/>
        </a:p>
      </dsp:txBody>
      <dsp:txXfrm rot="-5400000">
        <a:off x="1" y="1679639"/>
        <a:ext cx="946430" cy="405613"/>
      </dsp:txXfrm>
    </dsp:sp>
    <dsp:sp modelId="{58694365-9400-49D3-9265-A800A3F0E4FF}">
      <dsp:nvSpPr>
        <dsp:cNvPr id="0" name=""/>
        <dsp:cNvSpPr/>
      </dsp:nvSpPr>
      <dsp:spPr>
        <a:xfrm rot="5400000">
          <a:off x="4088355" y="-1935499"/>
          <a:ext cx="878828" cy="716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b="0" kern="1200" dirty="0"/>
            <a:t>ALÉM DAS MEDIDAS O AVALIADOR BUSCAVA IDENTIFICAR DE QUE MODO OS OBJETIVOS ERAM ATINGIDOS</a:t>
          </a:r>
          <a:endParaRPr lang="pt-BR" sz="1400" b="0" kern="1200" dirty="0"/>
        </a:p>
      </dsp:txBody>
      <dsp:txXfrm rot="-5400000">
        <a:off x="946431" y="1249326"/>
        <a:ext cx="7119776" cy="793026"/>
      </dsp:txXfrm>
    </dsp:sp>
    <dsp:sp modelId="{7B5D8168-42F5-4C16-842E-A49F3DC72A93}">
      <dsp:nvSpPr>
        <dsp:cNvPr id="0" name=""/>
        <dsp:cNvSpPr/>
      </dsp:nvSpPr>
      <dsp:spPr>
        <a:xfrm rot="5400000">
          <a:off x="-202806" y="2615584"/>
          <a:ext cx="1352043" cy="946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300" b="1" kern="1200"/>
            <a:t>TERCEIRA GERAÇÃO</a:t>
          </a:r>
          <a:endParaRPr lang="pt-BR" sz="1300" b="1" kern="1200"/>
        </a:p>
      </dsp:txBody>
      <dsp:txXfrm rot="-5400000">
        <a:off x="1" y="2885992"/>
        <a:ext cx="946430" cy="405613"/>
      </dsp:txXfrm>
    </dsp:sp>
    <dsp:sp modelId="{AAFC5499-C911-4D51-89EA-C687D9F2EB55}">
      <dsp:nvSpPr>
        <dsp:cNvPr id="0" name=""/>
        <dsp:cNvSpPr/>
      </dsp:nvSpPr>
      <dsp:spPr>
        <a:xfrm rot="5400000">
          <a:off x="4088355" y="-729146"/>
          <a:ext cx="878828" cy="716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b="0" kern="1200" dirty="0"/>
            <a:t>AVALIADOR É UM JUIZ, COM CRITÉRIOS DE JULGAMENTO AMPLIADOS, QUE SE APROPIA DE INFORMAÇÕES PARA TESTAR O MÉRITO</a:t>
          </a:r>
          <a:endParaRPr lang="pt-BR" sz="1400" b="0" kern="1200" dirty="0"/>
        </a:p>
      </dsp:txBody>
      <dsp:txXfrm rot="-5400000">
        <a:off x="946431" y="2455679"/>
        <a:ext cx="7119776" cy="793026"/>
      </dsp:txXfrm>
    </dsp:sp>
    <dsp:sp modelId="{72236404-FBB7-4F09-8965-967CD7B08A53}">
      <dsp:nvSpPr>
        <dsp:cNvPr id="0" name=""/>
        <dsp:cNvSpPr/>
      </dsp:nvSpPr>
      <dsp:spPr>
        <a:xfrm rot="5400000">
          <a:off x="-202806" y="3821937"/>
          <a:ext cx="1352043" cy="94643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altLang="pt-BR" sz="1300" b="1" kern="1200"/>
            <a:t>QUARTA GERAÇÃO</a:t>
          </a:r>
          <a:endParaRPr lang="pt-BR" sz="1300" b="1" kern="1200" dirty="0"/>
        </a:p>
      </dsp:txBody>
      <dsp:txXfrm rot="-5400000">
        <a:off x="1" y="4092345"/>
        <a:ext cx="946430" cy="405613"/>
      </dsp:txXfrm>
    </dsp:sp>
    <dsp:sp modelId="{244E986F-591A-4145-84A6-F0FE5E2A8E84}">
      <dsp:nvSpPr>
        <dsp:cNvPr id="0" name=""/>
        <dsp:cNvSpPr/>
      </dsp:nvSpPr>
      <dsp:spPr>
        <a:xfrm rot="5400000">
          <a:off x="4088355" y="477206"/>
          <a:ext cx="878828" cy="716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altLang="pt-BR" sz="1400" b="0" kern="1200" dirty="0"/>
            <a:t>ABORDAGENS PLURALISTAS, SE APROPRIA DO CAMPO DA INVESTIGAÇÃO; É RESPONSIVA, CONSTRUTIVISTA, PARTICIPATIVA, REALIZADA EM PROCESSO DE NEGOCIAÇÃO ENTRE OS ENVOLVIDOS E AVALIADOR ASSUME PAPEL DE MODERADOR</a:t>
          </a:r>
          <a:endParaRPr lang="pt-BR" sz="1400" b="0" kern="1200" dirty="0"/>
        </a:p>
      </dsp:txBody>
      <dsp:txXfrm rot="-5400000">
        <a:off x="946431" y="3662032"/>
        <a:ext cx="7119776" cy="7930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6A690-36FF-4A16-8BC1-00A176D914CC}">
      <dsp:nvSpPr>
        <dsp:cNvPr id="0" name=""/>
        <dsp:cNvSpPr/>
      </dsp:nvSpPr>
      <dsp:spPr>
        <a:xfrm>
          <a:off x="0" y="0"/>
          <a:ext cx="3123737" cy="1147058"/>
        </a:xfrm>
        <a:prstGeom prst="homePlate">
          <a:avLst/>
        </a:prstGeom>
        <a:noFill/>
        <a:ln w="285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21336" bIns="4267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accent1"/>
              </a:solidFill>
            </a:rPr>
            <a:t>Criação</a:t>
          </a:r>
          <a:r>
            <a:rPr lang="en-US" sz="1600" b="1" kern="1200" dirty="0">
              <a:solidFill>
                <a:schemeClr val="accent1"/>
              </a:solidFill>
            </a:rPr>
            <a:t> do SUS</a:t>
          </a:r>
          <a:endParaRPr lang="en-US" sz="1600" b="1" i="0" kern="1200" dirty="0">
            <a:solidFill>
              <a:schemeClr val="accent1"/>
            </a:solidFill>
            <a:latin typeface="+mj-lt"/>
            <a:ea typeface="+mn-ea"/>
            <a:cs typeface="+mn-cs"/>
          </a:endParaRPr>
        </a:p>
      </dsp:txBody>
      <dsp:txXfrm>
        <a:off x="0" y="0"/>
        <a:ext cx="2836973" cy="1147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6A690-36FF-4A16-8BC1-00A176D914CC}">
      <dsp:nvSpPr>
        <dsp:cNvPr id="0" name=""/>
        <dsp:cNvSpPr/>
      </dsp:nvSpPr>
      <dsp:spPr>
        <a:xfrm>
          <a:off x="0" y="0"/>
          <a:ext cx="3123737" cy="1147058"/>
        </a:xfrm>
        <a:prstGeom prst="homePlate">
          <a:avLst/>
        </a:prstGeom>
        <a:noFill/>
        <a:ln w="28575" cap="flat" cmpd="sng" algn="ctr">
          <a:solidFill>
            <a:srgbClr val="DD80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21336" bIns="4267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DD8047"/>
              </a:solidFill>
            </a:rPr>
            <a:t>Início de um processo de institucionalização da avaliação</a:t>
          </a:r>
          <a:endParaRPr lang="en-US" sz="1600" b="1" i="0" kern="1200" dirty="0">
            <a:solidFill>
              <a:srgbClr val="DD8047"/>
            </a:solidFill>
            <a:latin typeface="+mj-lt"/>
            <a:ea typeface="+mn-ea"/>
            <a:cs typeface="+mn-cs"/>
          </a:endParaRPr>
        </a:p>
      </dsp:txBody>
      <dsp:txXfrm>
        <a:off x="0" y="0"/>
        <a:ext cx="2836973" cy="1147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6A690-36FF-4A16-8BC1-00A176D914CC}">
      <dsp:nvSpPr>
        <dsp:cNvPr id="0" name=""/>
        <dsp:cNvSpPr/>
      </dsp:nvSpPr>
      <dsp:spPr>
        <a:xfrm>
          <a:off x="0" y="0"/>
          <a:ext cx="3123737" cy="1147058"/>
        </a:xfrm>
        <a:prstGeom prst="homePlate">
          <a:avLst/>
        </a:prstGeom>
        <a:noFill/>
        <a:ln w="28575" cap="flat" cmpd="sng" algn="ctr">
          <a:solidFill>
            <a:srgbClr val="DEBE7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21336" bIns="42672" numCol="1" spcCol="1270" anchor="t" anchorCtr="0">
          <a:noAutofit/>
        </a:bodyPr>
        <a:lstStyle/>
        <a:p>
          <a:pPr marL="0" lvl="0" indent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rgbClr val="DEBE76"/>
              </a:solidFill>
            </a:rPr>
            <a:t>O desenvolvimento do espaço da avaliação nos campos científico e burocrático</a:t>
          </a:r>
          <a:endParaRPr lang="en-US" sz="1600" b="1" kern="1200" dirty="0">
            <a:solidFill>
              <a:srgbClr val="DEBE76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i="0" kern="1200" dirty="0">
            <a:solidFill>
              <a:srgbClr val="DEBE76"/>
            </a:solidFill>
            <a:latin typeface="+mj-lt"/>
            <a:ea typeface="+mn-ea"/>
            <a:cs typeface="+mn-cs"/>
          </a:endParaRPr>
        </a:p>
      </dsp:txBody>
      <dsp:txXfrm>
        <a:off x="0" y="0"/>
        <a:ext cx="2836973" cy="1147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B397D-ECCB-4714-8C83-97C44D75FE41}">
      <dsp:nvSpPr>
        <dsp:cNvPr id="0" name=""/>
        <dsp:cNvSpPr/>
      </dsp:nvSpPr>
      <dsp:spPr>
        <a:xfrm>
          <a:off x="1708043" y="456397"/>
          <a:ext cx="4454559" cy="154700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6B035-2D90-4380-8D6B-F754EA5D2DBB}">
      <dsp:nvSpPr>
        <dsp:cNvPr id="0" name=""/>
        <dsp:cNvSpPr/>
      </dsp:nvSpPr>
      <dsp:spPr>
        <a:xfrm>
          <a:off x="3475484" y="4210513"/>
          <a:ext cx="863286" cy="55250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FD25D4-793E-4A19-89C0-89DA10FF02CE}">
      <dsp:nvSpPr>
        <dsp:cNvPr id="0" name=""/>
        <dsp:cNvSpPr/>
      </dsp:nvSpPr>
      <dsp:spPr>
        <a:xfrm>
          <a:off x="1835239" y="4489090"/>
          <a:ext cx="4143776" cy="103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Existem diferenças?</a:t>
          </a:r>
        </a:p>
      </dsp:txBody>
      <dsp:txXfrm>
        <a:off x="1835239" y="4489090"/>
        <a:ext cx="4143776" cy="1035944"/>
      </dsp:txXfrm>
    </dsp:sp>
    <dsp:sp modelId="{E16254AE-51AD-4DF5-842A-475FC68864C0}">
      <dsp:nvSpPr>
        <dsp:cNvPr id="0" name=""/>
        <dsp:cNvSpPr/>
      </dsp:nvSpPr>
      <dsp:spPr>
        <a:xfrm>
          <a:off x="1723517" y="128786"/>
          <a:ext cx="2338628" cy="22844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Pesquisa Avaliativa</a:t>
          </a:r>
        </a:p>
      </dsp:txBody>
      <dsp:txXfrm>
        <a:off x="2066001" y="463339"/>
        <a:ext cx="1653660" cy="1615368"/>
      </dsp:txXfrm>
    </dsp:sp>
    <dsp:sp modelId="{BC08D8BA-8D6B-4D16-8889-7A6144A56ECF}">
      <dsp:nvSpPr>
        <dsp:cNvPr id="0" name=""/>
        <dsp:cNvSpPr/>
      </dsp:nvSpPr>
      <dsp:spPr>
        <a:xfrm>
          <a:off x="3756334" y="218941"/>
          <a:ext cx="2275399" cy="22238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Avaliação</a:t>
          </a:r>
        </a:p>
      </dsp:txBody>
      <dsp:txXfrm>
        <a:off x="4089558" y="544619"/>
        <a:ext cx="1608951" cy="1572515"/>
      </dsp:txXfrm>
    </dsp:sp>
    <dsp:sp modelId="{9E4ED9E4-1CFB-4523-B51A-92D6C0891034}">
      <dsp:nvSpPr>
        <dsp:cNvPr id="0" name=""/>
        <dsp:cNvSpPr/>
      </dsp:nvSpPr>
      <dsp:spPr>
        <a:xfrm>
          <a:off x="1489925" y="270450"/>
          <a:ext cx="4834405" cy="386752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F1CF6-D2B0-4588-BF86-0574C1F512E4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8B53-CEFC-4B2A-BC80-03E7848567B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8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51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9"/>
            <a:ext cx="474573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2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8739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60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2" y="533400"/>
            <a:ext cx="5629275" cy="56388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22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12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9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1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69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437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40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957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83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4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523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4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3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11598442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think-cell Slide" r:id="rId16" imgW="421" imgH="423" progId="TCLayout.ActiveDocument.1">
                  <p:embed/>
                </p:oleObj>
              </mc:Choice>
              <mc:Fallback>
                <p:oleObj name="think-cell Slide" r:id="rId16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5"/>
            </p:custDataLst>
          </p:nvPr>
        </p:nvSpPr>
        <p:spPr>
          <a:xfrm>
            <a:off x="1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/>
            <a:endParaRPr lang="pt-BR" sz="4200" b="0" i="0" baseline="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9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D50DA5-DC14-4354-8592-6FD0E21A518D}" type="datetimeFigureOut">
              <a:rPr lang="pt-BR" smtClean="0"/>
              <a:t>03/12/2019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9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9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AC3B325-42FB-49B8-AB9E-C33141F160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065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6.gi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6.gi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6.gi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tags" Target="../tags/tag26.xml"/><Relationship Id="rId7" Type="http://schemas.openxmlformats.org/officeDocument/2006/relationships/diagramData" Target="../diagrams/data2.xml"/><Relationship Id="rId12" Type="http://schemas.openxmlformats.org/officeDocument/2006/relationships/image" Target="../media/image6.gif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11" Type="http://schemas.microsoft.com/office/2007/relationships/diagramDrawing" Target="../diagrams/drawing2.xml"/><Relationship Id="rId5" Type="http://schemas.openxmlformats.org/officeDocument/2006/relationships/oleObject" Target="../embeddings/oleObject13.bin"/><Relationship Id="rId10" Type="http://schemas.openxmlformats.org/officeDocument/2006/relationships/diagramColors" Target="../diagrams/colors2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tags" Target="../tags/tag28.xml"/><Relationship Id="rId7" Type="http://schemas.openxmlformats.org/officeDocument/2006/relationships/diagramData" Target="../diagrams/data3.xml"/><Relationship Id="rId12" Type="http://schemas.openxmlformats.org/officeDocument/2006/relationships/image" Target="../media/image6.gif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11" Type="http://schemas.microsoft.com/office/2007/relationships/diagramDrawing" Target="../diagrams/drawing3.xml"/><Relationship Id="rId5" Type="http://schemas.openxmlformats.org/officeDocument/2006/relationships/oleObject" Target="../embeddings/oleObject14.bin"/><Relationship Id="rId10" Type="http://schemas.openxmlformats.org/officeDocument/2006/relationships/diagramColors" Target="../diagrams/colors3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tags" Target="../tags/tag30.xml"/><Relationship Id="rId7" Type="http://schemas.openxmlformats.org/officeDocument/2006/relationships/diagramData" Target="../diagrams/data4.xml"/><Relationship Id="rId12" Type="http://schemas.openxmlformats.org/officeDocument/2006/relationships/image" Target="../media/image6.gif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11" Type="http://schemas.microsoft.com/office/2007/relationships/diagramDrawing" Target="../diagrams/drawing4.xml"/><Relationship Id="rId5" Type="http://schemas.openxmlformats.org/officeDocument/2006/relationships/oleObject" Target="../embeddings/oleObject15.bin"/><Relationship Id="rId10" Type="http://schemas.openxmlformats.org/officeDocument/2006/relationships/diagramColors" Target="../diagrams/colors4.xml"/><Relationship Id="rId4" Type="http://schemas.openxmlformats.org/officeDocument/2006/relationships/slideLayout" Target="../slideLayouts/slideLayout2.xml"/><Relationship Id="rId9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6.gif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34.xml"/><Relationship Id="rId7" Type="http://schemas.openxmlformats.org/officeDocument/2006/relationships/image" Target="../media/image6.gif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diagramData" Target="../diagrams/data5.xml"/><Relationship Id="rId11" Type="http://schemas.openxmlformats.org/officeDocument/2006/relationships/image" Target="../media/image6.gif"/><Relationship Id="rId5" Type="http://schemas.openxmlformats.org/officeDocument/2006/relationships/image" Target="../media/image2.e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18.bin"/><Relationship Id="rId9" Type="http://schemas.openxmlformats.org/officeDocument/2006/relationships/diagramColors" Target="../diagrams/colors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6.gif"/><Relationship Id="rId2" Type="http://schemas.openxmlformats.org/officeDocument/2006/relationships/tags" Target="../tags/tag36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6.gif"/><Relationship Id="rId2" Type="http://schemas.openxmlformats.org/officeDocument/2006/relationships/tags" Target="../tags/tag3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gi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6.gif"/><Relationship Id="rId2" Type="http://schemas.openxmlformats.org/officeDocument/2006/relationships/tags" Target="../tags/tag40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tags" Target="../tags/tag43.xml"/><Relationship Id="rId7" Type="http://schemas.openxmlformats.org/officeDocument/2006/relationships/image" Target="../media/image6.gif"/><Relationship Id="rId2" Type="http://schemas.openxmlformats.org/officeDocument/2006/relationships/tags" Target="../tags/tag4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image" Target="../media/image6.gif"/><Relationship Id="rId2" Type="http://schemas.openxmlformats.org/officeDocument/2006/relationships/tags" Target="../tags/tag4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6.gif"/><Relationship Id="rId2" Type="http://schemas.openxmlformats.org/officeDocument/2006/relationships/tags" Target="../tags/tag4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6.gif"/><Relationship Id="rId2" Type="http://schemas.openxmlformats.org/officeDocument/2006/relationships/tags" Target="../tags/tag48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7" Type="http://schemas.openxmlformats.org/officeDocument/2006/relationships/image" Target="../media/image6.gif"/><Relationship Id="rId2" Type="http://schemas.openxmlformats.org/officeDocument/2006/relationships/tags" Target="../tags/tag50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.gi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6.gif"/><Relationship Id="rId2" Type="http://schemas.openxmlformats.org/officeDocument/2006/relationships/tags" Target="../tags/tag5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6.gif"/><Relationship Id="rId2" Type="http://schemas.openxmlformats.org/officeDocument/2006/relationships/tags" Target="../tags/tag5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image" Target="../media/image6.gif"/><Relationship Id="rId2" Type="http://schemas.openxmlformats.org/officeDocument/2006/relationships/tags" Target="../tags/tag5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0.bin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6.gif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60.xml"/><Relationship Id="rId7" Type="http://schemas.openxmlformats.org/officeDocument/2006/relationships/image" Target="../media/image6.gif"/><Relationship Id="rId2" Type="http://schemas.openxmlformats.org/officeDocument/2006/relationships/tags" Target="../tags/tag5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6.gif"/><Relationship Id="rId2" Type="http://schemas.openxmlformats.org/officeDocument/2006/relationships/tags" Target="../tags/tag6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2.bin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4.xml"/><Relationship Id="rId7" Type="http://schemas.openxmlformats.org/officeDocument/2006/relationships/image" Target="../media/image6.gif"/><Relationship Id="rId2" Type="http://schemas.openxmlformats.org/officeDocument/2006/relationships/tags" Target="../tags/tag6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6.gif"/><Relationship Id="rId2" Type="http://schemas.openxmlformats.org/officeDocument/2006/relationships/tags" Target="../tags/tag6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4.bin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6.gif"/><Relationship Id="rId2" Type="http://schemas.openxmlformats.org/officeDocument/2006/relationships/tags" Target="../tags/tag6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5.bin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6.gif"/><Relationship Id="rId2" Type="http://schemas.openxmlformats.org/officeDocument/2006/relationships/tags" Target="../tags/tag69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6.bin"/><Relationship Id="rId4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7" Type="http://schemas.openxmlformats.org/officeDocument/2006/relationships/image" Target="../media/image6.gif"/><Relationship Id="rId2" Type="http://schemas.openxmlformats.org/officeDocument/2006/relationships/tags" Target="../tags/tag7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7.bin"/><Relationship Id="rId4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6.gif"/><Relationship Id="rId2" Type="http://schemas.openxmlformats.org/officeDocument/2006/relationships/tags" Target="../tags/tag73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8.bin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6.gif"/><Relationship Id="rId2" Type="http://schemas.openxmlformats.org/officeDocument/2006/relationships/tags" Target="../tags/tag75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9.bin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tags" Target="../tags/tag78.xml"/><Relationship Id="rId7" Type="http://schemas.openxmlformats.org/officeDocument/2006/relationships/image" Target="../media/image13.png"/><Relationship Id="rId2" Type="http://schemas.openxmlformats.org/officeDocument/2006/relationships/tags" Target="../tags/tag7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0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6.gif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0.xml"/><Relationship Id="rId7" Type="http://schemas.openxmlformats.org/officeDocument/2006/relationships/image" Target="../media/image6.gif"/><Relationship Id="rId2" Type="http://schemas.openxmlformats.org/officeDocument/2006/relationships/tags" Target="../tags/tag79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1.bin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82.xml"/><Relationship Id="rId7" Type="http://schemas.openxmlformats.org/officeDocument/2006/relationships/image" Target="../media/image6.gif"/><Relationship Id="rId2" Type="http://schemas.openxmlformats.org/officeDocument/2006/relationships/tags" Target="../tags/tag8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2.bin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84.xml"/><Relationship Id="rId7" Type="http://schemas.openxmlformats.org/officeDocument/2006/relationships/image" Target="../media/image6.gif"/><Relationship Id="rId2" Type="http://schemas.openxmlformats.org/officeDocument/2006/relationships/tags" Target="../tags/tag83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3.bin"/><Relationship Id="rId4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tags" Target="../tags/tag86.xml"/><Relationship Id="rId7" Type="http://schemas.openxmlformats.org/officeDocument/2006/relationships/image" Target="../media/image6.gif"/><Relationship Id="rId2" Type="http://schemas.openxmlformats.org/officeDocument/2006/relationships/tags" Target="../tags/tag85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4.bin"/><Relationship Id="rId4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88.xml"/><Relationship Id="rId7" Type="http://schemas.openxmlformats.org/officeDocument/2006/relationships/image" Target="../media/image6.gif"/><Relationship Id="rId2" Type="http://schemas.openxmlformats.org/officeDocument/2006/relationships/tags" Target="../tags/tag87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5.bin"/><Relationship Id="rId10" Type="http://schemas.openxmlformats.org/officeDocument/2006/relationships/image" Target="../media/image20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9.jp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tags" Target="../tags/tag90.xml"/><Relationship Id="rId7" Type="http://schemas.openxmlformats.org/officeDocument/2006/relationships/image" Target="../media/image6.gif"/><Relationship Id="rId2" Type="http://schemas.openxmlformats.org/officeDocument/2006/relationships/tags" Target="../tags/tag8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23.JP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2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7" Type="http://schemas.openxmlformats.org/officeDocument/2006/relationships/image" Target="../media/image6.gif"/><Relationship Id="rId2" Type="http://schemas.openxmlformats.org/officeDocument/2006/relationships/tags" Target="../tags/tag9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7.bin"/><Relationship Id="rId4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7" Type="http://schemas.openxmlformats.org/officeDocument/2006/relationships/image" Target="../media/image6.gif"/><Relationship Id="rId2" Type="http://schemas.openxmlformats.org/officeDocument/2006/relationships/tags" Target="../tags/tag93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8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3.xml"/><Relationship Id="rId7" Type="http://schemas.openxmlformats.org/officeDocument/2006/relationships/image" Target="../media/image6.gif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6.gif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gif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6.gi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tags" Target="../tags/tag20.xml"/><Relationship Id="rId7" Type="http://schemas.openxmlformats.org/officeDocument/2006/relationships/image" Target="../media/image6.gif"/><Relationship Id="rId12" Type="http://schemas.microsoft.com/office/2007/relationships/diagramDrawing" Target="../diagrams/drawing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11" Type="http://schemas.openxmlformats.org/officeDocument/2006/relationships/diagramColors" Target="../diagrams/colors1.xml"/><Relationship Id="rId5" Type="http://schemas.openxmlformats.org/officeDocument/2006/relationships/oleObject" Target="../embeddings/oleObject10.bin"/><Relationship Id="rId10" Type="http://schemas.openxmlformats.org/officeDocument/2006/relationships/diagramQuickStyle" Target="../diagrams/quickStyle1.xml"/><Relationship Id="rId4" Type="http://schemas.openxmlformats.org/officeDocument/2006/relationships/slideLayout" Target="../slideLayouts/slideLayout2.xml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37898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64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>
                <a:solidFill>
                  <a:srgbClr val="FFC000"/>
                </a:solidFill>
              </a:rPr>
              <a:t>Seminário: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Referencial Teórico da Avaliação em Saúde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RMS5780 Tópicos em Métodos e Abordagens de Avaliação em Saúde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788670" y="5458968"/>
            <a:ext cx="3215640" cy="11059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b="1" dirty="0">
                <a:ea typeface="MS PGothic" pitchFamily="34" charset="-128"/>
              </a:rPr>
              <a:t>Brener Santos Silva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i="1" dirty="0">
                <a:ea typeface="MS PGothic" pitchFamily="34" charset="-128"/>
              </a:rPr>
              <a:t>Doutorando do Programa de Pós graduação Enfermagem em Saúde Pública da EERP-USP</a:t>
            </a:r>
            <a:endParaRPr lang="pt-BR" sz="1600" b="1" dirty="0">
              <a:ea typeface="MS PGothic" pitchFamily="34" charset="-128"/>
            </a:endParaRPr>
          </a:p>
        </p:txBody>
      </p:sp>
      <p:pic>
        <p:nvPicPr>
          <p:cNvPr id="1032" name="Picture 8" descr="Imagem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89" y="103123"/>
            <a:ext cx="3867339" cy="108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ítulo 2"/>
          <p:cNvSpPr txBox="1">
            <a:spLocks/>
          </p:cNvSpPr>
          <p:nvPr/>
        </p:nvSpPr>
        <p:spPr>
          <a:xfrm>
            <a:off x="5203976" y="5456820"/>
            <a:ext cx="3215640" cy="110593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b="1" dirty="0">
                <a:ea typeface="MS PGothic" pitchFamily="34" charset="-128"/>
              </a:rPr>
              <a:t>Renato Picoli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pt-BR" sz="1600" i="1" dirty="0">
                <a:ea typeface="MS PGothic" pitchFamily="34" charset="-128"/>
              </a:rPr>
              <a:t>Doutorando do Programa de Pós graduação Administração de Organizações da FEARP-USP</a:t>
            </a:r>
            <a:endParaRPr lang="pt-BR" sz="1600" b="1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3094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2023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Breve histórico da avaliação no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 </a:t>
            </a:r>
            <a:r>
              <a:rPr lang="pt-BR" sz="1800" b="1" dirty="0"/>
              <a:t>O campo </a:t>
            </a:r>
            <a:r>
              <a:rPr lang="pt-BR" sz="1800" dirty="0"/>
              <a:t>constitui espaço particularizado cujas estruturas que o sustentam e as relações entre seus agentes podem ser objetivadas, ao interior do qual diferentes indivíduos e instituições disputam recursos – ao mesmo tempo que compartilham interesses – perseguindo fins específicos;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 </a:t>
            </a:r>
            <a:r>
              <a:rPr lang="pt-BR" sz="1800" b="1" dirty="0"/>
              <a:t>O </a:t>
            </a:r>
            <a:r>
              <a:rPr lang="pt-BR" sz="1800" b="1" dirty="0" err="1"/>
              <a:t>habitus</a:t>
            </a:r>
            <a:r>
              <a:rPr lang="pt-BR" sz="1800" dirty="0"/>
              <a:t> pode ser considerado como a incorporação inconsciente das estruturais sociais, e permite compreender o dialético processo entre agente e estrutura, entre interiorização da exterioridade social e exteriorização da interioridade;</a:t>
            </a:r>
          </a:p>
          <a:p>
            <a:pPr algn="just"/>
            <a:endParaRPr lang="pt-BR" sz="1800" dirty="0"/>
          </a:p>
          <a:p>
            <a:pPr algn="just"/>
            <a:r>
              <a:rPr lang="pt-BR" sz="1800" dirty="0"/>
              <a:t> </a:t>
            </a:r>
            <a:r>
              <a:rPr lang="pt-BR" sz="1800" b="1" dirty="0"/>
              <a:t>O capital </a:t>
            </a:r>
            <a:r>
              <a:rPr lang="pt-BR" sz="1800" dirty="0"/>
              <a:t>formado por capital econômico, o capital cultural (bens simbólicos “naturalmente” assimilados no meio social de origem ou adquirido por meio de instituições, como a escola), capital social (composto pela rede de relações permanentes e úteis) e capital simbólico (decorrente dos outros capitais, </a:t>
            </a:r>
            <a:r>
              <a:rPr lang="pt-BR" sz="1800" dirty="0" err="1"/>
              <a:t>referese</a:t>
            </a:r>
            <a:r>
              <a:rPr lang="pt-BR" sz="1800" dirty="0"/>
              <a:t> ao reconhecimento, por terceiros, das diversas espécies de capital, naturalizando a ordem social, suas hierarquias e outras formas de dominação). </a:t>
            </a:r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137606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142490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Breve histórico da avaliação no brasil</a:t>
            </a:r>
            <a:endParaRPr lang="en-US" dirty="0"/>
          </a:p>
        </p:txBody>
      </p:sp>
      <p:sp>
        <p:nvSpPr>
          <p:cNvPr id="4" name="Content Placeholder 7"/>
          <p:cNvSpPr txBox="1">
            <a:spLocks/>
          </p:cNvSpPr>
          <p:nvPr/>
        </p:nvSpPr>
        <p:spPr bwMode="gray">
          <a:xfrm>
            <a:off x="384694" y="3537030"/>
            <a:ext cx="2261120" cy="310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46800" rIns="108000" bIns="46800" numCol="1" anchor="t" anchorCtr="0" compatLnSpc="1">
            <a:prstTxWarp prst="textNoShape">
              <a:avLst/>
            </a:prstTxWarp>
            <a:noAutofit/>
          </a:bodyPr>
          <a:lstStyle/>
          <a:p>
            <a:pPr marL="171450" indent="-1714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Promulgada a Constituição de 1988</a:t>
            </a:r>
          </a:p>
          <a:p>
            <a:pPr marL="171450" indent="-171450" defTabSz="457200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/>
            </a:pPr>
            <a:r>
              <a:rPr lang="pt-BR" sz="1600" dirty="0"/>
              <a:t>Regulamentada em 1990 a Lei Orgânica da Saúde que institui o Sistema Único de Saúde (SUS).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gray">
          <a:xfrm>
            <a:off x="6284176" y="3537030"/>
            <a:ext cx="2261120" cy="239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46800" rIns="108000" bIns="46800" numCol="1" anchor="t" anchorCtr="0" compatLnSpc="1">
            <a:prstTxWarp prst="textNoShape">
              <a:avLst/>
            </a:prstTxWarp>
            <a:noAutofit/>
          </a:bodyPr>
          <a:lstStyle/>
          <a:p>
            <a:pPr marL="173736" lvl="0" indent="-173736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2003 a 2006</a:t>
            </a:r>
          </a:p>
          <a:p>
            <a:pPr marL="173736" lvl="0" indent="-173736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A  interação entre agentes dos campos burocrático e científico</a:t>
            </a:r>
          </a:p>
          <a:p>
            <a:pPr marL="173736" lvl="0" indent="-173736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Criação do GT-Avaliação.</a:t>
            </a:r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gray">
          <a:xfrm>
            <a:off x="3347585" y="3537030"/>
            <a:ext cx="2261120" cy="2390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46800" rIns="108000" bIns="46800" numCol="1" anchor="t" anchorCtr="0" compatLnSpc="1">
            <a:prstTxWarp prst="textNoShape">
              <a:avLst/>
            </a:prstTxWarp>
            <a:noAutofit/>
          </a:bodyPr>
          <a:lstStyle/>
          <a:p>
            <a:pPr marL="173736" lvl="0" indent="-173736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Influencia do cenários econômico e bancos </a:t>
            </a:r>
            <a:r>
              <a:rPr lang="pt-BR" sz="1600" dirty="0" err="1">
                <a:solidFill>
                  <a:srgbClr val="2B3A42"/>
                </a:solidFill>
              </a:rPr>
              <a:t>multilatereias</a:t>
            </a:r>
            <a:r>
              <a:rPr lang="pt-BR" sz="1600" dirty="0">
                <a:solidFill>
                  <a:srgbClr val="2B3A42"/>
                </a:solidFill>
              </a:rPr>
              <a:t> de financiamento;</a:t>
            </a:r>
          </a:p>
          <a:p>
            <a:pPr marL="173736" lvl="0" indent="-173736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O </a:t>
            </a:r>
            <a:r>
              <a:rPr lang="pt-BR" sz="1600" dirty="0" err="1">
                <a:solidFill>
                  <a:srgbClr val="2B3A42"/>
                </a:solidFill>
              </a:rPr>
              <a:t>Reforsus</a:t>
            </a:r>
            <a:r>
              <a:rPr lang="pt-BR" sz="1600" dirty="0">
                <a:solidFill>
                  <a:srgbClr val="2B3A42"/>
                </a:solidFill>
              </a:rPr>
              <a:t> instituído em 1996;</a:t>
            </a:r>
          </a:p>
          <a:p>
            <a:pPr marL="173736" lvl="0" indent="-173736">
              <a:spcBef>
                <a:spcPts val="400"/>
              </a:spcBef>
              <a:buFont typeface="Arial" charset="0"/>
              <a:buChar char="•"/>
            </a:pPr>
            <a:endParaRPr lang="en-GB" sz="1600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384694" y="2407022"/>
            <a:ext cx="2547081" cy="788335"/>
          </a:xfrm>
          <a:prstGeom prst="homePlate">
            <a:avLst/>
          </a:prstGeom>
          <a:noFill/>
          <a:ln w="28575">
            <a:solidFill>
              <a:srgbClr val="DD8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en-US" sz="1400" dirty="0"/>
          </a:p>
        </p:txBody>
      </p:sp>
      <p:sp>
        <p:nvSpPr>
          <p:cNvPr id="8" name="Chevron 7"/>
          <p:cNvSpPr/>
          <p:nvPr/>
        </p:nvSpPr>
        <p:spPr>
          <a:xfrm>
            <a:off x="3347585" y="2407022"/>
            <a:ext cx="2547081" cy="788335"/>
          </a:xfrm>
          <a:prstGeom prst="chevron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en-US" sz="1400" dirty="0"/>
          </a:p>
        </p:txBody>
      </p:sp>
      <p:sp>
        <p:nvSpPr>
          <p:cNvPr id="9" name="Chevron 8"/>
          <p:cNvSpPr/>
          <p:nvPr/>
        </p:nvSpPr>
        <p:spPr>
          <a:xfrm>
            <a:off x="6310476" y="2420468"/>
            <a:ext cx="2547081" cy="788335"/>
          </a:xfrm>
          <a:prstGeom prst="chevron">
            <a:avLst/>
          </a:prstGeom>
          <a:noFill/>
          <a:ln w="28575">
            <a:solidFill>
              <a:srgbClr val="DEB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200"/>
              </a:spcBef>
            </a:pP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84694" y="2631912"/>
            <a:ext cx="2184637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600" b="1" dirty="0" err="1">
                <a:solidFill>
                  <a:schemeClr val="accent1"/>
                </a:solidFill>
              </a:rPr>
              <a:t>Criação</a:t>
            </a:r>
            <a:r>
              <a:rPr lang="en-US" sz="1600" b="1" dirty="0">
                <a:solidFill>
                  <a:schemeClr val="accent1"/>
                </a:solidFill>
              </a:rPr>
              <a:t> do SUS</a:t>
            </a:r>
            <a:endParaRPr lang="en-US" sz="16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7585" y="2631912"/>
            <a:ext cx="1791717" cy="33855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600" b="1" dirty="0" err="1">
                <a:solidFill>
                  <a:schemeClr val="accent2"/>
                </a:solidFill>
                <a:latin typeface="+mj-lt"/>
              </a:rPr>
              <a:t>ReforSUS</a:t>
            </a:r>
            <a:endParaRPr lang="en-US" sz="16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95302" y="2545432"/>
            <a:ext cx="1838867" cy="584775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1600" b="1" dirty="0" err="1">
                <a:solidFill>
                  <a:schemeClr val="accent4"/>
                </a:solidFill>
                <a:latin typeface="+mj-lt"/>
              </a:rPr>
              <a:t>Científico</a:t>
            </a:r>
            <a:r>
              <a:rPr lang="en-US" sz="1600" b="1" dirty="0">
                <a:solidFill>
                  <a:schemeClr val="accent4"/>
                </a:solidFill>
                <a:latin typeface="+mj-lt"/>
              </a:rPr>
              <a:t>  e </a:t>
            </a:r>
            <a:r>
              <a:rPr lang="en-US" sz="1600" b="1" dirty="0" err="1">
                <a:solidFill>
                  <a:schemeClr val="accent4"/>
                </a:solidFill>
                <a:latin typeface="+mj-lt"/>
              </a:rPr>
              <a:t>Burocrático</a:t>
            </a:r>
            <a:endParaRPr lang="en-US" sz="1600" b="1" dirty="0">
              <a:solidFill>
                <a:schemeClr val="accent4"/>
              </a:solidFill>
              <a:latin typeface="+mj-lt"/>
            </a:endParaRPr>
          </a:p>
        </p:txBody>
      </p:sp>
      <p:pic>
        <p:nvPicPr>
          <p:cNvPr id="1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695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8351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pt-BR" sz="44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criação do SUS, </a:t>
            </a:r>
            <a:r>
              <a:rPr lang="pt-BR" sz="4400" dirty="0"/>
              <a:t>Regulamentada em 1990 </a:t>
            </a:r>
            <a:r>
              <a:rPr lang="pt-BR" sz="4400" dirty="0" err="1"/>
              <a:t>PEla</a:t>
            </a:r>
            <a:r>
              <a:rPr lang="pt-BR" sz="4400" dirty="0"/>
              <a:t> Lei Orgânica da Saúde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9664" y="2245659"/>
            <a:ext cx="5382461" cy="40392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bg1"/>
              </a:buClr>
              <a:defRPr/>
            </a:pPr>
            <a:r>
              <a:rPr lang="en-GB" sz="1600" b="1" kern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Estímulo</a:t>
            </a:r>
            <a:r>
              <a:rPr lang="en-GB" sz="16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da OMS</a:t>
            </a: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O estímulo à utilização de práticas avaliativas pela OMS acentuou-se a partir da declaração de Alma Ata, quando o apoio à gestão nacional de saúde, com vistas à “Saúde para todos no ano 2000” passou a incluir a avaliação como importante componente do processo de gestão sanitária.</a:t>
            </a: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endParaRPr lang="en-US" sz="1600" dirty="0">
              <a:solidFill>
                <a:srgbClr val="414343"/>
              </a:solidFill>
            </a:endParaRPr>
          </a:p>
          <a:p>
            <a:pPr algn="just">
              <a:buClr>
                <a:schemeClr val="bg1"/>
              </a:buClr>
              <a:defRPr/>
            </a:pPr>
            <a:r>
              <a:rPr lang="en-GB" sz="1600" b="1" kern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Políticas</a:t>
            </a:r>
            <a:r>
              <a:rPr lang="en-GB" sz="1600" b="1" kern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600" b="1" kern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valorização</a:t>
            </a:r>
            <a:endParaRPr lang="en-GB" sz="1600" b="1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 Políticas de valorização do planejamento em Saúde e políticas voltadas para a unificação e  descentralização do sistema de saúde: </a:t>
            </a:r>
          </a:p>
          <a:p>
            <a:pPr marL="630936" lvl="1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Ações Integradas de Saúde (AIS);</a:t>
            </a:r>
          </a:p>
          <a:p>
            <a:pPr marL="630936" lvl="1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Sistemas Unificados e Descentralizados de Saúde (SUDS);</a:t>
            </a:r>
            <a:endParaRPr lang="en-US" sz="1600" dirty="0">
              <a:solidFill>
                <a:srgbClr val="2B3A42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890285261"/>
              </p:ext>
            </p:extLst>
          </p:nvPr>
        </p:nvGraphicFramePr>
        <p:xfrm>
          <a:off x="321609" y="2245659"/>
          <a:ext cx="3126786" cy="114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ontent Placeholder 7"/>
          <p:cNvSpPr txBox="1">
            <a:spLocks/>
          </p:cNvSpPr>
          <p:nvPr/>
        </p:nvSpPr>
        <p:spPr bwMode="gray">
          <a:xfrm>
            <a:off x="321609" y="3551771"/>
            <a:ext cx="2959237" cy="26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46800" rIns="108000" bIns="46800" numCol="1" anchor="t" anchorCtr="0" compatLnSpc="1">
            <a:prstTxWarp prst="textNoShape">
              <a:avLst/>
            </a:prstTxWarp>
            <a:noAutofit/>
          </a:bodyPr>
          <a:lstStyle/>
          <a:p>
            <a:pPr algn="just" fontAlgn="base">
              <a:buClr>
                <a:schemeClr val="bg1"/>
              </a:buClr>
              <a:defRPr/>
            </a:pPr>
            <a:r>
              <a:rPr lang="en-GB" sz="1600" b="1" kern="0" dirty="0" err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Caracterísitcas</a:t>
            </a:r>
            <a:endParaRPr lang="en-GB" sz="1600" b="1" kern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Antecedentes aos anos 1980, a avaliação em saúde era um espaço vinculado e submetido às áreas de política e planejamento.</a:t>
            </a:r>
            <a:endParaRPr lang="en-US" sz="1600" dirty="0">
              <a:solidFill>
                <a:srgbClr val="2B3A42"/>
              </a:solidFill>
            </a:endParaRPr>
          </a:p>
        </p:txBody>
      </p:sp>
      <p:pic>
        <p:nvPicPr>
          <p:cNvPr id="8" name="Picture 8" descr="Imagem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286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41297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A Indução das instituições multilaterais de financiamento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29664" y="2245659"/>
            <a:ext cx="5382461" cy="3939988"/>
          </a:xfrm>
          <a:prstGeom prst="rect">
            <a:avLst/>
          </a:prstGeom>
          <a:solidFill>
            <a:schemeClr val="bg1"/>
          </a:solidFill>
          <a:ln w="28575">
            <a:solidFill>
              <a:srgbClr val="DD804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bg1"/>
              </a:buClr>
              <a:defRPr/>
            </a:pPr>
            <a:r>
              <a:rPr lang="en-GB" sz="1600" b="1" kern="0" dirty="0" err="1">
                <a:solidFill>
                  <a:srgbClr val="DD8047"/>
                </a:solidFill>
                <a:latin typeface="Arial" pitchFamily="34" charset="0"/>
                <a:cs typeface="Arial" pitchFamily="34" charset="0"/>
              </a:rPr>
              <a:t>Influências</a:t>
            </a:r>
            <a:r>
              <a:rPr lang="en-GB" sz="1600" b="1" kern="0" dirty="0">
                <a:solidFill>
                  <a:srgbClr val="DD8047"/>
                </a:solidFill>
                <a:latin typeface="Arial" pitchFamily="34" charset="0"/>
                <a:cs typeface="Arial" pitchFamily="34" charset="0"/>
              </a:rPr>
              <a:t> de </a:t>
            </a:r>
            <a:r>
              <a:rPr lang="en-GB" sz="1600" b="1" kern="0" dirty="0" err="1">
                <a:solidFill>
                  <a:srgbClr val="DD8047"/>
                </a:solidFill>
                <a:latin typeface="Arial" pitchFamily="34" charset="0"/>
                <a:cs typeface="Arial" pitchFamily="34" charset="0"/>
              </a:rPr>
              <a:t>bancos</a:t>
            </a:r>
            <a:r>
              <a:rPr lang="en-GB" sz="1600" b="1" kern="0" dirty="0">
                <a:solidFill>
                  <a:srgbClr val="DD804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600" b="1" kern="0" dirty="0" err="1">
                <a:solidFill>
                  <a:srgbClr val="DD8047"/>
                </a:solidFill>
                <a:latin typeface="Arial" pitchFamily="34" charset="0"/>
                <a:cs typeface="Arial" pitchFamily="34" charset="0"/>
              </a:rPr>
              <a:t>mundiais</a:t>
            </a:r>
            <a:endParaRPr lang="en-GB" sz="1600" b="1" kern="0" dirty="0">
              <a:solidFill>
                <a:srgbClr val="DD8047"/>
              </a:solidFill>
              <a:latin typeface="Arial" pitchFamily="34" charset="0"/>
              <a:cs typeface="Arial" pitchFamily="34" charset="0"/>
            </a:endParaRP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Banco Internacional para a Reconstrução e o Desenvolvimento (BIRD ou Banco Mundial) e o  Banco Interamericano de Desenvolvimento (BID) partiram exigências contratuais de efetiva avaliação de alguns programas sociais previstos na Constituição de 1988 e parcialmente financiados por essas agências multilaterais de financiamento.</a:t>
            </a: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endParaRPr lang="pt-BR" sz="1600" b="1" kern="0" dirty="0">
              <a:solidFill>
                <a:srgbClr val="2B3A42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400"/>
              </a:spcBef>
            </a:pPr>
            <a:r>
              <a:rPr lang="en-GB" sz="1600" b="1" kern="0" dirty="0">
                <a:solidFill>
                  <a:srgbClr val="DD8047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GB" sz="1600" b="1" kern="0" dirty="0" err="1">
                <a:solidFill>
                  <a:srgbClr val="DD8047"/>
                </a:solidFill>
                <a:latin typeface="Arial" pitchFamily="34" charset="0"/>
                <a:cs typeface="Arial" pitchFamily="34" charset="0"/>
              </a:rPr>
              <a:t>Reforsus</a:t>
            </a:r>
            <a:endParaRPr lang="en-GB" sz="1600" b="1" kern="0" dirty="0">
              <a:solidFill>
                <a:srgbClr val="DD8047"/>
              </a:solidFill>
              <a:latin typeface="Arial" pitchFamily="34" charset="0"/>
              <a:cs typeface="Arial" pitchFamily="34" charset="0"/>
            </a:endParaRP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“Reforço e reorganização do SUS”, para os tomadores de empréstimo e;</a:t>
            </a: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“Reforma do Setor Saúde” para os financiadores do BIRD e BID.</a:t>
            </a:r>
            <a:endParaRPr lang="en-US" sz="1600" dirty="0">
              <a:solidFill>
                <a:srgbClr val="2B3A42"/>
              </a:solidFill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434977179"/>
              </p:ext>
            </p:extLst>
          </p:nvPr>
        </p:nvGraphicFramePr>
        <p:xfrm>
          <a:off x="321609" y="2245659"/>
          <a:ext cx="3126786" cy="114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ontent Placeholder 7"/>
          <p:cNvSpPr txBox="1">
            <a:spLocks/>
          </p:cNvSpPr>
          <p:nvPr/>
        </p:nvSpPr>
        <p:spPr bwMode="gray">
          <a:xfrm>
            <a:off x="321609" y="3551771"/>
            <a:ext cx="2959237" cy="26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46800" rIns="108000" bIns="468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chemeClr val="bg1"/>
              </a:buClr>
              <a:defRPr/>
            </a:pPr>
            <a:r>
              <a:rPr lang="en-GB" sz="1600" b="1" kern="0" dirty="0" err="1">
                <a:solidFill>
                  <a:srgbClr val="DD8047"/>
                </a:solidFill>
                <a:latin typeface="Arial" pitchFamily="34" charset="0"/>
                <a:cs typeface="Arial" pitchFamily="34" charset="0"/>
              </a:rPr>
              <a:t>Caracterísitcas</a:t>
            </a:r>
            <a:endParaRPr lang="en-GB" sz="1600" b="1" kern="0" dirty="0">
              <a:solidFill>
                <a:srgbClr val="DD8047"/>
              </a:solidFill>
              <a:latin typeface="Arial" pitchFamily="34" charset="0"/>
              <a:cs typeface="Arial" pitchFamily="34" charset="0"/>
            </a:endParaRP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600" dirty="0">
                <a:solidFill>
                  <a:srgbClr val="2B3A42"/>
                </a:solidFill>
              </a:rPr>
              <a:t>Convivência entre </a:t>
            </a:r>
            <a:r>
              <a:rPr lang="pt-BR" sz="1600" dirty="0" err="1">
                <a:solidFill>
                  <a:srgbClr val="2B3A42"/>
                </a:solidFill>
              </a:rPr>
              <a:t>demo-cratização</a:t>
            </a:r>
            <a:r>
              <a:rPr lang="pt-BR" sz="1600" dirty="0">
                <a:solidFill>
                  <a:srgbClr val="2B3A42"/>
                </a:solidFill>
              </a:rPr>
              <a:t> e liberalização econômica, tendo sido o financiamento interno e nacional em saúde marcado por instabilidade entre 1990 a 2002.</a:t>
            </a:r>
          </a:p>
        </p:txBody>
      </p:sp>
      <p:pic>
        <p:nvPicPr>
          <p:cNvPr id="8" name="Picture 8" descr="Imagem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8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55486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4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pt-BR" sz="38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O desenvolvimento do espaço da avaliação nos campos científico e burocrático</a:t>
            </a:r>
          </a:p>
        </p:txBody>
      </p:sp>
      <p:sp>
        <p:nvSpPr>
          <p:cNvPr id="4" name="Rectangle 3"/>
          <p:cNvSpPr/>
          <p:nvPr/>
        </p:nvSpPr>
        <p:spPr>
          <a:xfrm>
            <a:off x="3529664" y="2245658"/>
            <a:ext cx="5382461" cy="4039231"/>
          </a:xfrm>
          <a:prstGeom prst="rect">
            <a:avLst/>
          </a:prstGeom>
          <a:solidFill>
            <a:schemeClr val="bg1"/>
          </a:solidFill>
          <a:ln w="28575">
            <a:solidFill>
              <a:srgbClr val="DEBE7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9144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buClr>
                <a:schemeClr val="bg1"/>
              </a:buClr>
              <a:defRPr/>
            </a:pPr>
            <a:r>
              <a:rPr lang="en-GB" sz="1400" b="1" kern="0" dirty="0">
                <a:solidFill>
                  <a:srgbClr val="DEBE76"/>
                </a:solidFill>
                <a:latin typeface="Arial" pitchFamily="34" charset="0"/>
                <a:cs typeface="Arial" pitchFamily="34" charset="0"/>
              </a:rPr>
              <a:t>O PROESF</a:t>
            </a: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400" dirty="0">
                <a:solidFill>
                  <a:srgbClr val="2B3A42"/>
                </a:solidFill>
              </a:rPr>
              <a:t>O Programa de Expansão e Consolidação da Saúde da Família (PROESF), com financiamento do Banco Interamericano de Reconstrução e Desenvolvimento (BIRD) apoiou, a partir de 2003, transferências de recursos financeiros fundo a fundo para a expansão da cobertura, qualificação e consolidação da Estratégia Saúde da Família.</a:t>
            </a: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400" dirty="0">
                <a:solidFill>
                  <a:srgbClr val="2B3A42"/>
                </a:solidFill>
              </a:rPr>
              <a:t>Constituído de três componentes centrais: qualificação e ampliação da estratégia de saúde da família, avaliação das ações engendradas pelo próprio programa e formação de recursos humanos</a:t>
            </a:r>
          </a:p>
          <a:p>
            <a:pPr lvl="0" algn="just">
              <a:spcBef>
                <a:spcPts val="400"/>
              </a:spcBef>
            </a:pPr>
            <a:endParaRPr lang="pt-BR" sz="1400" b="1" kern="0" dirty="0">
              <a:solidFill>
                <a:srgbClr val="2B3A42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spcBef>
                <a:spcPts val="400"/>
              </a:spcBef>
            </a:pPr>
            <a:r>
              <a:rPr lang="pt-BR" sz="1400" b="1" kern="0" dirty="0">
                <a:solidFill>
                  <a:srgbClr val="DEBE76"/>
                </a:solidFill>
                <a:latin typeface="Arial" pitchFamily="34" charset="0"/>
                <a:cs typeface="Arial" pitchFamily="34" charset="0"/>
              </a:rPr>
              <a:t>O GT-Avaliação como interface dos dois campos</a:t>
            </a:r>
          </a:p>
          <a:p>
            <a:pPr marL="285750" lvl="0" indent="-285750" algn="just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2B3A42"/>
                </a:solidFill>
              </a:rPr>
              <a:t>Durante o oitavo congresso da </a:t>
            </a:r>
            <a:r>
              <a:rPr lang="pt-BR" sz="1400" dirty="0" err="1">
                <a:solidFill>
                  <a:srgbClr val="2B3A42"/>
                </a:solidFill>
              </a:rPr>
              <a:t>Abrasco</a:t>
            </a:r>
            <a:r>
              <a:rPr lang="pt-BR" sz="1400" dirty="0">
                <a:solidFill>
                  <a:srgbClr val="2B3A42"/>
                </a:solidFill>
              </a:rPr>
              <a:t>, em 2006, no Rio de Janeiro, foi criado o Grupo Técnico de Monitoramento e Avaliação de Programas e Políticas de Saúde (GT-Avaliação).</a:t>
            </a:r>
          </a:p>
          <a:p>
            <a:pPr lvl="0" algn="just">
              <a:spcBef>
                <a:spcPts val="400"/>
              </a:spcBef>
            </a:pPr>
            <a:endParaRPr lang="en-GB" sz="1600" b="1" kern="0" dirty="0">
              <a:solidFill>
                <a:srgbClr val="DEBE7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568455135"/>
              </p:ext>
            </p:extLst>
          </p:nvPr>
        </p:nvGraphicFramePr>
        <p:xfrm>
          <a:off x="321609" y="2245659"/>
          <a:ext cx="3126786" cy="1147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Content Placeholder 7"/>
          <p:cNvSpPr txBox="1">
            <a:spLocks/>
          </p:cNvSpPr>
          <p:nvPr/>
        </p:nvSpPr>
        <p:spPr bwMode="gray">
          <a:xfrm>
            <a:off x="321609" y="3551771"/>
            <a:ext cx="2959237" cy="263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46800" rIns="108000" bIns="46800" numCol="1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buClr>
                <a:schemeClr val="bg1"/>
              </a:buClr>
              <a:defRPr/>
            </a:pPr>
            <a:r>
              <a:rPr lang="en-GB" sz="1600" b="1" kern="0" dirty="0" err="1">
                <a:solidFill>
                  <a:srgbClr val="DEBE76"/>
                </a:solidFill>
                <a:latin typeface="Arial" pitchFamily="34" charset="0"/>
                <a:cs typeface="Arial" pitchFamily="34" charset="0"/>
              </a:rPr>
              <a:t>Caracterísitcas</a:t>
            </a:r>
            <a:endParaRPr lang="en-GB" sz="1600" b="1" kern="0" dirty="0">
              <a:solidFill>
                <a:srgbClr val="DEBE76"/>
              </a:solidFill>
              <a:latin typeface="Arial" pitchFamily="34" charset="0"/>
              <a:cs typeface="Arial" pitchFamily="34" charset="0"/>
            </a:endParaRPr>
          </a:p>
          <a:p>
            <a:pPr marL="173736" lvl="0" indent="-173736" algn="just">
              <a:spcBef>
                <a:spcPts val="400"/>
              </a:spcBef>
              <a:buFont typeface="Arial" charset="0"/>
              <a:buChar char="•"/>
            </a:pPr>
            <a:r>
              <a:rPr lang="pt-BR" sz="1400" dirty="0">
                <a:solidFill>
                  <a:srgbClr val="2B3A42"/>
                </a:solidFill>
              </a:rPr>
              <a:t>Interação entre agentes dos campos burocrático e científico, caracterizada por demandas práticas e ofertas de recursos financeiros, e de instrumental teórico e metodológico, foi responsável pela constituição de massa crítica nacional, base para a expansão da avaliação no Brasil.</a:t>
            </a:r>
          </a:p>
        </p:txBody>
      </p:sp>
      <p:pic>
        <p:nvPicPr>
          <p:cNvPr id="8" name="Picture 8" descr="Imagem relacionad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5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2151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avaliação pode ser, basicamente, de dois tipos: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0070C0"/>
                </a:solidFill>
              </a:rPr>
              <a:t>Avaliação </a:t>
            </a:r>
            <a:r>
              <a:rPr lang="pt-BR" dirty="0" err="1">
                <a:solidFill>
                  <a:srgbClr val="0070C0"/>
                </a:solidFill>
              </a:rPr>
              <a:t>somativa</a:t>
            </a:r>
            <a:r>
              <a:rPr lang="pt-BR" dirty="0">
                <a:solidFill>
                  <a:srgbClr val="0070C0"/>
                </a:solidFill>
              </a:rPr>
              <a:t>:</a:t>
            </a:r>
            <a:r>
              <a:rPr lang="pt-BR" dirty="0"/>
              <a:t> Quando é desenvolvida apenas por avaliadores externos (não imersos no programa) com objetivo de prestar contas aos gestores ou órgãos que implementaram e fiscalizam a intervenção.</a:t>
            </a:r>
          </a:p>
          <a:p>
            <a:pPr algn="just"/>
            <a:endParaRPr lang="pt-BR" dirty="0"/>
          </a:p>
          <a:p>
            <a:pPr algn="just"/>
            <a:r>
              <a:rPr lang="pt-BR" dirty="0">
                <a:solidFill>
                  <a:srgbClr val="0070C0"/>
                </a:solidFill>
              </a:rPr>
              <a:t>Avaliação formativa: </a:t>
            </a:r>
            <a:r>
              <a:rPr lang="pt-BR" dirty="0"/>
              <a:t>Quando há participação de todos os envolvidos com o programa, sendo uma perspectiva interna ou mista e cujo o objetivo é aperfeiçoar o programa, no curso de sua implantação.</a:t>
            </a:r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2023242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2022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avaliação</a:t>
            </a:r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2005)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8"/>
          <a:srcRect l="15211" t="3342" r="12535" b="11734"/>
          <a:stretch/>
        </p:blipFill>
        <p:spPr>
          <a:xfrm>
            <a:off x="1268569" y="1806265"/>
            <a:ext cx="6606862" cy="436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0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1268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662028"/>
              </p:ext>
            </p:extLst>
          </p:nvPr>
        </p:nvGraphicFramePr>
        <p:xfrm>
          <a:off x="685800" y="862889"/>
          <a:ext cx="7814256" cy="5525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51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102957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avaliativa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21411"/>
            <a:ext cx="7772400" cy="422787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Na comunidade científica, a avaliação em saúde é vista como um tipo de estudo quando esta busca </a:t>
            </a:r>
            <a:r>
              <a:rPr lang="pt-BR" dirty="0">
                <a:solidFill>
                  <a:srgbClr val="0070C0"/>
                </a:solidFill>
              </a:rPr>
              <a:t>preencher uma lacuna no conhecimento científico e utiliza de um recurso metodológico para o seu desenvolvimento.</a:t>
            </a:r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2664393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8174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avaliativa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21411"/>
            <a:ext cx="7772400" cy="422787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Para ser fazer uma pesquisa avaliativa é necessário:</a:t>
            </a:r>
          </a:p>
          <a:p>
            <a:pPr algn="just"/>
            <a:endParaRPr lang="pt-BR" dirty="0"/>
          </a:p>
          <a:p>
            <a:pPr lvl="1" algn="just"/>
            <a:r>
              <a:rPr lang="pt-BR" dirty="0">
                <a:solidFill>
                  <a:srgbClr val="0070C0"/>
                </a:solidFill>
              </a:rPr>
              <a:t>Uma pergunta/problema </a:t>
            </a:r>
            <a:r>
              <a:rPr lang="pt-BR" dirty="0"/>
              <a:t>que deve estar intimamente relacionada ao </a:t>
            </a:r>
            <a:r>
              <a:rPr lang="pt-BR" dirty="0">
                <a:solidFill>
                  <a:srgbClr val="0070C0"/>
                </a:solidFill>
              </a:rPr>
              <a:t>objeto de pesquisa</a:t>
            </a:r>
            <a:r>
              <a:rPr lang="pt-BR" dirty="0"/>
              <a:t>, aos </a:t>
            </a:r>
            <a:r>
              <a:rPr lang="pt-BR" dirty="0">
                <a:solidFill>
                  <a:srgbClr val="0070C0"/>
                </a:solidFill>
              </a:rPr>
              <a:t>objetivos do estudo </a:t>
            </a:r>
            <a:r>
              <a:rPr lang="pt-BR" dirty="0"/>
              <a:t>e alinhada as </a:t>
            </a:r>
            <a:r>
              <a:rPr lang="pt-BR" dirty="0">
                <a:solidFill>
                  <a:srgbClr val="0070C0"/>
                </a:solidFill>
              </a:rPr>
              <a:t>ideias do pesquisador. 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>
                <a:solidFill>
                  <a:srgbClr val="0070C0"/>
                </a:solidFill>
              </a:rPr>
              <a:t>Identificar as pessoas chave (</a:t>
            </a:r>
            <a:r>
              <a:rPr lang="pt-BR" dirty="0" err="1">
                <a:solidFill>
                  <a:srgbClr val="0070C0"/>
                </a:solidFill>
              </a:rPr>
              <a:t>stake-holders</a:t>
            </a:r>
            <a:r>
              <a:rPr lang="pt-BR" dirty="0">
                <a:solidFill>
                  <a:srgbClr val="0070C0"/>
                </a:solidFill>
              </a:rPr>
              <a:t>);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>
                <a:solidFill>
                  <a:srgbClr val="0070C0"/>
                </a:solidFill>
              </a:rPr>
              <a:t>Um acordo entre todas as partes envolvidas no estudo;</a:t>
            </a:r>
          </a:p>
          <a:p>
            <a:pPr lvl="1" algn="just"/>
            <a:endParaRPr lang="pt-BR" dirty="0">
              <a:solidFill>
                <a:srgbClr val="0070C0"/>
              </a:solidFill>
            </a:endParaRPr>
          </a:p>
          <a:p>
            <a:pPr lvl="1" algn="just"/>
            <a:r>
              <a:rPr lang="pt-BR" dirty="0">
                <a:solidFill>
                  <a:srgbClr val="0070C0"/>
                </a:solidFill>
              </a:rPr>
              <a:t>Criar modelos lógicos e teóricos </a:t>
            </a:r>
            <a:r>
              <a:rPr lang="pt-BR" dirty="0"/>
              <a:t>para conhecer o programa, política ou intervenção a ser avaliada.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1200537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060878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do seminário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Refletir sobre avaliação em saúde e pesquisa avaliativa na área da saúde com base em alguns dos seus principais referenciais teóricos;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Apresentar alguns exemplos de avaliação em saúde e pesquisa avaliativa.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Discutir, junto aos colegas, os desafios e as perspectivas sobre a pesquisa avaliativa na área da saúde.</a:t>
            </a:r>
          </a:p>
          <a:p>
            <a:pPr algn="just"/>
            <a:endParaRPr lang="pt-BR" dirty="0"/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76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862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teórico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21411"/>
            <a:ext cx="7772400" cy="422787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Modelo Teórico é um </a:t>
            </a:r>
            <a:r>
              <a:rPr lang="pt-BR" dirty="0">
                <a:solidFill>
                  <a:srgbClr val="0070C0"/>
                </a:solidFill>
              </a:rPr>
              <a:t>esquema que representa um conjunto de pressupostos, princípios e ou preposições que explicam ou guiam a intervenção.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Este esquema permite a </a:t>
            </a:r>
            <a:r>
              <a:rPr lang="pt-BR" dirty="0">
                <a:solidFill>
                  <a:srgbClr val="FFC000"/>
                </a:solidFill>
              </a:rPr>
              <a:t>compreensão precisa da intervenção, das relações que esta mantém com o contexto em que ocorreu, e de sua lógica.</a:t>
            </a:r>
          </a:p>
          <a:p>
            <a:pPr algn="just"/>
            <a:endParaRPr lang="pt-BR" dirty="0"/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343674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1372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de modelo teórico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to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419859"/>
              </p:ext>
            </p:extLst>
          </p:nvPr>
        </p:nvGraphicFramePr>
        <p:xfrm>
          <a:off x="653374" y="1582087"/>
          <a:ext cx="7837259" cy="5275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7" name="Documento" r:id="rId8" imgW="10048681" imgH="6763105" progId="Word.Document.12">
                  <p:embed/>
                </p:oleObj>
              </mc:Choice>
              <mc:Fallback>
                <p:oleObj name="Documento" r:id="rId8" imgW="10048681" imgH="676310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374" y="1582087"/>
                        <a:ext cx="7837259" cy="5275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4466287" y="651945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2018)</a:t>
            </a:r>
          </a:p>
        </p:txBody>
      </p:sp>
    </p:spTree>
    <p:extLst>
      <p:ext uri="{BB962C8B-B14F-4D97-AF65-F5344CB8AC3E}">
        <p14:creationId xmlns:p14="http://schemas.microsoft.com/office/powerpoint/2010/main" val="1385184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513709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Modelo lógico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21411"/>
            <a:ext cx="7772400" cy="422787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 Modelo Lógico consiste em </a:t>
            </a:r>
            <a:r>
              <a:rPr lang="pt-BR" dirty="0">
                <a:solidFill>
                  <a:srgbClr val="0070C0"/>
                </a:solidFill>
              </a:rPr>
              <a:t>uma imagem-objetivo de como a intervenção deve supostamente funcionar. </a:t>
            </a:r>
            <a:r>
              <a:rPr lang="pt-BR" dirty="0"/>
              <a:t>Muitas vezes é representado em </a:t>
            </a:r>
            <a:r>
              <a:rPr lang="pt-BR" dirty="0">
                <a:solidFill>
                  <a:srgbClr val="0070C0"/>
                </a:solidFill>
              </a:rPr>
              <a:t>fluxograma, mapa ou tabela</a:t>
            </a:r>
            <a:r>
              <a:rPr lang="pt-BR" dirty="0"/>
              <a:t> que sintetiza os principais componentes da intervenção, </a:t>
            </a:r>
            <a:r>
              <a:rPr lang="pt-BR" dirty="0">
                <a:solidFill>
                  <a:srgbClr val="0070C0"/>
                </a:solidFill>
              </a:rPr>
              <a:t>insumos necessários, atividades desenvolvidas, produtos e resultados esperados.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Tem como propósito possibilitar aos gestores e avaliadores </a:t>
            </a:r>
            <a:r>
              <a:rPr lang="pt-BR" dirty="0">
                <a:solidFill>
                  <a:srgbClr val="FFC000"/>
                </a:solidFill>
              </a:rPr>
              <a:t>uma visão mais nítida acerca da racionalidade da construção da intervenção</a:t>
            </a:r>
            <a:r>
              <a:rPr lang="pt-BR" dirty="0"/>
              <a:t>, bem como busca </a:t>
            </a:r>
            <a:r>
              <a:rPr lang="pt-BR" dirty="0">
                <a:solidFill>
                  <a:srgbClr val="FFC000"/>
                </a:solidFill>
              </a:rPr>
              <a:t>otimizar o tempo disponível, os recursos destinados à intervenção </a:t>
            </a:r>
            <a:r>
              <a:rPr lang="pt-BR" dirty="0"/>
              <a:t>e a</a:t>
            </a:r>
            <a:r>
              <a:rPr lang="pt-BR" dirty="0">
                <a:solidFill>
                  <a:srgbClr val="FFC000"/>
                </a:solidFill>
              </a:rPr>
              <a:t> definição de indicadores </a:t>
            </a:r>
            <a:r>
              <a:rPr lang="pt-BR" dirty="0"/>
              <a:t>a serem monitorados e os</a:t>
            </a:r>
            <a:r>
              <a:rPr lang="pt-BR" dirty="0">
                <a:solidFill>
                  <a:srgbClr val="FFC000"/>
                </a:solidFill>
              </a:rPr>
              <a:t> </a:t>
            </a:r>
            <a:r>
              <a:rPr lang="pt-BR" dirty="0"/>
              <a:t>aspectos a serem avaliados.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2404626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ct 4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27175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-223705"/>
            <a:ext cx="7772400" cy="1609344"/>
          </a:xfrm>
        </p:spPr>
        <p:txBody>
          <a:bodyPr/>
          <a:lstStyle/>
          <a:p>
            <a:r>
              <a:rPr lang="pt-BR" dirty="0"/>
              <a:t>Exemplo de modelo lógico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o 4"/>
          <p:cNvGrpSpPr>
            <a:grpSpLocks/>
          </p:cNvGrpSpPr>
          <p:nvPr/>
        </p:nvGrpSpPr>
        <p:grpSpPr bwMode="auto">
          <a:xfrm>
            <a:off x="143167" y="781093"/>
            <a:ext cx="8846289" cy="5806442"/>
            <a:chOff x="100726" y="769926"/>
            <a:chExt cx="8960021" cy="5354237"/>
          </a:xfrm>
        </p:grpSpPr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03858F9F-AAA5-47C4-8265-9272706BB9D5}"/>
                </a:ext>
              </a:extLst>
            </p:cNvPr>
            <p:cNvSpPr/>
            <p:nvPr/>
          </p:nvSpPr>
          <p:spPr>
            <a:xfrm>
              <a:off x="100726" y="769926"/>
              <a:ext cx="8960021" cy="5354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pt-BR" sz="7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tângulo de cantos arredondados 6">
              <a:extLst>
                <a:ext uri="{FF2B5EF4-FFF2-40B4-BE49-F238E27FC236}">
                  <a16:creationId xmlns:a16="http://schemas.microsoft.com/office/drawing/2014/main" id="{9DAEB597-BF6E-42C8-B7C2-6AC46AB1BC10}"/>
                </a:ext>
              </a:extLst>
            </p:cNvPr>
            <p:cNvSpPr/>
            <p:nvPr/>
          </p:nvSpPr>
          <p:spPr>
            <a:xfrm>
              <a:off x="173185" y="1178423"/>
              <a:ext cx="886859" cy="2452242"/>
            </a:xfrm>
            <a:prstGeom prst="roundRect">
              <a:avLst/>
            </a:prstGeom>
            <a:solidFill>
              <a:srgbClr val="FDE7BB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GESTÃO</a:t>
              </a:r>
            </a:p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</a:t>
              </a:r>
            </a:p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SIPNI</a:t>
              </a:r>
            </a:p>
          </p:txBody>
        </p:sp>
        <p:sp>
          <p:nvSpPr>
            <p:cNvPr id="8" name="Retângulo de cantos arredondados 7">
              <a:extLst>
                <a:ext uri="{FF2B5EF4-FFF2-40B4-BE49-F238E27FC236}">
                  <a16:creationId xmlns:a16="http://schemas.microsoft.com/office/drawing/2014/main" id="{C038C701-3033-4CED-B335-A7DE9588097D}"/>
                </a:ext>
              </a:extLst>
            </p:cNvPr>
            <p:cNvSpPr/>
            <p:nvPr/>
          </p:nvSpPr>
          <p:spPr>
            <a:xfrm>
              <a:off x="173185" y="3774026"/>
              <a:ext cx="886859" cy="124912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REGISTRO</a:t>
              </a:r>
            </a:p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DO</a:t>
              </a:r>
            </a:p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VACINADO</a:t>
              </a:r>
            </a:p>
            <a:p>
              <a:pPr algn="ctr">
                <a:defRPr/>
              </a:pPr>
              <a:endParaRPr lang="pt-BR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Retângulo de cantos arredondados 8">
              <a:extLst>
                <a:ext uri="{FF2B5EF4-FFF2-40B4-BE49-F238E27FC236}">
                  <a16:creationId xmlns:a16="http://schemas.microsoft.com/office/drawing/2014/main" id="{EB07895C-787D-4760-9111-287A6D36BD3C}"/>
                </a:ext>
              </a:extLst>
            </p:cNvPr>
            <p:cNvSpPr/>
            <p:nvPr/>
          </p:nvSpPr>
          <p:spPr>
            <a:xfrm>
              <a:off x="1327018" y="2494076"/>
              <a:ext cx="341680" cy="1136590"/>
            </a:xfrm>
            <a:prstGeom prst="roundRect">
              <a:avLst/>
            </a:prstGeom>
            <a:solidFill>
              <a:srgbClr val="FDE7BB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Análise e divulgação das informações</a:t>
              </a:r>
            </a:p>
          </p:txBody>
        </p:sp>
        <p:sp>
          <p:nvSpPr>
            <p:cNvPr id="10" name="Retângulo de cantos arredondados 9">
              <a:extLst>
                <a:ext uri="{FF2B5EF4-FFF2-40B4-BE49-F238E27FC236}">
                  <a16:creationId xmlns:a16="http://schemas.microsoft.com/office/drawing/2014/main" id="{C9782164-53A7-46D8-8D4C-66EDF3E33029}"/>
                </a:ext>
              </a:extLst>
            </p:cNvPr>
            <p:cNvSpPr/>
            <p:nvPr/>
          </p:nvSpPr>
          <p:spPr>
            <a:xfrm>
              <a:off x="8284475" y="1646135"/>
              <a:ext cx="367785" cy="4336554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13956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Sistema de Informação de Imunização oportuno, confiável e universal.</a:t>
              </a:r>
            </a:p>
            <a:p>
              <a:pPr algn="ctr" defTabSz="613956">
                <a:defRPr/>
              </a:pPr>
              <a:endParaRPr lang="pt-BR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tângulo de cantos arredondados 10">
              <a:extLst>
                <a:ext uri="{FF2B5EF4-FFF2-40B4-BE49-F238E27FC236}">
                  <a16:creationId xmlns:a16="http://schemas.microsoft.com/office/drawing/2014/main" id="{FE91A024-9CE9-429D-A921-14C51106F2D4}"/>
                </a:ext>
              </a:extLst>
            </p:cNvPr>
            <p:cNvSpPr/>
            <p:nvPr/>
          </p:nvSpPr>
          <p:spPr>
            <a:xfrm>
              <a:off x="1327019" y="1205200"/>
              <a:ext cx="341679" cy="1161183"/>
            </a:xfrm>
            <a:prstGeom prst="roundRect">
              <a:avLst/>
            </a:prstGeom>
            <a:solidFill>
              <a:srgbClr val="FDE7BB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Operacionalização</a:t>
              </a:r>
            </a:p>
          </p:txBody>
        </p:sp>
        <p:sp>
          <p:nvSpPr>
            <p:cNvPr id="12" name="Retângulo de cantos arredondados 11">
              <a:extLst>
                <a:ext uri="{FF2B5EF4-FFF2-40B4-BE49-F238E27FC236}">
                  <a16:creationId xmlns:a16="http://schemas.microsoft.com/office/drawing/2014/main" id="{7751B8F0-A505-4996-9F0A-8824549CDB7A}"/>
                </a:ext>
              </a:extLst>
            </p:cNvPr>
            <p:cNvSpPr/>
            <p:nvPr/>
          </p:nvSpPr>
          <p:spPr>
            <a:xfrm>
              <a:off x="2704291" y="1208453"/>
              <a:ext cx="3066678" cy="1660024"/>
            </a:xfrm>
            <a:prstGeom prst="roundRect">
              <a:avLst/>
            </a:prstGeom>
            <a:solidFill>
              <a:srgbClr val="FDE7BB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Instalação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atualizada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 SIPNI, base de dados,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tabelas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listas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instâncias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bairros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  <a:endParaRPr lang="pt-BR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Cadastro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atualizado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toda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a parte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operacional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 SIPNI (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vacinadores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vacinados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imunobiológicos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quantidade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populacional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por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sexo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faixa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etária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se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gestante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ou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e 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ano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correspondente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);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Inativação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cadastro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vacinador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após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seu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desligamento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serviço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Atualização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 novo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cadastro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vacinador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no SIPNI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quando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há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troca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profissionais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serviço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Criação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cópia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segurança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dos dados (backup),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diariamente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término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serviço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outro local fora da pasta SIPNI;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Utilização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das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ferramentas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segurança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dados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disponíveis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no SIPNI;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Cursos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atualização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/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capacitação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realizados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anualmente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Exportação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relatórios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e dados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conformidade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com 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fluxo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prazo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estabelecidos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pelos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níveis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superiores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3" name="Retângulo de cantos arredondados 12">
              <a:extLst>
                <a:ext uri="{FF2B5EF4-FFF2-40B4-BE49-F238E27FC236}">
                  <a16:creationId xmlns:a16="http://schemas.microsoft.com/office/drawing/2014/main" id="{91566B33-8E4A-4060-A07B-925E905AD90E}"/>
                </a:ext>
              </a:extLst>
            </p:cNvPr>
            <p:cNvSpPr/>
            <p:nvPr/>
          </p:nvSpPr>
          <p:spPr>
            <a:xfrm>
              <a:off x="2704291" y="2975581"/>
              <a:ext cx="3066678" cy="685112"/>
            </a:xfrm>
            <a:prstGeom prst="roundRect">
              <a:avLst/>
            </a:prstGeom>
            <a:solidFill>
              <a:srgbClr val="FDE7BB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Emissão de relatórios.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Análise da qualidade dos dados do SIPNI;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Utilização das informações para a tomada de decisões; 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Cálculo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coberturas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vacinais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Cálculo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da taxa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abandono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>
                <a:lnSpc>
                  <a:spcPts val="806"/>
                </a:lnSpc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Divulgação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das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informações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produzidas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no SIPNI.</a:t>
              </a:r>
            </a:p>
          </p:txBody>
        </p:sp>
        <p:sp>
          <p:nvSpPr>
            <p:cNvPr id="14" name="Retângulo de cantos arredondados 13">
              <a:extLst>
                <a:ext uri="{FF2B5EF4-FFF2-40B4-BE49-F238E27FC236}">
                  <a16:creationId xmlns:a16="http://schemas.microsoft.com/office/drawing/2014/main" id="{2EE5A3DA-1E31-4728-ADAD-0CB091E9A4E1}"/>
                </a:ext>
              </a:extLst>
            </p:cNvPr>
            <p:cNvSpPr/>
            <p:nvPr/>
          </p:nvSpPr>
          <p:spPr>
            <a:xfrm>
              <a:off x="2704291" y="3786204"/>
              <a:ext cx="3066678" cy="14056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Registro das informações (obrigatório e não obrigatório) do vacinado na tela registro do vacinado;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Inclusão do histórico de vacinação para cada vacinado;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Registro de observações importantes do vacinado;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Visualização e/ou impressão da caderneta de vacinação do vacinado;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Realização do aprazamento manual do retorno do vacinado quando a vacina administrada não tem aprazamento automático pelo SIPNI;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Conferência das doses registradas no SIPNI com as doses registradas na caderneta de vacinação , no momento da administração de vacinas;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Conferência do lote cadastrado do SIPNI com o lote da vacina que será administrada;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Realização de busca de faltosos.</a:t>
              </a:r>
            </a:p>
          </p:txBody>
        </p:sp>
        <p:sp>
          <p:nvSpPr>
            <p:cNvPr id="15" name="Retângulo de cantos arredondados 14">
              <a:extLst>
                <a:ext uri="{FF2B5EF4-FFF2-40B4-BE49-F238E27FC236}">
                  <a16:creationId xmlns:a16="http://schemas.microsoft.com/office/drawing/2014/main" id="{3089D3E6-AA18-4421-B944-9EB76210B859}"/>
                </a:ext>
              </a:extLst>
            </p:cNvPr>
            <p:cNvSpPr/>
            <p:nvPr/>
          </p:nvSpPr>
          <p:spPr>
            <a:xfrm>
              <a:off x="6125906" y="1655062"/>
              <a:ext cx="1593646" cy="749482"/>
            </a:xfrm>
            <a:prstGeom prst="roundRect">
              <a:avLst/>
            </a:prstGeom>
            <a:solidFill>
              <a:srgbClr val="FDE7BB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Programa do SIPNI instalado e em execução. </a:t>
              </a:r>
            </a:p>
          </p:txBody>
        </p:sp>
        <p:sp>
          <p:nvSpPr>
            <p:cNvPr id="16" name="Retângulo de cantos arredondados 15">
              <a:extLst>
                <a:ext uri="{FF2B5EF4-FFF2-40B4-BE49-F238E27FC236}">
                  <a16:creationId xmlns:a16="http://schemas.microsoft.com/office/drawing/2014/main" id="{441D3F26-473E-42EF-A1C3-3C34730CA1BD}"/>
                </a:ext>
              </a:extLst>
            </p:cNvPr>
            <p:cNvSpPr/>
            <p:nvPr/>
          </p:nvSpPr>
          <p:spPr>
            <a:xfrm>
              <a:off x="2704292" y="5291396"/>
              <a:ext cx="3036757" cy="71161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80000"/>
              </a:schemeClr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Registro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dos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frascos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que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chegam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sala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Registro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dos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frascos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que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são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administradas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sala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de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vacina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>
                <a:defRPr/>
              </a:pP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Cadastro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atualizado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lote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dos </a:t>
              </a:r>
              <a:r>
                <a:rPr lang="en-US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imunobiológicos</a:t>
              </a:r>
              <a:r>
                <a:rPr lang="en-US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algn="just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Preenchimento dos campos de perdas de </a:t>
              </a:r>
              <a:r>
                <a:rPr lang="pt-BR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imunobiológicos</a:t>
              </a: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no módulo movimento dos </a:t>
              </a:r>
              <a:r>
                <a:rPr lang="pt-BR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imunobiológicos</a:t>
              </a: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tângulo de cantos arredondados 16">
              <a:extLst>
                <a:ext uri="{FF2B5EF4-FFF2-40B4-BE49-F238E27FC236}">
                  <a16:creationId xmlns:a16="http://schemas.microsoft.com/office/drawing/2014/main" id="{5DC0C36E-F912-4E02-8E2F-8CB6680E25F2}"/>
                </a:ext>
              </a:extLst>
            </p:cNvPr>
            <p:cNvSpPr/>
            <p:nvPr/>
          </p:nvSpPr>
          <p:spPr>
            <a:xfrm>
              <a:off x="6133236" y="2945552"/>
              <a:ext cx="1622018" cy="685112"/>
            </a:xfrm>
            <a:prstGeom prst="roundRect">
              <a:avLst/>
            </a:prstGeom>
            <a:solidFill>
              <a:srgbClr val="FDE7BB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Planejamento das ações, definição de metas e prioridades</a:t>
              </a:r>
              <a:endParaRPr lang="en-US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pt-BR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tângulo de cantos arredondados 17">
              <a:extLst>
                <a:ext uri="{FF2B5EF4-FFF2-40B4-BE49-F238E27FC236}">
                  <a16:creationId xmlns:a16="http://schemas.microsoft.com/office/drawing/2014/main" id="{B4AE360C-DE72-4711-9E72-E902A786E900}"/>
                </a:ext>
              </a:extLst>
            </p:cNvPr>
            <p:cNvSpPr/>
            <p:nvPr/>
          </p:nvSpPr>
          <p:spPr>
            <a:xfrm>
              <a:off x="6133236" y="4119854"/>
              <a:ext cx="1622018" cy="695594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Acompanhamento do estado vacinal dos vacinados.</a:t>
              </a:r>
            </a:p>
            <a:p>
              <a:pPr algn="ctr">
                <a:defRPr/>
              </a:pPr>
              <a:endParaRPr lang="pt-BR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tângulo de cantos arredondados 18">
              <a:extLst>
                <a:ext uri="{FF2B5EF4-FFF2-40B4-BE49-F238E27FC236}">
                  <a16:creationId xmlns:a16="http://schemas.microsoft.com/office/drawing/2014/main" id="{11BAFAA0-7492-4566-A4F5-D5CB41517B81}"/>
                </a:ext>
              </a:extLst>
            </p:cNvPr>
            <p:cNvSpPr/>
            <p:nvPr/>
          </p:nvSpPr>
          <p:spPr>
            <a:xfrm>
              <a:off x="6133235" y="5291395"/>
              <a:ext cx="1614687" cy="70021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Controle do movimento dos </a:t>
              </a:r>
              <a:r>
                <a:rPr lang="pt-BR" sz="7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imunobiológicos</a:t>
              </a: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na sala de vacina.</a:t>
              </a:r>
            </a:p>
            <a:p>
              <a:pPr algn="ctr">
                <a:defRPr/>
              </a:pPr>
              <a:endParaRPr lang="pt-BR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tângulo de cantos arredondados 19">
              <a:extLst>
                <a:ext uri="{FF2B5EF4-FFF2-40B4-BE49-F238E27FC236}">
                  <a16:creationId xmlns:a16="http://schemas.microsoft.com/office/drawing/2014/main" id="{3206F52E-63E0-4B9C-92D3-EDD97C9321A6}"/>
                </a:ext>
              </a:extLst>
            </p:cNvPr>
            <p:cNvSpPr/>
            <p:nvPr/>
          </p:nvSpPr>
          <p:spPr>
            <a:xfrm>
              <a:off x="160117" y="5160127"/>
              <a:ext cx="901266" cy="84785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MOVIMEN-TO DOS IMUNOBIO-LÓGICOS</a:t>
              </a:r>
            </a:p>
            <a:p>
              <a:pPr algn="ctr">
                <a:defRPr/>
              </a:pPr>
              <a:endParaRPr lang="pt-BR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D107B66-7E35-4EE3-A1FA-6BA21C1F0E3D}"/>
                </a:ext>
              </a:extLst>
            </p:cNvPr>
            <p:cNvSpPr/>
            <p:nvPr/>
          </p:nvSpPr>
          <p:spPr>
            <a:xfrm>
              <a:off x="173185" y="808930"/>
              <a:ext cx="805881" cy="23561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COMPONENTE</a:t>
              </a:r>
            </a:p>
          </p:txBody>
        </p:sp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CA73F51F-CF4A-4514-AE9A-FDFD3A3B25F1}"/>
                </a:ext>
              </a:extLst>
            </p:cNvPr>
            <p:cNvSpPr/>
            <p:nvPr/>
          </p:nvSpPr>
          <p:spPr>
            <a:xfrm>
              <a:off x="1030457" y="826629"/>
              <a:ext cx="805881" cy="2623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SUB</a:t>
              </a:r>
            </a:p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COMPONENTE</a:t>
              </a:r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89C41FAA-3F33-4C33-8A67-6BBAAC4CFBA0}"/>
                </a:ext>
              </a:extLst>
            </p:cNvPr>
            <p:cNvSpPr/>
            <p:nvPr/>
          </p:nvSpPr>
          <p:spPr>
            <a:xfrm>
              <a:off x="1892089" y="826629"/>
              <a:ext cx="712452" cy="2277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ESTRUTURA</a:t>
              </a:r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3460F81D-190B-4807-8053-CF6136B28BC7}"/>
                </a:ext>
              </a:extLst>
            </p:cNvPr>
            <p:cNvSpPr/>
            <p:nvPr/>
          </p:nvSpPr>
          <p:spPr>
            <a:xfrm>
              <a:off x="2772343" y="842620"/>
              <a:ext cx="2918298" cy="2259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PROCESSO</a:t>
              </a:r>
            </a:p>
          </p:txBody>
        </p: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8B842A87-9A7B-471D-8086-F97D579F8098}"/>
                </a:ext>
              </a:extLst>
            </p:cNvPr>
            <p:cNvSpPr/>
            <p:nvPr/>
          </p:nvSpPr>
          <p:spPr>
            <a:xfrm>
              <a:off x="6026241" y="849250"/>
              <a:ext cx="1706839" cy="22113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RESULTADOS CURTO E MÉDIO PRAZO</a:t>
              </a: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F59B165E-E7A3-47DD-A512-CF6602643550}"/>
                </a:ext>
              </a:extLst>
            </p:cNvPr>
            <p:cNvSpPr/>
            <p:nvPr/>
          </p:nvSpPr>
          <p:spPr>
            <a:xfrm>
              <a:off x="7944020" y="844480"/>
              <a:ext cx="967436" cy="22590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IMPACTO</a:t>
              </a:r>
            </a:p>
          </p:txBody>
        </p:sp>
        <p:sp>
          <p:nvSpPr>
            <p:cNvPr id="27" name="Retângulo de cantos arredondados 26">
              <a:extLst>
                <a:ext uri="{FF2B5EF4-FFF2-40B4-BE49-F238E27FC236}">
                  <a16:creationId xmlns:a16="http://schemas.microsoft.com/office/drawing/2014/main" id="{4C582819-D0D6-4B79-B3B9-516E5DB3AEFA}"/>
                </a:ext>
              </a:extLst>
            </p:cNvPr>
            <p:cNvSpPr/>
            <p:nvPr/>
          </p:nvSpPr>
          <p:spPr>
            <a:xfrm>
              <a:off x="2013510" y="1178423"/>
              <a:ext cx="393622" cy="48371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vert270"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pt-BR" sz="7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Instalações físicas, equipamentos, insumos, recursos humanos,  sistema de informação, normativas e informativos.</a:t>
              </a:r>
            </a:p>
            <a:p>
              <a:pPr algn="ctr">
                <a:defRPr/>
              </a:pPr>
              <a:endParaRPr lang="pt-BR" sz="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EEBBA067-BB6C-4C45-9862-80484E2D4992}"/>
                </a:ext>
              </a:extLst>
            </p:cNvPr>
            <p:cNvCxnSpPr>
              <a:cxnSpLocks/>
            </p:cNvCxnSpPr>
            <p:nvPr/>
          </p:nvCxnSpPr>
          <p:spPr>
            <a:xfrm>
              <a:off x="1073366" y="4476829"/>
              <a:ext cx="81142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893ACA9D-3B71-4448-B428-869397FC4102}"/>
                </a:ext>
              </a:extLst>
            </p:cNvPr>
            <p:cNvCxnSpPr>
              <a:cxnSpLocks/>
            </p:cNvCxnSpPr>
            <p:nvPr/>
          </p:nvCxnSpPr>
          <p:spPr>
            <a:xfrm>
              <a:off x="1073366" y="5590970"/>
              <a:ext cx="84971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have direita 29">
              <a:extLst>
                <a:ext uri="{FF2B5EF4-FFF2-40B4-BE49-F238E27FC236}">
                  <a16:creationId xmlns:a16="http://schemas.microsoft.com/office/drawing/2014/main" id="{8C33F558-6792-4CCA-B26E-D281E7090B01}"/>
                </a:ext>
              </a:extLst>
            </p:cNvPr>
            <p:cNvSpPr/>
            <p:nvPr/>
          </p:nvSpPr>
          <p:spPr>
            <a:xfrm>
              <a:off x="2414642" y="1179091"/>
              <a:ext cx="206183" cy="4811793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700"/>
            </a:p>
          </p:txBody>
        </p:sp>
        <p:cxnSp>
          <p:nvCxnSpPr>
            <p:cNvPr id="31" name="Conector de seta reta 30">
              <a:extLst>
                <a:ext uri="{FF2B5EF4-FFF2-40B4-BE49-F238E27FC236}">
                  <a16:creationId xmlns:a16="http://schemas.microsoft.com/office/drawing/2014/main" id="{F8639637-5858-41A5-860D-F0E9E89D056E}"/>
                </a:ext>
              </a:extLst>
            </p:cNvPr>
            <p:cNvCxnSpPr/>
            <p:nvPr/>
          </p:nvCxnSpPr>
          <p:spPr>
            <a:xfrm>
              <a:off x="5770326" y="2008711"/>
              <a:ext cx="355721" cy="2074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31">
              <a:extLst>
                <a:ext uri="{FF2B5EF4-FFF2-40B4-BE49-F238E27FC236}">
                  <a16:creationId xmlns:a16="http://schemas.microsoft.com/office/drawing/2014/main" id="{498D9637-7281-420E-98BE-2ACB3F8C03EB}"/>
                </a:ext>
              </a:extLst>
            </p:cNvPr>
            <p:cNvCxnSpPr/>
            <p:nvPr/>
          </p:nvCxnSpPr>
          <p:spPr>
            <a:xfrm>
              <a:off x="5770326" y="3288239"/>
              <a:ext cx="36369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32">
              <a:extLst>
                <a:ext uri="{FF2B5EF4-FFF2-40B4-BE49-F238E27FC236}">
                  <a16:creationId xmlns:a16="http://schemas.microsoft.com/office/drawing/2014/main" id="{00BA2410-6F65-4D13-A088-D7DC3FE7106A}"/>
                </a:ext>
              </a:extLst>
            </p:cNvPr>
            <p:cNvCxnSpPr/>
            <p:nvPr/>
          </p:nvCxnSpPr>
          <p:spPr>
            <a:xfrm>
              <a:off x="5770326" y="3288239"/>
              <a:ext cx="363697" cy="11790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33">
              <a:extLst>
                <a:ext uri="{FF2B5EF4-FFF2-40B4-BE49-F238E27FC236}">
                  <a16:creationId xmlns:a16="http://schemas.microsoft.com/office/drawing/2014/main" id="{DC258C14-6673-47A1-A27B-4A31088193AD}"/>
                </a:ext>
              </a:extLst>
            </p:cNvPr>
            <p:cNvCxnSpPr/>
            <p:nvPr/>
          </p:nvCxnSpPr>
          <p:spPr>
            <a:xfrm>
              <a:off x="5770326" y="3288239"/>
              <a:ext cx="363697" cy="23532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id="{7347161F-DFF3-434C-9304-F2841B282AE9}"/>
                </a:ext>
              </a:extLst>
            </p:cNvPr>
            <p:cNvCxnSpPr/>
            <p:nvPr/>
          </p:nvCxnSpPr>
          <p:spPr>
            <a:xfrm flipV="1">
              <a:off x="5770326" y="3288239"/>
              <a:ext cx="363697" cy="1171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35">
              <a:extLst>
                <a:ext uri="{FF2B5EF4-FFF2-40B4-BE49-F238E27FC236}">
                  <a16:creationId xmlns:a16="http://schemas.microsoft.com/office/drawing/2014/main" id="{F480DB0C-C3C4-4DAA-ABC0-7A6CD011C1AE}"/>
                </a:ext>
              </a:extLst>
            </p:cNvPr>
            <p:cNvCxnSpPr/>
            <p:nvPr/>
          </p:nvCxnSpPr>
          <p:spPr>
            <a:xfrm flipV="1">
              <a:off x="5741613" y="3288239"/>
              <a:ext cx="392410" cy="235963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>
              <a:extLst>
                <a:ext uri="{FF2B5EF4-FFF2-40B4-BE49-F238E27FC236}">
                  <a16:creationId xmlns:a16="http://schemas.microsoft.com/office/drawing/2014/main" id="{05A330DA-F8DA-4DF2-83B8-6A0AE4E41180}"/>
                </a:ext>
              </a:extLst>
            </p:cNvPr>
            <p:cNvCxnSpPr/>
            <p:nvPr/>
          </p:nvCxnSpPr>
          <p:spPr>
            <a:xfrm flipV="1">
              <a:off x="5741613" y="5641488"/>
              <a:ext cx="392410" cy="63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7">
              <a:extLst>
                <a:ext uri="{FF2B5EF4-FFF2-40B4-BE49-F238E27FC236}">
                  <a16:creationId xmlns:a16="http://schemas.microsoft.com/office/drawing/2014/main" id="{DBC9E62A-32FD-43A9-89B3-77A0601CCFAE}"/>
                </a:ext>
              </a:extLst>
            </p:cNvPr>
            <p:cNvCxnSpPr/>
            <p:nvPr/>
          </p:nvCxnSpPr>
          <p:spPr>
            <a:xfrm>
              <a:off x="5770326" y="4459279"/>
              <a:ext cx="363697" cy="79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de seta reta 38">
              <a:extLst>
                <a:ext uri="{FF2B5EF4-FFF2-40B4-BE49-F238E27FC236}">
                  <a16:creationId xmlns:a16="http://schemas.microsoft.com/office/drawing/2014/main" id="{3F0783C7-6A5C-46DA-8257-D9E30E9A9937}"/>
                </a:ext>
              </a:extLst>
            </p:cNvPr>
            <p:cNvCxnSpPr/>
            <p:nvPr/>
          </p:nvCxnSpPr>
          <p:spPr>
            <a:xfrm>
              <a:off x="5770326" y="2008711"/>
              <a:ext cx="363697" cy="127952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have direita 39">
              <a:extLst>
                <a:ext uri="{FF2B5EF4-FFF2-40B4-BE49-F238E27FC236}">
                  <a16:creationId xmlns:a16="http://schemas.microsoft.com/office/drawing/2014/main" id="{9470AA9F-63B0-442D-8044-4B2F2870CAC2}"/>
                </a:ext>
              </a:extLst>
            </p:cNvPr>
            <p:cNvSpPr/>
            <p:nvPr/>
          </p:nvSpPr>
          <p:spPr>
            <a:xfrm>
              <a:off x="7769064" y="1654527"/>
              <a:ext cx="414742" cy="4336358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700"/>
            </a:p>
          </p:txBody>
        </p:sp>
        <p:cxnSp>
          <p:nvCxnSpPr>
            <p:cNvPr id="41" name="Conector de seta reta 40">
              <a:extLst>
                <a:ext uri="{FF2B5EF4-FFF2-40B4-BE49-F238E27FC236}">
                  <a16:creationId xmlns:a16="http://schemas.microsoft.com/office/drawing/2014/main" id="{60C059B0-E6A2-40A8-8947-78B11AA33F8B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44" y="1767802"/>
              <a:ext cx="2217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de seta reta 41">
              <a:extLst>
                <a:ext uri="{FF2B5EF4-FFF2-40B4-BE49-F238E27FC236}">
                  <a16:creationId xmlns:a16="http://schemas.microsoft.com/office/drawing/2014/main" id="{789BCD2B-F5AD-4DBA-8B85-0F40C5B101C2}"/>
                </a:ext>
              </a:extLst>
            </p:cNvPr>
            <p:cNvCxnSpPr>
              <a:cxnSpLocks/>
            </p:cNvCxnSpPr>
            <p:nvPr/>
          </p:nvCxnSpPr>
          <p:spPr>
            <a:xfrm>
              <a:off x="1060044" y="3061689"/>
              <a:ext cx="2217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Chave direita 42">
              <a:extLst>
                <a:ext uri="{FF2B5EF4-FFF2-40B4-BE49-F238E27FC236}">
                  <a16:creationId xmlns:a16="http://schemas.microsoft.com/office/drawing/2014/main" id="{147A88B1-3B8C-4130-B57B-A1C77A349DE8}"/>
                </a:ext>
              </a:extLst>
            </p:cNvPr>
            <p:cNvSpPr/>
            <p:nvPr/>
          </p:nvSpPr>
          <p:spPr>
            <a:xfrm>
              <a:off x="1683073" y="1178423"/>
              <a:ext cx="115682" cy="252027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>
              <a:defPPr>
                <a:defRPr lang="pt-BR"/>
              </a:defPPr>
              <a:lvl1pPr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59000" indent="-1701800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19588" indent="-3405188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480175" indent="-5108575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640763" indent="-6811963" algn="l" defTabSz="4319588" rtl="0" fontAlgn="base">
                <a:spcBef>
                  <a:spcPct val="0"/>
                </a:spcBef>
                <a:spcAft>
                  <a:spcPct val="0"/>
                </a:spcAft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8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700"/>
            </a:p>
          </p:txBody>
        </p:sp>
      </p:grpSp>
      <p:sp>
        <p:nvSpPr>
          <p:cNvPr id="48" name="CaixaDeTexto 3"/>
          <p:cNvSpPr txBox="1">
            <a:spLocks noChangeArrowheads="1"/>
          </p:cNvSpPr>
          <p:nvPr/>
        </p:nvSpPr>
        <p:spPr bwMode="auto">
          <a:xfrm>
            <a:off x="4466287" y="651945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2018)</a:t>
            </a:r>
          </a:p>
        </p:txBody>
      </p:sp>
    </p:spTree>
    <p:extLst>
      <p:ext uri="{BB962C8B-B14F-4D97-AF65-F5344CB8AC3E}">
        <p14:creationId xmlns:p14="http://schemas.microsoft.com/office/powerpoint/2010/main" val="2578531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157757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pesquisa avaliativa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21411"/>
            <a:ext cx="7772400" cy="422787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Cada avaliação é um caso particular que requer </a:t>
            </a:r>
            <a:r>
              <a:rPr lang="pt-BR" dirty="0">
                <a:solidFill>
                  <a:srgbClr val="0070C0"/>
                </a:solidFill>
              </a:rPr>
              <a:t>criatividade por parte do investigador/avaliador</a:t>
            </a:r>
            <a:r>
              <a:rPr lang="pt-BR" dirty="0"/>
              <a:t> na formulação da melhor estratégia, na seleção da abordagem na definição de níveis e atributos, bem como na seleção de critérios, indicadores e padrões. </a:t>
            </a:r>
          </a:p>
          <a:p>
            <a:pPr lvl="1"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2005)</a:t>
            </a:r>
          </a:p>
        </p:txBody>
      </p:sp>
    </p:spTree>
    <p:extLst>
      <p:ext uri="{BB962C8B-B14F-4D97-AF65-F5344CB8AC3E}">
        <p14:creationId xmlns:p14="http://schemas.microsoft.com/office/powerpoint/2010/main" val="1046731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23098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Abordagens avaliativas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classificação das abordagens possíveis feita por </a:t>
            </a:r>
            <a:r>
              <a:rPr lang="pt-BR" dirty="0" err="1"/>
              <a:t>Donabedian</a:t>
            </a:r>
            <a:r>
              <a:rPr lang="pt-BR" dirty="0"/>
              <a:t> é a mais utilizada e foi revista quase quarenta anos depois.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Com base no enfoque sistêmico e principalmente preocupado em avaliar a qualidade do cuidado médico, </a:t>
            </a:r>
            <a:r>
              <a:rPr lang="pt-BR" dirty="0" err="1"/>
              <a:t>Donabedian</a:t>
            </a:r>
            <a:r>
              <a:rPr lang="pt-BR" dirty="0"/>
              <a:t> sistematizou diversas propostas de abordagem na tríade: </a:t>
            </a:r>
            <a:r>
              <a:rPr lang="pt-BR" dirty="0">
                <a:solidFill>
                  <a:srgbClr val="0070C0"/>
                </a:solidFill>
              </a:rPr>
              <a:t>estrutura-processo-resultados. 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2005)</a:t>
            </a:r>
          </a:p>
        </p:txBody>
      </p:sp>
    </p:spTree>
    <p:extLst>
      <p:ext uri="{BB962C8B-B14F-4D97-AF65-F5344CB8AC3E}">
        <p14:creationId xmlns:p14="http://schemas.microsoft.com/office/powerpoint/2010/main" val="3904893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21354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120311" y="2895630"/>
            <a:ext cx="2651125" cy="168116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indent="295275" algn="ctr" eaLnBrk="0" hangingPunct="0">
              <a:spcBef>
                <a:spcPct val="50000"/>
              </a:spcBef>
              <a:defRPr/>
            </a:pPr>
            <a:endParaRPr lang="pt-BR" sz="800" b="1" dirty="0">
              <a:solidFill>
                <a:srgbClr val="0070C0"/>
              </a:solidFill>
            </a:endParaRPr>
          </a:p>
          <a:p>
            <a:pPr indent="295275" eaLnBrk="0" hangingPunct="0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70C0"/>
                </a:solidFill>
                <a:latin typeface="Tahoma" pitchFamily="34" charset="0"/>
              </a:rPr>
              <a:t>Área Física</a:t>
            </a:r>
          </a:p>
          <a:p>
            <a:pPr indent="295275" eaLnBrk="0" hangingPunct="0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70C0"/>
                </a:solidFill>
                <a:latin typeface="Tahoma" pitchFamily="34" charset="0"/>
              </a:rPr>
              <a:t>Equipamentos</a:t>
            </a:r>
          </a:p>
          <a:p>
            <a:pPr indent="295275" eaLnBrk="0" hangingPunct="0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70C0"/>
                </a:solidFill>
                <a:latin typeface="Tahoma" pitchFamily="34" charset="0"/>
              </a:rPr>
              <a:t>Insumos</a:t>
            </a:r>
          </a:p>
          <a:p>
            <a:pPr indent="295275" eaLnBrk="0" hangingPunct="0"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70C0"/>
                </a:solidFill>
                <a:latin typeface="Tahoma" pitchFamily="34" charset="0"/>
              </a:rPr>
              <a:t>Recursos Humanos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208382" y="2760910"/>
            <a:ext cx="2304557" cy="1815882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indent="295275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70C0"/>
                </a:solidFill>
                <a:latin typeface="Tahoma" pitchFamily="34" charset="0"/>
              </a:rPr>
              <a:t>Atividades realizadas;</a:t>
            </a:r>
          </a:p>
          <a:p>
            <a:pPr indent="295275" algn="just" eaLnBrk="0" hangingPunct="0">
              <a:lnSpc>
                <a:spcPct val="130000"/>
              </a:lnSpc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70C0"/>
                </a:solidFill>
                <a:latin typeface="Tahoma" pitchFamily="34" charset="0"/>
              </a:rPr>
              <a:t>Procedimentos e tecnologia aplicados corretamente;</a:t>
            </a: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290293" y="2506692"/>
            <a:ext cx="0" cy="304800"/>
          </a:xfrm>
          <a:prstGeom prst="line">
            <a:avLst/>
          </a:prstGeom>
          <a:noFill/>
          <a:ln w="9525">
            <a:noFill/>
            <a:round/>
            <a:headEnd type="none" w="sm" len="sm"/>
            <a:tailEnd type="triangl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4452468" y="1916142"/>
            <a:ext cx="596900" cy="2495550"/>
          </a:xfrm>
          <a:prstGeom prst="downArrow">
            <a:avLst>
              <a:gd name="adj1" fmla="val 50000"/>
              <a:gd name="adj2" fmla="val 52261"/>
            </a:avLst>
          </a:prstGeom>
          <a:solidFill>
            <a:srgbClr val="FFC000"/>
          </a:solidFill>
          <a:ln w="9525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53934" y="5807233"/>
            <a:ext cx="2593975" cy="412421"/>
          </a:xfrm>
          <a:prstGeom prst="rect">
            <a:avLst/>
          </a:prstGeom>
          <a:solidFill>
            <a:srgbClr val="FFC000"/>
          </a:solidFill>
          <a:ln w="9525" algn="ctr">
            <a:noFill/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indent="295275" algn="ctr" eaLnBrk="0" hangingPunct="0">
              <a:lnSpc>
                <a:spcPct val="130000"/>
              </a:lnSpc>
              <a:spcBef>
                <a:spcPct val="50000"/>
              </a:spcBef>
              <a:buClr>
                <a:srgbClr val="000099"/>
              </a:buClr>
              <a:buFont typeface="Wingdings" pitchFamily="2" charset="2"/>
              <a:buChar char="ü"/>
              <a:defRPr/>
            </a:pPr>
            <a:r>
              <a:rPr lang="pt-BR" sz="1600" b="1" dirty="0">
                <a:solidFill>
                  <a:srgbClr val="0070C0"/>
                </a:solidFill>
                <a:latin typeface="Tahoma" pitchFamily="34" charset="0"/>
              </a:rPr>
              <a:t>Satisfação</a:t>
            </a:r>
          </a:p>
        </p:txBody>
      </p:sp>
      <p:sp>
        <p:nvSpPr>
          <p:cNvPr id="10" name="Ondulado 9"/>
          <p:cNvSpPr/>
          <p:nvPr/>
        </p:nvSpPr>
        <p:spPr>
          <a:xfrm>
            <a:off x="280518" y="1089855"/>
            <a:ext cx="3575050" cy="1513679"/>
          </a:xfrm>
          <a:prstGeom prst="wav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chemeClr val="tx1"/>
                </a:solidFill>
                <a:latin typeface="Calibri" pitchFamily="34" charset="0"/>
              </a:rPr>
              <a:t>Estrutura</a:t>
            </a:r>
          </a:p>
        </p:txBody>
      </p:sp>
      <p:sp>
        <p:nvSpPr>
          <p:cNvPr id="11" name="Ondulado 10"/>
          <p:cNvSpPr/>
          <p:nvPr/>
        </p:nvSpPr>
        <p:spPr>
          <a:xfrm>
            <a:off x="5512923" y="1254955"/>
            <a:ext cx="3411537" cy="1361279"/>
          </a:xfrm>
          <a:prstGeom prst="wav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chemeClr val="tx1"/>
                </a:solidFill>
                <a:latin typeface="Calibri" pitchFamily="34" charset="0"/>
              </a:rPr>
              <a:t>Processo</a:t>
            </a:r>
          </a:p>
        </p:txBody>
      </p:sp>
      <p:sp>
        <p:nvSpPr>
          <p:cNvPr id="12" name="Ondulado 11"/>
          <p:cNvSpPr/>
          <p:nvPr/>
        </p:nvSpPr>
        <p:spPr>
          <a:xfrm>
            <a:off x="2918948" y="4703796"/>
            <a:ext cx="3457575" cy="1185863"/>
          </a:xfrm>
          <a:prstGeom prst="wav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200" b="1" dirty="0">
                <a:solidFill>
                  <a:schemeClr val="tx1"/>
                </a:solidFill>
                <a:latin typeface="Calibri" pitchFamily="34" charset="0"/>
              </a:rPr>
              <a:t>Resultado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068047" y="238324"/>
            <a:ext cx="4892675" cy="6346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ctr" defTabSz="762000" eaLnBrk="0" hangingPunct="0">
              <a:lnSpc>
                <a:spcPct val="110000"/>
              </a:lnSpc>
              <a:defRPr/>
            </a:pPr>
            <a:r>
              <a:rPr lang="pt-BR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200" b="1" dirty="0"/>
              <a:t>Teoria de </a:t>
            </a:r>
            <a:r>
              <a:rPr lang="pt-BR" sz="3200" b="1" dirty="0" err="1"/>
              <a:t>Donabedian</a:t>
            </a:r>
            <a:endParaRPr lang="pt-BR" sz="3200" b="1" dirty="0"/>
          </a:p>
        </p:txBody>
      </p:sp>
      <p:sp>
        <p:nvSpPr>
          <p:cNvPr id="15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453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35463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aBORDAGENS avaliativaS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21411"/>
            <a:ext cx="7772400" cy="422787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Com a modelagem criada através do uso da abordagem da tríade </a:t>
            </a:r>
            <a:r>
              <a:rPr lang="pt-BR" dirty="0">
                <a:solidFill>
                  <a:srgbClr val="0070C0"/>
                </a:solidFill>
              </a:rPr>
              <a:t>é possível estabelecer relações de causalidade entre seus elementos (estrutura, processo, resultados).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Isso é importante, uma vez que traz aos avaliadores, a possibilidade de </a:t>
            </a:r>
            <a:r>
              <a:rPr lang="pt-BR" dirty="0">
                <a:solidFill>
                  <a:srgbClr val="FFC000"/>
                </a:solidFill>
              </a:rPr>
              <a:t>uma análise mais minuciosa e detalhada da realidade. 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2964648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87836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ABORDAGENS avaliativaS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121411"/>
            <a:ext cx="7772400" cy="4227877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É possível identificar o que de fato pode estar </a:t>
            </a:r>
            <a:r>
              <a:rPr lang="pt-BR" dirty="0">
                <a:solidFill>
                  <a:srgbClr val="0070C0"/>
                </a:solidFill>
              </a:rPr>
              <a:t>prejudicando a implantação, a qualidade ou o funcionamento de um programa.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avaliador consegue apontar </a:t>
            </a:r>
            <a:r>
              <a:rPr lang="pt-BR" dirty="0">
                <a:solidFill>
                  <a:srgbClr val="FFC000"/>
                </a:solidFill>
              </a:rPr>
              <a:t>soluções para os problemas </a:t>
            </a:r>
            <a:r>
              <a:rPr lang="pt-BR" dirty="0"/>
              <a:t>que podem estar na </a:t>
            </a:r>
            <a:r>
              <a:rPr lang="pt-BR" dirty="0">
                <a:solidFill>
                  <a:srgbClr val="FFC000"/>
                </a:solidFill>
              </a:rPr>
              <a:t>estrutura </a:t>
            </a:r>
            <a:r>
              <a:rPr lang="pt-BR" dirty="0"/>
              <a:t>ou nos </a:t>
            </a:r>
            <a:r>
              <a:rPr lang="pt-BR" dirty="0">
                <a:solidFill>
                  <a:srgbClr val="FFC000"/>
                </a:solidFill>
              </a:rPr>
              <a:t>processos</a:t>
            </a:r>
            <a:r>
              <a:rPr lang="pt-BR" dirty="0"/>
              <a:t>, que interferem na produção dos </a:t>
            </a:r>
            <a:r>
              <a:rPr lang="pt-BR" dirty="0">
                <a:solidFill>
                  <a:srgbClr val="FFC000"/>
                </a:solidFill>
              </a:rPr>
              <a:t>efeitos desejados.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1434749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0979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Níveis e objeto da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Em pesquisa avaliativa é muito importante delimitar o objeto a ser avaliado.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Para isso é necessário definir quais </a:t>
            </a:r>
            <a:r>
              <a:rPr lang="pt-BR" dirty="0">
                <a:solidFill>
                  <a:srgbClr val="0070C0"/>
                </a:solidFill>
              </a:rPr>
              <a:t>os níveis da realidade que se quer estudar.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campo da saúde é formado por instituições públicas e privadas que desenvolvem ações de promoção, prevenção e cura voltadas para a população.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2005)</a:t>
            </a:r>
          </a:p>
        </p:txBody>
      </p:sp>
    </p:spTree>
    <p:extLst>
      <p:ext uri="{BB962C8B-B14F-4D97-AF65-F5344CB8AC3E}">
        <p14:creationId xmlns:p14="http://schemas.microsoft.com/office/powerpoint/2010/main" val="3112944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58992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utilizadas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1. Silva, L.M.V. </a:t>
            </a:r>
            <a:r>
              <a:rPr lang="pt-BR" b="1" dirty="0"/>
              <a:t>Conceitos, abordagens e estratégias para a avaliação em saúde. </a:t>
            </a:r>
            <a:r>
              <a:rPr lang="pt-BR" dirty="0"/>
              <a:t>Cap. 1, p. 15-39. In. HARTZ, Z. M. A. (Org.); Silva, L.M.V. (Org.). Avaliação em saúde: dos modelos teóricos à pratica da avaliação de programas e sistemas de saúde. Salvador/Rio de Janeiro: EDUFBA/Fiocruz, 2005. 275 p.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2. Furtado J, Silva LMV. </a:t>
            </a:r>
            <a:r>
              <a:rPr lang="pt-BR" b="1" dirty="0"/>
              <a:t>Entre os campos científico e burocrático à trajetória da avaliação em saúde no Brasil</a:t>
            </a:r>
            <a:r>
              <a:rPr lang="pt-BR" dirty="0"/>
              <a:t>. Cap. 1. In: </a:t>
            </a:r>
            <a:r>
              <a:rPr lang="pt-BR" dirty="0" err="1"/>
              <a:t>Akerman</a:t>
            </a:r>
            <a:r>
              <a:rPr lang="pt-BR" dirty="0"/>
              <a:t> M, Furtado JP (</a:t>
            </a:r>
            <a:r>
              <a:rPr lang="pt-BR" dirty="0" err="1"/>
              <a:t>org</a:t>
            </a:r>
            <a:r>
              <a:rPr lang="pt-BR" dirty="0"/>
              <a:t>). Práticas de avaliação no Brasil – diálogos. Rede Unida editora, Porto Alegre, 2016.</a:t>
            </a:r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69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443986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Níveis e objetos da avaliação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23521" t="10946" r="22676" b="5972"/>
          <a:stretch/>
        </p:blipFill>
        <p:spPr>
          <a:xfrm>
            <a:off x="1532584" y="1571227"/>
            <a:ext cx="6089528" cy="528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11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4128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4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 ou características da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seleção das características ou atributos contribui para o aprofundamento no processo de definição do foco da avaliação.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Diversidade terminológica e polissemia conceitual.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2005)</a:t>
            </a:r>
          </a:p>
        </p:txBody>
      </p:sp>
    </p:spTree>
    <p:extLst>
      <p:ext uri="{BB962C8B-B14F-4D97-AF65-F5344CB8AC3E}">
        <p14:creationId xmlns:p14="http://schemas.microsoft.com/office/powerpoint/2010/main" val="2511162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96790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Atributos ou características da avaliação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8"/>
          <a:srcRect l="14085" t="10227" r="16901" b="4469"/>
          <a:stretch/>
        </p:blipFill>
        <p:spPr>
          <a:xfrm>
            <a:off x="972059" y="1854563"/>
            <a:ext cx="7199889" cy="50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43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34167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Possibilidades de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Para cada nível, existe uma possibilidade de intervenção: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a) Relacionados com a disponibilidade e distribuição social dos recursos;</a:t>
            </a:r>
          </a:p>
          <a:p>
            <a:pPr marL="0" indent="0" algn="r">
              <a:buNone/>
            </a:pPr>
            <a:r>
              <a:rPr lang="pt-BR" dirty="0">
                <a:solidFill>
                  <a:srgbClr val="00B0F0"/>
                </a:solidFill>
              </a:rPr>
              <a:t>(análise de produção)</a:t>
            </a:r>
          </a:p>
          <a:p>
            <a:pPr marL="0" indent="0" algn="just">
              <a:buNone/>
            </a:pPr>
            <a:r>
              <a:rPr lang="pt-BR" dirty="0"/>
              <a:t>b) Relacionados com o efeito das ações;</a:t>
            </a:r>
          </a:p>
          <a:p>
            <a:pPr marL="0" indent="0" algn="r">
              <a:buNone/>
            </a:pPr>
            <a:r>
              <a:rPr lang="pt-BR" dirty="0">
                <a:solidFill>
                  <a:srgbClr val="00B0F0"/>
                </a:solidFill>
              </a:rPr>
              <a:t>(análise dos efeitos)</a:t>
            </a:r>
          </a:p>
          <a:p>
            <a:pPr marL="0" indent="0" algn="just">
              <a:buNone/>
            </a:pPr>
            <a:r>
              <a:rPr lang="pt-BR" dirty="0"/>
              <a:t>c) Relacionados com os custos e produtividade das ações.</a:t>
            </a:r>
          </a:p>
          <a:p>
            <a:pPr marL="0" indent="0" algn="r">
              <a:buNone/>
            </a:pPr>
            <a:r>
              <a:rPr lang="pt-BR" dirty="0">
                <a:solidFill>
                  <a:srgbClr val="00B0F0"/>
                </a:solidFill>
              </a:rPr>
              <a:t>(análise econômica)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BROUSSELLE et al, 2016)</a:t>
            </a:r>
          </a:p>
        </p:txBody>
      </p:sp>
    </p:spTree>
    <p:extLst>
      <p:ext uri="{BB962C8B-B14F-4D97-AF65-F5344CB8AC3E}">
        <p14:creationId xmlns:p14="http://schemas.microsoft.com/office/powerpoint/2010/main" val="954363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5956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Possibilidades de intervenção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d) Relacionados com a adequação das ações ao conhecimento técnico e científico vigente;</a:t>
            </a:r>
          </a:p>
          <a:p>
            <a:pPr marL="0" indent="0" algn="r">
              <a:buNone/>
            </a:pPr>
            <a:r>
              <a:rPr lang="pt-BR" dirty="0">
                <a:solidFill>
                  <a:srgbClr val="00B0F0"/>
                </a:solidFill>
              </a:rPr>
              <a:t>(análise lógica)</a:t>
            </a:r>
          </a:p>
          <a:p>
            <a:pPr marL="0" indent="0" algn="just">
              <a:buNone/>
            </a:pPr>
            <a:r>
              <a:rPr lang="pt-BR" dirty="0"/>
              <a:t>e) Relacionados com a adequação das ações aos objetivos e problemas de saúde;</a:t>
            </a:r>
          </a:p>
          <a:p>
            <a:pPr marL="0" indent="0" algn="r">
              <a:buNone/>
            </a:pPr>
            <a:r>
              <a:rPr lang="pt-BR" dirty="0">
                <a:solidFill>
                  <a:srgbClr val="00B0F0"/>
                </a:solidFill>
              </a:rPr>
              <a:t>(análise estratégica)</a:t>
            </a:r>
          </a:p>
          <a:p>
            <a:pPr marL="0" indent="0" algn="just">
              <a:buNone/>
            </a:pPr>
            <a:r>
              <a:rPr lang="pt-BR" dirty="0"/>
              <a:t>f) Relacionados com o processo de implantação das ações;</a:t>
            </a:r>
          </a:p>
          <a:p>
            <a:pPr marL="0" indent="0" algn="r">
              <a:buNone/>
            </a:pPr>
            <a:r>
              <a:rPr lang="pt-BR" dirty="0">
                <a:solidFill>
                  <a:srgbClr val="00B0F0"/>
                </a:solidFill>
              </a:rPr>
              <a:t>(análise de implantação)</a:t>
            </a:r>
          </a:p>
          <a:p>
            <a:pPr marL="0" indent="0" algn="just">
              <a:buNone/>
            </a:pPr>
            <a:r>
              <a:rPr lang="pt-BR" dirty="0"/>
              <a:t>g) Características relacionais entre os agentes das ações.</a:t>
            </a:r>
          </a:p>
          <a:p>
            <a:pPr marL="0" indent="0" algn="r">
              <a:buNone/>
            </a:pPr>
            <a:r>
              <a:rPr lang="pt-BR" dirty="0">
                <a:solidFill>
                  <a:srgbClr val="00B0F0"/>
                </a:solidFill>
              </a:rPr>
              <a:t>(apreciação normativa)</a:t>
            </a:r>
          </a:p>
          <a:p>
            <a:pPr algn="just"/>
            <a:endParaRPr lang="pt-BR" dirty="0"/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BROUSSELLE et al, 2016)</a:t>
            </a:r>
          </a:p>
        </p:txBody>
      </p:sp>
    </p:spTree>
    <p:extLst>
      <p:ext uri="{BB962C8B-B14F-4D97-AF65-F5344CB8AC3E}">
        <p14:creationId xmlns:p14="http://schemas.microsoft.com/office/powerpoint/2010/main" val="113559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0058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Análises avaliativas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just"/>
            <a:r>
              <a:rPr lang="pt-BR" dirty="0"/>
              <a:t>Apreciação normativa;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Análise estratégica;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Análise lógica;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Análise da Produção;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Análise dos efeitos;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Avaliação econômica;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Análise de implantação;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(BROUSSELLE et al, 2016)</a:t>
            </a:r>
          </a:p>
        </p:txBody>
      </p:sp>
    </p:spTree>
    <p:extLst>
      <p:ext uri="{BB962C8B-B14F-4D97-AF65-F5344CB8AC3E}">
        <p14:creationId xmlns:p14="http://schemas.microsoft.com/office/powerpoint/2010/main" val="29842280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33362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Análises avaliativas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Dentre as abordagens avaliativas supracitadas, </a:t>
            </a:r>
            <a:r>
              <a:rPr lang="pt-BR" dirty="0">
                <a:solidFill>
                  <a:srgbClr val="0070C0"/>
                </a:solidFill>
              </a:rPr>
              <a:t>a análise lógica (exploratória)</a:t>
            </a:r>
            <a:r>
              <a:rPr lang="pt-BR" dirty="0"/>
              <a:t>, denominada também de </a:t>
            </a:r>
            <a:r>
              <a:rPr lang="pt-BR" dirty="0">
                <a:solidFill>
                  <a:srgbClr val="0070C0"/>
                </a:solidFill>
              </a:rPr>
              <a:t>estudo de </a:t>
            </a:r>
            <a:r>
              <a:rPr lang="pt-BR" dirty="0" err="1">
                <a:solidFill>
                  <a:srgbClr val="0070C0"/>
                </a:solidFill>
              </a:rPr>
              <a:t>avaliabilidade</a:t>
            </a:r>
            <a:r>
              <a:rPr lang="pt-BR" dirty="0">
                <a:solidFill>
                  <a:srgbClr val="0070C0"/>
                </a:solidFill>
              </a:rPr>
              <a:t> (EA) </a:t>
            </a:r>
            <a:r>
              <a:rPr lang="pt-BR" dirty="0"/>
              <a:t>é utilizada para verificar em que medida uma intervenção pode ser avaliada.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Este estudo antecede a avaliação propriamente dita e tem por finalidade descrever, de forma coerente, um plano de avaliação, tornando-o mais consistente e com maior credibilidade, além de favorecer a racionalização de recursos.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BROUSSELLE et al, 2016)</a:t>
            </a:r>
          </a:p>
        </p:txBody>
      </p:sp>
    </p:spTree>
    <p:extLst>
      <p:ext uri="{BB962C8B-B14F-4D97-AF65-F5344CB8AC3E}">
        <p14:creationId xmlns:p14="http://schemas.microsoft.com/office/powerpoint/2010/main" val="21511310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75118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Análises avaliativas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</a:t>
            </a:r>
            <a:r>
              <a:rPr lang="pt-BR" dirty="0">
                <a:solidFill>
                  <a:srgbClr val="0070C0"/>
                </a:solidFill>
              </a:rPr>
              <a:t>análise estratégica </a:t>
            </a:r>
            <a:r>
              <a:rPr lang="pt-BR" dirty="0"/>
              <a:t>se baseia em entender a consistência do planejamento, ou seja, verificar se tudo da intervenção e os objetivos traçados na pesquisa podem resolver o problema levantado.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Em que medida as atividades propostas são pertinentes, tendo em vista os objetivos do programa e os problemas diagnosticados?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BROUSSELLE et al, 2016)</a:t>
            </a:r>
          </a:p>
        </p:txBody>
      </p:sp>
    </p:spTree>
    <p:extLst>
      <p:ext uri="{BB962C8B-B14F-4D97-AF65-F5344CB8AC3E}">
        <p14:creationId xmlns:p14="http://schemas.microsoft.com/office/powerpoint/2010/main" val="2719584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37037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Análises avaliativas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 As </a:t>
            </a:r>
            <a:r>
              <a:rPr lang="pt-BR" dirty="0">
                <a:solidFill>
                  <a:srgbClr val="0070C0"/>
                </a:solidFill>
              </a:rPr>
              <a:t>análises de implantação </a:t>
            </a:r>
            <a:r>
              <a:rPr lang="pt-BR" dirty="0"/>
              <a:t>permitem ao investigador estudar os processos relacionados  à operacionalização dos mesmos.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Baseia-se na compreensão da relação entre uma intervenção e o contexto local durante seu processo de implantação.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 objetivo é identificar e conhecer as mudanças que uma determinada intervenção provoca quando inserida em um determinado contexto.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Através dessa análise é possível identificar os fatores que facilitam e/ou dificultam a implementação de um programa.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(BROUSSELLE et al, 2016)</a:t>
            </a:r>
          </a:p>
        </p:txBody>
      </p:sp>
    </p:spTree>
    <p:extLst>
      <p:ext uri="{BB962C8B-B14F-4D97-AF65-F5344CB8AC3E}">
        <p14:creationId xmlns:p14="http://schemas.microsoft.com/office/powerpoint/2010/main" val="1474155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18657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estudos avaliativos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5486" r="14969" b="1987"/>
          <a:stretch/>
        </p:blipFill>
        <p:spPr>
          <a:xfrm>
            <a:off x="1176465" y="1476956"/>
            <a:ext cx="6791077" cy="5381044"/>
          </a:xfrm>
          <a:prstGeom prst="rect">
            <a:avLst/>
          </a:prstGeom>
        </p:spPr>
      </p:pic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5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11631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utilizadas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dirty="0"/>
              <a:t>3. BROUSSELLE, A. et al. (</a:t>
            </a:r>
            <a:r>
              <a:rPr lang="pt-BR" dirty="0" err="1"/>
              <a:t>orgs</a:t>
            </a:r>
            <a:r>
              <a:rPr lang="pt-BR" dirty="0"/>
              <a:t>). </a:t>
            </a:r>
            <a:r>
              <a:rPr lang="pt-BR" b="1" dirty="0"/>
              <a:t>Avaliação em saúde: </a:t>
            </a:r>
            <a:r>
              <a:rPr lang="pt-BR" dirty="0"/>
              <a:t>conceitos e métodos. Tradução de Michel Colin. Rio de Janeiro: Editora Fiocruz; 2ª reimpressão, 2016. p.292.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4. VIEIRA-DA-SILVA, L. M. </a:t>
            </a:r>
            <a:r>
              <a:rPr lang="pt-BR" b="1" dirty="0"/>
              <a:t>Avaliação de políticas e programas de saúde. </a:t>
            </a:r>
            <a:r>
              <a:rPr lang="pt-BR" dirty="0"/>
              <a:t>Rio de Janeiro: Editora FIOCRUZ, 2014. p. 110.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5. SILVA, B. S. </a:t>
            </a:r>
            <a:r>
              <a:rPr lang="pt-BR" b="1" dirty="0"/>
              <a:t>Avaliação do sistema de informação do programa nacional de imunização:</a:t>
            </a:r>
            <a:r>
              <a:rPr lang="pt-BR" dirty="0"/>
              <a:t> uma análise de implantação. 2018. 118 p. Dissertação (Mestrado em Ciências). Programa de Pós-Graduação Mestrado Acadêmico em Enfermagem – Universidade Federal de São João </a:t>
            </a:r>
            <a:r>
              <a:rPr lang="pt-BR" dirty="0" err="1"/>
              <a:t>del</a:t>
            </a:r>
            <a:r>
              <a:rPr lang="pt-BR" dirty="0"/>
              <a:t>-Rei (UFSJ), Divinópolis: 2018.</a:t>
            </a:r>
          </a:p>
          <a:p>
            <a:pPr algn="just"/>
            <a:endParaRPr lang="pt-BR" dirty="0"/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0631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39515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estudos avaliativos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21690" t="17871" r="19437" b="5221"/>
          <a:stretch/>
        </p:blipFill>
        <p:spPr>
          <a:xfrm>
            <a:off x="968475" y="1519708"/>
            <a:ext cx="7207050" cy="529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26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51885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estudos avaliativos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8"/>
          <a:srcRect l="18451" r="18028"/>
          <a:stretch/>
        </p:blipFill>
        <p:spPr>
          <a:xfrm>
            <a:off x="1667814" y="1626858"/>
            <a:ext cx="5808372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5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0468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Exemplos de estudos avaliativos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8"/>
          <a:srcRect l="21268" r="21126"/>
          <a:stretch/>
        </p:blipFill>
        <p:spPr>
          <a:xfrm>
            <a:off x="1881136" y="1466419"/>
            <a:ext cx="5524219" cy="53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82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6570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Produtos de estudos avaliativos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14" y="1508690"/>
            <a:ext cx="3802860" cy="53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53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1306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Produtos de estudos avaliativos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53" y="4062496"/>
            <a:ext cx="4573806" cy="257012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05490"/>
            <a:ext cx="2771510" cy="49271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453" y="1705493"/>
            <a:ext cx="4573806" cy="256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268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089251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Produtos de estudos avaliativos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93" y="1612604"/>
            <a:ext cx="3759783" cy="5020016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44" y="1609251"/>
            <a:ext cx="4864268" cy="297562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544" y="3376904"/>
            <a:ext cx="4864268" cy="324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93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5563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 campo da avaliação expandiu-se consideravelmente no final do século XX;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As suas principais características são a diversidade conceitual e terminológica, a pluralidade metodológica e a multiplicidade de questões consideradas como pertinentes.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Persiste uma importante lacuna relacionada com a incorporação do conhecimento produzido no plano da investigação pelos profissionais de saúde e pelos gestores. 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74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14582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avaliação pode produzir informação tanto para a melhoria das intervenções em saúde como para o julgamento acerca da sua cobertura, acesso, equidade, qualidade técnica, efetividade, eficiência e percepção dos usuários a seu respeito.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Por fim, a avaliação em saúde é um campo ainda pouco explorado, que pode além de produzir conhecimento, contribuir para melhoria dos serviços de saúde e para uma assistência à saúde de qualidade.</a:t>
            </a:r>
          </a:p>
        </p:txBody>
      </p:sp>
      <p:pic>
        <p:nvPicPr>
          <p:cNvPr id="4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0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98438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refletir...</a:t>
            </a:r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93976"/>
            <a:ext cx="80962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m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6085"/>
            <a:ext cx="26098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88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715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norteadoras</a:t>
            </a:r>
          </a:p>
        </p:txBody>
      </p:sp>
      <p:sp>
        <p:nvSpPr>
          <p:cNvPr id="8" name="Forma livre 7"/>
          <p:cNvSpPr/>
          <p:nvPr/>
        </p:nvSpPr>
        <p:spPr>
          <a:xfrm>
            <a:off x="685800" y="2121412"/>
            <a:ext cx="6606540" cy="1215237"/>
          </a:xfrm>
          <a:custGeom>
            <a:avLst/>
            <a:gdLst>
              <a:gd name="connsiteX0" fmla="*/ 0 w 6606540"/>
              <a:gd name="connsiteY0" fmla="*/ 121524 h 1215237"/>
              <a:gd name="connsiteX1" fmla="*/ 121524 w 6606540"/>
              <a:gd name="connsiteY1" fmla="*/ 0 h 1215237"/>
              <a:gd name="connsiteX2" fmla="*/ 6485016 w 6606540"/>
              <a:gd name="connsiteY2" fmla="*/ 0 h 1215237"/>
              <a:gd name="connsiteX3" fmla="*/ 6606540 w 6606540"/>
              <a:gd name="connsiteY3" fmla="*/ 121524 h 1215237"/>
              <a:gd name="connsiteX4" fmla="*/ 6606540 w 6606540"/>
              <a:gd name="connsiteY4" fmla="*/ 1093713 h 1215237"/>
              <a:gd name="connsiteX5" fmla="*/ 6485016 w 6606540"/>
              <a:gd name="connsiteY5" fmla="*/ 1215237 h 1215237"/>
              <a:gd name="connsiteX6" fmla="*/ 121524 w 6606540"/>
              <a:gd name="connsiteY6" fmla="*/ 1215237 h 1215237"/>
              <a:gd name="connsiteX7" fmla="*/ 0 w 6606540"/>
              <a:gd name="connsiteY7" fmla="*/ 1093713 h 1215237"/>
              <a:gd name="connsiteX8" fmla="*/ 0 w 6606540"/>
              <a:gd name="connsiteY8" fmla="*/ 121524 h 121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6540" h="1215237">
                <a:moveTo>
                  <a:pt x="0" y="121524"/>
                </a:moveTo>
                <a:cubicBezTo>
                  <a:pt x="0" y="54408"/>
                  <a:pt x="54408" y="0"/>
                  <a:pt x="121524" y="0"/>
                </a:cubicBezTo>
                <a:lnTo>
                  <a:pt x="6485016" y="0"/>
                </a:lnTo>
                <a:cubicBezTo>
                  <a:pt x="6552132" y="0"/>
                  <a:pt x="6606540" y="54408"/>
                  <a:pt x="6606540" y="121524"/>
                </a:cubicBezTo>
                <a:lnTo>
                  <a:pt x="6606540" y="1093713"/>
                </a:lnTo>
                <a:cubicBezTo>
                  <a:pt x="6606540" y="1160829"/>
                  <a:pt x="6552132" y="1215237"/>
                  <a:pt x="6485016" y="1215237"/>
                </a:cubicBezTo>
                <a:lnTo>
                  <a:pt x="121524" y="1215237"/>
                </a:lnTo>
                <a:cubicBezTo>
                  <a:pt x="54408" y="1215237"/>
                  <a:pt x="0" y="1160829"/>
                  <a:pt x="0" y="1093713"/>
                </a:cubicBezTo>
                <a:lnTo>
                  <a:pt x="0" y="1215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753" tIns="172753" rIns="1412903" bIns="172753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 dirty="0"/>
              <a:t>O que é avaliação?</a:t>
            </a:r>
          </a:p>
        </p:txBody>
      </p:sp>
      <p:sp>
        <p:nvSpPr>
          <p:cNvPr id="9" name="Forma livre 8"/>
          <p:cNvSpPr/>
          <p:nvPr/>
        </p:nvSpPr>
        <p:spPr>
          <a:xfrm>
            <a:off x="1268729" y="3539189"/>
            <a:ext cx="6606540" cy="1215237"/>
          </a:xfrm>
          <a:custGeom>
            <a:avLst/>
            <a:gdLst>
              <a:gd name="connsiteX0" fmla="*/ 0 w 6606540"/>
              <a:gd name="connsiteY0" fmla="*/ 121524 h 1215237"/>
              <a:gd name="connsiteX1" fmla="*/ 121524 w 6606540"/>
              <a:gd name="connsiteY1" fmla="*/ 0 h 1215237"/>
              <a:gd name="connsiteX2" fmla="*/ 6485016 w 6606540"/>
              <a:gd name="connsiteY2" fmla="*/ 0 h 1215237"/>
              <a:gd name="connsiteX3" fmla="*/ 6606540 w 6606540"/>
              <a:gd name="connsiteY3" fmla="*/ 121524 h 1215237"/>
              <a:gd name="connsiteX4" fmla="*/ 6606540 w 6606540"/>
              <a:gd name="connsiteY4" fmla="*/ 1093713 h 1215237"/>
              <a:gd name="connsiteX5" fmla="*/ 6485016 w 6606540"/>
              <a:gd name="connsiteY5" fmla="*/ 1215237 h 1215237"/>
              <a:gd name="connsiteX6" fmla="*/ 121524 w 6606540"/>
              <a:gd name="connsiteY6" fmla="*/ 1215237 h 1215237"/>
              <a:gd name="connsiteX7" fmla="*/ 0 w 6606540"/>
              <a:gd name="connsiteY7" fmla="*/ 1093713 h 1215237"/>
              <a:gd name="connsiteX8" fmla="*/ 0 w 6606540"/>
              <a:gd name="connsiteY8" fmla="*/ 121524 h 121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6540" h="1215237">
                <a:moveTo>
                  <a:pt x="0" y="121524"/>
                </a:moveTo>
                <a:cubicBezTo>
                  <a:pt x="0" y="54408"/>
                  <a:pt x="54408" y="0"/>
                  <a:pt x="121524" y="0"/>
                </a:cubicBezTo>
                <a:lnTo>
                  <a:pt x="6485016" y="0"/>
                </a:lnTo>
                <a:cubicBezTo>
                  <a:pt x="6552132" y="0"/>
                  <a:pt x="6606540" y="54408"/>
                  <a:pt x="6606540" y="121524"/>
                </a:cubicBezTo>
                <a:lnTo>
                  <a:pt x="6606540" y="1093713"/>
                </a:lnTo>
                <a:cubicBezTo>
                  <a:pt x="6606540" y="1160829"/>
                  <a:pt x="6552132" y="1215237"/>
                  <a:pt x="6485016" y="1215237"/>
                </a:cubicBezTo>
                <a:lnTo>
                  <a:pt x="121524" y="1215237"/>
                </a:lnTo>
                <a:cubicBezTo>
                  <a:pt x="54408" y="1215237"/>
                  <a:pt x="0" y="1160829"/>
                  <a:pt x="0" y="1093713"/>
                </a:cubicBezTo>
                <a:lnTo>
                  <a:pt x="0" y="121524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753" tIns="172753" rIns="1545588" bIns="172753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 dirty="0"/>
              <a:t>Por que avaliar?</a:t>
            </a:r>
          </a:p>
        </p:txBody>
      </p:sp>
      <p:sp>
        <p:nvSpPr>
          <p:cNvPr id="10" name="Forma livre 9"/>
          <p:cNvSpPr/>
          <p:nvPr/>
        </p:nvSpPr>
        <p:spPr>
          <a:xfrm>
            <a:off x="1851659" y="4956966"/>
            <a:ext cx="6606540" cy="1215237"/>
          </a:xfrm>
          <a:custGeom>
            <a:avLst/>
            <a:gdLst>
              <a:gd name="connsiteX0" fmla="*/ 0 w 6606540"/>
              <a:gd name="connsiteY0" fmla="*/ 121524 h 1215237"/>
              <a:gd name="connsiteX1" fmla="*/ 121524 w 6606540"/>
              <a:gd name="connsiteY1" fmla="*/ 0 h 1215237"/>
              <a:gd name="connsiteX2" fmla="*/ 6485016 w 6606540"/>
              <a:gd name="connsiteY2" fmla="*/ 0 h 1215237"/>
              <a:gd name="connsiteX3" fmla="*/ 6606540 w 6606540"/>
              <a:gd name="connsiteY3" fmla="*/ 121524 h 1215237"/>
              <a:gd name="connsiteX4" fmla="*/ 6606540 w 6606540"/>
              <a:gd name="connsiteY4" fmla="*/ 1093713 h 1215237"/>
              <a:gd name="connsiteX5" fmla="*/ 6485016 w 6606540"/>
              <a:gd name="connsiteY5" fmla="*/ 1215237 h 1215237"/>
              <a:gd name="connsiteX6" fmla="*/ 121524 w 6606540"/>
              <a:gd name="connsiteY6" fmla="*/ 1215237 h 1215237"/>
              <a:gd name="connsiteX7" fmla="*/ 0 w 6606540"/>
              <a:gd name="connsiteY7" fmla="*/ 1093713 h 1215237"/>
              <a:gd name="connsiteX8" fmla="*/ 0 w 6606540"/>
              <a:gd name="connsiteY8" fmla="*/ 121524 h 121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06540" h="1215237">
                <a:moveTo>
                  <a:pt x="0" y="121524"/>
                </a:moveTo>
                <a:cubicBezTo>
                  <a:pt x="0" y="54408"/>
                  <a:pt x="54408" y="0"/>
                  <a:pt x="121524" y="0"/>
                </a:cubicBezTo>
                <a:lnTo>
                  <a:pt x="6485016" y="0"/>
                </a:lnTo>
                <a:cubicBezTo>
                  <a:pt x="6552132" y="0"/>
                  <a:pt x="6606540" y="54408"/>
                  <a:pt x="6606540" y="121524"/>
                </a:cubicBezTo>
                <a:lnTo>
                  <a:pt x="6606540" y="1093713"/>
                </a:lnTo>
                <a:cubicBezTo>
                  <a:pt x="6606540" y="1160829"/>
                  <a:pt x="6552132" y="1215237"/>
                  <a:pt x="6485016" y="1215237"/>
                </a:cubicBezTo>
                <a:lnTo>
                  <a:pt x="121524" y="1215237"/>
                </a:lnTo>
                <a:cubicBezTo>
                  <a:pt x="54408" y="1215237"/>
                  <a:pt x="0" y="1160829"/>
                  <a:pt x="0" y="1093713"/>
                </a:cubicBezTo>
                <a:lnTo>
                  <a:pt x="0" y="1215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753" tIns="172753" rIns="1545588" bIns="172753" numCol="1" spcCol="1270" anchor="ctr" anchorCtr="0">
            <a:noAutofit/>
          </a:bodyPr>
          <a:lstStyle/>
          <a:p>
            <a:pPr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 dirty="0"/>
              <a:t>Quantos tipos existem?</a:t>
            </a:r>
          </a:p>
        </p:txBody>
      </p:sp>
      <p:sp>
        <p:nvSpPr>
          <p:cNvPr id="11" name="Forma livre 10"/>
          <p:cNvSpPr/>
          <p:nvPr/>
        </p:nvSpPr>
        <p:spPr>
          <a:xfrm>
            <a:off x="6502435" y="3042963"/>
            <a:ext cx="789904" cy="789904"/>
          </a:xfrm>
          <a:custGeom>
            <a:avLst/>
            <a:gdLst>
              <a:gd name="connsiteX0" fmla="*/ 0 w 789904"/>
              <a:gd name="connsiteY0" fmla="*/ 434447 h 789904"/>
              <a:gd name="connsiteX1" fmla="*/ 177728 w 789904"/>
              <a:gd name="connsiteY1" fmla="*/ 434447 h 789904"/>
              <a:gd name="connsiteX2" fmla="*/ 177728 w 789904"/>
              <a:gd name="connsiteY2" fmla="*/ 0 h 789904"/>
              <a:gd name="connsiteX3" fmla="*/ 612176 w 789904"/>
              <a:gd name="connsiteY3" fmla="*/ 0 h 789904"/>
              <a:gd name="connsiteX4" fmla="*/ 612176 w 789904"/>
              <a:gd name="connsiteY4" fmla="*/ 434447 h 789904"/>
              <a:gd name="connsiteX5" fmla="*/ 789904 w 789904"/>
              <a:gd name="connsiteY5" fmla="*/ 434447 h 789904"/>
              <a:gd name="connsiteX6" fmla="*/ 394952 w 789904"/>
              <a:gd name="connsiteY6" fmla="*/ 789904 h 789904"/>
              <a:gd name="connsiteX7" fmla="*/ 0 w 789904"/>
              <a:gd name="connsiteY7" fmla="*/ 434447 h 78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904" h="789904">
                <a:moveTo>
                  <a:pt x="0" y="434447"/>
                </a:moveTo>
                <a:lnTo>
                  <a:pt x="177728" y="434447"/>
                </a:lnTo>
                <a:lnTo>
                  <a:pt x="177728" y="0"/>
                </a:lnTo>
                <a:lnTo>
                  <a:pt x="612176" y="0"/>
                </a:lnTo>
                <a:lnTo>
                  <a:pt x="612176" y="434447"/>
                </a:lnTo>
                <a:lnTo>
                  <a:pt x="789904" y="434447"/>
                </a:lnTo>
                <a:lnTo>
                  <a:pt x="394952" y="789904"/>
                </a:lnTo>
                <a:lnTo>
                  <a:pt x="0" y="43444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3448" tIns="45720" rIns="223448" bIns="241221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/>
          </a:p>
        </p:txBody>
      </p:sp>
      <p:sp>
        <p:nvSpPr>
          <p:cNvPr id="12" name="Forma livre 11"/>
          <p:cNvSpPr/>
          <p:nvPr/>
        </p:nvSpPr>
        <p:spPr>
          <a:xfrm>
            <a:off x="7085365" y="4452638"/>
            <a:ext cx="789904" cy="789904"/>
          </a:xfrm>
          <a:custGeom>
            <a:avLst/>
            <a:gdLst>
              <a:gd name="connsiteX0" fmla="*/ 0 w 789904"/>
              <a:gd name="connsiteY0" fmla="*/ 434447 h 789904"/>
              <a:gd name="connsiteX1" fmla="*/ 177728 w 789904"/>
              <a:gd name="connsiteY1" fmla="*/ 434447 h 789904"/>
              <a:gd name="connsiteX2" fmla="*/ 177728 w 789904"/>
              <a:gd name="connsiteY2" fmla="*/ 0 h 789904"/>
              <a:gd name="connsiteX3" fmla="*/ 612176 w 789904"/>
              <a:gd name="connsiteY3" fmla="*/ 0 h 789904"/>
              <a:gd name="connsiteX4" fmla="*/ 612176 w 789904"/>
              <a:gd name="connsiteY4" fmla="*/ 434447 h 789904"/>
              <a:gd name="connsiteX5" fmla="*/ 789904 w 789904"/>
              <a:gd name="connsiteY5" fmla="*/ 434447 h 789904"/>
              <a:gd name="connsiteX6" fmla="*/ 394952 w 789904"/>
              <a:gd name="connsiteY6" fmla="*/ 789904 h 789904"/>
              <a:gd name="connsiteX7" fmla="*/ 0 w 789904"/>
              <a:gd name="connsiteY7" fmla="*/ 434447 h 78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9904" h="789904">
                <a:moveTo>
                  <a:pt x="0" y="434447"/>
                </a:moveTo>
                <a:lnTo>
                  <a:pt x="177728" y="434447"/>
                </a:lnTo>
                <a:lnTo>
                  <a:pt x="177728" y="0"/>
                </a:lnTo>
                <a:lnTo>
                  <a:pt x="612176" y="0"/>
                </a:lnTo>
                <a:lnTo>
                  <a:pt x="612176" y="434447"/>
                </a:lnTo>
                <a:lnTo>
                  <a:pt x="789904" y="434447"/>
                </a:lnTo>
                <a:lnTo>
                  <a:pt x="394952" y="789904"/>
                </a:lnTo>
                <a:lnTo>
                  <a:pt x="0" y="434447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3448" tIns="45720" rIns="223448" bIns="241221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3600"/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84619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think-cell Slide" r:id="rId4" imgW="421" imgH="423" progId="TCLayout.ActiveDocument.1">
                  <p:embed/>
                </p:oleObj>
              </mc:Choice>
              <mc:Fallback>
                <p:oleObj name="think-cell Slide" r:id="rId4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A avaliação em saúde pode ser compreendida como uma </a:t>
            </a:r>
            <a:r>
              <a:rPr lang="pt-BR" dirty="0">
                <a:solidFill>
                  <a:srgbClr val="0070C0"/>
                </a:solidFill>
              </a:rPr>
              <a:t>análise feita em cima de uma intervenção </a:t>
            </a:r>
            <a:r>
              <a:rPr lang="pt-BR" dirty="0"/>
              <a:t>(política, programa ou prática), cujo objetivo é buscar </a:t>
            </a:r>
            <a:r>
              <a:rPr lang="pt-BR" dirty="0">
                <a:solidFill>
                  <a:srgbClr val="0070C0"/>
                </a:solidFill>
              </a:rPr>
              <a:t>melhorias e soluções para os problemas de saúde das pessoas. </a:t>
            </a:r>
          </a:p>
          <a:p>
            <a:pPr algn="just"/>
            <a:endParaRPr lang="pt-BR" dirty="0">
              <a:solidFill>
                <a:srgbClr val="0070C0"/>
              </a:solidFill>
            </a:endParaRPr>
          </a:p>
          <a:p>
            <a:pPr algn="just"/>
            <a:endParaRPr lang="pt-BR" dirty="0">
              <a:solidFill>
                <a:srgbClr val="0070C0"/>
              </a:solidFill>
            </a:endParaRPr>
          </a:p>
          <a:p>
            <a:pPr algn="just"/>
            <a:endParaRPr lang="pt-BR" dirty="0">
              <a:solidFill>
                <a:srgbClr val="0070C0"/>
              </a:solidFill>
            </a:endParaRPr>
          </a:p>
          <a:p>
            <a:pPr algn="just"/>
            <a:r>
              <a:rPr lang="pt-BR" dirty="0"/>
              <a:t>A avaliação em saúde no Brasil caracteriza-se por especial aproximação entre dois campos – </a:t>
            </a:r>
            <a:r>
              <a:rPr lang="pt-BR" dirty="0">
                <a:solidFill>
                  <a:srgbClr val="0070C0"/>
                </a:solidFill>
              </a:rPr>
              <a:t>o científico e o burocrático</a:t>
            </a:r>
          </a:p>
          <a:p>
            <a:pPr algn="just"/>
            <a:endParaRPr lang="pt-BR" dirty="0"/>
          </a:p>
        </p:txBody>
      </p:sp>
      <p:pic>
        <p:nvPicPr>
          <p:cNvPr id="6" name="Picture 8" descr="Imagem relacionad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4559119" y="3572786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VIEIRA-DA-SILVA, 2014)</a:t>
            </a: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4559119" y="5833646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(FURTADO, SILVA, 2016)</a:t>
            </a:r>
          </a:p>
        </p:txBody>
      </p:sp>
    </p:spTree>
    <p:extLst>
      <p:ext uri="{BB962C8B-B14F-4D97-AF65-F5344CB8AC3E}">
        <p14:creationId xmlns:p14="http://schemas.microsoft.com/office/powerpoint/2010/main" val="257906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446280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que avaliar?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 objetivos de uma avaliação podem ser inúmeros, porém tudo depende do </a:t>
            </a:r>
            <a:r>
              <a:rPr lang="pt-BR" dirty="0">
                <a:solidFill>
                  <a:srgbClr val="0070C0"/>
                </a:solidFill>
              </a:rPr>
              <a:t>interesse do avaliador e dos envolvidos na avaliação. </a:t>
            </a:r>
          </a:p>
          <a:p>
            <a:pPr algn="just"/>
            <a:endParaRPr lang="pt-BR" dirty="0">
              <a:solidFill>
                <a:srgbClr val="0070C0"/>
              </a:solidFill>
            </a:endParaRPr>
          </a:p>
          <a:p>
            <a:pPr algn="just"/>
            <a:r>
              <a:rPr lang="pt-BR" dirty="0"/>
              <a:t>Trata-se de uma ferramenta capaz de </a:t>
            </a:r>
            <a:r>
              <a:rPr lang="pt-BR" dirty="0">
                <a:solidFill>
                  <a:srgbClr val="FFC000"/>
                </a:solidFill>
              </a:rPr>
              <a:t>descrever e identificar a importância de uma intervenção ou do seu produto</a:t>
            </a:r>
            <a:r>
              <a:rPr lang="pt-BR" dirty="0"/>
              <a:t>, buscando aperfeiçoá-la, modificá-la ou mesmo rejeitá-la.</a:t>
            </a:r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(SILVA, 2005; VIEIRA-DA-SILVA, 2014)</a:t>
            </a:r>
          </a:p>
        </p:txBody>
      </p:sp>
    </p:spTree>
    <p:extLst>
      <p:ext uri="{BB962C8B-B14F-4D97-AF65-F5344CB8AC3E}">
        <p14:creationId xmlns:p14="http://schemas.microsoft.com/office/powerpoint/2010/main" val="2948425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99623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think-cell Slide" r:id="rId5" imgW="421" imgH="423" progId="TCLayout.ActiveDocument.1">
                  <p:embed/>
                </p:oleObj>
              </mc:Choice>
              <mc:Fallback>
                <p:oleObj name="think-cell Slide" r:id="rId5" imgW="421" imgH="42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sz="4200" dirty="0">
              <a:latin typeface="Rockwell Condensed" panose="02060603050405020104" pitchFamily="18" charset="0"/>
              <a:ea typeface="+mj-ea"/>
              <a:cs typeface="+mj-cs"/>
              <a:sym typeface="Rockwell Condensed" panose="020606030504050201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Breve histórico da avaliação</a:t>
            </a:r>
          </a:p>
        </p:txBody>
      </p:sp>
      <p:pic>
        <p:nvPicPr>
          <p:cNvPr id="5" name="Picture 8" descr="Imagem relacionad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714" y="103123"/>
            <a:ext cx="2163910" cy="60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569322754"/>
              </p:ext>
            </p:extLst>
          </p:nvPr>
        </p:nvGraphicFramePr>
        <p:xfrm>
          <a:off x="349092" y="1596984"/>
          <a:ext cx="8109108" cy="4971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4559125" y="6172200"/>
            <a:ext cx="38990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pt-BR" altLang="pt-BR" sz="1600" dirty="0">
                <a:latin typeface="+mn-lt"/>
              </a:rPr>
              <a:t>(BROUSSELLE et al, 2016)</a:t>
            </a:r>
          </a:p>
        </p:txBody>
      </p:sp>
    </p:spTree>
    <p:extLst>
      <p:ext uri="{BB962C8B-B14F-4D97-AF65-F5344CB8AC3E}">
        <p14:creationId xmlns:p14="http://schemas.microsoft.com/office/powerpoint/2010/main" val="643061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CVUqsplNMnj_Y4Rs_AcR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h6._g_uFD0tSt3qyAx4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6AlOvaxl5vZArQyM7l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959LsDyGMAz6D17SxJT1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KFbY0NHgxFnCMFQzCmJ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tPn_ZmVa6rlSACxx5k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AeVLpGm32KSogvtFSbT6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cqvkZK52uNG.Da0Oy5F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cqvkZK52uNG.Da0Oy5F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SzffZzJOHxqV_OtMU3j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cqvkZK52uNG.Da0Oy5F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oyQNLNaukRtVKQKHlCA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OAVW4XU4vDUDQBze_y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R3YTC0bzY7BB8y1GW6xl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_CapYA__XUBSugVKvik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qazmncxylDmPF5OlcSh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m_m_tMtAVhdeZFdGBPH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065RSuvePYif7Jrzvyo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hvO.oSwu1syr5Q367oS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SSY3b578t8NYqTpu5Tij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ajfecQoM1du1cCbXIWo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EMEbGWuEeFKsaBMmVjH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GqdBimS9jagVXhwU95M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wZWXQ8PFUyypv70PCE1G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BQyYXzr.kpYOY4Bb7X_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budI86M5zl.z7HBXRMVS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o4Q_Lb8tqvhX7peeq_U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6zppwQnw5J7LNIXHFT9r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5z8cbuo0h5DXTNZ_bfl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KgTMBXx0uecZJnH9XVp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XmMuTqCwBzP_GpBpL04c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7ApGANWDC8xCWZhqFzP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.Mz4vqm59BiFnYnjEXsq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8fb2fSd1F5SJEvOxtfsy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Orgp6GFamCeUq6imdso1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mgCpQx9nKw7zPNMRW0A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biB41z8gS.8j23Rlq21K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f7OKdGGjLMHgdCJXM1q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u._lLjV.H1ke_mdWhR5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7xhBl0WsBW08YnCUFFq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CL1YEp86NOYIdFEokW0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J.2VnyJbqxqjGbsfClrF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S9khJqKwgnP7L9CKL7H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LvehmKhQuT2UxQHHZFMw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630lYHmpQKg1iqPC2MU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</TotalTime>
  <Words>3075</Words>
  <Application>Microsoft Office PowerPoint</Application>
  <PresentationFormat>Apresentação na tela (4:3)</PresentationFormat>
  <Paragraphs>307</Paragraphs>
  <Slides>47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47</vt:i4>
      </vt:variant>
    </vt:vector>
  </HeadingPairs>
  <TitlesOfParts>
    <vt:vector size="57" baseType="lpstr">
      <vt:lpstr>Arial</vt:lpstr>
      <vt:lpstr>Calibri</vt:lpstr>
      <vt:lpstr>Rockwell</vt:lpstr>
      <vt:lpstr>Rockwell Condensed</vt:lpstr>
      <vt:lpstr>Tahoma</vt:lpstr>
      <vt:lpstr>Times New Roman</vt:lpstr>
      <vt:lpstr>Wingdings</vt:lpstr>
      <vt:lpstr>Tipo de Madeira</vt:lpstr>
      <vt:lpstr>think-cell Slide</vt:lpstr>
      <vt:lpstr>Documento</vt:lpstr>
      <vt:lpstr>Seminário: Referencial Teórico da Avaliação em Saúde</vt:lpstr>
      <vt:lpstr>Objetivos do seminário</vt:lpstr>
      <vt:lpstr>Referências utilizadas</vt:lpstr>
      <vt:lpstr>Referências utilizadas</vt:lpstr>
      <vt:lpstr>Para refletir...</vt:lpstr>
      <vt:lpstr>Perguntas norteadoras</vt:lpstr>
      <vt:lpstr>avaliação</vt:lpstr>
      <vt:lpstr>Por que avaliar?</vt:lpstr>
      <vt:lpstr>Breve histórico da avaliação</vt:lpstr>
      <vt:lpstr>Breve histórico da avaliação no brasil</vt:lpstr>
      <vt:lpstr>Breve histórico da avaliação no brasil</vt:lpstr>
      <vt:lpstr>A criação do SUS, Regulamentada em 1990 PEla Lei Orgânica da Saúde</vt:lpstr>
      <vt:lpstr>A Indução das instituições multilaterais de financiamento</vt:lpstr>
      <vt:lpstr>O desenvolvimento do espaço da avaliação nos campos científico e burocrático</vt:lpstr>
      <vt:lpstr>Tipos de avaliação</vt:lpstr>
      <vt:lpstr>Tipos de avaliação</vt:lpstr>
      <vt:lpstr>Apresentação do PowerPoint</vt:lpstr>
      <vt:lpstr>pesquisa avaliativa</vt:lpstr>
      <vt:lpstr>pesquisa avaliativa</vt:lpstr>
      <vt:lpstr>Modelo teórico</vt:lpstr>
      <vt:lpstr>Exemplo de modelo teórico</vt:lpstr>
      <vt:lpstr>Modelo lógico</vt:lpstr>
      <vt:lpstr>Exemplo de modelo lógico</vt:lpstr>
      <vt:lpstr>pesquisa avaliativa</vt:lpstr>
      <vt:lpstr>Abordagens avaliativas</vt:lpstr>
      <vt:lpstr>Apresentação do PowerPoint</vt:lpstr>
      <vt:lpstr>aBORDAGENS avaliativaS</vt:lpstr>
      <vt:lpstr>ABORDAGENS avaliativaS</vt:lpstr>
      <vt:lpstr>Níveis e objeto da avaliação</vt:lpstr>
      <vt:lpstr>Níveis e objetos da avaliação</vt:lpstr>
      <vt:lpstr>Atributos ou características da avaliação</vt:lpstr>
      <vt:lpstr>Atributos ou características da avaliação</vt:lpstr>
      <vt:lpstr>Possibilidades de intervenção</vt:lpstr>
      <vt:lpstr>Possibilidades de intervenção</vt:lpstr>
      <vt:lpstr>Análises avaliativas</vt:lpstr>
      <vt:lpstr>Análises avaliativas</vt:lpstr>
      <vt:lpstr>Análises avaliativas</vt:lpstr>
      <vt:lpstr>Análises avaliativas</vt:lpstr>
      <vt:lpstr>Exemplos de estudos avaliativos</vt:lpstr>
      <vt:lpstr>Exemplos de estudos avaliativos</vt:lpstr>
      <vt:lpstr>Exemplos de estudos avaliativos</vt:lpstr>
      <vt:lpstr>Exemplos de estudos avaliativos</vt:lpstr>
      <vt:lpstr>Produtos de estudos avaliativos</vt:lpstr>
      <vt:lpstr>Produtos de estudos avaliativos</vt:lpstr>
      <vt:lpstr>Produtos de estudos avaliativos</vt:lpstr>
      <vt:lpstr>Considerações finais</vt:lpstr>
      <vt:lpstr>Considerações finais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Referencial Teórico da Avaliação em Saúde</dc:title>
  <dc:creator>Brener Santos Silva</dc:creator>
  <cp:lastModifiedBy>Janise Pereira</cp:lastModifiedBy>
  <cp:revision>99</cp:revision>
  <dcterms:created xsi:type="dcterms:W3CDTF">2019-11-07T17:21:35Z</dcterms:created>
  <dcterms:modified xsi:type="dcterms:W3CDTF">2019-12-03T10:11:23Z</dcterms:modified>
</cp:coreProperties>
</file>