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84" r:id="rId3"/>
    <p:sldId id="286" r:id="rId4"/>
    <p:sldId id="287" r:id="rId5"/>
    <p:sldId id="268" r:id="rId6"/>
    <p:sldId id="288" r:id="rId7"/>
    <p:sldId id="289" r:id="rId8"/>
    <p:sldId id="281" r:id="rId9"/>
    <p:sldId id="282" r:id="rId1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48A1CAB-9372-4DF6-8034-247B2E48BCE0}" type="datetimeFigureOut">
              <a:rPr lang="pt-BR" smtClean="0"/>
              <a:pPr/>
              <a:t>15/03/2020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p14="http://schemas.microsoft.com/office/powerpoint/2010/main" xmlns="" val="118754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48A1CAB-9372-4DF6-8034-247B2E48BCE0}" type="datetimeFigureOut">
              <a:rPr lang="pt-BR" smtClean="0"/>
              <a:pPr/>
              <a:t>15/03/2020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p14="http://schemas.microsoft.com/office/powerpoint/2010/main" xmlns="" val="265732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48A1CAB-9372-4DF6-8034-247B2E48BCE0}" type="datetimeFigureOut">
              <a:rPr lang="pt-BR" smtClean="0"/>
              <a:pPr/>
              <a:t>15/03/2020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p14="http://schemas.microsoft.com/office/powerpoint/2010/main" xmlns="" val="136810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48A1CAB-9372-4DF6-8034-247B2E48BCE0}" type="datetimeFigureOut">
              <a:rPr lang="pt-BR" smtClean="0"/>
              <a:pPr/>
              <a:t>15/03/2020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p14="http://schemas.microsoft.com/office/powerpoint/2010/main" xmlns="" val="380277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48A1CAB-9372-4DF6-8034-247B2E48BCE0}" type="datetimeFigureOut">
              <a:rPr lang="pt-BR" smtClean="0"/>
              <a:pPr/>
              <a:t>15/03/2020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p14="http://schemas.microsoft.com/office/powerpoint/2010/main" xmlns="" val="168328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48A1CAB-9372-4DF6-8034-247B2E48BCE0}" type="datetimeFigureOut">
              <a:rPr lang="pt-BR" smtClean="0"/>
              <a:pPr/>
              <a:t>15/03/2020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p14="http://schemas.microsoft.com/office/powerpoint/2010/main" xmlns="" val="275372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48A1CAB-9372-4DF6-8034-247B2E48BCE0}" type="datetimeFigureOut">
              <a:rPr lang="pt-BR" smtClean="0"/>
              <a:pPr/>
              <a:t>15/03/2020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p14="http://schemas.microsoft.com/office/powerpoint/2010/main" xmlns="" val="49749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48A1CAB-9372-4DF6-8034-247B2E48BCE0}" type="datetimeFigureOut">
              <a:rPr lang="pt-BR" smtClean="0"/>
              <a:pPr/>
              <a:t>15/03/2020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p14="http://schemas.microsoft.com/office/powerpoint/2010/main" xmlns="" val="113861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48A1CAB-9372-4DF6-8034-247B2E48BCE0}" type="datetimeFigureOut">
              <a:rPr lang="pt-BR" smtClean="0"/>
              <a:pPr/>
              <a:t>15/03/2020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p14="http://schemas.microsoft.com/office/powerpoint/2010/main" xmlns="" val="73298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48A1CAB-9372-4DF6-8034-247B2E48BCE0}" type="datetimeFigureOut">
              <a:rPr lang="pt-BR" smtClean="0"/>
              <a:pPr/>
              <a:t>15/03/2020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p14="http://schemas.microsoft.com/office/powerpoint/2010/main" xmlns="" val="421792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48A1CAB-9372-4DF6-8034-247B2E48BCE0}" type="datetimeFigureOut">
              <a:rPr lang="pt-BR" smtClean="0"/>
              <a:pPr/>
              <a:t>15/03/2020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DC86D0-461F-405F-A742-32F155E58959}" type="slidenum">
              <a:rPr lang="pt-BR" smtClean="0"/>
              <a:pPr/>
              <a:t>‹nº›</a:t>
            </a:fld>
            <a:endParaRPr lang="pt-BR"/>
          </a:p>
        </p:txBody>
      </p:sp>
    </p:spTree>
    <p:extLst>
      <p:ext uri="{BB962C8B-B14F-4D97-AF65-F5344CB8AC3E}">
        <p14:creationId xmlns:p14="http://schemas.microsoft.com/office/powerpoint/2010/main" xmlns="" val="418894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A1CAB-9372-4DF6-8034-247B2E48BCE0}" type="datetimeFigureOut">
              <a:rPr lang="pt-BR" smtClean="0"/>
              <a:pPr/>
              <a:t>15/03/2020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C86D0-461F-405F-A742-32F155E58959}" type="slidenum">
              <a:rPr lang="pt-BR" smtClean="0"/>
              <a:pPr/>
              <a:t>‹nº›</a:t>
            </a:fld>
            <a:endParaRPr lang="pt-BR"/>
          </a:p>
        </p:txBody>
      </p:sp>
    </p:spTree>
    <p:extLst>
      <p:ext uri="{BB962C8B-B14F-4D97-AF65-F5344CB8AC3E}">
        <p14:creationId xmlns:p14="http://schemas.microsoft.com/office/powerpoint/2010/main" xmlns="" val="3953927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google.com.br/url?sa=i&amp;rct=j&amp;q=&amp;esrc=s&amp;frm=1&amp;source=images&amp;cd=&amp;cad=rja&amp;uact=8&amp;ved=2ahUKEwi76Lzb4-TaAhUEi5AKHV14AO8QjRx6BAgBEAU&amp;url=https://www.earthslab.com/anatomy/cubital-fossa-borders-contents-and-clinical-importance/&amp;psig=AOvVaw3o7loSX3a2i7ovnztgkXVx&amp;ust=1525273012127836" TargetMode="External"/><Relationship Id="rId7" Type="http://schemas.openxmlformats.org/officeDocument/2006/relationships/hyperlink" Target="https://www.google.com.br/url?sa=i&amp;rct=j&amp;q=&amp;esrc=s&amp;frm=1&amp;source=images&amp;cd=&amp;cad=rja&amp;uact=8&amp;ved=2ahUKEwjy-PTr5OTaAhUMDpAKHc-XDiYQjRx6BAgBEAU&amp;url=https://www.earthslab.com/anatomy/cubital-fossa-borders-contents-and-clinical-importance/&amp;psig=AOvVaw29Mh2rsauPLjXet0uQuk1z&amp;ust=1525273395196979" TargetMode="External"/><Relationship Id="rId2" Type="http://schemas.openxmlformats.org/officeDocument/2006/relationships/hyperlink" Target="https://www.google.com.br/url?sa=i&amp;rct=j&amp;q=&amp;esrc=s&amp;frm=1&amp;source=images&amp;cd=&amp;cad=rja&amp;uact=8&amp;ved=2ahUKEwi1x9KS4-TaAhVHk5AKHYQLBKEQjRx6BAgBEAU&amp;url=https://www.earthslab.com/anatomy/cubital-fossa-borders-contents-and-clinical-importance/&amp;psig=AOvVaw3o7loSX3a2i7ovnztgkXVx&amp;ust=1525273012127836"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google.com.br/url?sa=i&amp;rct=j&amp;q=&amp;esrc=s&amp;frm=1&amp;source=images&amp;cd=&amp;cad=rja&amp;uact=8&amp;ved=2ahUKEwiIrZf85OTaAhWMipAKHRULDeYQjRx6BAgBEAU&amp;url=https://pt.slideshare.net/yapa87/anatomy-of-cubital-fossa&amp;psig=AOvVaw29Mh2rsauPLjXet0uQuk1z&amp;ust=1525273395196979" TargetMode="External"/><Relationship Id="rId4" Type="http://schemas.openxmlformats.org/officeDocument/2006/relationships/hyperlink" Target="https://www.google.com.br/url?sa=i&amp;rct=j&amp;q=&amp;esrc=s&amp;frm=1&amp;source=images&amp;cd=&amp;cad=rja&amp;uact=8&amp;ved=2ahUKEwimupmt5OTaAhVDDZAKHaBrBd0QjRx6BAgBEAU&amp;url=https://www.earthslab.com/anatomy/cubital-fossa-borders-contents-and-clinical-importance/&amp;psig=AOvVaw29Mh2rsauPLjXet0uQuk1z&amp;ust=1525273395196979"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google.com.br/url?sa=i&amp;rct=j&amp;q=&amp;esrc=s&amp;frm=1&amp;source=images&amp;cd=&amp;cad=rja&amp;uact=8&amp;ved=2ahUKEwi76Lzb4-TaAhUEi5AKHV14AO8QjRx6BAgBEAU&amp;url=https://www.earthslab.com/anatomy/cubital-fossa-borders-contents-and-clinical-importance/&amp;psig=AOvVaw3o7loSX3a2i7ovnztgkXVx&amp;ust=1525273012127836" TargetMode="External"/><Relationship Id="rId7" Type="http://schemas.openxmlformats.org/officeDocument/2006/relationships/hyperlink" Target="https://www.google.com.br/url?sa=i&amp;rct=j&amp;q=&amp;esrc=s&amp;frm=1&amp;source=images&amp;cd=&amp;cad=rja&amp;uact=8&amp;ved=2ahUKEwjy-PTr5OTaAhUMDpAKHc-XDiYQjRx6BAgBEAU&amp;url=https://www.earthslab.com/anatomy/cubital-fossa-borders-contents-and-clinical-importance/&amp;psig=AOvVaw29Mh2rsauPLjXet0uQuk1z&amp;ust=1525273395196979" TargetMode="External"/><Relationship Id="rId2" Type="http://schemas.openxmlformats.org/officeDocument/2006/relationships/hyperlink" Target="https://www.google.com.br/url?sa=i&amp;rct=j&amp;q=&amp;esrc=s&amp;frm=1&amp;source=images&amp;cd=&amp;cad=rja&amp;uact=8&amp;ved=2ahUKEwi1x9KS4-TaAhVHk5AKHYQLBKEQjRx6BAgBEAU&amp;url=https://www.earthslab.com/anatomy/cubital-fossa-borders-contents-and-clinical-importance/&amp;psig=AOvVaw3o7loSX3a2i7ovnztgkXVx&amp;ust=1525273012127836"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google.com.br/url?sa=i&amp;rct=j&amp;q=&amp;esrc=s&amp;frm=1&amp;source=images&amp;cd=&amp;cad=rja&amp;uact=8&amp;ved=2ahUKEwj024z599PaAhWFnJAKHUaSCTAQjRx6BAgAEAU&amp;url=https://www.memorangapp.com/flashcards/50946/100+concepts+(1-12)/&amp;psig=AOvVaw20zY5-NKiZVcX9U5YxLAHS&amp;ust=152469452942734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imagequiz.co.uk/quizzes/37709061" TargetMode="External"/><Relationship Id="rId1" Type="http://schemas.openxmlformats.org/officeDocument/2006/relationships/slideLayout" Target="../slideLayouts/slideLayout2.xml"/><Relationship Id="rId6" Type="http://schemas.openxmlformats.org/officeDocument/2006/relationships/hyperlink" Target="https://www.google.com.br/url?sa=i&amp;rct=j&amp;q=&amp;esrc=s&amp;frm=1&amp;source=images&amp;cd=&amp;cad=rja&amp;uact=8&amp;ved=2ahUKEwiy6byr-OTaAhXGkpAKHer5AOcQjRx6BAgBEAU&amp;url=https://basicmedicalkey.com/elbow/&amp;psig=AOvVaw1k7oGNlvCqS9_BE7eZAQXd&amp;ust=1525277838947388" TargetMode="External"/><Relationship Id="rId5" Type="http://schemas.openxmlformats.org/officeDocument/2006/relationships/image" Target="../media/image8.png"/><Relationship Id="rId4" Type="http://schemas.openxmlformats.org/officeDocument/2006/relationships/hyperlink" Target="https://www.google.com.br/url?sa=i&amp;rct=j&amp;q=&amp;esrc=s&amp;frm=1&amp;source=images&amp;cd=&amp;cad=rja&amp;uact=8&amp;ved=2ahUKEwisiKTu-dPaAhXBEJAKHZ0uAVIQjRx6BAgAEAU&amp;url=https://www.pinterest.com/pin/507780926711990334/&amp;psig=AOvVaw20zY5-NKiZVcX9U5YxLAHS&amp;ust=152469452942734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www.google.com.br/url?sa=i&amp;rct=j&amp;q=&amp;esrc=s&amp;frm=1&amp;source=images&amp;cd=&amp;cad=rja&amp;uact=8&amp;ved=2ahUKEwiCj9bf-OTaAhXLiZAKHbRKCyEQjRx6BAgBEAU&amp;url=https://neupsykey.com/management-of-median-nerve-compression/&amp;psig=AOvVaw3CfiutXMNG-BQbWOilILDl&amp;ust=152527886840874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memorangapp.com/flashcards/126751/Upper+Limb:+Brachium,+Elbow,+Cubital+Fossa/"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www.google.com.br/url?sa=i&amp;rct=j&amp;q=&amp;esrc=s&amp;frm=1&amp;source=images&amp;cd=&amp;cad=rja&amp;uact=8&amp;ved=2ahUKEwj024z599PaAhWFnJAKHUaSCTAQjRx6BAgAEAU&amp;url=http://www.examnnotes.com/Cubital%20Fossa.html&amp;psig=AOvVaw20zY5-NKiZVcX9U5YxLAHS&amp;ust=152469452942734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br/url?sa=i&amp;rct=j&amp;q=&amp;esrc=s&amp;frm=1&amp;source=images&amp;cd=&amp;cad=rja&amp;uact=8&amp;ved=2ahUKEwjC-4uHpOXaAhUEFJAKHcmVC8EQjRx6BAgBEAU&amp;url=https://pt.slideshare.net/pauloalambert/reflexos-35243727&amp;psig=AOvVaw1ZDtLJpep806OnKWQLAs-9&amp;ust=1525290460818750"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google.com.br/url?sa=i&amp;rct=j&amp;q=&amp;esrc=s&amp;frm=1&amp;source=images&amp;cd=&amp;cad=rja&amp;uact=8&amp;ved=2ahUKEwiqtrKZpeXaAhUIfZAKHa2BAaoQjRx6BAgBEAU&amp;url=https://pt.wikihow.com/Utilizar-um-Estetosc%C3%B3pio&amp;psig=AOvVaw2T87rIkM5rc0OIxCJt_vbs&amp;ust=152529074899580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7504" y="3933056"/>
            <a:ext cx="8964488" cy="1201688"/>
          </a:xfrm>
        </p:spPr>
        <p:txBody>
          <a:bodyPr>
            <a:normAutofit fontScale="25000" lnSpcReduction="20000"/>
          </a:bodyPr>
          <a:lstStyle/>
          <a:p>
            <a:endParaRPr lang="pt-BR" dirty="0" smtClean="0"/>
          </a:p>
          <a:p>
            <a:endParaRPr lang="pt-BR" dirty="0" smtClean="0"/>
          </a:p>
          <a:p>
            <a:endParaRPr lang="pt-BR" dirty="0" smtClean="0"/>
          </a:p>
          <a:p>
            <a:r>
              <a:rPr lang="pt-BR" sz="9600" b="1" dirty="0" smtClean="0">
                <a:solidFill>
                  <a:schemeClr val="tx1"/>
                </a:solidFill>
                <a:latin typeface="Arial" panose="020B0604020202020204" pitchFamily="34" charset="0"/>
                <a:cs typeface="Arial" panose="020B0604020202020204" pitchFamily="34" charset="0"/>
              </a:rPr>
              <a:t>ANATOMIA TOPOGRÁFICA DOS MEMBROS SUPERIORES</a:t>
            </a:r>
          </a:p>
          <a:p>
            <a:r>
              <a:rPr lang="pt-BR" sz="9600" b="1" dirty="0" smtClean="0">
                <a:solidFill>
                  <a:schemeClr val="tx1"/>
                </a:solidFill>
                <a:latin typeface="Arial" panose="020B0604020202020204" pitchFamily="34" charset="0"/>
                <a:cs typeface="Arial" panose="020B0604020202020204" pitchFamily="34" charset="0"/>
              </a:rPr>
              <a:t>AULA 10: </a:t>
            </a:r>
            <a:r>
              <a:rPr lang="pt-BR" sz="9600" b="1" dirty="0" smtClean="0">
                <a:solidFill>
                  <a:schemeClr val="tx2"/>
                </a:solidFill>
                <a:latin typeface="Arial" panose="020B0604020202020204" pitchFamily="34" charset="0"/>
                <a:cs typeface="Arial" panose="020B0604020202020204" pitchFamily="34" charset="0"/>
              </a:rPr>
              <a:t>Anatomia da fossa cubital</a:t>
            </a:r>
          </a:p>
        </p:txBody>
      </p:sp>
      <p:sp>
        <p:nvSpPr>
          <p:cNvPr id="3077" name="Text Box 5"/>
          <p:cNvSpPr txBox="1">
            <a:spLocks noChangeArrowheads="1"/>
          </p:cNvSpPr>
          <p:nvPr/>
        </p:nvSpPr>
        <p:spPr bwMode="auto">
          <a:xfrm>
            <a:off x="4644008" y="6279703"/>
            <a:ext cx="4319017" cy="400110"/>
          </a:xfrm>
          <a:prstGeom prst="rect">
            <a:avLst/>
          </a:prstGeom>
          <a:noFill/>
          <a:ln w="9525">
            <a:solidFill>
              <a:srgbClr val="0070C0"/>
            </a:solidFill>
            <a:miter lim="800000"/>
            <a:headEnd/>
            <a:tailEnd/>
          </a:ln>
          <a:effectLst/>
        </p:spPr>
        <p:txBody>
          <a:bodyPr wrap="square">
            <a:spAutoFit/>
          </a:bodyPr>
          <a:lstStyle/>
          <a:p>
            <a:pPr algn="ctr" eaLnBrk="1" hangingPunct="1">
              <a:spcBef>
                <a:spcPct val="50000"/>
              </a:spcBef>
              <a:defRPr/>
            </a:pPr>
            <a:r>
              <a:rPr lang="pt-BR" sz="2000" b="1" dirty="0" smtClean="0">
                <a:solidFill>
                  <a:schemeClr val="accent1">
                    <a:lumMod val="75000"/>
                  </a:schemeClr>
                </a:solidFill>
                <a:latin typeface="Arial" panose="020B0604020202020204" pitchFamily="34" charset="0"/>
                <a:cs typeface="Arial" panose="020B0604020202020204" pitchFamily="34" charset="0"/>
              </a:rPr>
              <a:t>Prof. Dr. Luís Fernando </a:t>
            </a:r>
            <a:r>
              <a:rPr lang="pt-BR" sz="2000" b="1" dirty="0" err="1" smtClean="0">
                <a:solidFill>
                  <a:schemeClr val="accent1">
                    <a:lumMod val="75000"/>
                  </a:schemeClr>
                </a:solidFill>
                <a:latin typeface="Arial" panose="020B0604020202020204" pitchFamily="34" charset="0"/>
                <a:cs typeface="Arial" panose="020B0604020202020204" pitchFamily="34" charset="0"/>
              </a:rPr>
              <a:t>Tirapelli</a:t>
            </a:r>
            <a:endParaRPr lang="pt-BR" sz="2000" b="1" dirty="0">
              <a:solidFill>
                <a:schemeClr val="accent1">
                  <a:lumMod val="75000"/>
                </a:schemeClr>
              </a:solidFill>
              <a:latin typeface="Arial" panose="020B0604020202020204" pitchFamily="34" charset="0"/>
              <a:cs typeface="Arial" panose="020B0604020202020204" pitchFamily="34" charset="0"/>
            </a:endParaRPr>
          </a:p>
        </p:txBody>
      </p:sp>
      <p:pic>
        <p:nvPicPr>
          <p:cNvPr id="8" name="Picture 5" descr="brasao USP -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24328" y="196403"/>
            <a:ext cx="1499453" cy="1942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descr="C:\Users\Lab Biol\Desktop\image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688" y="116632"/>
            <a:ext cx="5462257" cy="40966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4022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a:solidFill>
            <a:schemeClr val="accent1">
              <a:lumMod val="20000"/>
              <a:lumOff val="80000"/>
            </a:schemeClr>
          </a:solidFill>
          <a:ln>
            <a:solidFill>
              <a:schemeClr val="tx2"/>
            </a:solidFill>
          </a:ln>
        </p:spPr>
        <p:txBody>
          <a:bodyPr>
            <a:normAutofit/>
          </a:bodyPr>
          <a:lstStyle/>
          <a:p>
            <a:r>
              <a:rPr lang="pt-BR" sz="2400" b="1" dirty="0" smtClean="0">
                <a:latin typeface="Arial" pitchFamily="34" charset="0"/>
                <a:cs typeface="Arial" pitchFamily="34" charset="0"/>
              </a:rPr>
              <a:t>Fossa cubital: </a:t>
            </a:r>
            <a:r>
              <a:rPr lang="pt-BR" sz="2400" b="1" dirty="0" smtClean="0">
                <a:solidFill>
                  <a:schemeClr val="tx2"/>
                </a:solidFill>
                <a:latin typeface="Arial" pitchFamily="34" charset="0"/>
                <a:cs typeface="Arial" pitchFamily="34" charset="0"/>
              </a:rPr>
              <a:t>limites</a:t>
            </a:r>
            <a:endParaRPr lang="pt-BR" sz="2400" b="1" dirty="0">
              <a:solidFill>
                <a:schemeClr val="tx2"/>
              </a:solidFill>
              <a:latin typeface="Arial" pitchFamily="34" charset="0"/>
              <a:cs typeface="Arial" pitchFamily="34" charset="0"/>
            </a:endParaRPr>
          </a:p>
        </p:txBody>
      </p:sp>
      <p:sp>
        <p:nvSpPr>
          <p:cNvPr id="3" name="Espaço Reservado para Conteúdo 2"/>
          <p:cNvSpPr>
            <a:spLocks noGrp="1"/>
          </p:cNvSpPr>
          <p:nvPr>
            <p:ph idx="1"/>
          </p:nvPr>
        </p:nvSpPr>
        <p:spPr/>
        <p:txBody>
          <a:bodyPr/>
          <a:lstStyle/>
          <a:p>
            <a:endParaRPr lang="pt-BR" dirty="0"/>
          </a:p>
        </p:txBody>
      </p:sp>
      <p:sp>
        <p:nvSpPr>
          <p:cNvPr id="7170" name="AutoShape 2" descr="Resultado de imagem para fossa cubital">
            <a:hlinkClick r:id="rId2"/>
          </p:cNvPr>
          <p:cNvSpPr>
            <a:spLocks noChangeAspect="1" noChangeArrowheads="1"/>
          </p:cNvSpPr>
          <p:nvPr/>
        </p:nvSpPr>
        <p:spPr bwMode="auto">
          <a:xfrm>
            <a:off x="117475" y="-1608138"/>
            <a:ext cx="348615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2" name="AutoShape 4" descr="Resultado de imagem para fossa cubital">
            <a:hlinkClick r:id="rId2"/>
          </p:cNvPr>
          <p:cNvSpPr>
            <a:spLocks noChangeAspect="1" noChangeArrowheads="1"/>
          </p:cNvSpPr>
          <p:nvPr/>
        </p:nvSpPr>
        <p:spPr bwMode="auto">
          <a:xfrm>
            <a:off x="117475" y="-1608138"/>
            <a:ext cx="348615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4" name="AutoShape 6" descr="Resultado de imagem para fossa cubital">
            <a:hlinkClick r:id="rId3"/>
          </p:cNvPr>
          <p:cNvSpPr>
            <a:spLocks noChangeAspect="1" noChangeArrowheads="1"/>
          </p:cNvSpPr>
          <p:nvPr/>
        </p:nvSpPr>
        <p:spPr bwMode="auto">
          <a:xfrm>
            <a:off x="117475" y="-1608138"/>
            <a:ext cx="300990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6" name="AutoShape 8" descr="Resultado de imagem para fossa cubital">
            <a:hlinkClick r:id="rId3"/>
          </p:cNvPr>
          <p:cNvSpPr>
            <a:spLocks noChangeAspect="1" noChangeArrowheads="1"/>
          </p:cNvSpPr>
          <p:nvPr/>
        </p:nvSpPr>
        <p:spPr bwMode="auto">
          <a:xfrm>
            <a:off x="117475" y="-1608138"/>
            <a:ext cx="300990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80" name="AutoShape 12" descr="Resultado de imagem para fossa cubital">
            <a:hlinkClick r:id="rId4"/>
          </p:cNvPr>
          <p:cNvSpPr>
            <a:spLocks noChangeAspect="1" noChangeArrowheads="1"/>
          </p:cNvSpPr>
          <p:nvPr/>
        </p:nvSpPr>
        <p:spPr bwMode="auto">
          <a:xfrm>
            <a:off x="117475" y="-1608138"/>
            <a:ext cx="348615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82" name="AutoShape 14" descr="Resultado de imagem para fossa cubital">
            <a:hlinkClick r:id="rId4"/>
          </p:cNvPr>
          <p:cNvSpPr>
            <a:spLocks noChangeAspect="1" noChangeArrowheads="1"/>
          </p:cNvSpPr>
          <p:nvPr/>
        </p:nvSpPr>
        <p:spPr bwMode="auto">
          <a:xfrm>
            <a:off x="117475" y="-1608138"/>
            <a:ext cx="348615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7186" name="Picture 18" descr="Resultado de imagem para fossa cubital">
            <a:hlinkClick r:id="rId5"/>
          </p:cNvPr>
          <p:cNvPicPr>
            <a:picLocks noChangeAspect="1" noChangeArrowheads="1"/>
          </p:cNvPicPr>
          <p:nvPr/>
        </p:nvPicPr>
        <p:blipFill>
          <a:blip r:embed="rId6" cstate="print"/>
          <a:srcRect/>
          <a:stretch>
            <a:fillRect/>
          </a:stretch>
        </p:blipFill>
        <p:spPr bwMode="auto">
          <a:xfrm>
            <a:off x="0" y="1578842"/>
            <a:ext cx="6298368" cy="4730478"/>
          </a:xfrm>
          <a:prstGeom prst="rect">
            <a:avLst/>
          </a:prstGeom>
          <a:noFill/>
        </p:spPr>
      </p:pic>
      <p:pic>
        <p:nvPicPr>
          <p:cNvPr id="20" name="Picture 16" descr="Resultado de imagem para fossa cubital">
            <a:hlinkClick r:id="rId7"/>
          </p:cNvPr>
          <p:cNvPicPr>
            <a:picLocks noChangeAspect="1" noChangeArrowheads="1"/>
          </p:cNvPicPr>
          <p:nvPr/>
        </p:nvPicPr>
        <p:blipFill>
          <a:blip r:embed="rId8" cstate="print"/>
          <a:srcRect/>
          <a:stretch>
            <a:fillRect/>
          </a:stretch>
        </p:blipFill>
        <p:spPr bwMode="auto">
          <a:xfrm>
            <a:off x="5292080" y="1268760"/>
            <a:ext cx="3086100" cy="3362326"/>
          </a:xfrm>
          <a:prstGeom prst="rect">
            <a:avLst/>
          </a:prstGeom>
          <a:noFill/>
        </p:spPr>
      </p:pic>
      <p:sp>
        <p:nvSpPr>
          <p:cNvPr id="21" name="CaixaDeTexto 20"/>
          <p:cNvSpPr txBox="1"/>
          <p:nvPr/>
        </p:nvSpPr>
        <p:spPr>
          <a:xfrm>
            <a:off x="4932040" y="2710661"/>
            <a:ext cx="1224136" cy="646331"/>
          </a:xfrm>
          <a:prstGeom prst="rect">
            <a:avLst/>
          </a:prstGeom>
          <a:solidFill>
            <a:schemeClr val="bg1"/>
          </a:solidFill>
          <a:ln>
            <a:solidFill>
              <a:schemeClr val="tx1"/>
            </a:solidFill>
          </a:ln>
        </p:spPr>
        <p:txBody>
          <a:bodyPr wrap="square" rtlCol="0">
            <a:spAutoFit/>
          </a:bodyPr>
          <a:lstStyle/>
          <a:p>
            <a:pPr algn="ctr"/>
            <a:r>
              <a:rPr lang="pt-BR" b="1" dirty="0" smtClean="0">
                <a:latin typeface="Arial" pitchFamily="34" charset="0"/>
                <a:cs typeface="Arial" pitchFamily="34" charset="0"/>
              </a:rPr>
              <a:t>Fossa cubital</a:t>
            </a:r>
            <a:endParaRPr lang="pt-BR" b="1" dirty="0">
              <a:latin typeface="Arial" pitchFamily="34" charset="0"/>
              <a:cs typeface="Arial" pitchFamily="34" charset="0"/>
            </a:endParaRPr>
          </a:p>
        </p:txBody>
      </p:sp>
      <p:sp>
        <p:nvSpPr>
          <p:cNvPr id="22" name="Retângulo 21"/>
          <p:cNvSpPr/>
          <p:nvPr/>
        </p:nvSpPr>
        <p:spPr>
          <a:xfrm>
            <a:off x="-252536" y="1268760"/>
            <a:ext cx="5878367"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3275856" y="1916832"/>
            <a:ext cx="216024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80528" y="1844824"/>
            <a:ext cx="187220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186"/>
                                        </p:tgtEl>
                                        <p:attrNameLst>
                                          <p:attrName>style.visibility</p:attrName>
                                        </p:attrNameLst>
                                      </p:cBhvr>
                                      <p:to>
                                        <p:strVal val="visible"/>
                                      </p:to>
                                    </p:set>
                                    <p:animEffect transition="in" filter="diamond(in)">
                                      <p:cBhvr>
                                        <p:cTn id="7" dur="20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a:solidFill>
            <a:schemeClr val="accent1">
              <a:lumMod val="20000"/>
              <a:lumOff val="80000"/>
            </a:schemeClr>
          </a:solidFill>
          <a:ln>
            <a:solidFill>
              <a:schemeClr val="tx2"/>
            </a:solidFill>
          </a:ln>
        </p:spPr>
        <p:txBody>
          <a:bodyPr>
            <a:normAutofit/>
          </a:bodyPr>
          <a:lstStyle/>
          <a:p>
            <a:r>
              <a:rPr lang="pt-BR" sz="2400" b="1" dirty="0" smtClean="0">
                <a:latin typeface="Arial" pitchFamily="34" charset="0"/>
                <a:cs typeface="Arial" pitchFamily="34" charset="0"/>
              </a:rPr>
              <a:t>Fossa cubital</a:t>
            </a:r>
            <a:endParaRPr lang="pt-BR" sz="2400" b="1" dirty="0">
              <a:solidFill>
                <a:schemeClr val="tx2"/>
              </a:solidFill>
              <a:latin typeface="Arial" pitchFamily="34" charset="0"/>
              <a:cs typeface="Arial" pitchFamily="34" charset="0"/>
            </a:endParaRPr>
          </a:p>
        </p:txBody>
      </p:sp>
      <p:sp>
        <p:nvSpPr>
          <p:cNvPr id="3" name="Espaço Reservado para Conteúdo 2"/>
          <p:cNvSpPr>
            <a:spLocks noGrp="1"/>
          </p:cNvSpPr>
          <p:nvPr>
            <p:ph idx="1"/>
          </p:nvPr>
        </p:nvSpPr>
        <p:spPr/>
        <p:txBody>
          <a:bodyPr/>
          <a:lstStyle/>
          <a:p>
            <a:endParaRPr lang="pt-BR" dirty="0"/>
          </a:p>
        </p:txBody>
      </p:sp>
      <p:sp>
        <p:nvSpPr>
          <p:cNvPr id="7170" name="AutoShape 2" descr="Resultado de imagem para fossa cubital">
            <a:hlinkClick r:id="rId2"/>
          </p:cNvPr>
          <p:cNvSpPr>
            <a:spLocks noChangeAspect="1" noChangeArrowheads="1"/>
          </p:cNvSpPr>
          <p:nvPr/>
        </p:nvSpPr>
        <p:spPr bwMode="auto">
          <a:xfrm>
            <a:off x="117475" y="-1608138"/>
            <a:ext cx="348615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4" name="AutoShape 6" descr="Resultado de imagem para fossa cubital">
            <a:hlinkClick r:id="rId3"/>
          </p:cNvPr>
          <p:cNvSpPr>
            <a:spLocks noChangeAspect="1" noChangeArrowheads="1"/>
          </p:cNvSpPr>
          <p:nvPr/>
        </p:nvSpPr>
        <p:spPr bwMode="auto">
          <a:xfrm>
            <a:off x="117475" y="-1608138"/>
            <a:ext cx="300990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176" name="AutoShape 8" descr="Resultado de imagem para fossa cubital">
            <a:hlinkClick r:id="rId3"/>
          </p:cNvPr>
          <p:cNvSpPr>
            <a:spLocks noChangeAspect="1" noChangeArrowheads="1"/>
          </p:cNvSpPr>
          <p:nvPr/>
        </p:nvSpPr>
        <p:spPr bwMode="auto">
          <a:xfrm>
            <a:off x="117475" y="-1608138"/>
            <a:ext cx="3009900" cy="3362326"/>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7" name="Picture 2" descr="Imagem relacionada">
            <a:hlinkClick r:id="rId4"/>
          </p:cNvPr>
          <p:cNvPicPr>
            <a:picLocks noChangeAspect="1" noChangeArrowheads="1"/>
          </p:cNvPicPr>
          <p:nvPr/>
        </p:nvPicPr>
        <p:blipFill>
          <a:blip r:embed="rId5" cstate="print"/>
          <a:srcRect/>
          <a:stretch>
            <a:fillRect/>
          </a:stretch>
        </p:blipFill>
        <p:spPr bwMode="auto">
          <a:xfrm>
            <a:off x="467544" y="1556792"/>
            <a:ext cx="4536504" cy="4831297"/>
          </a:xfrm>
          <a:prstGeom prst="rect">
            <a:avLst/>
          </a:prstGeom>
          <a:noFill/>
          <a:ln>
            <a:solidFill>
              <a:schemeClr val="tx1"/>
            </a:solidFill>
          </a:ln>
        </p:spPr>
      </p:pic>
      <p:sp>
        <p:nvSpPr>
          <p:cNvPr id="22530" name="AutoShape 2" descr="Arm and Cubital Fossa - Anatomy Q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2532" name="AutoShape 4" descr="Arm and Cubital Fossa - Anatomy Q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2533" name="Picture 5" descr="C:\Users\tirapelli\Desktop\fc.png"/>
          <p:cNvPicPr>
            <a:picLocks noChangeAspect="1" noChangeArrowheads="1"/>
          </p:cNvPicPr>
          <p:nvPr/>
        </p:nvPicPr>
        <p:blipFill>
          <a:blip r:embed="rId6" cstate="print"/>
          <a:srcRect/>
          <a:stretch>
            <a:fillRect/>
          </a:stretch>
        </p:blipFill>
        <p:spPr bwMode="auto">
          <a:xfrm>
            <a:off x="4716016" y="4005064"/>
            <a:ext cx="4362081" cy="2564904"/>
          </a:xfrm>
          <a:prstGeom prst="rect">
            <a:avLst/>
          </a:prstGeom>
          <a:solidFill>
            <a:schemeClr val="bg1"/>
          </a:solidFill>
          <a:ln>
            <a:solidFill>
              <a:srgbClr val="C00000"/>
            </a:solidFill>
          </a:ln>
        </p:spPr>
      </p:pic>
      <p:pic>
        <p:nvPicPr>
          <p:cNvPr id="20" name="Picture 16" descr="Resultado de imagem para fossa cubital">
            <a:hlinkClick r:id="rId7"/>
          </p:cNvPr>
          <p:cNvPicPr>
            <a:picLocks noChangeAspect="1" noChangeArrowheads="1"/>
          </p:cNvPicPr>
          <p:nvPr/>
        </p:nvPicPr>
        <p:blipFill>
          <a:blip r:embed="rId8" cstate="print"/>
          <a:srcRect/>
          <a:stretch>
            <a:fillRect/>
          </a:stretch>
        </p:blipFill>
        <p:spPr bwMode="auto">
          <a:xfrm>
            <a:off x="5292080" y="908720"/>
            <a:ext cx="3086100" cy="3362326"/>
          </a:xfrm>
          <a:prstGeom prst="rect">
            <a:avLst/>
          </a:prstGeom>
          <a:noFill/>
          <a:ln>
            <a:solidFill>
              <a:schemeClr val="tx2"/>
            </a:solidFill>
          </a:ln>
        </p:spPr>
      </p:pic>
      <p:sp>
        <p:nvSpPr>
          <p:cNvPr id="21" name="CaixaDeTexto 20"/>
          <p:cNvSpPr txBox="1"/>
          <p:nvPr/>
        </p:nvSpPr>
        <p:spPr>
          <a:xfrm>
            <a:off x="4932040" y="2636912"/>
            <a:ext cx="1224136" cy="646331"/>
          </a:xfrm>
          <a:prstGeom prst="rect">
            <a:avLst/>
          </a:prstGeom>
          <a:solidFill>
            <a:schemeClr val="bg1"/>
          </a:solidFill>
          <a:ln>
            <a:solidFill>
              <a:schemeClr val="tx1"/>
            </a:solidFill>
          </a:ln>
        </p:spPr>
        <p:txBody>
          <a:bodyPr wrap="square" rtlCol="0">
            <a:spAutoFit/>
          </a:bodyPr>
          <a:lstStyle/>
          <a:p>
            <a:pPr algn="ctr"/>
            <a:r>
              <a:rPr lang="pt-BR" b="1" dirty="0" smtClean="0">
                <a:latin typeface="Arial" pitchFamily="34" charset="0"/>
                <a:cs typeface="Arial" pitchFamily="34" charset="0"/>
              </a:rPr>
              <a:t>Fossa cubital</a:t>
            </a:r>
            <a:endParaRPr lang="pt-BR" b="1" dirty="0">
              <a:latin typeface="Arial" pitchFamily="34" charset="0"/>
              <a:cs typeface="Arial" pitchFamily="34" charset="0"/>
            </a:endParaRPr>
          </a:p>
        </p:txBody>
      </p:sp>
      <p:sp>
        <p:nvSpPr>
          <p:cNvPr id="22" name="Retângulo 21"/>
          <p:cNvSpPr/>
          <p:nvPr/>
        </p:nvSpPr>
        <p:spPr>
          <a:xfrm>
            <a:off x="5004048" y="4365104"/>
            <a:ext cx="151216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4139952" y="1412776"/>
            <a:ext cx="2160240" cy="646331"/>
          </a:xfrm>
          <a:prstGeom prst="rect">
            <a:avLst/>
          </a:prstGeom>
          <a:solidFill>
            <a:schemeClr val="accent6">
              <a:lumMod val="60000"/>
              <a:lumOff val="40000"/>
            </a:schemeClr>
          </a:solidFill>
          <a:ln>
            <a:solidFill>
              <a:schemeClr val="tx2"/>
            </a:solidFill>
          </a:ln>
        </p:spPr>
        <p:txBody>
          <a:bodyPr wrap="square" rtlCol="0">
            <a:spAutoFit/>
          </a:bodyPr>
          <a:lstStyle/>
          <a:p>
            <a:pPr algn="ctr"/>
            <a:r>
              <a:rPr lang="pt-BR" b="1" dirty="0" smtClean="0">
                <a:latin typeface="Arial" pitchFamily="34" charset="0"/>
                <a:cs typeface="Arial" pitchFamily="34" charset="0"/>
              </a:rPr>
              <a:t>Limites lateral e medial</a:t>
            </a:r>
            <a:endParaRPr lang="pt-BR" b="1" dirty="0">
              <a:latin typeface="Arial" pitchFamily="34" charset="0"/>
              <a:cs typeface="Arial" pitchFamily="34" charset="0"/>
            </a:endParaRPr>
          </a:p>
        </p:txBody>
      </p:sp>
      <p:sp>
        <p:nvSpPr>
          <p:cNvPr id="24" name="CaixaDeTexto 23"/>
          <p:cNvSpPr txBox="1"/>
          <p:nvPr/>
        </p:nvSpPr>
        <p:spPr>
          <a:xfrm>
            <a:off x="1835696" y="3789040"/>
            <a:ext cx="504056" cy="369332"/>
          </a:xfrm>
          <a:prstGeom prst="rect">
            <a:avLst/>
          </a:prstGeom>
          <a:solidFill>
            <a:schemeClr val="bg1"/>
          </a:solidFill>
          <a:ln>
            <a:solidFill>
              <a:schemeClr val="tx1"/>
            </a:solidFill>
          </a:ln>
        </p:spPr>
        <p:txBody>
          <a:bodyPr wrap="square" rtlCol="0">
            <a:spAutoFit/>
          </a:bodyPr>
          <a:lstStyle/>
          <a:p>
            <a:pPr algn="ctr"/>
            <a:r>
              <a:rPr lang="pt-BR" b="1" dirty="0" smtClean="0"/>
              <a:t>BR</a:t>
            </a:r>
            <a:endParaRPr lang="pt-BR" b="1" dirty="0"/>
          </a:p>
        </p:txBody>
      </p:sp>
      <p:sp>
        <p:nvSpPr>
          <p:cNvPr id="25" name="CaixaDeTexto 24"/>
          <p:cNvSpPr txBox="1"/>
          <p:nvPr/>
        </p:nvSpPr>
        <p:spPr>
          <a:xfrm>
            <a:off x="3347864" y="3789040"/>
            <a:ext cx="576064" cy="369332"/>
          </a:xfrm>
          <a:prstGeom prst="rect">
            <a:avLst/>
          </a:prstGeom>
          <a:solidFill>
            <a:schemeClr val="bg1"/>
          </a:solidFill>
          <a:ln>
            <a:solidFill>
              <a:schemeClr val="tx1"/>
            </a:solidFill>
          </a:ln>
        </p:spPr>
        <p:txBody>
          <a:bodyPr wrap="square" rtlCol="0">
            <a:spAutoFit/>
          </a:bodyPr>
          <a:lstStyle/>
          <a:p>
            <a:pPr algn="ctr"/>
            <a:r>
              <a:rPr lang="pt-BR" b="1" dirty="0" err="1" smtClean="0"/>
              <a:t>PRe</a:t>
            </a:r>
            <a:endParaRPr lang="pt-BR" b="1" dirty="0"/>
          </a:p>
        </p:txBody>
      </p:sp>
      <p:sp>
        <p:nvSpPr>
          <p:cNvPr id="26" name="Triângulo isósceles 25"/>
          <p:cNvSpPr/>
          <p:nvPr/>
        </p:nvSpPr>
        <p:spPr>
          <a:xfrm rot="12229593">
            <a:off x="6582830" y="4857213"/>
            <a:ext cx="731468" cy="1029963"/>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amond(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2533"/>
                                        </p:tgtEl>
                                        <p:attrNameLst>
                                          <p:attrName>style.visibility</p:attrName>
                                        </p:attrNameLst>
                                      </p:cBhvr>
                                      <p:to>
                                        <p:strVal val="visible"/>
                                      </p:to>
                                    </p:set>
                                    <p:animEffect transition="in" filter="diamond(in)">
                                      <p:cBhvr>
                                        <p:cTn id="27" dur="2000"/>
                                        <p:tgtEl>
                                          <p:spTgt spid="2253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amond(in)">
                                      <p:cBhvr>
                                        <p:cTn id="3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a:p>
        </p:txBody>
      </p:sp>
      <p:sp>
        <p:nvSpPr>
          <p:cNvPr id="23554" name="AutoShape 2" descr="19 best Areas of Endangerment images on Pinterest | Massage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3556" name="AutoShape 4" descr="MSK Gross Anatomy (Key Terms) (MSK Gross Anatomy (Key Terms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3558" name="AutoShape 6" descr="MSK Gross Anatomy (Key Terms) (MSK Gross Anatomy (Key Terms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3560" name="AutoShape 8" descr="Upper Limb Function Lecture (Upper Limb Function Lecture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3" name="Picture 13" descr="Resultado de imagem para fossa cubital">
            <a:hlinkClick r:id="rId2"/>
          </p:cNvPr>
          <p:cNvPicPr>
            <a:picLocks noChangeAspect="1" noChangeArrowheads="1"/>
          </p:cNvPicPr>
          <p:nvPr/>
        </p:nvPicPr>
        <p:blipFill>
          <a:blip r:embed="rId3" cstate="print"/>
          <a:srcRect/>
          <a:stretch>
            <a:fillRect/>
          </a:stretch>
        </p:blipFill>
        <p:spPr bwMode="auto">
          <a:xfrm>
            <a:off x="723142" y="1628800"/>
            <a:ext cx="3128778" cy="4908707"/>
          </a:xfrm>
          <a:prstGeom prst="rect">
            <a:avLst/>
          </a:prstGeom>
          <a:noFill/>
        </p:spPr>
      </p:pic>
      <p:sp>
        <p:nvSpPr>
          <p:cNvPr id="14" name="Título 1"/>
          <p:cNvSpPr>
            <a:spLocks noGrp="1"/>
          </p:cNvSpPr>
          <p:nvPr>
            <p:ph type="title"/>
          </p:nvPr>
        </p:nvSpPr>
        <p:spPr>
          <a:xfrm>
            <a:off x="457200" y="274638"/>
            <a:ext cx="8229600" cy="850106"/>
          </a:xfrm>
          <a:solidFill>
            <a:schemeClr val="accent1">
              <a:lumMod val="20000"/>
              <a:lumOff val="80000"/>
            </a:schemeClr>
          </a:solidFill>
          <a:ln>
            <a:solidFill>
              <a:schemeClr val="tx2"/>
            </a:solidFill>
          </a:ln>
        </p:spPr>
        <p:txBody>
          <a:bodyPr>
            <a:normAutofit/>
          </a:bodyPr>
          <a:lstStyle/>
          <a:p>
            <a:r>
              <a:rPr lang="pt-BR" sz="2400" b="1" dirty="0" smtClean="0">
                <a:latin typeface="Arial" pitchFamily="34" charset="0"/>
                <a:cs typeface="Arial" pitchFamily="34" charset="0"/>
              </a:rPr>
              <a:t>Fossa cubital</a:t>
            </a:r>
            <a:endParaRPr lang="pt-BR" sz="2400" b="1" dirty="0">
              <a:solidFill>
                <a:schemeClr val="tx2"/>
              </a:solidFill>
              <a:latin typeface="Arial" pitchFamily="34" charset="0"/>
              <a:cs typeface="Arial" pitchFamily="34" charset="0"/>
            </a:endParaRPr>
          </a:p>
        </p:txBody>
      </p:sp>
      <p:pic>
        <p:nvPicPr>
          <p:cNvPr id="16" name="Picture 11" descr="Resultado de imagem para fossa cubital">
            <a:hlinkClick r:id="rId4"/>
          </p:cNvPr>
          <p:cNvPicPr>
            <a:picLocks noChangeAspect="1" noChangeArrowheads="1"/>
          </p:cNvPicPr>
          <p:nvPr/>
        </p:nvPicPr>
        <p:blipFill>
          <a:blip r:embed="rId5" cstate="print"/>
          <a:srcRect/>
          <a:stretch>
            <a:fillRect/>
          </a:stretch>
        </p:blipFill>
        <p:spPr bwMode="auto">
          <a:xfrm>
            <a:off x="611560" y="1700808"/>
            <a:ext cx="7776864" cy="4946086"/>
          </a:xfrm>
          <a:prstGeom prst="rect">
            <a:avLst/>
          </a:prstGeom>
          <a:noFill/>
        </p:spPr>
      </p:pic>
      <p:sp>
        <p:nvSpPr>
          <p:cNvPr id="17" name="CaixaDeTexto 16"/>
          <p:cNvSpPr txBox="1"/>
          <p:nvPr/>
        </p:nvSpPr>
        <p:spPr>
          <a:xfrm>
            <a:off x="6444208" y="1196752"/>
            <a:ext cx="2160240" cy="369332"/>
          </a:xfrm>
          <a:prstGeom prst="rect">
            <a:avLst/>
          </a:prstGeom>
          <a:solidFill>
            <a:schemeClr val="accent6">
              <a:lumMod val="60000"/>
              <a:lumOff val="40000"/>
            </a:schemeClr>
          </a:solidFill>
          <a:ln>
            <a:solidFill>
              <a:schemeClr val="tx2"/>
            </a:solidFill>
          </a:ln>
        </p:spPr>
        <p:txBody>
          <a:bodyPr wrap="square" rtlCol="0">
            <a:spAutoFit/>
          </a:bodyPr>
          <a:lstStyle/>
          <a:p>
            <a:pPr algn="ctr"/>
            <a:r>
              <a:rPr lang="pt-BR" b="1" dirty="0" smtClean="0">
                <a:latin typeface="Arial" pitchFamily="34" charset="0"/>
                <a:cs typeface="Arial" pitchFamily="34" charset="0"/>
              </a:rPr>
              <a:t>Teto</a:t>
            </a:r>
            <a:endParaRPr lang="pt-BR" b="1" dirty="0">
              <a:latin typeface="Arial" pitchFamily="34" charset="0"/>
              <a:cs typeface="Arial" pitchFamily="34" charset="0"/>
            </a:endParaRPr>
          </a:p>
        </p:txBody>
      </p:sp>
      <p:sp>
        <p:nvSpPr>
          <p:cNvPr id="19" name="CaixaDeTexto 18"/>
          <p:cNvSpPr txBox="1"/>
          <p:nvPr/>
        </p:nvSpPr>
        <p:spPr>
          <a:xfrm>
            <a:off x="1043608" y="1196752"/>
            <a:ext cx="2160240" cy="369332"/>
          </a:xfrm>
          <a:prstGeom prst="rect">
            <a:avLst/>
          </a:prstGeom>
          <a:solidFill>
            <a:schemeClr val="accent6">
              <a:lumMod val="60000"/>
              <a:lumOff val="40000"/>
            </a:schemeClr>
          </a:solidFill>
          <a:ln>
            <a:solidFill>
              <a:schemeClr val="tx2"/>
            </a:solidFill>
          </a:ln>
        </p:spPr>
        <p:txBody>
          <a:bodyPr wrap="square" rtlCol="0">
            <a:spAutoFit/>
          </a:bodyPr>
          <a:lstStyle/>
          <a:p>
            <a:pPr algn="ctr"/>
            <a:r>
              <a:rPr lang="pt-BR" b="1" dirty="0" smtClean="0">
                <a:latin typeface="Arial" pitchFamily="34" charset="0"/>
                <a:cs typeface="Arial" pitchFamily="34" charset="0"/>
              </a:rPr>
              <a:t>Assoalho</a:t>
            </a:r>
            <a:endParaRPr lang="pt-BR" b="1" dirty="0">
              <a:latin typeface="Arial" pitchFamily="34" charset="0"/>
              <a:cs typeface="Arial" pitchFamily="34" charset="0"/>
            </a:endParaRPr>
          </a:p>
        </p:txBody>
      </p:sp>
      <p:sp>
        <p:nvSpPr>
          <p:cNvPr id="20" name="CaixaDeTexto 19"/>
          <p:cNvSpPr txBox="1"/>
          <p:nvPr/>
        </p:nvSpPr>
        <p:spPr>
          <a:xfrm>
            <a:off x="3707904" y="1196752"/>
            <a:ext cx="2160240" cy="369332"/>
          </a:xfrm>
          <a:prstGeom prst="rect">
            <a:avLst/>
          </a:prstGeom>
          <a:solidFill>
            <a:schemeClr val="accent6">
              <a:lumMod val="60000"/>
              <a:lumOff val="40000"/>
            </a:schemeClr>
          </a:solidFill>
          <a:ln>
            <a:solidFill>
              <a:schemeClr val="tx2"/>
            </a:solidFill>
          </a:ln>
        </p:spPr>
        <p:txBody>
          <a:bodyPr wrap="square" rtlCol="0">
            <a:spAutoFit/>
          </a:bodyPr>
          <a:lstStyle/>
          <a:p>
            <a:pPr algn="ctr"/>
            <a:r>
              <a:rPr lang="pt-BR" b="1" dirty="0" smtClean="0">
                <a:latin typeface="Arial" pitchFamily="34" charset="0"/>
                <a:cs typeface="Arial" pitchFamily="34" charset="0"/>
              </a:rPr>
              <a:t>Conteúdo</a:t>
            </a:r>
            <a:endParaRPr lang="pt-BR" b="1" dirty="0">
              <a:latin typeface="Arial" pitchFamily="34" charset="0"/>
              <a:cs typeface="Arial" pitchFamily="34" charset="0"/>
            </a:endParaRPr>
          </a:p>
        </p:txBody>
      </p:sp>
      <p:sp>
        <p:nvSpPr>
          <p:cNvPr id="23" name="Retângulo 22"/>
          <p:cNvSpPr/>
          <p:nvPr/>
        </p:nvSpPr>
        <p:spPr>
          <a:xfrm>
            <a:off x="899592" y="2348880"/>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683568" y="2276872"/>
            <a:ext cx="1152128" cy="369332"/>
          </a:xfrm>
          <a:prstGeom prst="rect">
            <a:avLst/>
          </a:prstGeom>
          <a:solidFill>
            <a:schemeClr val="accent1">
              <a:lumMod val="20000"/>
              <a:lumOff val="80000"/>
            </a:schemeClr>
          </a:solidFill>
          <a:ln>
            <a:solidFill>
              <a:schemeClr val="tx2"/>
            </a:solidFill>
          </a:ln>
        </p:spPr>
        <p:txBody>
          <a:bodyPr wrap="square" rtlCol="0">
            <a:spAutoFit/>
          </a:bodyPr>
          <a:lstStyle/>
          <a:p>
            <a:pPr algn="ctr"/>
            <a:r>
              <a:rPr lang="pt-BR" b="1" dirty="0" smtClean="0">
                <a:latin typeface="Arial" pitchFamily="34" charset="0"/>
                <a:cs typeface="Arial" pitchFamily="34" charset="0"/>
              </a:rPr>
              <a:t>TAN</a:t>
            </a:r>
            <a:endParaRPr lang="pt-BR" b="1" dirty="0">
              <a:latin typeface="Arial" pitchFamily="34" charset="0"/>
              <a:cs typeface="Arial" pitchFamily="34" charset="0"/>
            </a:endParaRPr>
          </a:p>
        </p:txBody>
      </p:sp>
      <p:pic>
        <p:nvPicPr>
          <p:cNvPr id="25" name="Picture 15" descr="Resultado de imagem para fossa cubital">
            <a:hlinkClick r:id="rId6"/>
          </p:cNvPr>
          <p:cNvPicPr>
            <a:picLocks noChangeAspect="1" noChangeArrowheads="1"/>
          </p:cNvPicPr>
          <p:nvPr/>
        </p:nvPicPr>
        <p:blipFill>
          <a:blip r:embed="rId7" cstate="print"/>
          <a:srcRect/>
          <a:stretch>
            <a:fillRect/>
          </a:stretch>
        </p:blipFill>
        <p:spPr bwMode="auto">
          <a:xfrm>
            <a:off x="539552" y="2132856"/>
            <a:ext cx="3680771" cy="4464496"/>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9"/>
                                        </p:tgtEl>
                                      </p:cBhvr>
                                    </p:animEffect>
                                    <p:set>
                                      <p:cBhvr>
                                        <p:cTn id="17" dur="1" fill="hold">
                                          <p:stCondLst>
                                            <p:cond delay="19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amond(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amond(in)">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childTnLst>
                                    <p:animEffect transition="out" filter="diamond(in)">
                                      <p:cBhvr>
                                        <p:cTn id="31" dur="2000"/>
                                        <p:tgtEl>
                                          <p:spTgt spid="20"/>
                                        </p:tgtEl>
                                      </p:cBhvr>
                                    </p:animEffect>
                                    <p:set>
                                      <p:cBhvr>
                                        <p:cTn id="32" dur="1" fill="hold">
                                          <p:stCondLst>
                                            <p:cond delay="19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amond(in)">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amond(in)">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9" grpId="1" animBg="1"/>
      <p:bldP spid="20" grpId="0" animBg="1"/>
      <p:bldP spid="20" grpId="1"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9"/>
          <p:cNvGrpSpPr>
            <a:grpSpLocks/>
          </p:cNvGrpSpPr>
          <p:nvPr/>
        </p:nvGrpSpPr>
        <p:grpSpPr bwMode="auto">
          <a:xfrm>
            <a:off x="539552" y="1365448"/>
            <a:ext cx="3605535" cy="5375920"/>
            <a:chOff x="144" y="96"/>
            <a:chExt cx="2498" cy="3840"/>
          </a:xfrm>
        </p:grpSpPr>
        <p:grpSp>
          <p:nvGrpSpPr>
            <p:cNvPr id="7" name="Group 48"/>
            <p:cNvGrpSpPr>
              <a:grpSpLocks/>
            </p:cNvGrpSpPr>
            <p:nvPr/>
          </p:nvGrpSpPr>
          <p:grpSpPr bwMode="auto">
            <a:xfrm>
              <a:off x="144" y="528"/>
              <a:ext cx="2498" cy="3408"/>
              <a:chOff x="144" y="528"/>
              <a:chExt cx="2498" cy="3408"/>
            </a:xfrm>
          </p:grpSpPr>
          <p:pic>
            <p:nvPicPr>
              <p:cNvPr id="9" name="Picture 2"/>
              <p:cNvPicPr>
                <a:picLocks noChangeAspect="1" noChangeArrowheads="1"/>
              </p:cNvPicPr>
              <p:nvPr/>
            </p:nvPicPr>
            <p:blipFill>
              <a:blip r:embed="rId2" cstate="print">
                <a:lum bright="-18000" contrast="24000"/>
                <a:extLst>
                  <a:ext uri="{28A0092B-C50C-407E-A947-70E740481C1C}">
                    <a14:useLocalDpi xmlns:a14="http://schemas.microsoft.com/office/drawing/2010/main" xmlns="" val="0"/>
                  </a:ext>
                </a:extLst>
              </a:blip>
              <a:srcRect/>
              <a:stretch>
                <a:fillRect/>
              </a:stretch>
            </p:blipFill>
            <p:spPr bwMode="auto">
              <a:xfrm>
                <a:off x="144" y="528"/>
                <a:ext cx="2498" cy="3408"/>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Line 4"/>
              <p:cNvSpPr>
                <a:spLocks noChangeShapeType="1"/>
              </p:cNvSpPr>
              <p:nvPr/>
            </p:nvSpPr>
            <p:spPr bwMode="auto">
              <a:xfrm>
                <a:off x="656" y="3073"/>
                <a:ext cx="960" cy="345"/>
              </a:xfrm>
              <a:prstGeom prst="line">
                <a:avLst/>
              </a:prstGeom>
              <a:noFill/>
              <a:ln w="28575">
                <a:solidFill>
                  <a:schemeClr val="tx1"/>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11" name="Line 5"/>
              <p:cNvSpPr>
                <a:spLocks noChangeShapeType="1"/>
              </p:cNvSpPr>
              <p:nvPr/>
            </p:nvSpPr>
            <p:spPr bwMode="auto">
              <a:xfrm rot="976435">
                <a:off x="1603" y="1338"/>
                <a:ext cx="256" cy="173"/>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grpSp>
        <p:sp>
          <p:nvSpPr>
            <p:cNvPr id="8" name="Text Box 10"/>
            <p:cNvSpPr txBox="1">
              <a:spLocks noChangeArrowheads="1"/>
            </p:cNvSpPr>
            <p:nvPr/>
          </p:nvSpPr>
          <p:spPr bwMode="auto">
            <a:xfrm>
              <a:off x="552" y="96"/>
              <a:ext cx="1929"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pt-BR" sz="3200" b="1" dirty="0" err="1">
                  <a:effectLst>
                    <a:outerShdw blurRad="38100" dist="38100" dir="2700000" algn="tl">
                      <a:srgbClr val="C0C0C0"/>
                    </a:outerShdw>
                  </a:effectLst>
                </a:rPr>
                <a:t>Artéria</a:t>
              </a:r>
              <a:r>
                <a:rPr lang="en-US" altLang="pt-BR" sz="3200" b="1" dirty="0">
                  <a:effectLst>
                    <a:outerShdw blurRad="38100" dist="38100" dir="2700000" algn="tl">
                      <a:srgbClr val="C0C0C0"/>
                    </a:outerShdw>
                  </a:effectLst>
                </a:rPr>
                <a:t> </a:t>
              </a:r>
              <a:r>
                <a:rPr lang="en-US" altLang="pt-BR" sz="3200" b="1" dirty="0" err="1">
                  <a:effectLst>
                    <a:outerShdw blurRad="38100" dist="38100" dir="2700000" algn="tl">
                      <a:srgbClr val="C0C0C0"/>
                    </a:outerShdw>
                  </a:effectLst>
                </a:rPr>
                <a:t>braquial</a:t>
              </a:r>
              <a:endParaRPr lang="pt-BR" altLang="pt-BR" sz="3200" b="1" dirty="0">
                <a:effectLst>
                  <a:outerShdw blurRad="38100" dist="38100" dir="2700000" algn="tl">
                    <a:srgbClr val="C0C0C0"/>
                  </a:outerShdw>
                </a:effectLst>
              </a:endParaRPr>
            </a:p>
          </p:txBody>
        </p:sp>
      </p:grpSp>
      <p:pic>
        <p:nvPicPr>
          <p:cNvPr id="5122" name="Picture 2" descr="The drawing provides an anterior view of the course of the radial nerve at the elbow. Posterior interosseous nerve (PIN) entrapment may occur due to prominent radial recurrent artery (RRA), medial edge of the extensor carpi radialis brevis (ECRB), and proximal edge of the supinator muscle (SP) (arcade of Frohse). RN: radial nerve, SRN: superficial radial nerve."/>
          <p:cNvPicPr>
            <a:picLocks noChangeAspect="1" noChangeArrowheads="1"/>
          </p:cNvPicPr>
          <p:nvPr/>
        </p:nvPicPr>
        <p:blipFill>
          <a:blip r:embed="rId3" cstate="print"/>
          <a:srcRect/>
          <a:stretch>
            <a:fillRect/>
          </a:stretch>
        </p:blipFill>
        <p:spPr bwMode="auto">
          <a:xfrm>
            <a:off x="5681521" y="1340768"/>
            <a:ext cx="3318014" cy="5268714"/>
          </a:xfrm>
          <a:prstGeom prst="rect">
            <a:avLst/>
          </a:prstGeom>
          <a:noFill/>
        </p:spPr>
      </p:pic>
      <p:pic>
        <p:nvPicPr>
          <p:cNvPr id="5124" name="Picture 4" descr="Resultado de imagem para fossa cubital">
            <a:hlinkClick r:id="rId4"/>
          </p:cNvPr>
          <p:cNvPicPr>
            <a:picLocks noChangeAspect="1" noChangeArrowheads="1"/>
          </p:cNvPicPr>
          <p:nvPr/>
        </p:nvPicPr>
        <p:blipFill>
          <a:blip r:embed="rId5" cstate="print"/>
          <a:srcRect/>
          <a:stretch>
            <a:fillRect/>
          </a:stretch>
        </p:blipFill>
        <p:spPr bwMode="auto">
          <a:xfrm>
            <a:off x="4572000" y="1383312"/>
            <a:ext cx="4406010" cy="5718096"/>
          </a:xfrm>
          <a:prstGeom prst="rect">
            <a:avLst/>
          </a:prstGeom>
          <a:noFill/>
        </p:spPr>
      </p:pic>
      <p:sp>
        <p:nvSpPr>
          <p:cNvPr id="14" name="Retângulo 13"/>
          <p:cNvSpPr/>
          <p:nvPr/>
        </p:nvSpPr>
        <p:spPr>
          <a:xfrm>
            <a:off x="5220072" y="6165304"/>
            <a:ext cx="3168352"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 Box 10"/>
          <p:cNvSpPr txBox="1">
            <a:spLocks noChangeArrowheads="1"/>
          </p:cNvSpPr>
          <p:nvPr/>
        </p:nvSpPr>
        <p:spPr bwMode="auto">
          <a:xfrm>
            <a:off x="4355976" y="1537628"/>
            <a:ext cx="2020040" cy="523220"/>
          </a:xfrm>
          <a:prstGeom prst="rect">
            <a:avLst/>
          </a:prstGeom>
          <a:solidFill>
            <a:schemeClr val="bg1"/>
          </a:solid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pt-BR" sz="2800" b="1" dirty="0" err="1" smtClean="0"/>
              <a:t>Nervo</a:t>
            </a:r>
            <a:r>
              <a:rPr lang="en-US" altLang="pt-BR" sz="2800" b="1" dirty="0" smtClean="0"/>
              <a:t> radial</a:t>
            </a:r>
            <a:endParaRPr lang="pt-BR" altLang="pt-BR" sz="2800" b="1" dirty="0"/>
          </a:p>
        </p:txBody>
      </p:sp>
      <p:sp>
        <p:nvSpPr>
          <p:cNvPr id="16" name="Título 1"/>
          <p:cNvSpPr txBox="1">
            <a:spLocks/>
          </p:cNvSpPr>
          <p:nvPr/>
        </p:nvSpPr>
        <p:spPr>
          <a:xfrm>
            <a:off x="457200" y="188640"/>
            <a:ext cx="8229600" cy="1143000"/>
          </a:xfrm>
          <a:prstGeom prst="rect">
            <a:avLst/>
          </a:prstGeom>
          <a:solidFill>
            <a:schemeClr val="accent1">
              <a:lumMod val="20000"/>
              <a:lumOff val="80000"/>
            </a:schemeClr>
          </a:solidFill>
          <a:ln>
            <a:solidFill>
              <a:schemeClr val="accent1"/>
            </a:solidFill>
          </a:ln>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Principal conteúdo da FC</a:t>
            </a:r>
          </a:p>
          <a:p>
            <a:pPr marL="0" marR="0" lvl="0" indent="0" algn="ctr" defTabSz="914400" rtl="0" eaLnBrk="1" fontAlgn="auto" latinLnBrk="0" hangingPunct="1">
              <a:lnSpc>
                <a:spcPct val="100000"/>
              </a:lnSpc>
              <a:spcBef>
                <a:spcPct val="0"/>
              </a:spcBef>
              <a:spcAft>
                <a:spcPts val="0"/>
              </a:spcAft>
              <a:buClrTx/>
              <a:buSzTx/>
              <a:buFontTx/>
              <a:buNone/>
              <a:tabLst/>
              <a:defRPr/>
            </a:pPr>
            <a:r>
              <a:rPr lang="pt-BR" sz="2800" b="1" dirty="0" smtClean="0">
                <a:solidFill>
                  <a:schemeClr val="tx2"/>
                </a:solidFill>
                <a:latin typeface="Arial" pitchFamily="34" charset="0"/>
                <a:ea typeface="+mj-ea"/>
                <a:cs typeface="Arial" pitchFamily="34" charset="0"/>
              </a:rPr>
              <a:t>A. braquial; n. radial e n. mediano</a:t>
            </a:r>
            <a:endParaRPr kumimoji="0" lang="pt-BR" sz="28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7" name="Text Box 10"/>
          <p:cNvSpPr txBox="1">
            <a:spLocks noChangeArrowheads="1"/>
          </p:cNvSpPr>
          <p:nvPr/>
        </p:nvSpPr>
        <p:spPr bwMode="auto">
          <a:xfrm>
            <a:off x="4355976" y="1537628"/>
            <a:ext cx="2579360" cy="523220"/>
          </a:xfrm>
          <a:prstGeom prst="rect">
            <a:avLst/>
          </a:prstGeom>
          <a:solidFill>
            <a:schemeClr val="bg1"/>
          </a:solid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pt-BR" sz="2800" b="1" dirty="0" err="1" smtClean="0"/>
              <a:t>Nervo</a:t>
            </a:r>
            <a:r>
              <a:rPr lang="en-US" altLang="pt-BR" sz="2800" b="1" dirty="0" smtClean="0"/>
              <a:t> </a:t>
            </a:r>
            <a:r>
              <a:rPr lang="en-US" altLang="pt-BR" sz="2800" b="1" dirty="0" err="1" smtClean="0"/>
              <a:t>mediano</a:t>
            </a:r>
            <a:endParaRPr lang="pt-BR" altLang="pt-BR" sz="2800" b="1" dirty="0"/>
          </a:p>
        </p:txBody>
      </p:sp>
    </p:spTree>
    <p:extLst>
      <p:ext uri="{BB962C8B-B14F-4D97-AF65-F5344CB8AC3E}">
        <p14:creationId xmlns:p14="http://schemas.microsoft.com/office/powerpoint/2010/main" xmlns="" val="96479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amond(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diamond(in)">
                                      <p:cBhvr>
                                        <p:cTn id="22"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143000"/>
          </a:xfrm>
          <a:solidFill>
            <a:schemeClr val="accent1">
              <a:lumMod val="20000"/>
              <a:lumOff val="80000"/>
            </a:schemeClr>
          </a:solidFill>
          <a:ln>
            <a:solidFill>
              <a:schemeClr val="accent1"/>
            </a:solidFill>
          </a:ln>
        </p:spPr>
        <p:txBody>
          <a:bodyPr>
            <a:normAutofit/>
          </a:bodyPr>
          <a:lstStyle/>
          <a:p>
            <a:r>
              <a:rPr lang="pt-BR" sz="2800" b="1" dirty="0" smtClean="0">
                <a:latin typeface="Arial" pitchFamily="34" charset="0"/>
                <a:cs typeface="Arial" pitchFamily="34" charset="0"/>
              </a:rPr>
              <a:t>Relações superficiais:</a:t>
            </a:r>
            <a:br>
              <a:rPr lang="pt-BR" sz="2800" b="1" dirty="0" smtClean="0">
                <a:latin typeface="Arial" pitchFamily="34" charset="0"/>
                <a:cs typeface="Arial" pitchFamily="34" charset="0"/>
              </a:rPr>
            </a:br>
            <a:r>
              <a:rPr lang="pt-BR" sz="2800" b="1" dirty="0" err="1" smtClean="0">
                <a:solidFill>
                  <a:schemeClr val="tx2"/>
                </a:solidFill>
                <a:latin typeface="Arial" pitchFamily="34" charset="0"/>
                <a:cs typeface="Arial" pitchFamily="34" charset="0"/>
              </a:rPr>
              <a:t>Nn</a:t>
            </a:r>
            <a:r>
              <a:rPr lang="pt-BR" sz="2800" b="1" dirty="0" smtClean="0">
                <a:solidFill>
                  <a:schemeClr val="tx2"/>
                </a:solidFill>
                <a:latin typeface="Arial" pitchFamily="34" charset="0"/>
                <a:cs typeface="Arial" pitchFamily="34" charset="0"/>
              </a:rPr>
              <a:t>. cutâneos mediais do B e A</a:t>
            </a:r>
            <a:endParaRPr lang="pt-BR" sz="2800" b="1" dirty="0">
              <a:solidFill>
                <a:schemeClr val="tx2"/>
              </a:solidFill>
              <a:latin typeface="Arial" pitchFamily="34" charset="0"/>
              <a:cs typeface="Arial" pitchFamily="34" charset="0"/>
            </a:endParaRPr>
          </a:p>
        </p:txBody>
      </p:sp>
      <p:sp>
        <p:nvSpPr>
          <p:cNvPr id="3" name="Espaço Reservado para Conteúdo 2"/>
          <p:cNvSpPr>
            <a:spLocks noGrp="1"/>
          </p:cNvSpPr>
          <p:nvPr>
            <p:ph idx="1"/>
          </p:nvPr>
        </p:nvSpPr>
        <p:spPr/>
        <p:txBody>
          <a:bodyPr/>
          <a:lstStyle/>
          <a:p>
            <a:endParaRPr lang="pt-BR"/>
          </a:p>
        </p:txBody>
      </p:sp>
      <p:pic>
        <p:nvPicPr>
          <p:cNvPr id="1028" name="Picture 4" descr="Resultado de imagem para fossa cubital">
            <a:hlinkClick r:id="rId2"/>
          </p:cNvPr>
          <p:cNvPicPr>
            <a:picLocks noChangeAspect="1" noChangeArrowheads="1"/>
          </p:cNvPicPr>
          <p:nvPr/>
        </p:nvPicPr>
        <p:blipFill>
          <a:blip r:embed="rId3" cstate="print"/>
          <a:srcRect/>
          <a:stretch>
            <a:fillRect/>
          </a:stretch>
        </p:blipFill>
        <p:spPr bwMode="auto">
          <a:xfrm>
            <a:off x="251520" y="1700808"/>
            <a:ext cx="8747638" cy="3744416"/>
          </a:xfrm>
          <a:prstGeom prst="rect">
            <a:avLst/>
          </a:prstGeom>
          <a:noFill/>
        </p:spPr>
      </p:pic>
      <p:pic>
        <p:nvPicPr>
          <p:cNvPr id="7" name="Picture 2" descr="Resultado de imagem para fossa cubital">
            <a:hlinkClick r:id="rId4"/>
          </p:cNvPr>
          <p:cNvPicPr>
            <a:picLocks noChangeAspect="1" noChangeArrowheads="1"/>
          </p:cNvPicPr>
          <p:nvPr/>
        </p:nvPicPr>
        <p:blipFill>
          <a:blip r:embed="rId5" cstate="print"/>
          <a:srcRect/>
          <a:stretch>
            <a:fillRect/>
          </a:stretch>
        </p:blipFill>
        <p:spPr bwMode="auto">
          <a:xfrm>
            <a:off x="35496" y="1484784"/>
            <a:ext cx="4896544" cy="3816424"/>
          </a:xfrm>
          <a:prstGeom prst="rect">
            <a:avLst/>
          </a:prstGeom>
          <a:noFill/>
        </p:spPr>
      </p:pic>
      <p:pic>
        <p:nvPicPr>
          <p:cNvPr id="8" name="Picture 3"/>
          <p:cNvPicPr preferRelativeResize="0">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19872" y="1474019"/>
            <a:ext cx="2160191" cy="5267349"/>
          </a:xfrm>
          <a:prstGeom prst="rect">
            <a:avLst/>
          </a:prstGeom>
          <a:noFill/>
          <a:ln w="57150" cmpd="thinThick">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9" name="CaixaDeTexto 8"/>
          <p:cNvSpPr txBox="1"/>
          <p:nvPr/>
        </p:nvSpPr>
        <p:spPr>
          <a:xfrm>
            <a:off x="5724128" y="1484784"/>
            <a:ext cx="1403648" cy="369332"/>
          </a:xfrm>
          <a:prstGeom prst="rect">
            <a:avLst/>
          </a:prstGeom>
          <a:solidFill>
            <a:schemeClr val="bg1"/>
          </a:solidFill>
          <a:ln>
            <a:solidFill>
              <a:schemeClr val="tx1"/>
            </a:solidFill>
          </a:ln>
        </p:spPr>
        <p:txBody>
          <a:bodyPr wrap="square" rtlCol="0">
            <a:spAutoFit/>
          </a:bodyPr>
          <a:lstStyle/>
          <a:p>
            <a:r>
              <a:rPr lang="pt-BR" b="1" dirty="0" smtClean="0"/>
              <a:t>Veia cefálica</a:t>
            </a:r>
            <a:endParaRPr lang="pt-BR" b="1" dirty="0"/>
          </a:p>
        </p:txBody>
      </p:sp>
      <p:cxnSp>
        <p:nvCxnSpPr>
          <p:cNvPr id="11" name="Conector de seta reta 10"/>
          <p:cNvCxnSpPr/>
          <p:nvPr/>
        </p:nvCxnSpPr>
        <p:spPr>
          <a:xfrm flipH="1">
            <a:off x="6084168" y="1916832"/>
            <a:ext cx="72008"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a:off x="6948264" y="1916832"/>
            <a:ext cx="108012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7488832" y="1484784"/>
            <a:ext cx="1403648" cy="369332"/>
          </a:xfrm>
          <a:prstGeom prst="rect">
            <a:avLst/>
          </a:prstGeom>
          <a:solidFill>
            <a:schemeClr val="bg1"/>
          </a:solidFill>
          <a:ln>
            <a:solidFill>
              <a:schemeClr val="tx1"/>
            </a:solidFill>
          </a:ln>
        </p:spPr>
        <p:txBody>
          <a:bodyPr wrap="square" rtlCol="0">
            <a:spAutoFit/>
          </a:bodyPr>
          <a:lstStyle/>
          <a:p>
            <a:r>
              <a:rPr lang="pt-BR" b="1" dirty="0" smtClean="0"/>
              <a:t>Veia basílica</a:t>
            </a:r>
            <a:endParaRPr lang="pt-B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amond(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850106"/>
          </a:xfrm>
          <a:solidFill>
            <a:schemeClr val="accent1">
              <a:lumMod val="20000"/>
              <a:lumOff val="80000"/>
            </a:schemeClr>
          </a:solidFill>
          <a:ln>
            <a:solidFill>
              <a:schemeClr val="tx2"/>
            </a:solidFill>
          </a:ln>
        </p:spPr>
        <p:txBody>
          <a:bodyPr>
            <a:normAutofit/>
          </a:bodyPr>
          <a:lstStyle/>
          <a:p>
            <a:r>
              <a:rPr lang="pt-BR" sz="2800" b="1" dirty="0" smtClean="0">
                <a:latin typeface="Arial" pitchFamily="34" charset="0"/>
                <a:cs typeface="Arial" pitchFamily="34" charset="0"/>
              </a:rPr>
              <a:t>Fossa cubital</a:t>
            </a:r>
            <a:endParaRPr lang="pt-BR" sz="2800" b="1" dirty="0">
              <a:latin typeface="Arial" pitchFamily="34" charset="0"/>
              <a:cs typeface="Arial" pitchFamily="34" charset="0"/>
            </a:endParaRPr>
          </a:p>
        </p:txBody>
      </p:sp>
      <p:pic>
        <p:nvPicPr>
          <p:cNvPr id="24578" name="Picture 2" descr="Resultado de imagem para reflexo bicipital">
            <a:hlinkClick r:id="rId2"/>
          </p:cNvPr>
          <p:cNvPicPr>
            <a:picLocks noChangeAspect="1" noChangeArrowheads="1"/>
          </p:cNvPicPr>
          <p:nvPr/>
        </p:nvPicPr>
        <p:blipFill>
          <a:blip r:embed="rId3" cstate="print"/>
          <a:srcRect/>
          <a:stretch>
            <a:fillRect/>
          </a:stretch>
        </p:blipFill>
        <p:spPr bwMode="auto">
          <a:xfrm>
            <a:off x="-684584" y="1196752"/>
            <a:ext cx="7007418" cy="5162526"/>
          </a:xfrm>
          <a:prstGeom prst="rect">
            <a:avLst/>
          </a:prstGeom>
          <a:noFill/>
        </p:spPr>
      </p:pic>
      <p:sp>
        <p:nvSpPr>
          <p:cNvPr id="5" name="CaixaDeTexto 4"/>
          <p:cNvSpPr txBox="1"/>
          <p:nvPr/>
        </p:nvSpPr>
        <p:spPr>
          <a:xfrm>
            <a:off x="1547664" y="5046275"/>
            <a:ext cx="2736304" cy="830997"/>
          </a:xfrm>
          <a:prstGeom prst="rect">
            <a:avLst/>
          </a:prstGeom>
          <a:solidFill>
            <a:schemeClr val="bg1"/>
          </a:solidFill>
          <a:ln>
            <a:solidFill>
              <a:schemeClr val="tx1"/>
            </a:solidFill>
          </a:ln>
        </p:spPr>
        <p:txBody>
          <a:bodyPr wrap="square" rtlCol="0">
            <a:spAutoFit/>
          </a:bodyPr>
          <a:lstStyle/>
          <a:p>
            <a:pPr algn="ctr"/>
            <a:r>
              <a:rPr lang="pt-BR" sz="2400" b="1" dirty="0" smtClean="0">
                <a:latin typeface="Arial" pitchFamily="34" charset="0"/>
                <a:cs typeface="Arial" pitchFamily="34" charset="0"/>
              </a:rPr>
              <a:t>REFLEXO BICIPITAL</a:t>
            </a:r>
            <a:endParaRPr lang="pt-BR" sz="2400" b="1" dirty="0">
              <a:latin typeface="Arial" pitchFamily="34" charset="0"/>
              <a:cs typeface="Arial" pitchFamily="34" charset="0"/>
            </a:endParaRPr>
          </a:p>
        </p:txBody>
      </p:sp>
      <p:pic>
        <p:nvPicPr>
          <p:cNvPr id="24580" name="Picture 4" descr="Resultado de imagem para Aferir PRESSÃO da arteria braquial">
            <a:hlinkClick r:id="rId4"/>
          </p:cNvPr>
          <p:cNvPicPr>
            <a:picLocks noChangeAspect="1" noChangeArrowheads="1"/>
          </p:cNvPicPr>
          <p:nvPr/>
        </p:nvPicPr>
        <p:blipFill>
          <a:blip r:embed="rId5" cstate="print"/>
          <a:srcRect/>
          <a:stretch>
            <a:fillRect/>
          </a:stretch>
        </p:blipFill>
        <p:spPr bwMode="auto">
          <a:xfrm>
            <a:off x="4427984" y="2132856"/>
            <a:ext cx="4486275" cy="3362326"/>
          </a:xfrm>
          <a:prstGeom prst="rect">
            <a:avLst/>
          </a:prstGeom>
          <a:noFill/>
          <a:ln>
            <a:solidFill>
              <a:schemeClr val="tx1"/>
            </a:solidFill>
          </a:ln>
        </p:spPr>
      </p:pic>
      <p:sp>
        <p:nvSpPr>
          <p:cNvPr id="7" name="CaixaDeTexto 6"/>
          <p:cNvSpPr txBox="1"/>
          <p:nvPr/>
        </p:nvSpPr>
        <p:spPr>
          <a:xfrm>
            <a:off x="5652120" y="1373867"/>
            <a:ext cx="2736304" cy="830997"/>
          </a:xfrm>
          <a:prstGeom prst="rect">
            <a:avLst/>
          </a:prstGeom>
          <a:solidFill>
            <a:schemeClr val="bg1"/>
          </a:solidFill>
          <a:ln>
            <a:solidFill>
              <a:schemeClr val="tx1"/>
            </a:solidFill>
          </a:ln>
        </p:spPr>
        <p:txBody>
          <a:bodyPr wrap="square" rtlCol="0">
            <a:spAutoFit/>
          </a:bodyPr>
          <a:lstStyle/>
          <a:p>
            <a:pPr algn="ctr"/>
            <a:r>
              <a:rPr lang="pt-BR" sz="2400" b="1" dirty="0" smtClean="0">
                <a:latin typeface="Arial" pitchFamily="34" charset="0"/>
                <a:cs typeface="Arial" pitchFamily="34" charset="0"/>
              </a:rPr>
              <a:t>AFERIR PRESSÃO</a:t>
            </a:r>
            <a:endParaRPr lang="pt-BR"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amond(in)">
                                      <p:cBhvr>
                                        <p:cTn id="7" dur="20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5004048" y="260648"/>
            <a:ext cx="4032448" cy="1143000"/>
          </a:xfrm>
          <a:solidFill>
            <a:schemeClr val="accent1"/>
          </a:solidFill>
          <a:ln>
            <a:solidFill>
              <a:schemeClr val="tx1"/>
            </a:solidFill>
          </a:ln>
        </p:spPr>
        <p:txBody>
          <a:bodyPr>
            <a:normAutofit/>
          </a:bodyPr>
          <a:lstStyle/>
          <a:p>
            <a:pPr algn="l" eaLnBrk="1" hangingPunct="1">
              <a:defRPr/>
            </a:pPr>
            <a:r>
              <a:rPr lang="pt-BR" altLang="pt-BR" sz="2800" b="1" dirty="0" smtClean="0">
                <a:solidFill>
                  <a:schemeClr val="bg1"/>
                </a:solidFill>
                <a:latin typeface="Arial" panose="020B0604020202020204" pitchFamily="34" charset="0"/>
                <a:ea typeface="ＭＳ Ｐゴシック" pitchFamily="34" charset="-128"/>
                <a:cs typeface="Arial" panose="020B0604020202020204" pitchFamily="34" charset="0"/>
              </a:rPr>
              <a:t>            RESUMO</a:t>
            </a:r>
          </a:p>
        </p:txBody>
      </p:sp>
      <p:sp>
        <p:nvSpPr>
          <p:cNvPr id="38915" name="Rectangle 3"/>
          <p:cNvSpPr>
            <a:spLocks noGrp="1" noChangeArrowheads="1"/>
          </p:cNvSpPr>
          <p:nvPr>
            <p:ph idx="1"/>
          </p:nvPr>
        </p:nvSpPr>
        <p:spPr>
          <a:xfrm>
            <a:off x="2051720" y="3829104"/>
            <a:ext cx="6841455" cy="1261884"/>
          </a:xfrm>
        </p:spPr>
        <p:txBody>
          <a:bodyPr wrap="square">
            <a:spAutoFit/>
          </a:bodyPr>
          <a:lstStyle/>
          <a:p>
            <a:pPr marL="0" indent="0" algn="ctr" eaLnBrk="1" hangingPunct="1">
              <a:spcBef>
                <a:spcPct val="0"/>
              </a:spcBef>
              <a:buNone/>
            </a:pPr>
            <a:endParaRPr lang="pt-BR" altLang="pt-BR" sz="2000" b="1" dirty="0" smtClean="0">
              <a:latin typeface="Arial" panose="020B0604020202020204" pitchFamily="34" charset="0"/>
              <a:ea typeface="ＭＳ Ｐゴシック" pitchFamily="34" charset="-128"/>
              <a:cs typeface="Arial" panose="020B0604020202020204" pitchFamily="34" charset="0"/>
            </a:endParaRPr>
          </a:p>
          <a:p>
            <a:pPr marL="0" indent="0" algn="ctr">
              <a:spcBef>
                <a:spcPct val="0"/>
              </a:spcBef>
            </a:pPr>
            <a:endParaRPr lang="pt-BR" altLang="pt-BR" sz="2000" b="1" dirty="0" smtClean="0">
              <a:latin typeface="Arial" panose="020B0604020202020204" pitchFamily="34" charset="0"/>
              <a:ea typeface="ＭＳ Ｐゴシック" pitchFamily="34" charset="-128"/>
              <a:cs typeface="Arial" panose="020B0604020202020204" pitchFamily="34" charset="0"/>
            </a:endParaRPr>
          </a:p>
          <a:p>
            <a:pPr marL="0" indent="0" algn="ctr" eaLnBrk="1" hangingPunct="1">
              <a:spcBef>
                <a:spcPct val="0"/>
              </a:spcBef>
              <a:buFont typeface="Arial" charset="0"/>
              <a:buNone/>
            </a:pPr>
            <a:endParaRPr lang="he-IL"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eaLnBrk="1" hangingPunct="1">
              <a:spcBef>
                <a:spcPct val="0"/>
              </a:spcBef>
              <a:buNone/>
            </a:pPr>
            <a:endParaRPr lang="pt-BR" altLang="pt-BR" sz="1800" dirty="0" smtClean="0">
              <a:latin typeface="Comic Sans MS" pitchFamily="66" charset="0"/>
              <a:ea typeface="ＭＳ Ｐゴシック" pitchFamily="34" charset="-128"/>
            </a:endParaRPr>
          </a:p>
        </p:txBody>
      </p:sp>
      <p:sp>
        <p:nvSpPr>
          <p:cNvPr id="8" name="CaixaDeTexto 7"/>
          <p:cNvSpPr txBox="1"/>
          <p:nvPr/>
        </p:nvSpPr>
        <p:spPr>
          <a:xfrm>
            <a:off x="180528" y="4010288"/>
            <a:ext cx="9144000" cy="1815882"/>
          </a:xfrm>
          <a:prstGeom prst="rect">
            <a:avLst/>
          </a:prstGeom>
          <a:noFill/>
        </p:spPr>
        <p:txBody>
          <a:bodyPr wrap="square" rtlCol="0">
            <a:spAutoFit/>
          </a:bodyPr>
          <a:lstStyle/>
          <a:p>
            <a:pPr>
              <a:buFont typeface="Arial" pitchFamily="34" charset="0"/>
              <a:buChar char="•"/>
            </a:pPr>
            <a:r>
              <a:rPr lang="pt-BR" sz="2400" dirty="0" smtClean="0"/>
              <a:t> </a:t>
            </a:r>
            <a:r>
              <a:rPr lang="pt-BR" sz="2800" b="1" dirty="0" smtClean="0">
                <a:latin typeface="Arial" pitchFamily="34" charset="0"/>
                <a:cs typeface="Arial" pitchFamily="34" charset="0"/>
              </a:rPr>
              <a:t>Fossa cubital: </a:t>
            </a:r>
            <a:r>
              <a:rPr lang="pt-BR" sz="2800" b="1" dirty="0" smtClean="0">
                <a:solidFill>
                  <a:schemeClr val="tx2"/>
                </a:solidFill>
                <a:latin typeface="Arial" pitchFamily="34" charset="0"/>
                <a:cs typeface="Arial" pitchFamily="34" charset="0"/>
              </a:rPr>
              <a:t>limites;</a:t>
            </a:r>
          </a:p>
          <a:p>
            <a:r>
              <a:rPr lang="pt-BR" sz="2800" b="1" dirty="0" smtClean="0">
                <a:solidFill>
                  <a:schemeClr val="tx2"/>
                </a:solidFill>
                <a:latin typeface="Arial" pitchFamily="34" charset="0"/>
                <a:cs typeface="Arial" pitchFamily="34" charset="0"/>
              </a:rPr>
              <a:t> </a:t>
            </a:r>
          </a:p>
          <a:p>
            <a:pPr>
              <a:buFont typeface="Arial" pitchFamily="34" charset="0"/>
              <a:buChar char="•"/>
            </a:pPr>
            <a:r>
              <a:rPr lang="pt-BR" sz="2800" b="1" dirty="0" smtClean="0">
                <a:solidFill>
                  <a:schemeClr val="tx2"/>
                </a:solidFill>
                <a:latin typeface="Arial" pitchFamily="34" charset="0"/>
                <a:cs typeface="Arial" pitchFamily="34" charset="0"/>
              </a:rPr>
              <a:t> </a:t>
            </a:r>
            <a:r>
              <a:rPr lang="pt-BR" sz="2800" b="1" dirty="0" smtClean="0">
                <a:latin typeface="Arial" pitchFamily="34" charset="0"/>
                <a:cs typeface="Arial" pitchFamily="34" charset="0"/>
              </a:rPr>
              <a:t>Conteúdo:</a:t>
            </a:r>
            <a:r>
              <a:rPr lang="pt-BR" sz="2800" b="1" dirty="0" smtClean="0">
                <a:solidFill>
                  <a:schemeClr val="tx2"/>
                </a:solidFill>
                <a:latin typeface="Arial" pitchFamily="34" charset="0"/>
                <a:cs typeface="Arial" pitchFamily="34" charset="0"/>
              </a:rPr>
              <a:t> a. braquial e vv. braquiais; n. mediano; n. radial; tendão do m. bíceps braquial  </a:t>
            </a:r>
            <a:endParaRPr lang="pt-BR" sz="2800" b="1" dirty="0">
              <a:solidFill>
                <a:schemeClr val="tx2"/>
              </a:solidFill>
              <a:latin typeface="Arial" pitchFamily="34" charset="0"/>
              <a:cs typeface="Arial" pitchFamily="34" charset="0"/>
            </a:endParaRPr>
          </a:p>
        </p:txBody>
      </p:sp>
      <p:pic>
        <p:nvPicPr>
          <p:cNvPr id="5121" name="Picture 1" descr="G:\AULAS APARELHO LOCOMOTOR  MEDICINA 2018\FOSSA CUBITAL.jpg"/>
          <p:cNvPicPr>
            <a:picLocks noChangeAspect="1" noChangeArrowheads="1"/>
          </p:cNvPicPr>
          <p:nvPr/>
        </p:nvPicPr>
        <p:blipFill>
          <a:blip r:embed="rId2" cstate="print"/>
          <a:srcRect/>
          <a:stretch>
            <a:fillRect/>
          </a:stretch>
        </p:blipFill>
        <p:spPr bwMode="auto">
          <a:xfrm>
            <a:off x="107504" y="44624"/>
            <a:ext cx="4800533" cy="3600400"/>
          </a:xfrm>
          <a:prstGeom prst="rect">
            <a:avLst/>
          </a:prstGeom>
          <a:noFill/>
          <a:ln>
            <a:solidFill>
              <a:schemeClr val="tx2"/>
            </a:solidFill>
          </a:ln>
        </p:spPr>
      </p:pic>
    </p:spTree>
    <p:extLst>
      <p:ext uri="{BB962C8B-B14F-4D97-AF65-F5344CB8AC3E}">
        <p14:creationId xmlns:p14="http://schemas.microsoft.com/office/powerpoint/2010/main" xmlns="" val="4225745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solidFill>
            <a:schemeClr val="accent1">
              <a:lumMod val="60000"/>
              <a:lumOff val="40000"/>
            </a:schemeClr>
          </a:solidFill>
          <a:ln>
            <a:solidFill>
              <a:schemeClr val="tx1"/>
            </a:solidFill>
          </a:ln>
        </p:spPr>
        <p:txBody>
          <a:bodyPr>
            <a:normAutofit/>
          </a:bodyPr>
          <a:lstStyle/>
          <a:p>
            <a:pPr eaLnBrk="1" hangingPunct="1">
              <a:defRPr/>
            </a:pPr>
            <a:r>
              <a:rPr lang="pt-BR" altLang="pt-BR" sz="2800" b="1" dirty="0" smtClean="0">
                <a:solidFill>
                  <a:schemeClr val="bg1"/>
                </a:solidFill>
                <a:latin typeface="Arial" panose="020B0604020202020204" pitchFamily="34" charset="0"/>
                <a:ea typeface="ＭＳ Ｐゴシック" pitchFamily="34" charset="-128"/>
                <a:cs typeface="Arial" panose="020B0604020202020204" pitchFamily="34" charset="0"/>
              </a:rPr>
              <a:t>REFERÊNCIAS BIBLIOGRÁFICAS</a:t>
            </a:r>
          </a:p>
        </p:txBody>
      </p:sp>
      <p:sp>
        <p:nvSpPr>
          <p:cNvPr id="38915" name="Rectangle 3"/>
          <p:cNvSpPr>
            <a:spLocks noGrp="1" noChangeArrowheads="1"/>
          </p:cNvSpPr>
          <p:nvPr>
            <p:ph idx="1"/>
          </p:nvPr>
        </p:nvSpPr>
        <p:spPr>
          <a:xfrm>
            <a:off x="76200" y="1628800"/>
            <a:ext cx="8816975" cy="5355312"/>
          </a:xfrm>
        </p:spPr>
        <p:txBody>
          <a:bodyPr wrap="square">
            <a:spAutoFit/>
          </a:bodyPr>
          <a:lstStyle/>
          <a:p>
            <a:pPr marL="0" indent="0" algn="ctr">
              <a:spcBef>
                <a:spcPct val="0"/>
              </a:spcBef>
            </a:pPr>
            <a:r>
              <a:rPr lang="pt-BR" altLang="pt-BR" sz="1800" b="1" dirty="0" err="1" smtClean="0">
                <a:solidFill>
                  <a:srgbClr val="0070C0"/>
                </a:solidFill>
                <a:latin typeface="Arial" panose="020B0604020202020204" pitchFamily="34" charset="0"/>
                <a:ea typeface="ＭＳ Ｐゴシック" pitchFamily="34" charset="-128"/>
                <a:cs typeface="Arial" panose="020B0604020202020204" pitchFamily="34" charset="0"/>
              </a:rPr>
              <a:t>Aumüller</a:t>
            </a:r>
            <a:r>
              <a:rPr lang="pt-BR" altLang="pt-BR" sz="1800" b="1" dirty="0" smtClean="0">
                <a:solidFill>
                  <a:srgbClr val="0070C0"/>
                </a:solidFill>
                <a:latin typeface="Arial" panose="020B0604020202020204" pitchFamily="34" charset="0"/>
                <a:ea typeface="ＭＳ Ｐゴシック" pitchFamily="34" charset="-128"/>
                <a:cs typeface="Arial" panose="020B0604020202020204" pitchFamily="34" charset="0"/>
              </a:rPr>
              <a:t>, G. </a:t>
            </a:r>
            <a:r>
              <a:rPr lang="pt-BR" altLang="pt-BR" sz="1800" b="1" dirty="0" smtClean="0">
                <a:latin typeface="Arial" panose="020B0604020202020204" pitchFamily="34" charset="0"/>
                <a:ea typeface="ＭＳ Ｐゴシック" pitchFamily="34" charset="-128"/>
                <a:cs typeface="Arial" panose="020B0604020202020204" pitchFamily="34" charset="0"/>
              </a:rPr>
              <a:t>Anatomia. 1</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ª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ed</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Rio de Janeiro: Guanabara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Koogan</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S.A., 2009.</a:t>
            </a:r>
          </a:p>
          <a:p>
            <a:pPr marL="0" indent="0" algn="ctr" eaLnBrk="1" hangingPunct="1">
              <a:spcBef>
                <a:spcPct val="0"/>
              </a:spcBef>
              <a:buNone/>
            </a:pPr>
            <a:endParaRPr lang="pt-BR" altLang="pt-BR" sz="1800" b="1" dirty="0" smtClean="0">
              <a:solidFill>
                <a:srgbClr val="0070C0"/>
              </a:solidFill>
              <a:latin typeface="Arial" panose="020B0604020202020204" pitchFamily="34" charset="0"/>
              <a:ea typeface="ＭＳ Ｐゴシック" pitchFamily="34" charset="-128"/>
              <a:cs typeface="Arial" panose="020B0604020202020204" pitchFamily="34" charset="0"/>
            </a:endParaRPr>
          </a:p>
          <a:p>
            <a:pPr marL="0" indent="0" algn="ctr" eaLnBrk="1" hangingPunct="1">
              <a:spcBef>
                <a:spcPct val="0"/>
              </a:spcBef>
            </a:pPr>
            <a:r>
              <a:rPr lang="pt-BR" altLang="pt-BR" sz="1800" b="1" dirty="0" err="1" smtClean="0">
                <a:solidFill>
                  <a:srgbClr val="0070C0"/>
                </a:solidFill>
                <a:latin typeface="Arial" panose="020B0604020202020204" pitchFamily="34" charset="0"/>
                <a:ea typeface="ＭＳ Ｐゴシック" pitchFamily="34" charset="-128"/>
                <a:cs typeface="Arial" panose="020B0604020202020204" pitchFamily="34" charset="0"/>
              </a:rPr>
              <a:t>Drake</a:t>
            </a:r>
            <a:r>
              <a:rPr lang="pt-BR" altLang="pt-BR" sz="1800" b="1" dirty="0" smtClean="0">
                <a:solidFill>
                  <a:srgbClr val="0070C0"/>
                </a:solidFill>
                <a:latin typeface="Arial" panose="020B0604020202020204" pitchFamily="34" charset="0"/>
                <a:ea typeface="ＭＳ Ｐゴシック" pitchFamily="34" charset="-128"/>
                <a:cs typeface="Arial" panose="020B0604020202020204" pitchFamily="34" charset="0"/>
              </a:rPr>
              <a:t>, </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R.L.,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Vogl</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W., Mitchell, A.W.M. Gray</a:t>
            </a:r>
            <a:r>
              <a:rPr lang="he-IL"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s. Anatomia para estudantes. </a:t>
            </a:r>
          </a:p>
          <a:p>
            <a:pPr marL="0" indent="0" algn="ctr" eaLnBrk="1" hangingPunct="1">
              <a:spcBef>
                <a:spcPct val="0"/>
              </a:spcBef>
              <a:buFont typeface="Arial" charset="0"/>
              <a:buNone/>
            </a:pP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1ª ed. Rio de Janeiro: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Elsevier</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Editora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Ltda</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2005.</a:t>
            </a:r>
          </a:p>
          <a:p>
            <a:pPr marL="0" indent="0" algn="ctr" eaLnBrk="1" hangingPunct="1">
              <a:spcBef>
                <a:spcPct val="0"/>
              </a:spcBef>
              <a:buFont typeface="Arial" charset="0"/>
              <a:buNone/>
            </a:pPr>
            <a:endParaRPr lang="he-IL"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algn="ctr" eaLnBrk="1" hangingPunct="1">
              <a:spcBef>
                <a:spcPct val="0"/>
              </a:spcBef>
            </a:pPr>
            <a:r>
              <a:rPr lang="pt-BR" altLang="pt-BR" sz="1800" b="1" dirty="0" smtClean="0">
                <a:solidFill>
                  <a:srgbClr val="0070C0"/>
                </a:solidFill>
                <a:latin typeface="Arial" panose="020B0604020202020204" pitchFamily="34" charset="0"/>
                <a:ea typeface="ＭＳ Ｐゴシック" pitchFamily="34" charset="-128"/>
                <a:cs typeface="Arial" panose="020B0604020202020204" pitchFamily="34" charset="0"/>
              </a:rPr>
              <a:t>Gardner,</a:t>
            </a:r>
            <a:r>
              <a:rPr lang="pt-BR" altLang="pt-BR" sz="1800" b="1" dirty="0" smtClean="0">
                <a:solidFill>
                  <a:srgbClr val="FF0000"/>
                </a:solidFill>
                <a:latin typeface="Arial" panose="020B0604020202020204" pitchFamily="34" charset="0"/>
                <a:ea typeface="ＭＳ Ｐゴシック" pitchFamily="34" charset="-128"/>
                <a:cs typeface="Arial" panose="020B0604020202020204" pitchFamily="34" charset="0"/>
              </a:rPr>
              <a:t> </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Gray e O</a:t>
            </a:r>
            <a:r>
              <a:rPr lang="he-IL"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Rahilly</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Anatomia. </a:t>
            </a:r>
          </a:p>
          <a:p>
            <a:pPr marL="0" indent="0" algn="ctr" eaLnBrk="1" hangingPunct="1">
              <a:spcBef>
                <a:spcPct val="0"/>
              </a:spcBef>
              <a:buFont typeface="Arial" charset="0"/>
              <a:buNone/>
            </a:pP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4ª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ed</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Rio de Janeiro: Guanabara Koogan S.A., 1978.</a:t>
            </a:r>
          </a:p>
          <a:p>
            <a:pPr marL="0" indent="0" algn="ctr" eaLnBrk="1" hangingPunct="1">
              <a:spcBef>
                <a:spcPct val="0"/>
              </a:spcBef>
              <a:buFont typeface="Arial" charset="0"/>
              <a:buNone/>
            </a:pPr>
            <a:endPar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algn="ctr">
              <a:spcBef>
                <a:spcPct val="0"/>
              </a:spcBef>
            </a:pPr>
            <a:r>
              <a:rPr lang="pt-BR" altLang="pt-BR" sz="1800" b="1" dirty="0" smtClean="0">
                <a:solidFill>
                  <a:schemeClr val="accent1"/>
                </a:solidFill>
                <a:latin typeface="Arial" panose="020B0604020202020204" pitchFamily="34" charset="0"/>
                <a:ea typeface="ＭＳ Ｐゴシック" pitchFamily="34" charset="-128"/>
                <a:cs typeface="Arial" panose="020B0604020202020204" pitchFamily="34" charset="0"/>
              </a:rPr>
              <a:t>Gray</a:t>
            </a:r>
            <a:r>
              <a:rPr lang="he-IL" altLang="pt-BR" sz="1800" b="1" dirty="0" smtClean="0">
                <a:solidFill>
                  <a:schemeClr val="accent1"/>
                </a:solidFill>
                <a:latin typeface="Arial" panose="020B0604020202020204" pitchFamily="34" charset="0"/>
                <a:ea typeface="ＭＳ Ｐゴシック" pitchFamily="34" charset="-128"/>
                <a:cs typeface="Arial" panose="020B0604020202020204" pitchFamily="34" charset="0"/>
              </a:rPr>
              <a:t>׳</a:t>
            </a:r>
            <a:r>
              <a:rPr lang="pt-BR" altLang="pt-BR" sz="1800" b="1" dirty="0" smtClean="0">
                <a:solidFill>
                  <a:schemeClr val="accent1"/>
                </a:solidFill>
                <a:latin typeface="Arial" panose="020B0604020202020204" pitchFamily="34" charset="0"/>
                <a:ea typeface="ＭＳ Ｐゴシック" pitchFamily="34" charset="-128"/>
                <a:cs typeface="Arial" panose="020B0604020202020204" pitchFamily="34" charset="0"/>
              </a:rPr>
              <a:t>s</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Anatomia. A base anatômica da prática clínica. 40ª ed. Rio de Janeiro: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Elsevier</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Editora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Ltda</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2010.</a:t>
            </a:r>
          </a:p>
          <a:p>
            <a:pPr marL="0" indent="0" algn="ctr" eaLnBrk="1" hangingPunct="1">
              <a:spcBef>
                <a:spcPct val="0"/>
              </a:spcBef>
              <a:buFont typeface="Arial" charset="0"/>
              <a:buNone/>
            </a:pPr>
            <a:endPar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algn="ctr" eaLnBrk="1" hangingPunct="1">
              <a:spcBef>
                <a:spcPct val="0"/>
              </a:spcBef>
            </a:pPr>
            <a:r>
              <a:rPr lang="pt-BR" altLang="pt-BR" sz="1800" b="1" dirty="0" smtClean="0">
                <a:solidFill>
                  <a:srgbClr val="0070C0"/>
                </a:solidFill>
                <a:latin typeface="Arial" panose="020B0604020202020204" pitchFamily="34" charset="0"/>
                <a:ea typeface="ＭＳ Ｐゴシック" pitchFamily="34" charset="-128"/>
                <a:cs typeface="Arial" panose="020B0604020202020204" pitchFamily="34" charset="0"/>
              </a:rPr>
              <a:t>Moore, </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K.L.;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Dalley</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A.F. Anatomia orientada para a clínica. </a:t>
            </a:r>
          </a:p>
          <a:p>
            <a:pPr marL="0" indent="0" algn="ctr" eaLnBrk="1" hangingPunct="1">
              <a:spcBef>
                <a:spcPct val="0"/>
              </a:spcBef>
              <a:buFont typeface="Arial" charset="0"/>
              <a:buNone/>
            </a:pP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6ª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ed</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Rio de Janeiro: Guanabara Koogan S.A., 2011.</a:t>
            </a:r>
          </a:p>
          <a:p>
            <a:pPr marL="0" indent="0" algn="ctr" eaLnBrk="1" hangingPunct="1">
              <a:spcBef>
                <a:spcPct val="0"/>
              </a:spcBef>
              <a:buFont typeface="Arial" charset="0"/>
              <a:buNone/>
            </a:pPr>
            <a:endPar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algn="ctr">
              <a:spcBef>
                <a:spcPct val="0"/>
              </a:spcBef>
            </a:pPr>
            <a:r>
              <a:rPr lang="pt-BR" altLang="pt-BR" sz="1800" b="1" dirty="0" smtClean="0">
                <a:solidFill>
                  <a:schemeClr val="accent1"/>
                </a:solidFill>
                <a:latin typeface="Arial" panose="020B0604020202020204" pitchFamily="34" charset="0"/>
                <a:ea typeface="ＭＳ Ｐゴシック" pitchFamily="34" charset="-128"/>
                <a:cs typeface="Arial" panose="020B0604020202020204" pitchFamily="34" charset="0"/>
              </a:rPr>
              <a:t>Snell, </a:t>
            </a:r>
            <a:r>
              <a:rPr lang="pt-BR" altLang="pt-BR" sz="1800" b="1" dirty="0" err="1" smtClean="0">
                <a:solidFill>
                  <a:schemeClr val="accent1"/>
                </a:solidFill>
                <a:latin typeface="Arial" panose="020B0604020202020204" pitchFamily="34" charset="0"/>
                <a:ea typeface="ＭＳ Ｐゴシック" pitchFamily="34" charset="-128"/>
                <a:cs typeface="Arial" panose="020B0604020202020204" pitchFamily="34" charset="0"/>
              </a:rPr>
              <a:t>R.S</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Anatomia clínica para estudantes de medicina. 5ª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ed</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Rio de Janeiro: Guanabara </a:t>
            </a:r>
            <a:r>
              <a:rPr lang="pt-BR" altLang="pt-BR" sz="1800" b="1" dirty="0" err="1" smtClean="0">
                <a:solidFill>
                  <a:srgbClr val="000514"/>
                </a:solidFill>
                <a:latin typeface="Arial" panose="020B0604020202020204" pitchFamily="34" charset="0"/>
                <a:ea typeface="ＭＳ Ｐゴシック" pitchFamily="34" charset="-128"/>
                <a:cs typeface="Arial" panose="020B0604020202020204" pitchFamily="34" charset="0"/>
              </a:rPr>
              <a:t>Koogan</a:t>
            </a:r>
            <a:r>
              <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rPr>
              <a:t> S.A., 1999.</a:t>
            </a:r>
          </a:p>
          <a:p>
            <a:pPr marL="0" indent="0" algn="ctr">
              <a:spcBef>
                <a:spcPct val="0"/>
              </a:spcBef>
            </a:pPr>
            <a:endPar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eaLnBrk="1" hangingPunct="1">
              <a:spcBef>
                <a:spcPct val="0"/>
              </a:spcBef>
              <a:buFont typeface="Arial" charset="0"/>
              <a:buNone/>
            </a:pPr>
            <a:endParaRPr lang="pt-BR" altLang="pt-BR" sz="1800" b="1" dirty="0" smtClean="0">
              <a:solidFill>
                <a:srgbClr val="000514"/>
              </a:solidFill>
              <a:latin typeface="Arial" panose="020B0604020202020204" pitchFamily="34" charset="0"/>
              <a:ea typeface="ＭＳ Ｐゴシック" pitchFamily="34" charset="-128"/>
              <a:cs typeface="Arial" panose="020B0604020202020204" pitchFamily="34" charset="0"/>
            </a:endParaRPr>
          </a:p>
          <a:p>
            <a:pPr marL="0" indent="0" eaLnBrk="1" hangingPunct="1">
              <a:spcBef>
                <a:spcPct val="0"/>
              </a:spcBef>
            </a:pPr>
            <a:endParaRPr lang="pt-BR" altLang="pt-BR" sz="1800" dirty="0" smtClean="0">
              <a:latin typeface="Comic Sans MS" pitchFamily="66" charset="0"/>
              <a:ea typeface="ＭＳ Ｐゴシック" pitchFamily="34" charset="-128"/>
            </a:endParaRPr>
          </a:p>
        </p:txBody>
      </p:sp>
    </p:spTree>
    <p:extLst>
      <p:ext uri="{BB962C8B-B14F-4D97-AF65-F5344CB8AC3E}">
        <p14:creationId xmlns:p14="http://schemas.microsoft.com/office/powerpoint/2010/main" xmlns="" val="2519264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263</Words>
  <Application>Microsoft Office PowerPoint</Application>
  <PresentationFormat>Apresentação na tela (4:3)</PresentationFormat>
  <Paragraphs>51</Paragraphs>
  <Slides>9</Slides>
  <Notes>0</Notes>
  <HiddenSlides>0</HiddenSlides>
  <MMClips>0</MMClips>
  <ScaleCrop>false</ScaleCrop>
  <HeadingPairs>
    <vt:vector size="4" baseType="variant">
      <vt:variant>
        <vt:lpstr>Tema</vt:lpstr>
      </vt:variant>
      <vt:variant>
        <vt:i4>1</vt:i4>
      </vt:variant>
      <vt:variant>
        <vt:lpstr>Títulos de slides</vt:lpstr>
      </vt:variant>
      <vt:variant>
        <vt:i4>9</vt:i4>
      </vt:variant>
    </vt:vector>
  </HeadingPairs>
  <TitlesOfParts>
    <vt:vector size="10" baseType="lpstr">
      <vt:lpstr>Tema do Office</vt:lpstr>
      <vt:lpstr>Slide 1</vt:lpstr>
      <vt:lpstr>Fossa cubital: limites</vt:lpstr>
      <vt:lpstr>Fossa cubital</vt:lpstr>
      <vt:lpstr>Fossa cubital</vt:lpstr>
      <vt:lpstr>Slide 5</vt:lpstr>
      <vt:lpstr>Relações superficiais: Nn. cutâneos mediais do B e A</vt:lpstr>
      <vt:lpstr>Fossa cubital</vt:lpstr>
      <vt:lpstr>            RESUMO</vt:lpstr>
      <vt:lpstr>REFERÊNCIAS BIBLIOGRÁFICAS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Lab Biol</dc:creator>
  <cp:lastModifiedBy>tirapelli</cp:lastModifiedBy>
  <cp:revision>20</cp:revision>
  <dcterms:created xsi:type="dcterms:W3CDTF">2017-10-14T04:25:31Z</dcterms:created>
  <dcterms:modified xsi:type="dcterms:W3CDTF">2020-03-15T13:32:09Z</dcterms:modified>
</cp:coreProperties>
</file>