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9" r:id="rId3"/>
    <p:sldId id="363" r:id="rId4"/>
    <p:sldId id="353" r:id="rId5"/>
    <p:sldId id="302" r:id="rId6"/>
    <p:sldId id="354" r:id="rId7"/>
    <p:sldId id="355" r:id="rId8"/>
    <p:sldId id="356" r:id="rId9"/>
    <p:sldId id="357" r:id="rId10"/>
    <p:sldId id="368" r:id="rId11"/>
    <p:sldId id="372" r:id="rId12"/>
    <p:sldId id="360" r:id="rId13"/>
    <p:sldId id="366" r:id="rId14"/>
    <p:sldId id="327" r:id="rId15"/>
    <p:sldId id="335" r:id="rId16"/>
    <p:sldId id="349" r:id="rId17"/>
    <p:sldId id="350" r:id="rId18"/>
    <p:sldId id="351" r:id="rId19"/>
    <p:sldId id="352" r:id="rId20"/>
    <p:sldId id="326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794" autoAdjust="0"/>
    <p:restoredTop sz="94660"/>
  </p:normalViewPr>
  <p:slideViewPr>
    <p:cSldViewPr snapToGrid="0">
      <p:cViewPr>
        <p:scale>
          <a:sx n="90" d="100"/>
          <a:sy n="90" d="100"/>
        </p:scale>
        <p:origin x="27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F1D2-D9C2-4DA8-9633-1B47759A58EA}" type="datetimeFigureOut">
              <a:rPr lang="pt-BR" smtClean="0"/>
              <a:t>24/08/2020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98D3-8FB5-43FA-9128-8296F19DCC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CD2A-CB73-4AFF-94EF-FC74E04C7D74}" type="datetime1">
              <a:rPr lang="pt-BR" smtClean="0"/>
              <a:t>24/08/2020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7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158D-1F43-4D32-89DE-CC21792F1537}" type="datetime1">
              <a:rPr lang="pt-BR" smtClean="0"/>
              <a:t>24/08/2020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16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5C51-1D94-40D8-A120-E68F5E6F9074}" type="datetime1">
              <a:rPr lang="pt-BR" smtClean="0"/>
              <a:t>24/08/2020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07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715-0D9D-45C0-8F84-08F3EB6FEDB9}" type="datetime1">
              <a:rPr lang="pt-BR" smtClean="0"/>
              <a:t>24/08/2020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01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FB33-0F07-467B-BBE2-79DB684DB8C3}" type="datetime1">
              <a:rPr lang="pt-BR" smtClean="0"/>
              <a:t>24/08/2020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4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A848-AC9E-4232-B006-C90BA2AF99C9}" type="datetime1">
              <a:rPr lang="pt-BR" smtClean="0"/>
              <a:t>24/08/2020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15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BA30-3683-4E65-A32A-AC4263BB8844}" type="datetime1">
              <a:rPr lang="pt-BR" smtClean="0"/>
              <a:t>24/08/2020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34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D699-5C9C-4B52-92FF-A516BE6DBA99}" type="datetime1">
              <a:rPr lang="pt-BR" smtClean="0"/>
              <a:t>24/08/2020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88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04D9-15FB-4835-802A-65615CE73710}" type="datetime1">
              <a:rPr lang="pt-BR" smtClean="0"/>
              <a:t>24/08/2020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2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E887-F74F-41A7-921D-1D153392F6BE}" type="datetime1">
              <a:rPr lang="pt-BR" smtClean="0"/>
              <a:t>24/08/2020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55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812D-B5C6-49FE-BFC9-DD780BCBD2A4}" type="datetime1">
              <a:rPr lang="pt-BR" smtClean="0"/>
              <a:t>24/08/2020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57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F1D5B-4B95-4BD2-854A-22AB321D1BF0}" type="datetime1">
              <a:rPr lang="pt-BR" smtClean="0"/>
              <a:t>24/08/2020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1638-8690-4664-9A67-0649ADF23F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54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idamarnune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nas.org/cg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elidamarnunes@usp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25"/>
            <a:ext cx="994610" cy="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497306" y="761124"/>
            <a:ext cx="10635914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Disciplina</a:t>
            </a:r>
            <a:r>
              <a:rPr lang="pt-BR" altLang="en-US" sz="2600" dirty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pt-BR" altLang="en-US" sz="2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Biorremediação</a:t>
            </a:r>
            <a:endParaRPr lang="pt-BR" altLang="en-US" sz="2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Aula: 02	</a:t>
            </a: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sz="4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BIOPROSPECÇÕES: BIODIVERSIDADE E ECOSSISTEMAS MARINHOS </a:t>
            </a: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Prof</a:t>
            </a:r>
            <a:r>
              <a:rPr lang="pt-BR" alt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pt-BR" altLang="en-US" sz="2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Elidamar</a:t>
            </a:r>
            <a:r>
              <a:rPr lang="pt-BR" alt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Nunes de Carvalho Lima </a:t>
            </a: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sz="2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email</a:t>
            </a:r>
            <a:r>
              <a:rPr lang="pt-BR" altLang="en-US" sz="2600" dirty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pt-BR" altLang="en-US" sz="2600" dirty="0">
                <a:solidFill>
                  <a:srgbClr val="7030A0"/>
                </a:solidFill>
                <a:cs typeface="Times New Roman" panose="02020603050405020304" pitchFamily="18" charset="0"/>
                <a:hlinkClick r:id="rId3"/>
              </a:rPr>
              <a:t>elidamarnunes@gmail.com</a:t>
            </a:r>
            <a:endParaRPr lang="pt-BR" altLang="en-US" sz="26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sz="26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en-US" sz="2600" dirty="0">
                <a:solidFill>
                  <a:schemeClr val="tx1"/>
                </a:solidFill>
                <a:cs typeface="Times New Roman" panose="02020603050405020304" pitchFamily="18" charset="0"/>
              </a:rPr>
              <a:t>São Paulo, </a:t>
            </a:r>
            <a:r>
              <a:rPr lang="pt-BR" alt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24 </a:t>
            </a:r>
            <a:r>
              <a:rPr lang="pt-BR" altLang="en-US" sz="2600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pt-BR" altLang="en-US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Agosto de </a:t>
            </a:r>
            <a:r>
              <a:rPr lang="pt-BR" altLang="en-US" sz="2600" dirty="0">
                <a:solidFill>
                  <a:schemeClr val="tx1"/>
                </a:solidFill>
                <a:cs typeface="Times New Roman" panose="02020603050405020304" pitchFamily="18" charset="0"/>
              </a:rPr>
              <a:t>2020</a:t>
            </a: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  <a:buFont typeface="Times New Roman" panose="02020603050405020304" pitchFamily="18" charset="0"/>
              <a:buNone/>
            </a:pPr>
            <a:endParaRPr lang="pt-BR" altLang="en-US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eaLnBrk="1" hangingPunct="1">
              <a:buSzPct val="100000"/>
            </a:pPr>
            <a:endParaRPr lang="pt-BR" altLang="en-US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4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10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097" y="4374751"/>
            <a:ext cx="7389816" cy="234672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75337" y="958431"/>
            <a:ext cx="115796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•A produção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de moléculas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análogas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para avaliar as relações entre estrutura e atividade e as modificações estruturais para otimizar os parâmetros farmacocinéticos e farmacodinâmicos são recursos geralmente disponíveis para a superação da questão da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toxicidade, porem quando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se trata de amostrar material para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estudos químicos/</a:t>
            </a:r>
            <a:r>
              <a:rPr lang="pt-BR" sz="2400" i="1" dirty="0" err="1" smtClean="0">
                <a:solidFill>
                  <a:srgbClr val="000000"/>
                </a:solidFill>
                <a:latin typeface="Times" panose="02020603050405020304" pitchFamily="18" charset="0"/>
              </a:rPr>
              <a:t>screening</a:t>
            </a:r>
            <a:r>
              <a:rPr lang="pt-BR" sz="2400" i="1" dirty="0" smtClean="0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farmacológico, a convenção rege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entre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500 e 1000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g de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cada organismo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como quantidade suficiente para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cumprir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etapas </a:t>
            </a:r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da prospecção sem causar impacto </a:t>
            </a:r>
            <a:r>
              <a:rPr lang="pt-BR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ecológico;</a:t>
            </a:r>
          </a:p>
          <a:p>
            <a:pPr algn="just"/>
            <a:endParaRPr lang="pt-BR" sz="2400" dirty="0"/>
          </a:p>
          <a:p>
            <a:r>
              <a:rPr lang="pt-BR" sz="2400" dirty="0">
                <a:solidFill>
                  <a:srgbClr val="000000"/>
                </a:solidFill>
                <a:latin typeface="Times" panose="02020603050405020304" pitchFamily="18" charset="0"/>
              </a:rPr>
              <a:t>• </a:t>
            </a:r>
            <a:r>
              <a:rPr lang="pt-BR" sz="2400" dirty="0" smtClean="0">
                <a:solidFill>
                  <a:srgbClr val="000000"/>
                </a:solidFill>
              </a:rPr>
              <a:t>A análise </a:t>
            </a:r>
            <a:r>
              <a:rPr lang="pt-BR" sz="2400" dirty="0">
                <a:solidFill>
                  <a:srgbClr val="000000"/>
                </a:solidFill>
              </a:rPr>
              <a:t>do </a:t>
            </a:r>
            <a:r>
              <a:rPr lang="pt-BR" sz="2400" i="1" dirty="0">
                <a:solidFill>
                  <a:srgbClr val="000000"/>
                </a:solidFill>
              </a:rPr>
              <a:t>pipeline </a:t>
            </a:r>
            <a:r>
              <a:rPr lang="pt-BR" sz="2400" dirty="0" smtClean="0">
                <a:solidFill>
                  <a:srgbClr val="000000"/>
                </a:solidFill>
              </a:rPr>
              <a:t>indústrias </a:t>
            </a:r>
            <a:r>
              <a:rPr lang="pt-BR" sz="2400" dirty="0">
                <a:solidFill>
                  <a:srgbClr val="000000"/>
                </a:solidFill>
              </a:rPr>
              <a:t>farmacêuticas </a:t>
            </a:r>
            <a:r>
              <a:rPr lang="pt-BR" sz="2400" dirty="0" smtClean="0">
                <a:solidFill>
                  <a:srgbClr val="000000"/>
                </a:solidFill>
              </a:rPr>
              <a:t>tem desenvolvimento </a:t>
            </a:r>
            <a:r>
              <a:rPr lang="pt-BR" sz="2400" dirty="0">
                <a:solidFill>
                  <a:srgbClr val="000000"/>
                </a:solidFill>
              </a:rPr>
              <a:t>de fármacos baseados em produtos naturais </a:t>
            </a:r>
            <a:r>
              <a:rPr lang="pt-BR" sz="2400" dirty="0" smtClean="0">
                <a:solidFill>
                  <a:srgbClr val="000000"/>
                </a:solidFill>
              </a:rPr>
              <a:t>marinhos;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69325" y="-96253"/>
            <a:ext cx="8784475" cy="132556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+mn-lt"/>
              </a:rPr>
              <a:t>BIOPROSPECÇÃO FARMACÊUTICA</a:t>
            </a:r>
            <a:endParaRPr lang="pt-BR" i="1" u="sng" dirty="0"/>
          </a:p>
        </p:txBody>
      </p:sp>
    </p:spTree>
    <p:extLst>
      <p:ext uri="{BB962C8B-B14F-4D97-AF65-F5344CB8AC3E}">
        <p14:creationId xmlns:p14="http://schemas.microsoft.com/office/powerpoint/2010/main" val="100077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387" y="975019"/>
            <a:ext cx="11791507" cy="50642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O desenvolvimento dos </a:t>
            </a:r>
            <a:r>
              <a:rPr lang="pt-BR" sz="2400" dirty="0"/>
              <a:t>produtos </a:t>
            </a:r>
            <a:r>
              <a:rPr lang="pt-BR" sz="2400" dirty="0" smtClean="0"/>
              <a:t>em </a:t>
            </a:r>
            <a:r>
              <a:rPr lang="pt-BR" sz="2400" dirty="0"/>
              <a:t>fase de estudos clínicos está intimamente atrelado ao surgimento de métodos </a:t>
            </a:r>
            <a:r>
              <a:rPr lang="pt-BR" sz="2400" dirty="0" smtClean="0"/>
              <a:t>inovadores, porem ainda </a:t>
            </a:r>
            <a:r>
              <a:rPr lang="pt-BR" sz="2400" dirty="0"/>
              <a:t>está longe de atingir a maturidade, e a busca por novas fontes e estratégias de produção em larga escala </a:t>
            </a:r>
            <a:r>
              <a:rPr lang="pt-BR" sz="2400" dirty="0" smtClean="0"/>
              <a:t>é contínua;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Bactérias</a:t>
            </a:r>
            <a:r>
              <a:rPr lang="pt-BR" sz="2400" dirty="0"/>
              <a:t>, fungos e cianobactérias </a:t>
            </a:r>
            <a:r>
              <a:rPr lang="pt-BR" sz="2400" dirty="0" smtClean="0"/>
              <a:t>despontam </a:t>
            </a:r>
            <a:r>
              <a:rPr lang="pt-BR" sz="2400" dirty="0"/>
              <a:t>como novas </a:t>
            </a:r>
            <a:r>
              <a:rPr lang="pt-BR" sz="2400" dirty="0" smtClean="0"/>
              <a:t>fontes para </a:t>
            </a:r>
            <a:r>
              <a:rPr lang="pt-BR" sz="2400" dirty="0" err="1" smtClean="0"/>
              <a:t>bioprospecção</a:t>
            </a:r>
            <a:r>
              <a:rPr lang="pt-BR" sz="2400" dirty="0" smtClean="0"/>
              <a:t>, usando da biologia </a:t>
            </a:r>
            <a:r>
              <a:rPr lang="pt-BR" sz="2400" dirty="0"/>
              <a:t>molecular a possibilidade </a:t>
            </a:r>
            <a:r>
              <a:rPr lang="pt-BR" sz="2400" dirty="0" smtClean="0"/>
              <a:t>de </a:t>
            </a:r>
            <a:r>
              <a:rPr lang="pt-BR" sz="2400" dirty="0"/>
              <a:t>utilização da </a:t>
            </a:r>
            <a:r>
              <a:rPr lang="pt-BR" sz="2400" dirty="0" err="1"/>
              <a:t>metagenômica</a:t>
            </a:r>
            <a:r>
              <a:rPr lang="pt-BR" sz="2400" dirty="0"/>
              <a:t> para viabilizar o estudo dos seus </a:t>
            </a:r>
            <a:r>
              <a:rPr lang="pt-BR" sz="2400" dirty="0" smtClean="0"/>
              <a:t>metabólitos;</a:t>
            </a:r>
          </a:p>
          <a:p>
            <a:r>
              <a:rPr lang="pt-BR" sz="2400" dirty="0">
                <a:solidFill>
                  <a:srgbClr val="000000"/>
                </a:solidFill>
              </a:rPr>
              <a:t>Técnicas de </a:t>
            </a:r>
            <a:r>
              <a:rPr lang="pt-BR" sz="2400" i="1" dirty="0" err="1">
                <a:solidFill>
                  <a:srgbClr val="000000"/>
                </a:solidFill>
              </a:rPr>
              <a:t>screening</a:t>
            </a:r>
            <a:r>
              <a:rPr lang="pt-BR" sz="2400" i="1" dirty="0">
                <a:solidFill>
                  <a:srgbClr val="000000"/>
                </a:solidFill>
              </a:rPr>
              <a:t> in </a:t>
            </a:r>
            <a:r>
              <a:rPr lang="pt-BR" sz="2400" i="1" dirty="0" err="1">
                <a:solidFill>
                  <a:srgbClr val="000000"/>
                </a:solidFill>
              </a:rPr>
              <a:t>silico</a:t>
            </a:r>
            <a:r>
              <a:rPr lang="pt-BR" sz="2400" i="1" dirty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e a criação de bibliotecas genômicas são estratégias para acelerar o processo de descoberta de novas moléculas utilizando sistemas automatizados;</a:t>
            </a: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dirty="0">
                <a:solidFill>
                  <a:srgbClr val="000000"/>
                </a:solidFill>
              </a:rPr>
              <a:t>A clonagem de genes e expressão em bactérias </a:t>
            </a:r>
            <a:r>
              <a:rPr lang="pt-BR" sz="2400" dirty="0" err="1">
                <a:solidFill>
                  <a:srgbClr val="000000"/>
                </a:solidFill>
              </a:rPr>
              <a:t>heterólogas</a:t>
            </a:r>
            <a:r>
              <a:rPr lang="pt-BR" sz="2400" dirty="0">
                <a:solidFill>
                  <a:srgbClr val="000000"/>
                </a:solidFill>
              </a:rPr>
              <a:t> também é uma alternativa viável para a síntese de novos compostos;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11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69325" y="-96253"/>
            <a:ext cx="8784475" cy="132556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+mn-lt"/>
              </a:rPr>
              <a:t>BIOPROSPECÇÃO FARMACÊUTICA</a:t>
            </a:r>
            <a:endParaRPr lang="pt-BR" i="1" u="sng" dirty="0"/>
          </a:p>
        </p:txBody>
      </p:sp>
      <p:pic>
        <p:nvPicPr>
          <p:cNvPr id="8194" name="Picture 2" descr="https://medpri.me/medprime/upload/editor/processo-seletivo-liga-integrada-de-farmacologia-de-araguaina-linfa-noticia-39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73" y="5368766"/>
            <a:ext cx="2551815" cy="143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77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BIOPROSPECÇÃO: BIOPIRATARIA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4042" y="1421588"/>
            <a:ext cx="11663916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O </a:t>
            </a:r>
            <a:r>
              <a:rPr lang="pt-BR" sz="2400" dirty="0"/>
              <a:t>termo biopirataria </a:t>
            </a:r>
            <a:r>
              <a:rPr lang="pt-BR" sz="2400" dirty="0" smtClean="0"/>
              <a:t>descreve a </a:t>
            </a:r>
            <a:r>
              <a:rPr lang="pt-BR" sz="2400" dirty="0"/>
              <a:t>prática na qual o conhecimento </a:t>
            </a:r>
            <a:r>
              <a:rPr lang="pt-BR" sz="2400" dirty="0" smtClean="0"/>
              <a:t>originado </a:t>
            </a:r>
            <a:r>
              <a:rPr lang="pt-BR" sz="2400" dirty="0"/>
              <a:t>dos povos indígenas, é usado por terceiros com fins lucrativos, sem autorização ou compensação para os próprios </a:t>
            </a:r>
            <a:r>
              <a:rPr lang="pt-BR" sz="2400" dirty="0" smtClean="0"/>
              <a:t>indígenas;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Quando </a:t>
            </a:r>
            <a:r>
              <a:rPr lang="pt-BR" sz="2400" dirty="0" err="1" smtClean="0"/>
              <a:t>bioprospectores</a:t>
            </a:r>
            <a:r>
              <a:rPr lang="pt-BR" sz="2400" dirty="0" smtClean="0"/>
              <a:t> se valem desse conhecimento </a:t>
            </a:r>
            <a:r>
              <a:rPr lang="pt-BR" sz="2400" dirty="0"/>
              <a:t>indígena </a:t>
            </a:r>
            <a:r>
              <a:rPr lang="pt-BR" sz="2400" dirty="0" smtClean="0"/>
              <a:t>(</a:t>
            </a:r>
            <a:r>
              <a:rPr lang="pt-BR" sz="2400" dirty="0" err="1" smtClean="0"/>
              <a:t>Ex</a:t>
            </a:r>
            <a:r>
              <a:rPr lang="pt-BR" sz="2400" dirty="0" smtClean="0"/>
              <a:t>: plantas medicinais), e </a:t>
            </a:r>
            <a:r>
              <a:rPr lang="pt-BR" sz="2400" dirty="0"/>
              <a:t>é posteriormente patenteado por empresas médicas sem reconhecer o fato de que o conhecimento não é novo ou inventado pelo cliente, isso priva a comunidade indígena de seus direitos potenciais ao produto comercial derivado de a tecnologia que eles próprios </a:t>
            </a:r>
            <a:r>
              <a:rPr lang="pt-BR" sz="2400" dirty="0" smtClean="0"/>
              <a:t>desenvolveram;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Na </a:t>
            </a:r>
            <a:r>
              <a:rPr lang="pt-BR" sz="2400" dirty="0"/>
              <a:t>década de 1990, muitas </a:t>
            </a:r>
            <a:r>
              <a:rPr lang="pt-BR" sz="2400" dirty="0" smtClean="0"/>
              <a:t>empresas </a:t>
            </a:r>
            <a:r>
              <a:rPr lang="pt-BR" sz="2400" dirty="0"/>
              <a:t>farmacêuticas </a:t>
            </a:r>
            <a:r>
              <a:rPr lang="pt-BR" sz="2400" dirty="0" smtClean="0"/>
              <a:t>responderam </a:t>
            </a:r>
            <a:r>
              <a:rPr lang="pt-BR" sz="2400" dirty="0"/>
              <a:t>às acusações de biopirataria interrompendo o trabalho com produtos </a:t>
            </a:r>
            <a:r>
              <a:rPr lang="pt-BR" sz="2400" dirty="0" smtClean="0"/>
              <a:t>naturais.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67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BIOPIRATARIA E ECONOMIA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325" y="1825625"/>
            <a:ext cx="11961627" cy="435133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Como a biopirataria afeta um País?</a:t>
            </a:r>
          </a:p>
          <a:p>
            <a:r>
              <a:rPr lang="pt-BR" sz="2400" dirty="0" smtClean="0"/>
              <a:t>Como </a:t>
            </a:r>
            <a:r>
              <a:rPr lang="pt-BR" sz="2400" dirty="0"/>
              <a:t>resultado da biopirataria, existem muitos efeitos negativos sobre a biodiversidade, como a extinção de organismos vivos endêmicos, o esgotamento da biodiversidade e a privatização dos tesouros biológicos do país. ... Além disso, afeta a identidade cultural e os conhecimentos tradicionais dos povos indígenas do país.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71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BIOPROSPECÇÃO E ECOSSISTEMA MARINHO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2651" y="1825625"/>
            <a:ext cx="1172771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/>
              <a:t>O ecossistema marinho representa 95% da biosfera e, dos </a:t>
            </a:r>
            <a:r>
              <a:rPr lang="pt-BR" sz="2400" dirty="0" smtClean="0"/>
              <a:t>31 filos </a:t>
            </a:r>
            <a:r>
              <a:rPr lang="pt-BR" sz="2400" dirty="0"/>
              <a:t>animais conhecidos, 12 </a:t>
            </a:r>
            <a:r>
              <a:rPr lang="pt-BR" sz="2400" dirty="0" smtClean="0"/>
              <a:t>são </a:t>
            </a:r>
            <a:r>
              <a:rPr lang="pt-BR" sz="2400" dirty="0"/>
              <a:t>exclusivamente marinhos e </a:t>
            </a:r>
            <a:r>
              <a:rPr lang="pt-BR" sz="2400" dirty="0" smtClean="0"/>
              <a:t>nunca foram </a:t>
            </a:r>
            <a:r>
              <a:rPr lang="pt-BR" sz="2400" dirty="0"/>
              <a:t>encontrados </a:t>
            </a:r>
            <a:r>
              <a:rPr lang="pt-BR" sz="2400" dirty="0" smtClean="0"/>
              <a:t>além </a:t>
            </a:r>
            <a:r>
              <a:rPr lang="pt-BR" sz="2400" dirty="0"/>
              <a:t>dos </a:t>
            </a:r>
            <a:r>
              <a:rPr lang="pt-BR" sz="2400" dirty="0" smtClean="0"/>
              <a:t>oceanos;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O </a:t>
            </a:r>
            <a:r>
              <a:rPr lang="pt-BR" sz="2400" dirty="0"/>
              <a:t>potencial </a:t>
            </a:r>
            <a:r>
              <a:rPr lang="pt-BR" sz="2400" dirty="0" smtClean="0"/>
              <a:t>farmacêutico </a:t>
            </a:r>
            <a:r>
              <a:rPr lang="pt-BR" sz="2400" dirty="0"/>
              <a:t>do </a:t>
            </a:r>
            <a:r>
              <a:rPr lang="pt-BR" sz="2400" dirty="0" smtClean="0"/>
              <a:t>ambiente marinho</a:t>
            </a:r>
            <a:r>
              <a:rPr lang="pt-BR" sz="2400" dirty="0"/>
              <a:t>, em grande parte foi negligenciado ate meados do </a:t>
            </a:r>
            <a:r>
              <a:rPr lang="pt-BR" sz="2400" dirty="0" smtClean="0"/>
              <a:t>século passado </a:t>
            </a:r>
            <a:r>
              <a:rPr lang="pt-BR" sz="2400" dirty="0"/>
              <a:t>e, ate o presente momento, a biodiversidade </a:t>
            </a:r>
            <a:r>
              <a:rPr lang="pt-BR" sz="2400" dirty="0" smtClean="0"/>
              <a:t>encontrada nesse </a:t>
            </a:r>
            <a:r>
              <a:rPr lang="pt-BR" sz="2400" dirty="0"/>
              <a:t>ambiente ainda permanece em grande parte inexplorada </a:t>
            </a:r>
            <a:r>
              <a:rPr lang="pt-BR" sz="2400" dirty="0" smtClean="0"/>
              <a:t>e subutilizada.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942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915" y="1690688"/>
            <a:ext cx="12046689" cy="4351338"/>
          </a:xfrm>
        </p:spPr>
        <p:txBody>
          <a:bodyPr/>
          <a:lstStyle/>
          <a:p>
            <a:r>
              <a:rPr lang="pt-BR" dirty="0"/>
              <a:t>Dentre o universo dos microrganismos, </a:t>
            </a:r>
            <a:r>
              <a:rPr lang="pt-BR" dirty="0" smtClean="0"/>
              <a:t>é importante: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15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33915" y="2208073"/>
            <a:ext cx="119722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/>
              <a:t>Ressaltar </a:t>
            </a:r>
            <a:r>
              <a:rPr lang="pt-BR" sz="2400" dirty="0"/>
              <a:t>a </a:t>
            </a:r>
            <a:r>
              <a:rPr lang="pt-BR" sz="2400" dirty="0" smtClean="0"/>
              <a:t>química </a:t>
            </a:r>
            <a:r>
              <a:rPr lang="pt-BR" sz="2400" dirty="0"/>
              <a:t>dos fungos marinhos, os quais tem sido </a:t>
            </a:r>
            <a:r>
              <a:rPr lang="pt-BR" sz="2400" dirty="0" smtClean="0"/>
              <a:t>encontrados associados </a:t>
            </a:r>
            <a:r>
              <a:rPr lang="pt-BR" sz="2400" dirty="0"/>
              <a:t>a algas, plantas, invertebrados, moluscos, e </a:t>
            </a:r>
            <a:r>
              <a:rPr lang="pt-BR" sz="2400" dirty="0" smtClean="0"/>
              <a:t>ainda presentes </a:t>
            </a:r>
            <a:r>
              <a:rPr lang="pt-BR" sz="2400" dirty="0"/>
              <a:t>em sedimentos de </a:t>
            </a:r>
            <a:r>
              <a:rPr lang="pt-BR" sz="2400" dirty="0" smtClean="0"/>
              <a:t>costões </a:t>
            </a:r>
            <a:r>
              <a:rPr lang="pt-BR" sz="2400" dirty="0"/>
              <a:t>e </a:t>
            </a:r>
            <a:r>
              <a:rPr lang="pt-BR" sz="2400" dirty="0" smtClean="0"/>
              <a:t>regiões </a:t>
            </a:r>
            <a:r>
              <a:rPr lang="pt-BR" sz="2400" dirty="0"/>
              <a:t>de mangue </a:t>
            </a:r>
            <a:r>
              <a:rPr lang="pt-BR" sz="2400" dirty="0" smtClean="0"/>
              <a:t>(</a:t>
            </a:r>
            <a:r>
              <a:rPr lang="pt-BR" sz="2400" dirty="0" err="1" smtClean="0"/>
              <a:t>Ex</a:t>
            </a:r>
            <a:r>
              <a:rPr lang="pt-BR" sz="2400" dirty="0" smtClean="0"/>
              <a:t>: </a:t>
            </a:r>
            <a:r>
              <a:rPr lang="pt-BR" sz="2400" dirty="0" err="1" smtClean="0"/>
              <a:t>esquiterpenoides</a:t>
            </a:r>
            <a:r>
              <a:rPr lang="pt-BR" sz="2400" dirty="0" smtClean="0"/>
              <a:t> </a:t>
            </a:r>
            <a:r>
              <a:rPr lang="pt-BR" sz="2400" dirty="0" err="1"/>
              <a:t>drimanicos</a:t>
            </a:r>
            <a:r>
              <a:rPr lang="pt-BR" sz="2400" dirty="0"/>
              <a:t>, </a:t>
            </a:r>
            <a:r>
              <a:rPr lang="pt-BR" sz="2400" dirty="0" smtClean="0"/>
              <a:t>isolados do </a:t>
            </a:r>
            <a:r>
              <a:rPr lang="pt-BR" sz="2400" dirty="0"/>
              <a:t>fungo </a:t>
            </a:r>
            <a:r>
              <a:rPr lang="pt-BR" sz="2400" i="1" dirty="0" err="1"/>
              <a:t>Aspergillus</a:t>
            </a:r>
            <a:r>
              <a:rPr lang="pt-BR" sz="2400" i="1" dirty="0"/>
              <a:t> </a:t>
            </a:r>
            <a:r>
              <a:rPr lang="pt-BR" sz="2400" i="1" dirty="0" err="1" smtClean="0"/>
              <a:t>ustus</a:t>
            </a:r>
            <a:r>
              <a:rPr lang="pt-BR" sz="2400" dirty="0" smtClean="0"/>
              <a:t>, </a:t>
            </a:r>
            <a:r>
              <a:rPr lang="pt-BR" sz="2400" dirty="0" err="1"/>
              <a:t>citotoxicos</a:t>
            </a:r>
            <a:r>
              <a:rPr lang="pt-BR" sz="2400" dirty="0"/>
              <a:t> frente a varias linhagens de </a:t>
            </a:r>
            <a:r>
              <a:rPr lang="pt-BR" sz="2400" dirty="0" smtClean="0"/>
              <a:t>células tumorais;</a:t>
            </a:r>
          </a:p>
          <a:p>
            <a:endParaRPr lang="pt-BR" sz="2400" dirty="0" smtClean="0"/>
          </a:p>
          <a:p>
            <a:pPr marL="285750" indent="-285750">
              <a:buFontTx/>
              <a:buChar char="-"/>
            </a:pPr>
            <a:r>
              <a:rPr lang="pt-BR" sz="2400" dirty="0" smtClean="0"/>
              <a:t>Outra molécula </a:t>
            </a:r>
            <a:r>
              <a:rPr lang="pt-BR" sz="2400" dirty="0"/>
              <a:t>bem fascinante </a:t>
            </a:r>
            <a:r>
              <a:rPr lang="pt-BR" sz="2400" dirty="0" smtClean="0"/>
              <a:t>encontrada em </a:t>
            </a:r>
            <a:r>
              <a:rPr lang="pt-BR" sz="2400" i="1" dirty="0" err="1"/>
              <a:t>Phoma</a:t>
            </a:r>
            <a:r>
              <a:rPr lang="pt-BR" sz="2400" i="1" dirty="0"/>
              <a:t> </a:t>
            </a:r>
            <a:r>
              <a:rPr lang="pt-BR" sz="2400" dirty="0" err="1"/>
              <a:t>sp</a:t>
            </a:r>
            <a:r>
              <a:rPr lang="pt-BR" sz="2400" dirty="0"/>
              <a:t> foi a </a:t>
            </a:r>
            <a:r>
              <a:rPr lang="pt-BR" sz="2400" dirty="0" err="1"/>
              <a:t>epoxifomalina</a:t>
            </a:r>
            <a:r>
              <a:rPr lang="pt-BR" sz="2400" dirty="0"/>
              <a:t> A, a qual </a:t>
            </a:r>
            <a:r>
              <a:rPr lang="pt-BR" sz="2400" dirty="0" smtClean="0"/>
              <a:t>além </a:t>
            </a:r>
            <a:r>
              <a:rPr lang="pt-BR" sz="2400" dirty="0"/>
              <a:t>de ser </a:t>
            </a:r>
            <a:r>
              <a:rPr lang="pt-BR" sz="2400" dirty="0" smtClean="0"/>
              <a:t>citotóxica</a:t>
            </a:r>
            <a:endParaRPr lang="pt-BR" sz="2400" dirty="0"/>
          </a:p>
          <a:p>
            <a:r>
              <a:rPr lang="pt-BR" sz="2400" dirty="0"/>
              <a:t>para 12 das 36 linhagens de </a:t>
            </a:r>
            <a:r>
              <a:rPr lang="pt-BR" sz="2400" dirty="0" smtClean="0"/>
              <a:t>células </a:t>
            </a:r>
            <a:r>
              <a:rPr lang="pt-BR" sz="2400" dirty="0"/>
              <a:t>tumorais humanas avaliadas</a:t>
            </a:r>
            <a:r>
              <a:rPr lang="pt-BR" sz="2400" dirty="0" smtClean="0"/>
              <a:t>, tem um </a:t>
            </a:r>
            <a:r>
              <a:rPr lang="pt-BR" sz="2400" dirty="0"/>
              <a:t>mecanismo de </a:t>
            </a:r>
            <a:r>
              <a:rPr lang="pt-BR" sz="2400" dirty="0" smtClean="0"/>
              <a:t>ação especifico não correlacionado com </a:t>
            </a:r>
            <a:r>
              <a:rPr lang="pt-BR" sz="2400" dirty="0"/>
              <a:t>aqueles exibidos por </a:t>
            </a:r>
            <a:r>
              <a:rPr lang="pt-BR" sz="2400" dirty="0" smtClean="0"/>
              <a:t>padrões </a:t>
            </a:r>
            <a:r>
              <a:rPr lang="pt-BR" sz="2400" dirty="0"/>
              <a:t>de agentes </a:t>
            </a:r>
            <a:r>
              <a:rPr lang="pt-BR" sz="2400" dirty="0" smtClean="0"/>
              <a:t>anticâncer.</a:t>
            </a:r>
            <a:endParaRPr lang="pt-BR" sz="24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BIOPROSPECÇÃO E ECOSSISTEMA MARINHO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141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970" y="2014538"/>
            <a:ext cx="8817268" cy="3372643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16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654925" y="0"/>
            <a:ext cx="8784475" cy="132556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+mn-lt"/>
              </a:rPr>
              <a:t>BIOPROSPECÇÃO: BIOPRODUTOS</a:t>
            </a:r>
            <a:endParaRPr lang="pt-BR" i="1" u="sng" dirty="0"/>
          </a:p>
        </p:txBody>
      </p:sp>
    </p:spTree>
    <p:extLst>
      <p:ext uri="{BB962C8B-B14F-4D97-AF65-F5344CB8AC3E}">
        <p14:creationId xmlns:p14="http://schemas.microsoft.com/office/powerpoint/2010/main" val="3529692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11" y="2210991"/>
            <a:ext cx="9344589" cy="3625056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17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654925" y="0"/>
            <a:ext cx="8784475" cy="132556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+mn-lt"/>
              </a:rPr>
              <a:t>BIOPROSPECÇÃO: BIOPRODUTOS</a:t>
            </a:r>
            <a:endParaRPr lang="pt-BR" i="1" u="sng" dirty="0"/>
          </a:p>
        </p:txBody>
      </p:sp>
    </p:spTree>
    <p:extLst>
      <p:ext uri="{BB962C8B-B14F-4D97-AF65-F5344CB8AC3E}">
        <p14:creationId xmlns:p14="http://schemas.microsoft.com/office/powerpoint/2010/main" val="2612904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1391868"/>
            <a:ext cx="7891462" cy="4033414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18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654925" y="0"/>
            <a:ext cx="8784475" cy="1325563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+mn-lt"/>
              </a:rPr>
              <a:t>BIOPROSPECÇÃO: BIOPRODUTOS</a:t>
            </a:r>
            <a:endParaRPr lang="pt-BR" i="1" u="sng" dirty="0"/>
          </a:p>
        </p:txBody>
      </p:sp>
    </p:spTree>
    <p:extLst>
      <p:ext uri="{BB962C8B-B14F-4D97-AF65-F5344CB8AC3E}">
        <p14:creationId xmlns:p14="http://schemas.microsoft.com/office/powerpoint/2010/main" val="1485303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REFERÊNCIAS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5813" y="1474750"/>
            <a:ext cx="11249247" cy="36607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Letícia Veras </a:t>
            </a:r>
            <a:r>
              <a:rPr lang="pt-BR" dirty="0" smtClean="0"/>
              <a:t>Costa-Lotufo, </a:t>
            </a:r>
            <a:r>
              <a:rPr lang="pt-BR" dirty="0"/>
              <a:t>Diego Veras </a:t>
            </a:r>
            <a:r>
              <a:rPr lang="pt-BR" dirty="0" err="1"/>
              <a:t>Wilke</a:t>
            </a:r>
            <a:r>
              <a:rPr lang="pt-BR" dirty="0"/>
              <a:t> e Paula Christine Jimenez </a:t>
            </a:r>
            <a:r>
              <a:rPr lang="pt-BR" dirty="0" smtClean="0"/>
              <a:t>. </a:t>
            </a:r>
            <a:r>
              <a:rPr lang="pt-BR" dirty="0"/>
              <a:t>Organismos marinhos </a:t>
            </a:r>
            <a:r>
              <a:rPr lang="pt-BR" dirty="0" err="1"/>
              <a:t>comofonte</a:t>
            </a:r>
            <a:r>
              <a:rPr lang="pt-BR" dirty="0"/>
              <a:t> de novos fármacos: </a:t>
            </a:r>
            <a:r>
              <a:rPr lang="pt-BR" dirty="0" smtClean="0"/>
              <a:t>Histórico</a:t>
            </a:r>
            <a:r>
              <a:rPr lang="pt-BR" dirty="0"/>
              <a:t>&amp; </a:t>
            </a:r>
            <a:r>
              <a:rPr lang="pt-BR" dirty="0" smtClean="0"/>
              <a:t>perspectivas. </a:t>
            </a:r>
            <a:r>
              <a:rPr lang="pt-BR" i="1" dirty="0"/>
              <a:t>Quim. Nova, </a:t>
            </a:r>
            <a:r>
              <a:rPr lang="pt-BR" dirty="0"/>
              <a:t>Vol. 32, No. 3, 703-716, </a:t>
            </a:r>
            <a:r>
              <a:rPr lang="pt-BR" dirty="0" smtClean="0"/>
              <a:t>2009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Rafael de </a:t>
            </a:r>
            <a:r>
              <a:rPr lang="pt-BR" dirty="0" smtClean="0"/>
              <a:t>Felício, Ana </a:t>
            </a:r>
            <a:r>
              <a:rPr lang="pt-BR" dirty="0"/>
              <a:t>Ligia </a:t>
            </a:r>
            <a:r>
              <a:rPr lang="pt-BR" dirty="0" err="1"/>
              <a:t>Leandrini</a:t>
            </a:r>
            <a:r>
              <a:rPr lang="pt-BR" dirty="0"/>
              <a:t> de </a:t>
            </a:r>
            <a:r>
              <a:rPr lang="pt-BR" dirty="0" smtClean="0"/>
              <a:t>Oliveira, Hosana </a:t>
            </a:r>
            <a:r>
              <a:rPr lang="pt-BR" dirty="0"/>
              <a:t>Maria </a:t>
            </a:r>
            <a:r>
              <a:rPr lang="pt-BR" dirty="0" err="1" smtClean="0"/>
              <a:t>Debonsi</a:t>
            </a:r>
            <a:r>
              <a:rPr lang="pt-BR" dirty="0" smtClean="0"/>
              <a:t>. </a:t>
            </a:r>
            <a:r>
              <a:rPr lang="pt-BR" dirty="0" err="1"/>
              <a:t>Bioprospecção</a:t>
            </a:r>
            <a:r>
              <a:rPr lang="pt-BR" dirty="0"/>
              <a:t> a </a:t>
            </a:r>
            <a:r>
              <a:rPr lang="pt-BR" dirty="0" smtClean="0"/>
              <a:t>partir dos </a:t>
            </a:r>
            <a:r>
              <a:rPr lang="pt-BR" dirty="0"/>
              <a:t>oceanos: </a:t>
            </a:r>
            <a:r>
              <a:rPr lang="pt-BR" dirty="0" smtClean="0"/>
              <a:t>conectando a  descoberta </a:t>
            </a:r>
            <a:r>
              <a:rPr lang="pt-BR" dirty="0"/>
              <a:t>de </a:t>
            </a:r>
            <a:r>
              <a:rPr lang="pt-BR" dirty="0" smtClean="0"/>
              <a:t>novos fármacos </a:t>
            </a:r>
            <a:r>
              <a:rPr lang="pt-BR" dirty="0"/>
              <a:t>aos </a:t>
            </a:r>
            <a:r>
              <a:rPr lang="pt-BR" dirty="0" smtClean="0"/>
              <a:t>produtos naturais marinhos.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Kingston, D.G.I. </a:t>
            </a:r>
            <a:r>
              <a:rPr lang="en-US" i="1" dirty="0"/>
              <a:t>Journal of Natural Products</a:t>
            </a:r>
            <a:r>
              <a:rPr lang="en-US" dirty="0"/>
              <a:t>, Vol.74, no.496. 2011.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Zhu</a:t>
            </a:r>
            <a:r>
              <a:rPr lang="en-US" dirty="0"/>
              <a:t>, F.; Qin, C.; Tao, L.; </a:t>
            </a:r>
            <a:r>
              <a:rPr lang="en-US" i="1" dirty="0"/>
              <a:t>et al</a:t>
            </a:r>
            <a:r>
              <a:rPr lang="en-US" dirty="0"/>
              <a:t>. “Clustered patterns of species origins </a:t>
            </a:r>
            <a:r>
              <a:rPr lang="en-US" dirty="0" smtClean="0"/>
              <a:t>of nature-derived </a:t>
            </a:r>
            <a:r>
              <a:rPr lang="en-US" dirty="0"/>
              <a:t>drugs and clues for future bioprospecting”. </a:t>
            </a:r>
            <a:r>
              <a:rPr lang="en-US" i="1" dirty="0" err="1"/>
              <a:t>Pnas</a:t>
            </a:r>
            <a:r>
              <a:rPr lang="en-US" dirty="0"/>
              <a:t>, Vol</a:t>
            </a:r>
            <a:r>
              <a:rPr lang="en-US" dirty="0" smtClean="0"/>
              <a:t>. </a:t>
            </a:r>
            <a:r>
              <a:rPr lang="pt-BR" dirty="0" smtClean="0"/>
              <a:t>108</a:t>
            </a:r>
            <a:r>
              <a:rPr lang="pt-BR" dirty="0"/>
              <a:t>, no. 31, pp.12943-12948. 2011. </a:t>
            </a:r>
            <a:r>
              <a:rPr lang="pt-BR" dirty="0" err="1"/>
              <a:t>Disponivel</a:t>
            </a:r>
            <a:r>
              <a:rPr lang="pt-BR" dirty="0"/>
              <a:t> em: </a:t>
            </a:r>
            <a:r>
              <a:rPr lang="pt-BR" dirty="0">
                <a:hlinkClick r:id="rId2"/>
              </a:rPr>
              <a:t>www.pnas.org/cgi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 </a:t>
            </a:r>
            <a:r>
              <a:rPr lang="pt-BR" dirty="0" err="1" smtClean="0"/>
              <a:t>doi</a:t>
            </a:r>
            <a:r>
              <a:rPr lang="pt-BR" dirty="0" smtClean="0"/>
              <a:t>/10.1073/pnas.1107336108 </a:t>
            </a:r>
            <a:r>
              <a:rPr lang="pt-BR" dirty="0"/>
              <a:t>(acesso em junho de 2012)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Blunt</a:t>
            </a:r>
            <a:r>
              <a:rPr lang="en-US" dirty="0"/>
              <a:t>, J.W.; </a:t>
            </a:r>
            <a:r>
              <a:rPr lang="en-US" dirty="0" err="1"/>
              <a:t>Copp</a:t>
            </a:r>
            <a:r>
              <a:rPr lang="en-US" dirty="0"/>
              <a:t>, B.R.; </a:t>
            </a:r>
            <a:r>
              <a:rPr lang="en-US" i="1" dirty="0"/>
              <a:t>et al</a:t>
            </a:r>
            <a:r>
              <a:rPr lang="en-US" dirty="0"/>
              <a:t>. </a:t>
            </a:r>
            <a:r>
              <a:rPr lang="en-US" i="1" dirty="0"/>
              <a:t>Natural Product Reports</a:t>
            </a:r>
            <a:r>
              <a:rPr lang="en-US" dirty="0"/>
              <a:t>, Vol.26, no.170. 2009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68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524" y="2607172"/>
            <a:ext cx="6648431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4000" b="1" dirty="0" smtClean="0">
                <a:solidFill>
                  <a:srgbClr val="FF0000"/>
                </a:solidFill>
                <a:latin typeface="+mn-lt"/>
              </a:rPr>
              <a:t>ROTEIRO</a:t>
            </a:r>
            <a:r>
              <a:rPr lang="pt-BR" sz="4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t-BR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1100" b="1" dirty="0" smtClean="0">
                <a:solidFill>
                  <a:srgbClr val="FF0000"/>
                </a:solidFill>
              </a:rPr>
              <a:t/>
            </a:r>
            <a:br>
              <a:rPr lang="pt-BR" sz="1100" b="1" dirty="0" smtClean="0">
                <a:solidFill>
                  <a:srgbClr val="FF0000"/>
                </a:solidFill>
              </a:rPr>
            </a:br>
            <a:r>
              <a:rPr lang="pt-BR" sz="2700" dirty="0" smtClean="0">
                <a:latin typeface="+mn-lt"/>
              </a:rPr>
              <a:t>- </a:t>
            </a:r>
            <a:r>
              <a:rPr lang="pt-BR" sz="2700" dirty="0" err="1" smtClean="0">
                <a:latin typeface="+mn-lt"/>
              </a:rPr>
              <a:t>Bioprospecções</a:t>
            </a: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</a:t>
            </a:r>
            <a:r>
              <a:rPr lang="pt-BR" sz="2700" dirty="0" smtClean="0">
                <a:latin typeface="+mn-lt"/>
              </a:rPr>
              <a:t>C</a:t>
            </a:r>
            <a:r>
              <a:rPr lang="pt-BR" sz="2700" dirty="0" smtClean="0">
                <a:latin typeface="+mn-lt"/>
              </a:rPr>
              <a:t>ontextualizações</a:t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Histórico</a:t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Importância</a:t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Riscos</a:t>
            </a: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Aplicações</a:t>
            </a: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Biopirataria</a:t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</a:t>
            </a:r>
            <a:r>
              <a:rPr lang="pt-BR" sz="2700" dirty="0" err="1" smtClean="0">
                <a:latin typeface="+mn-lt"/>
              </a:rPr>
              <a:t>Bioprospecções</a:t>
            </a:r>
            <a:r>
              <a:rPr lang="pt-BR" sz="2700" dirty="0" smtClean="0">
                <a:latin typeface="+mn-lt"/>
              </a:rPr>
              <a:t> em Sistemas Marinhos</a:t>
            </a:r>
            <a:r>
              <a:rPr lang="pt-BR" sz="2700" dirty="0">
                <a:latin typeface="+mn-lt"/>
              </a:rPr>
              <a:t/>
            </a:r>
            <a:br>
              <a:rPr lang="pt-BR" sz="2700" dirty="0">
                <a:latin typeface="+mn-lt"/>
              </a:rPr>
            </a:br>
            <a:r>
              <a:rPr lang="pt-BR" sz="2700" dirty="0" smtClean="0">
                <a:latin typeface="+mn-lt"/>
              </a:rPr>
              <a:t>- </a:t>
            </a:r>
            <a:r>
              <a:rPr lang="pt-BR" sz="2700" dirty="0" smtClean="0">
                <a:latin typeface="+mn-lt"/>
              </a:rPr>
              <a:t>Pesquisas</a:t>
            </a: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</a:t>
            </a:r>
            <a:r>
              <a:rPr lang="pt-BR" sz="2700" dirty="0" err="1" smtClean="0">
                <a:latin typeface="+mn-lt"/>
              </a:rPr>
              <a:t>Bioprospecção</a:t>
            </a:r>
            <a:r>
              <a:rPr lang="pt-BR" sz="2700" dirty="0" smtClean="0">
                <a:latin typeface="+mn-lt"/>
              </a:rPr>
              <a:t> farmacêutica</a:t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- </a:t>
            </a:r>
            <a:r>
              <a:rPr lang="pt-BR" sz="2700" dirty="0" err="1" smtClean="0">
                <a:latin typeface="+mn-lt"/>
              </a:rPr>
              <a:t>Bioprodutos</a:t>
            </a: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3100" dirty="0" smtClean="0"/>
              <a:t/>
            </a:r>
            <a:br>
              <a:rPr lang="pt-BR" sz="3100" dirty="0" smtClean="0"/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02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39444" y="188029"/>
            <a:ext cx="5709355" cy="1325563"/>
          </a:xfrm>
        </p:spPr>
        <p:txBody>
          <a:bodyPr/>
          <a:lstStyle/>
          <a:p>
            <a:r>
              <a:rPr lang="pt-BR" b="1" dirty="0" smtClean="0">
                <a:solidFill>
                  <a:srgbClr val="0070C0"/>
                </a:solidFill>
              </a:rPr>
              <a:t>FINALIZANDO AULA 02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2516"/>
          </a:xfrm>
        </p:spPr>
        <p:txBody>
          <a:bodyPr>
            <a:normAutofit/>
          </a:bodyPr>
          <a:lstStyle/>
          <a:p>
            <a:r>
              <a:rPr lang="pt-BR" dirty="0" smtClean="0"/>
              <a:t>Dúvidas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elidamarnunes@usp.br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47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755" y="0"/>
            <a:ext cx="10515600" cy="1325563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1. BIOPROSPECÇÃO: CONTEXTUALIZAÇÕES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047" y="1325563"/>
            <a:ext cx="11511844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400" dirty="0" err="1" smtClean="0"/>
              <a:t>Bioprospecção</a:t>
            </a:r>
            <a:r>
              <a:rPr lang="pt-BR" sz="2400" dirty="0" smtClean="0"/>
              <a:t> é a coleta de materiais biológicos para uso na agricultura/medicina com </a:t>
            </a:r>
            <a:r>
              <a:rPr lang="pt-BR" sz="2400" dirty="0" err="1" smtClean="0"/>
              <a:t>repartilhamento</a:t>
            </a:r>
            <a:r>
              <a:rPr lang="pt-BR" sz="2400" dirty="0" smtClean="0"/>
              <a:t> de benefícios e preservação do meio ambiente;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400" dirty="0" smtClean="0"/>
              <a:t>Termo cunhado em 1992, na </a:t>
            </a:r>
            <a:r>
              <a:rPr lang="pt-BR" sz="2400" dirty="0"/>
              <a:t>Convenção das Nações Unidas sobre Diversidade Biológica </a:t>
            </a:r>
            <a:r>
              <a:rPr lang="pt-BR" sz="2400" dirty="0" smtClean="0"/>
              <a:t>que buscou a melhorias para a </a:t>
            </a:r>
            <a:r>
              <a:rPr lang="pt-BR" sz="2400" dirty="0"/>
              <a:t>humanidade </a:t>
            </a:r>
            <a:r>
              <a:rPr lang="pt-BR" sz="2400" dirty="0" smtClean="0"/>
              <a:t>através de recursos </a:t>
            </a:r>
            <a:r>
              <a:rPr lang="pt-BR" sz="2400" dirty="0"/>
              <a:t>biológicos </a:t>
            </a:r>
            <a:r>
              <a:rPr lang="pt-BR" sz="2400" dirty="0" smtClean="0"/>
              <a:t>tornando-se sujeita </a:t>
            </a:r>
            <a:r>
              <a:rPr lang="pt-BR" sz="2400" dirty="0"/>
              <a:t>à regulamentação </a:t>
            </a:r>
            <a:r>
              <a:rPr lang="pt-BR" sz="2400" dirty="0" smtClean="0"/>
              <a:t>global;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400" dirty="0" smtClean="0"/>
              <a:t>Assim, toda a coleção de material biológico ou de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 smtClean="0"/>
              <a:t>conhecimento </a:t>
            </a:r>
            <a:r>
              <a:rPr lang="pt-BR" sz="2400" dirty="0"/>
              <a:t>'tradicional' </a:t>
            </a:r>
            <a:r>
              <a:rPr lang="pt-BR" sz="2400" dirty="0" smtClean="0"/>
              <a:t>bem como a maneira de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 smtClean="0"/>
              <a:t>uso que não atendam aos requisitos dessa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 smtClean="0"/>
              <a:t>Convenção, são conhecidos como biopirataria.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3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163" y="3740504"/>
            <a:ext cx="4764728" cy="261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6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623" y="0"/>
            <a:ext cx="9524999" cy="132556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BIOPROSPECÇÃO: CONTEXTUALIZAÇÕES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178" y="1001536"/>
            <a:ext cx="1176302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A </a:t>
            </a:r>
            <a:r>
              <a:rPr lang="pt-BR" sz="2400" dirty="0" err="1" smtClean="0"/>
              <a:t>Bioprospecção</a:t>
            </a:r>
            <a:r>
              <a:rPr lang="pt-BR" sz="2400" dirty="0" smtClean="0"/>
              <a:t> é definida como a </a:t>
            </a:r>
            <a:r>
              <a:rPr lang="pt-BR" sz="2400" dirty="0"/>
              <a:t>busca </a:t>
            </a:r>
            <a:r>
              <a:rPr lang="pt-BR" sz="2400" dirty="0" smtClean="0"/>
              <a:t>sistemática/organizada </a:t>
            </a:r>
            <a:r>
              <a:rPr lang="pt-BR" sz="2400" dirty="0"/>
              <a:t>por produtos </a:t>
            </a:r>
            <a:r>
              <a:rPr lang="pt-BR" sz="2400" dirty="0" smtClean="0"/>
              <a:t>derivados </a:t>
            </a:r>
            <a:r>
              <a:rPr lang="pt-BR" sz="2400" dirty="0"/>
              <a:t>de </a:t>
            </a:r>
            <a:r>
              <a:rPr lang="pt-BR" sz="2400" dirty="0" err="1" smtClean="0"/>
              <a:t>biorrecursos</a:t>
            </a:r>
            <a:r>
              <a:rPr lang="pt-BR" sz="2400" dirty="0" smtClean="0"/>
              <a:t> (</a:t>
            </a:r>
            <a:r>
              <a:rPr lang="pt-BR" sz="2400" dirty="0" err="1" smtClean="0"/>
              <a:t>Ex</a:t>
            </a:r>
            <a:r>
              <a:rPr lang="pt-BR" sz="2400" dirty="0" smtClean="0"/>
              <a:t>: plantas</a:t>
            </a:r>
            <a:r>
              <a:rPr lang="pt-BR" sz="2400" dirty="0"/>
              <a:t>, microrganismos, animais, etc</a:t>
            </a:r>
            <a:r>
              <a:rPr lang="pt-BR" sz="2400" dirty="0" smtClean="0"/>
              <a:t>.), </a:t>
            </a:r>
            <a:r>
              <a:rPr lang="pt-BR" sz="2400" dirty="0"/>
              <a:t>que podem ser </a:t>
            </a:r>
            <a:r>
              <a:rPr lang="pt-BR" sz="2400" dirty="0" smtClean="0"/>
              <a:t>desenvolvidos/revertidos </a:t>
            </a:r>
            <a:r>
              <a:rPr lang="pt-BR" sz="2400" dirty="0"/>
              <a:t>posteriormente para comercialização e benefícios gerais para a </a:t>
            </a:r>
            <a:r>
              <a:rPr lang="pt-BR" sz="2400" dirty="0" smtClean="0"/>
              <a:t>sociedade;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O </a:t>
            </a:r>
            <a:r>
              <a:rPr lang="pt-BR" sz="2400" dirty="0"/>
              <a:t>mercado </a:t>
            </a:r>
            <a:r>
              <a:rPr lang="pt-BR" sz="2400" dirty="0" smtClean="0"/>
              <a:t>farmacêutico e de produtos </a:t>
            </a:r>
            <a:r>
              <a:rPr lang="pt-BR" sz="2400" dirty="0"/>
              <a:t>naturais </a:t>
            </a:r>
            <a:r>
              <a:rPr lang="pt-BR" sz="2400" dirty="0" smtClean="0"/>
              <a:t>é a fonte </a:t>
            </a:r>
            <a:r>
              <a:rPr lang="pt-BR" sz="2400" dirty="0"/>
              <a:t>mais importante de novas substancias </a:t>
            </a:r>
            <a:r>
              <a:rPr lang="pt-BR" sz="2400" dirty="0" err="1" smtClean="0"/>
              <a:t>bioativas</a:t>
            </a:r>
            <a:r>
              <a:rPr lang="pt-BR" sz="2400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/>
              <a:t>Novos nichos e </a:t>
            </a:r>
            <a:r>
              <a:rPr lang="pt-BR" sz="2400" dirty="0" smtClean="0"/>
              <a:t>interações </a:t>
            </a:r>
            <a:r>
              <a:rPr lang="pt-BR" sz="2400" dirty="0"/>
              <a:t>ecológicas </a:t>
            </a:r>
            <a:r>
              <a:rPr lang="pt-BR" sz="2400" dirty="0" smtClean="0"/>
              <a:t>tem grande importância como </a:t>
            </a:r>
            <a:r>
              <a:rPr lang="pt-BR" sz="2400" dirty="0"/>
              <a:t>alvos alternativos para a pesquisa de produtos naturais </a:t>
            </a:r>
            <a:r>
              <a:rPr lang="pt-BR" sz="2400" dirty="0" smtClean="0"/>
              <a:t>sendo fonte primordial em novas </a:t>
            </a:r>
            <a:r>
              <a:rPr lang="pt-BR" sz="2400" dirty="0"/>
              <a:t>substancias </a:t>
            </a:r>
            <a:r>
              <a:rPr lang="pt-BR" sz="2400" dirty="0" err="1"/>
              <a:t>bioativas</a:t>
            </a:r>
            <a:r>
              <a:rPr lang="pt-BR" sz="24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4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18" y="4718755"/>
            <a:ext cx="3245840" cy="209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2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417" y="1094874"/>
            <a:ext cx="11691257" cy="38948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Bilhões </a:t>
            </a:r>
            <a:r>
              <a:rPr lang="pt-BR" sz="2400" dirty="0"/>
              <a:t>de anos de </a:t>
            </a:r>
            <a:r>
              <a:rPr lang="pt-BR" sz="2400" dirty="0" smtClean="0"/>
              <a:t>evolução, traz a </a:t>
            </a:r>
            <a:r>
              <a:rPr lang="pt-BR" sz="2400" dirty="0"/>
              <a:t>natureza </a:t>
            </a:r>
            <a:r>
              <a:rPr lang="pt-BR" sz="2400" dirty="0" smtClean="0"/>
              <a:t>uma </a:t>
            </a:r>
            <a:r>
              <a:rPr lang="pt-BR" sz="2400" dirty="0"/>
              <a:t>enorme diversidade de organismos terrestres e </a:t>
            </a:r>
            <a:r>
              <a:rPr lang="pt-BR" sz="2400" dirty="0" smtClean="0"/>
              <a:t>marinhos (estima‑se 30 milhões </a:t>
            </a:r>
            <a:r>
              <a:rPr lang="pt-BR" sz="2400" dirty="0"/>
              <a:t>de insetos, 1,5 </a:t>
            </a:r>
            <a:r>
              <a:rPr lang="pt-BR" sz="2400" dirty="0" smtClean="0"/>
              <a:t>milhão </a:t>
            </a:r>
            <a:r>
              <a:rPr lang="pt-BR" sz="2400" dirty="0"/>
              <a:t>de algas, 1,5 </a:t>
            </a:r>
            <a:r>
              <a:rPr lang="pt-BR" sz="2400" dirty="0" smtClean="0"/>
              <a:t>milhão </a:t>
            </a:r>
            <a:r>
              <a:rPr lang="pt-BR" sz="2400" dirty="0"/>
              <a:t>de fungos</a:t>
            </a:r>
            <a:r>
              <a:rPr lang="pt-BR" sz="2400" dirty="0" smtClean="0"/>
              <a:t>, 1 milhão </a:t>
            </a:r>
            <a:r>
              <a:rPr lang="pt-BR" sz="2400" dirty="0"/>
              <a:t>de animais, </a:t>
            </a:r>
            <a:r>
              <a:rPr lang="pt-BR" sz="2400" dirty="0" smtClean="0"/>
              <a:t>e  </a:t>
            </a:r>
            <a:r>
              <a:rPr lang="pt-BR" sz="2400" dirty="0"/>
              <a:t>400 </a:t>
            </a:r>
            <a:r>
              <a:rPr lang="pt-BR" sz="2400" dirty="0" smtClean="0"/>
              <a:t>mil espécies </a:t>
            </a:r>
            <a:r>
              <a:rPr lang="pt-BR" sz="2400" dirty="0"/>
              <a:t>de </a:t>
            </a:r>
            <a:r>
              <a:rPr lang="pt-BR" sz="2400" dirty="0" smtClean="0"/>
              <a:t>plantas);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Grande </a:t>
            </a:r>
            <a:r>
              <a:rPr lang="pt-BR" sz="2400" dirty="0"/>
              <a:t>parte </a:t>
            </a:r>
            <a:r>
              <a:rPr lang="pt-BR" sz="2400" dirty="0" smtClean="0"/>
              <a:t>da riqueza </a:t>
            </a:r>
            <a:r>
              <a:rPr lang="pt-BR" sz="2400" dirty="0"/>
              <a:t>natural </a:t>
            </a:r>
            <a:r>
              <a:rPr lang="pt-BR" sz="2400" dirty="0" smtClean="0"/>
              <a:t>vem dos oceanos (representam </a:t>
            </a:r>
            <a:r>
              <a:rPr lang="pt-BR" sz="2400" dirty="0"/>
              <a:t>a maior </a:t>
            </a:r>
            <a:r>
              <a:rPr lang="pt-BR" sz="2400" dirty="0" smtClean="0"/>
              <a:t>concentração de vida </a:t>
            </a:r>
            <a:r>
              <a:rPr lang="pt-BR" sz="2400" dirty="0"/>
              <a:t>no planeta, cobrindo 70,8% da </a:t>
            </a:r>
            <a:r>
              <a:rPr lang="pt-BR" sz="2400" dirty="0" smtClean="0"/>
              <a:t>superfície terrestre);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/>
              <a:t>Mares e oceanos ocupam </a:t>
            </a:r>
            <a:r>
              <a:rPr lang="pt-BR" sz="2400" dirty="0" smtClean="0"/>
              <a:t>2/3 da Terra, abrigam muitos grupos </a:t>
            </a:r>
            <a:r>
              <a:rPr lang="pt-BR" sz="2400" dirty="0"/>
              <a:t>de </a:t>
            </a:r>
            <a:r>
              <a:rPr lang="pt-BR" sz="2400" dirty="0" smtClean="0"/>
              <a:t>organismos sendo considerado ecossistemas </a:t>
            </a:r>
            <a:r>
              <a:rPr lang="pt-BR" sz="2400" dirty="0"/>
              <a:t>marinhos </a:t>
            </a:r>
            <a:r>
              <a:rPr lang="pt-BR" sz="2400" dirty="0" smtClean="0"/>
              <a:t>como </a:t>
            </a:r>
            <a:r>
              <a:rPr lang="pt-BR" sz="2400" dirty="0"/>
              <a:t>detentores da maior biodiversidade </a:t>
            </a:r>
            <a:r>
              <a:rPr lang="pt-BR" sz="2400" dirty="0" err="1"/>
              <a:t>filética</a:t>
            </a:r>
            <a:r>
              <a:rPr lang="pt-BR" sz="2400" dirty="0"/>
              <a:t>, com potencial </a:t>
            </a:r>
            <a:r>
              <a:rPr lang="pt-BR" sz="2400" dirty="0" smtClean="0"/>
              <a:t>biotecnológico praticamente ilimitado.</a:t>
            </a:r>
            <a:endParaRPr lang="pt-B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BR" sz="2400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5</a:t>
            </a:fld>
            <a:endParaRPr lang="pt-B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2489" y="-48126"/>
            <a:ext cx="10631311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 smtClean="0">
                <a:solidFill>
                  <a:srgbClr val="FF0000"/>
                </a:solidFill>
                <a:latin typeface="+mn-lt"/>
              </a:rPr>
              <a:t>BIOPROSPECÇÃO: BIODIVERSIDADE</a:t>
            </a:r>
            <a:endParaRPr lang="pt-BR" altLang="pt-BR" b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 descr="https://2.bp.blogspot.com/_4ygI4JRPyFM/TJtVz5mJuaI/AAAAAAAADU4/fGOU00ssd-s/w1200-h630-p-k-no-nu/fundo+do+m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329" y="4802219"/>
            <a:ext cx="2621492" cy="196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rasileira cria tecnologia que rastreia biodiversidade utilizad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228" y="4802219"/>
            <a:ext cx="3733243" cy="196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04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045" y="0"/>
            <a:ext cx="11432822" cy="1325563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BIOPROSPECÇÃO: IMPORTÂNCIA ECONÔMICA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287" y="1148291"/>
            <a:ext cx="11906955" cy="38301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Economicamente a </a:t>
            </a:r>
            <a:r>
              <a:rPr lang="pt-BR" sz="2400" dirty="0" err="1" smtClean="0"/>
              <a:t>Bioprospecção</a:t>
            </a:r>
            <a:r>
              <a:rPr lang="pt-BR" sz="2400" dirty="0"/>
              <a:t>/</a:t>
            </a:r>
            <a:r>
              <a:rPr lang="pt-BR" sz="2400" dirty="0" smtClean="0"/>
              <a:t>prospecção </a:t>
            </a:r>
            <a:r>
              <a:rPr lang="pt-BR" sz="2400" dirty="0"/>
              <a:t>da </a:t>
            </a:r>
            <a:r>
              <a:rPr lang="pt-BR" sz="2400" dirty="0" smtClean="0"/>
              <a:t>biodiversidade, ou exploração </a:t>
            </a:r>
            <a:r>
              <a:rPr lang="pt-BR" sz="2400" dirty="0"/>
              <a:t>de fontes naturais para pequenas moléculas, </a:t>
            </a:r>
            <a:r>
              <a:rPr lang="pt-BR" sz="2400" dirty="0" smtClean="0"/>
              <a:t>macromoléculas, informações </a:t>
            </a:r>
            <a:r>
              <a:rPr lang="pt-BR" sz="2400" dirty="0"/>
              <a:t>bioquímicas e </a:t>
            </a:r>
            <a:r>
              <a:rPr lang="pt-BR" sz="2400" dirty="0" smtClean="0"/>
              <a:t>genéticas, é o meio que utiliza do desenvolvimento de produtos </a:t>
            </a:r>
            <a:r>
              <a:rPr lang="pt-BR" sz="2400" dirty="0"/>
              <a:t>comercialmente valiosos para a agricultura, </a:t>
            </a:r>
            <a:r>
              <a:rPr lang="pt-BR" sz="2400" dirty="0" smtClean="0"/>
              <a:t>aquicultura</a:t>
            </a:r>
            <a:r>
              <a:rPr lang="pt-BR" sz="2400" dirty="0"/>
              <a:t>, </a:t>
            </a:r>
            <a:r>
              <a:rPr lang="pt-BR" sz="2400" dirty="0" err="1" smtClean="0"/>
              <a:t>biorremediação</a:t>
            </a:r>
            <a:r>
              <a:rPr lang="pt-BR" sz="2400" dirty="0"/>
              <a:t>, </a:t>
            </a:r>
            <a:r>
              <a:rPr lang="pt-BR" sz="2400" dirty="0" smtClean="0"/>
              <a:t>cosméticos</a:t>
            </a:r>
            <a:r>
              <a:rPr lang="pt-BR" sz="2400" dirty="0"/>
              <a:t>, </a:t>
            </a:r>
            <a:r>
              <a:rPr lang="pt-BR" sz="2400" dirty="0" smtClean="0"/>
              <a:t>nanotecnologia</a:t>
            </a:r>
            <a:r>
              <a:rPr lang="pt-BR" sz="2400" dirty="0"/>
              <a:t>, </a:t>
            </a:r>
            <a:r>
              <a:rPr lang="pt-BR" sz="2400" dirty="0" smtClean="0"/>
              <a:t>ou </a:t>
            </a:r>
            <a:r>
              <a:rPr lang="pt-BR" sz="2400" dirty="0"/>
              <a:t>indústrias </a:t>
            </a:r>
            <a:r>
              <a:rPr lang="pt-BR" sz="2400" dirty="0" smtClean="0"/>
              <a:t>farmacêuticas;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Somente na indústria farmacêutica, </a:t>
            </a:r>
            <a:r>
              <a:rPr lang="pt-BR" sz="2400" dirty="0"/>
              <a:t>um terço </a:t>
            </a:r>
            <a:r>
              <a:rPr lang="pt-BR" sz="2400" dirty="0" smtClean="0"/>
              <a:t>dos medicamentos </a:t>
            </a:r>
            <a:r>
              <a:rPr lang="pt-BR" sz="2400" dirty="0"/>
              <a:t>de pequenas moléculas aprovados pela </a:t>
            </a:r>
            <a:r>
              <a:rPr lang="pt-BR" sz="2400" i="1" dirty="0" err="1"/>
              <a:t>Food</a:t>
            </a:r>
            <a:r>
              <a:rPr lang="pt-BR" sz="2400" i="1" dirty="0"/>
              <a:t> </a:t>
            </a:r>
            <a:r>
              <a:rPr lang="pt-BR" sz="2400" i="1" dirty="0" err="1"/>
              <a:t>and</a:t>
            </a:r>
            <a:r>
              <a:rPr lang="pt-BR" sz="2400" i="1" dirty="0"/>
              <a:t> </a:t>
            </a:r>
            <a:r>
              <a:rPr lang="pt-BR" sz="2400" i="1" dirty="0" err="1"/>
              <a:t>Drug</a:t>
            </a:r>
            <a:r>
              <a:rPr lang="pt-BR" sz="2400" i="1" dirty="0"/>
              <a:t> </a:t>
            </a:r>
            <a:r>
              <a:rPr lang="pt-BR" sz="2400" i="1" dirty="0" err="1"/>
              <a:t>Administration</a:t>
            </a:r>
            <a:r>
              <a:rPr lang="pt-BR" sz="2400" i="1" dirty="0"/>
              <a:t> </a:t>
            </a:r>
            <a:r>
              <a:rPr lang="pt-BR" sz="2400" dirty="0"/>
              <a:t>(FDA) dos EUA </a:t>
            </a:r>
            <a:r>
              <a:rPr lang="pt-BR" sz="2400" dirty="0" smtClean="0"/>
              <a:t>eram provenientes de produtos/compostos </a:t>
            </a:r>
            <a:r>
              <a:rPr lang="pt-BR" sz="2400" dirty="0"/>
              <a:t>derivados de produtos </a:t>
            </a:r>
            <a:r>
              <a:rPr lang="pt-BR" sz="2400" dirty="0" smtClean="0"/>
              <a:t>naturais</a:t>
            </a:r>
            <a:r>
              <a:rPr lang="pt-BR" sz="2400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6</a:t>
            </a:fld>
            <a:endParaRPr lang="pt-BR"/>
          </a:p>
        </p:txBody>
      </p:sp>
      <p:pic>
        <p:nvPicPr>
          <p:cNvPr id="4098" name="Picture 2" descr="https://www.fapema.br/wp-content/uploads/2014/01/remedio-1200x545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780" y="4629752"/>
            <a:ext cx="4569351" cy="207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19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933" y="139347"/>
            <a:ext cx="11082867" cy="1325563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BIOPROSPEÇÃO: RISCOS AÇÕES PROTETIVAS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7229" y="1549976"/>
            <a:ext cx="11602155" cy="22383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Colheita </a:t>
            </a:r>
            <a:r>
              <a:rPr lang="pt-BR" sz="2400" dirty="0"/>
              <a:t>excessiva de espécies </a:t>
            </a:r>
            <a:r>
              <a:rPr lang="pt-BR" sz="2400" dirty="0" smtClean="0"/>
              <a:t>individuais/danos ambientais;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Para evitar riscos: Leis nacionais (</a:t>
            </a:r>
            <a:r>
              <a:rPr lang="pt-BR" sz="2400" dirty="0" err="1" smtClean="0"/>
              <a:t>Ex</a:t>
            </a:r>
            <a:r>
              <a:rPr lang="pt-BR" sz="2400" dirty="0" smtClean="0"/>
              <a:t>: Lei </a:t>
            </a:r>
            <a:r>
              <a:rPr lang="pt-BR" sz="2400" dirty="0"/>
              <a:t>de Proteção de Mamíferos </a:t>
            </a:r>
            <a:r>
              <a:rPr lang="pt-BR" sz="2400" dirty="0" smtClean="0"/>
              <a:t>Marinhos-EUA; Lei </a:t>
            </a:r>
            <a:r>
              <a:rPr lang="pt-BR" sz="2400" dirty="0"/>
              <a:t>de Espécies </a:t>
            </a:r>
            <a:r>
              <a:rPr lang="pt-BR" sz="2400" dirty="0" smtClean="0"/>
              <a:t>Ameaçadas-EUA;  </a:t>
            </a:r>
            <a:r>
              <a:rPr lang="pt-BR" sz="2400" dirty="0"/>
              <a:t>Convenção das Nações Unidas sobre Diversidade </a:t>
            </a:r>
            <a:r>
              <a:rPr lang="pt-BR" sz="2400" dirty="0" smtClean="0"/>
              <a:t>Biológica; Convenção </a:t>
            </a:r>
            <a:r>
              <a:rPr lang="pt-BR" sz="2400" dirty="0"/>
              <a:t>das Nações Unidas sobre o Direito do </a:t>
            </a:r>
            <a:r>
              <a:rPr lang="pt-BR" sz="2400" dirty="0" smtClean="0"/>
              <a:t>Mar; Tratado </a:t>
            </a:r>
            <a:r>
              <a:rPr lang="pt-BR" sz="2400" dirty="0"/>
              <a:t>da Antártica da </a:t>
            </a:r>
            <a:r>
              <a:rPr lang="pt-BR" sz="2400" dirty="0" smtClean="0"/>
              <a:t>ONU).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7</a:t>
            </a:fld>
            <a:endParaRPr lang="pt-BR"/>
          </a:p>
        </p:txBody>
      </p:sp>
      <p:pic>
        <p:nvPicPr>
          <p:cNvPr id="5122" name="Picture 2" descr="https://miro.medium.com/max/14720/1*xUFLUzWe6_n9u3mt-hXiAQ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58" y="4394412"/>
            <a:ext cx="2700416" cy="180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23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67" y="94191"/>
            <a:ext cx="11819466" cy="1325563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BIOPROSPECÇÃO: APLICAÇÕES-AGRICULTURA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267" y="1262099"/>
            <a:ext cx="11819466" cy="324610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Recursos/produtos </a:t>
            </a:r>
            <a:r>
              <a:rPr lang="pt-BR" sz="2400" dirty="0"/>
              <a:t>derivados da </a:t>
            </a:r>
            <a:r>
              <a:rPr lang="pt-BR" sz="2400" dirty="0" err="1"/>
              <a:t>bioprospecção</a:t>
            </a:r>
            <a:r>
              <a:rPr lang="pt-BR" sz="2400" dirty="0"/>
              <a:t> usados na </a:t>
            </a:r>
            <a:r>
              <a:rPr lang="pt-BR" sz="2400" dirty="0" smtClean="0"/>
              <a:t>agricultura incluem o uso de </a:t>
            </a:r>
            <a:r>
              <a:rPr lang="pt-BR" sz="2400" dirty="0" err="1" smtClean="0"/>
              <a:t>biofertilizantes</a:t>
            </a:r>
            <a:r>
              <a:rPr lang="pt-BR" sz="2400" dirty="0"/>
              <a:t>, </a:t>
            </a:r>
            <a:r>
              <a:rPr lang="pt-BR" sz="2400" dirty="0" err="1"/>
              <a:t>biopesticidas</a:t>
            </a:r>
            <a:r>
              <a:rPr lang="pt-BR" sz="2400" dirty="0"/>
              <a:t> e antibióticos </a:t>
            </a:r>
            <a:r>
              <a:rPr lang="pt-BR" sz="2400" dirty="0" smtClean="0"/>
              <a:t>veterinários;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Como </a:t>
            </a:r>
            <a:r>
              <a:rPr lang="pt-BR" sz="2400" dirty="0" err="1" smtClean="0"/>
              <a:t>biofertilizantes</a:t>
            </a:r>
            <a:r>
              <a:rPr lang="pt-BR" sz="2400" dirty="0" smtClean="0"/>
              <a:t> são usadas Bactérias (</a:t>
            </a:r>
            <a:r>
              <a:rPr lang="pt-BR" sz="2400" dirty="0" err="1" smtClean="0"/>
              <a:t>Ex</a:t>
            </a:r>
            <a:r>
              <a:rPr lang="pt-BR" sz="2400" dirty="0" smtClean="0"/>
              <a:t>: </a:t>
            </a:r>
            <a:r>
              <a:rPr lang="pt-BR" sz="2400" dirty="0" err="1" smtClean="0"/>
              <a:t>Rhizobium</a:t>
            </a:r>
            <a:r>
              <a:rPr lang="pt-BR" sz="2400" dirty="0" smtClean="0"/>
              <a:t>);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Como </a:t>
            </a:r>
            <a:r>
              <a:rPr lang="pt-BR" sz="2400" dirty="0" err="1" smtClean="0"/>
              <a:t>biopesticidas</a:t>
            </a:r>
            <a:r>
              <a:rPr lang="pt-BR" sz="2400" dirty="0" smtClean="0"/>
              <a:t> são usados </a:t>
            </a:r>
            <a:r>
              <a:rPr lang="pt-BR" sz="2400" dirty="0" err="1" smtClean="0"/>
              <a:t>Bacillus</a:t>
            </a:r>
            <a:r>
              <a:rPr lang="pt-BR" sz="2400" dirty="0" smtClean="0"/>
              <a:t> </a:t>
            </a:r>
            <a:r>
              <a:rPr lang="pt-BR" sz="2400" dirty="0" err="1"/>
              <a:t>thuringiensis</a:t>
            </a:r>
            <a:r>
              <a:rPr lang="pt-BR" sz="2400" dirty="0"/>
              <a:t> </a:t>
            </a:r>
            <a:endParaRPr lang="pt-B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/>
              <a:t>Como antibióticos veterinários são usados </a:t>
            </a:r>
            <a:r>
              <a:rPr lang="pt-BR" sz="2400" dirty="0" err="1" smtClean="0"/>
              <a:t>valnemulina</a:t>
            </a:r>
            <a:r>
              <a:rPr lang="pt-BR" sz="2400" dirty="0" smtClean="0"/>
              <a:t> </a:t>
            </a:r>
            <a:r>
              <a:rPr lang="pt-BR" sz="2400" dirty="0"/>
              <a:t>e </a:t>
            </a:r>
            <a:r>
              <a:rPr lang="pt-BR" sz="2400" dirty="0" err="1"/>
              <a:t>tiamulina</a:t>
            </a:r>
            <a:r>
              <a:rPr lang="pt-BR" sz="2400" dirty="0"/>
              <a:t> (</a:t>
            </a:r>
            <a:r>
              <a:rPr lang="pt-BR" sz="2400" dirty="0" smtClean="0"/>
              <a:t>descobertos/desenvolvidos </a:t>
            </a:r>
            <a:r>
              <a:rPr lang="pt-BR" sz="2400" dirty="0"/>
              <a:t>a partir do fungo </a:t>
            </a:r>
            <a:r>
              <a:rPr lang="pt-BR" sz="2400" dirty="0" err="1"/>
              <a:t>basidiomiceto</a:t>
            </a:r>
            <a:r>
              <a:rPr lang="pt-BR" sz="2400" dirty="0"/>
              <a:t> </a:t>
            </a:r>
            <a:r>
              <a:rPr lang="pt-BR" sz="2400" dirty="0" err="1"/>
              <a:t>Clitopilus</a:t>
            </a:r>
            <a:r>
              <a:rPr lang="pt-BR" sz="2400" dirty="0"/>
              <a:t> </a:t>
            </a:r>
            <a:r>
              <a:rPr lang="pt-BR" sz="2400" dirty="0" err="1" smtClean="0"/>
              <a:t>passeckerianus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8</a:t>
            </a:fld>
            <a:endParaRPr lang="pt-BR"/>
          </a:p>
        </p:txBody>
      </p:sp>
      <p:pic>
        <p:nvPicPr>
          <p:cNvPr id="614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124" y="4901584"/>
            <a:ext cx="2587625" cy="145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s2.glbimg.com/ZhPCUmcXq-w_N060_NVyOpqz3Lc=/512x320/smart/e.glbimg.com/og/ed/f/original/2013/12/03/dsc_12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58" y="4901583"/>
            <a:ext cx="2328424" cy="145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38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756" y="0"/>
            <a:ext cx="11548533" cy="1325563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</a:rPr>
              <a:t>BIOPROSPECÇÃO: APLICAÇÕES</a:t>
            </a:r>
            <a:endParaRPr lang="pt-B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66406"/>
            <a:ext cx="11868035" cy="477719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BIORREMEDIAÇÃO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err="1" smtClean="0"/>
              <a:t>Biorremediação</a:t>
            </a:r>
            <a:r>
              <a:rPr lang="pt-BR" dirty="0" smtClean="0"/>
              <a:t>/tratamento de efluentes e fabricas de papel (</a:t>
            </a:r>
            <a:r>
              <a:rPr lang="pt-BR" dirty="0" err="1" smtClean="0"/>
              <a:t>Ex</a:t>
            </a:r>
            <a:r>
              <a:rPr lang="pt-BR" dirty="0" smtClean="0"/>
              <a:t>: enzimas </a:t>
            </a:r>
            <a:r>
              <a:rPr lang="pt-BR" dirty="0" err="1"/>
              <a:t>lacase</a:t>
            </a:r>
            <a:r>
              <a:rPr lang="pt-BR" dirty="0"/>
              <a:t> derivadas </a:t>
            </a:r>
            <a:endParaRPr lang="pt-B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de </a:t>
            </a:r>
            <a:r>
              <a:rPr lang="pt-BR" i="1" dirty="0" err="1"/>
              <a:t>Coriolopsis</a:t>
            </a:r>
            <a:r>
              <a:rPr lang="pt-BR" i="1" dirty="0"/>
              <a:t> </a:t>
            </a:r>
            <a:r>
              <a:rPr lang="pt-BR" i="1" dirty="0" err="1"/>
              <a:t>gallica</a:t>
            </a:r>
            <a:r>
              <a:rPr lang="pt-BR" i="1" dirty="0"/>
              <a:t> e </a:t>
            </a:r>
            <a:r>
              <a:rPr lang="pt-BR" i="1" dirty="0" err="1"/>
              <a:t>Phanerochaete</a:t>
            </a:r>
            <a:r>
              <a:rPr lang="pt-BR" i="1" dirty="0"/>
              <a:t> </a:t>
            </a:r>
            <a:r>
              <a:rPr lang="pt-BR" i="1" dirty="0" err="1" smtClean="0"/>
              <a:t>chrysosporium</a:t>
            </a:r>
            <a:r>
              <a:rPr lang="pt-BR" dirty="0" smtClean="0"/>
              <a:t>);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COSMÉTICOS E PRODUTOS DE HIGIENE PESSOAL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Obtidos </a:t>
            </a:r>
            <a:r>
              <a:rPr lang="pt-BR" dirty="0"/>
              <a:t>por </a:t>
            </a:r>
            <a:r>
              <a:rPr lang="pt-BR" dirty="0" err="1"/>
              <a:t>bioprospecção</a:t>
            </a:r>
            <a:r>
              <a:rPr lang="pt-BR" dirty="0"/>
              <a:t> incluem oligossacarídeos derivados de </a:t>
            </a:r>
            <a:r>
              <a:rPr lang="pt-BR" i="1" dirty="0" err="1"/>
              <a:t>Porphyridium</a:t>
            </a:r>
            <a:r>
              <a:rPr lang="pt-BR" i="1" dirty="0"/>
              <a:t> </a:t>
            </a:r>
            <a:r>
              <a:rPr lang="pt-BR" i="1" dirty="0" err="1"/>
              <a:t>cruentum</a:t>
            </a:r>
            <a:r>
              <a:rPr lang="pt-BR" i="1" dirty="0"/>
              <a:t> </a:t>
            </a:r>
            <a:r>
              <a:rPr lang="pt-BR" dirty="0"/>
              <a:t>e misturas de </a:t>
            </a:r>
            <a:r>
              <a:rPr lang="pt-BR" dirty="0" err="1"/>
              <a:t>oligoelementos</a:t>
            </a:r>
            <a:r>
              <a:rPr lang="pt-BR" dirty="0"/>
              <a:t> usadas para tratar eritema (rosácea, rubor e olheiras), </a:t>
            </a:r>
            <a:r>
              <a:rPr lang="pt-BR" dirty="0" err="1" smtClean="0"/>
              <a:t>Xanthobacter</a:t>
            </a:r>
            <a:r>
              <a:rPr lang="pt-BR" dirty="0" smtClean="0"/>
              <a:t> </a:t>
            </a:r>
            <a:r>
              <a:rPr lang="pt-BR" dirty="0" err="1"/>
              <a:t>autotrophicus</a:t>
            </a:r>
            <a:r>
              <a:rPr lang="pt-BR" dirty="0"/>
              <a:t> derivado de </a:t>
            </a:r>
            <a:r>
              <a:rPr lang="pt-BR" dirty="0" err="1"/>
              <a:t>zeaxantina</a:t>
            </a:r>
            <a:r>
              <a:rPr lang="pt-BR" dirty="0"/>
              <a:t> usada para hidratação da pele e proteção UV, </a:t>
            </a:r>
            <a:r>
              <a:rPr lang="pt-BR" dirty="0" smtClean="0"/>
              <a:t>Clostridium </a:t>
            </a:r>
            <a:r>
              <a:rPr lang="pt-BR" dirty="0" err="1"/>
              <a:t>colagenases</a:t>
            </a:r>
            <a:r>
              <a:rPr lang="pt-BR" dirty="0"/>
              <a:t> derivadas de </a:t>
            </a:r>
            <a:r>
              <a:rPr lang="pt-BR" dirty="0" err="1"/>
              <a:t>histolítico</a:t>
            </a:r>
            <a:r>
              <a:rPr lang="pt-BR" dirty="0"/>
              <a:t> usadas para regeneração da pele </a:t>
            </a:r>
            <a:r>
              <a:rPr lang="pt-BR" dirty="0" smtClean="0"/>
              <a:t>e </a:t>
            </a:r>
            <a:r>
              <a:rPr lang="pt-BR" dirty="0" err="1"/>
              <a:t>ceratinases</a:t>
            </a:r>
            <a:r>
              <a:rPr lang="pt-BR" dirty="0"/>
              <a:t> derivadas de </a:t>
            </a:r>
            <a:r>
              <a:rPr lang="pt-BR" dirty="0" err="1"/>
              <a:t>Microsporum</a:t>
            </a:r>
            <a:r>
              <a:rPr lang="pt-BR" dirty="0"/>
              <a:t> usadas para remoção de </a:t>
            </a:r>
            <a:r>
              <a:rPr lang="pt-BR" dirty="0" smtClean="0"/>
              <a:t>pelos;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rgbClr val="FF0000"/>
                </a:solidFill>
              </a:rPr>
              <a:t>NANOTECNOLOGIA-BIOSSENSORES</a:t>
            </a:r>
            <a:endParaRPr lang="pt-BR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Como as </a:t>
            </a:r>
            <a:r>
              <a:rPr lang="pt-BR" dirty="0" err="1"/>
              <a:t>lacases</a:t>
            </a:r>
            <a:r>
              <a:rPr lang="pt-BR" dirty="0"/>
              <a:t> microbianas </a:t>
            </a:r>
            <a:r>
              <a:rPr lang="pt-BR" dirty="0" smtClean="0"/>
              <a:t>com ampla </a:t>
            </a:r>
            <a:r>
              <a:rPr lang="pt-BR" dirty="0"/>
              <a:t>gama de substratos, </a:t>
            </a:r>
            <a:r>
              <a:rPr lang="pt-BR" dirty="0" smtClean="0"/>
              <a:t>podem </a:t>
            </a:r>
            <a:r>
              <a:rPr lang="pt-BR" dirty="0"/>
              <a:t>ser usadas na tecnologia de </a:t>
            </a:r>
            <a:r>
              <a:rPr lang="pt-BR" dirty="0" err="1"/>
              <a:t>biossensores</a:t>
            </a:r>
            <a:r>
              <a:rPr lang="pt-BR" dirty="0"/>
              <a:t> </a:t>
            </a:r>
            <a:r>
              <a:rPr lang="pt-BR" dirty="0" smtClean="0"/>
              <a:t>detectando uma </a:t>
            </a:r>
            <a:r>
              <a:rPr lang="pt-BR" dirty="0"/>
              <a:t>ampla gama de compostos </a:t>
            </a:r>
            <a:r>
              <a:rPr lang="pt-BR" dirty="0" smtClean="0"/>
              <a:t>orgânicos (</a:t>
            </a:r>
            <a:r>
              <a:rPr lang="pt-BR" dirty="0" err="1" smtClean="0"/>
              <a:t>Ex</a:t>
            </a:r>
            <a:r>
              <a:rPr lang="pt-BR" dirty="0" smtClean="0"/>
              <a:t>: eletrodos </a:t>
            </a:r>
            <a:r>
              <a:rPr lang="pt-BR" dirty="0"/>
              <a:t>contendo </a:t>
            </a:r>
            <a:r>
              <a:rPr lang="pt-BR" dirty="0" err="1"/>
              <a:t>lacase</a:t>
            </a:r>
            <a:r>
              <a:rPr lang="pt-BR" dirty="0"/>
              <a:t> são usados para detectar compostos </a:t>
            </a:r>
            <a:r>
              <a:rPr lang="pt-BR" dirty="0" err="1"/>
              <a:t>polifenólicos</a:t>
            </a:r>
            <a:r>
              <a:rPr lang="pt-BR" dirty="0"/>
              <a:t> no vinho e ligninas e fenóis em águas </a:t>
            </a:r>
            <a:r>
              <a:rPr lang="pt-BR" dirty="0" smtClean="0"/>
              <a:t>residuais). </a:t>
            </a:r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1638-8690-4664-9A67-0649ADF23F1F}" type="slidenum">
              <a:rPr lang="pt-BR" smtClean="0"/>
              <a:t>9</a:t>
            </a:fld>
            <a:endParaRPr lang="pt-BR"/>
          </a:p>
        </p:txBody>
      </p:sp>
      <p:pic>
        <p:nvPicPr>
          <p:cNvPr id="7170" name="Picture 2" descr="https://encrypted-tbn0.gstatic.com/images?q=tbn%3AANd9GcSD4r5D7o_lRsjiGWwLbLoihdc9vK0_QbSopw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953" y="1180018"/>
            <a:ext cx="1999709" cy="132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rophyridium Cruentum Extract - Bellatorra Skin C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048" y="5614233"/>
            <a:ext cx="2175244" cy="121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109291" y="5987018"/>
            <a:ext cx="21914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i="1" dirty="0" err="1"/>
              <a:t>Porphyridium</a:t>
            </a:r>
            <a:r>
              <a:rPr lang="pt-BR" sz="1600" i="1" dirty="0"/>
              <a:t> </a:t>
            </a:r>
            <a:r>
              <a:rPr lang="pt-BR" sz="1600" i="1" dirty="0" err="1"/>
              <a:t>cruentum</a:t>
            </a:r>
            <a:r>
              <a:rPr lang="pt-BR" sz="1600" i="1" dirty="0"/>
              <a:t>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315378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1387</Words>
  <Application>Microsoft Office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Microsoft YaHei</vt:lpstr>
      <vt:lpstr>Arial</vt:lpstr>
      <vt:lpstr>Calibri</vt:lpstr>
      <vt:lpstr>Calibri Light</vt:lpstr>
      <vt:lpstr>Times</vt:lpstr>
      <vt:lpstr>Times New Roman</vt:lpstr>
      <vt:lpstr>Tema do Office</vt:lpstr>
      <vt:lpstr>Apresentação do PowerPoint</vt:lpstr>
      <vt:lpstr>ROTEIRO  - Bioprospecções - Contextualizações - Histórico - Importância - Riscos - Aplicações - Biopirataria - Bioprospecções em Sistemas Marinhos - Pesquisas - Bioprospecção farmacêutica - Bioprodutos  </vt:lpstr>
      <vt:lpstr>1. BIOPROSPECÇÃO: CONTEXTUALIZAÇÕES</vt:lpstr>
      <vt:lpstr>BIOPROSPECÇÃO: CONTEXTUALIZAÇÕES</vt:lpstr>
      <vt:lpstr>BIOPROSPECÇÃO: BIODIVERSIDADE</vt:lpstr>
      <vt:lpstr>BIOPROSPECÇÃO: IMPORTÂNCIA ECONÔMICA</vt:lpstr>
      <vt:lpstr>BIOPROSPEÇÃO: RISCOS AÇÕES PROTETIVAS</vt:lpstr>
      <vt:lpstr>BIOPROSPECÇÃO: APLICAÇÕES-AGRICULTURA</vt:lpstr>
      <vt:lpstr>BIOPROSPECÇÃO: APLICAÇÕES</vt:lpstr>
      <vt:lpstr>BIOPROSPECÇÃO FARMACÊUTICA</vt:lpstr>
      <vt:lpstr>BIOPROSPECÇÃO FARMACÊUTICA</vt:lpstr>
      <vt:lpstr>BIOPROSPECÇÃO: BIOPIRATARIA</vt:lpstr>
      <vt:lpstr>BIOPIRATARIA E ECONOMIA</vt:lpstr>
      <vt:lpstr>BIOPROSPECÇÃO E ECOSSISTEMA MARINHO</vt:lpstr>
      <vt:lpstr>BIOPROSPECÇÃO E ECOSSISTEMA MARINHO</vt:lpstr>
      <vt:lpstr>BIOPROSPECÇÃO: BIOPRODUTOS</vt:lpstr>
      <vt:lpstr>BIOPROSPECÇÃO: BIOPRODUTOS</vt:lpstr>
      <vt:lpstr>BIOPROSPECÇÃO: BIOPRODUTOS</vt:lpstr>
      <vt:lpstr>REFERÊNCIAS</vt:lpstr>
      <vt:lpstr>FINALIZANDO AULA 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Elida</dc:creator>
  <cp:lastModifiedBy>Elida</cp:lastModifiedBy>
  <cp:revision>452</cp:revision>
  <dcterms:created xsi:type="dcterms:W3CDTF">2020-08-10T11:13:22Z</dcterms:created>
  <dcterms:modified xsi:type="dcterms:W3CDTF">2020-08-24T13:16:32Z</dcterms:modified>
</cp:coreProperties>
</file>