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1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63C33825-AEBD-A841-BAFB-93C52B6E958A}" type="datetimeFigureOut">
              <a:rPr lang="en-US"/>
              <a:pPr/>
              <a:t>20/10/20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0FB0A577-A4CF-5A46-BF01-FAD7E0903A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475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760892FE-A021-4743-BA49-14AC60CFE528}" type="slidenum">
              <a:rPr lang="en-GB"/>
              <a:pPr/>
              <a:t>1</a:t>
            </a:fld>
            <a:endParaRPr lang="en-GB"/>
          </a:p>
        </p:txBody>
      </p:sp>
      <p:sp>
        <p:nvSpPr>
          <p:cNvPr id="10243" name="Rectangle 1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pt-BR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/>
            <a:fld id="{0222D486-E6F0-F14C-8E29-48C09A13FBD9}" type="slidenum">
              <a:rPr lang="en-GB" sz="1200">
                <a:solidFill>
                  <a:srgbClr val="000000"/>
                </a:solidFill>
              </a:rPr>
              <a:pPr algn="r"/>
              <a:t>2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8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pt-BR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/>
            <a:fld id="{7DF0A53D-A8EF-A34C-AD57-86266FE987E2}" type="slidenum">
              <a:rPr lang="en-GB" sz="1200">
                <a:solidFill>
                  <a:srgbClr val="000000"/>
                </a:solidFill>
              </a:rPr>
              <a:pPr algn="r"/>
              <a:t>3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12291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2292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pt-BR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/>
            <a:fld id="{691366B3-1AE3-1A4A-A547-4798743B5C97}" type="slidenum">
              <a:rPr lang="en-GB" sz="1200">
                <a:solidFill>
                  <a:srgbClr val="000000"/>
                </a:solidFill>
              </a:rPr>
              <a:pPr algn="r"/>
              <a:t>4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6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pt-BR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/>
            <a:fld id="{C27789AE-D533-9D45-9EF9-6EADCB17017A}" type="slidenum">
              <a:rPr lang="en-GB" sz="1200">
                <a:solidFill>
                  <a:srgbClr val="000000"/>
                </a:solidFill>
              </a:rPr>
              <a:pPr algn="r"/>
              <a:t>5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40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pt-BR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/>
            <a:fld id="{C469E2D1-3FBE-9443-B036-529DA1CD419B}" type="slidenum">
              <a:rPr lang="en-GB" sz="1200">
                <a:solidFill>
                  <a:srgbClr val="000000"/>
                </a:solidFill>
              </a:rPr>
              <a:pPr algn="r"/>
              <a:t>6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4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pt-BR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/>
            <a:fld id="{1C115116-9119-E643-8A25-6D03A3E8BF56}" type="slidenum">
              <a:rPr lang="en-GB" sz="1200">
                <a:solidFill>
                  <a:srgbClr val="000000"/>
                </a:solidFill>
              </a:rPr>
              <a:pPr algn="r"/>
              <a:t>7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1638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8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pt-BR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8FB872-A16E-3B40-BAF2-EC312F8F9F2A}" type="datetimeFigureOut">
              <a:rPr lang="en-US"/>
              <a:pPr/>
              <a:t>20/10/20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86BC3-4373-D940-B4F8-2A56025D9C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09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FE1E95-4330-824F-B24D-9D3846FD865D}" type="datetimeFigureOut">
              <a:rPr lang="en-US"/>
              <a:pPr/>
              <a:t>20/10/20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FE170-D5D2-144D-A5EC-E3FF5615FC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769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825B42-C89B-3A4B-ABCD-FBCECDB6126C}" type="datetimeFigureOut">
              <a:rPr lang="en-US"/>
              <a:pPr/>
              <a:t>20/10/20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477C6-6252-5148-ABD4-34ACB16A33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15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4F72A0-87A1-BD45-949D-276C40AD9F80}" type="datetimeFigureOut">
              <a:rPr lang="en-US"/>
              <a:pPr/>
              <a:t>20/10/20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4A87B1-20B0-BD4E-882D-53EA55BCB0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8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6B8F35-AA15-4C46-BDC7-8DCE1F2A210F}" type="datetimeFigureOut">
              <a:rPr lang="en-US"/>
              <a:pPr/>
              <a:t>20/10/20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D19A84-216C-7045-B250-E31F8559CB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02069E-7F05-B445-A282-C53DCEC858EB}" type="datetimeFigureOut">
              <a:rPr lang="en-US"/>
              <a:pPr/>
              <a:t>20/10/20</a:t>
            </a:fld>
            <a:endParaRPr 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6AE39-75F0-F24A-9311-698C68A9CE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48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336FB2-0D51-514E-837A-4C9ED0F4A9FE}" type="datetimeFigureOut">
              <a:rPr lang="en-US"/>
              <a:pPr/>
              <a:t>20/10/20</a:t>
            </a:fld>
            <a:endParaRPr lang="en-US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804B8-0C8F-864D-8A18-BDF976A253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70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8063CE-B23D-4A44-993D-0F0A800E39DA}" type="datetimeFigureOut">
              <a:rPr lang="en-US"/>
              <a:pPr/>
              <a:t>20/10/20</a:t>
            </a:fld>
            <a:endParaRPr lang="en-US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434EA-256D-414C-8556-2AD33DC6CE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5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0162C8-907D-B848-A722-B16148A05A67}" type="datetimeFigureOut">
              <a:rPr lang="en-US"/>
              <a:pPr/>
              <a:t>20/10/20</a:t>
            </a:fld>
            <a:endParaRPr lang="en-US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74A13-0B5A-EE49-A4B8-FFAF755219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77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206EB7-8056-4D48-AD6F-A381661DB767}" type="datetimeFigureOut">
              <a:rPr lang="en-US"/>
              <a:pPr/>
              <a:t>20/10/20</a:t>
            </a:fld>
            <a:endParaRPr 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14D21B-FBE5-1B4D-9A38-D7E8DA0E49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549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x-none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86D661-C63F-A745-9D15-B70B1A14EE38}" type="datetimeFigureOut">
              <a:rPr lang="en-US"/>
              <a:pPr/>
              <a:t>20/10/20</a:t>
            </a:fld>
            <a:endParaRPr 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CA920-3974-684B-B177-778538DA04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1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35B6DF8E-B2AC-B144-95D6-28EF70AFE29E}" type="datetimeFigureOut">
              <a:rPr lang="en-US"/>
              <a:pPr/>
              <a:t>20/10/20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51CCA00A-D1FD-A346-B0D7-BD44AF08B7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214313" y="642938"/>
            <a:ext cx="8569325" cy="607218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3200">
                <a:solidFill>
                  <a:srgbClr val="0000FF"/>
                </a:solidFill>
                <a:latin typeface="Batang" charset="0"/>
                <a:ea typeface="Batang" charset="0"/>
                <a:cs typeface="Batang" charset="0"/>
              </a:rPr>
              <a:t/>
            </a:r>
            <a:br>
              <a:rPr lang="pt-BR" sz="3200">
                <a:solidFill>
                  <a:srgbClr val="0000FF"/>
                </a:solidFill>
                <a:latin typeface="Batang" charset="0"/>
                <a:ea typeface="Batang" charset="0"/>
                <a:cs typeface="Batang" charset="0"/>
              </a:rPr>
            </a:br>
            <a:r>
              <a:rPr lang="pt-BR" sz="3200">
                <a:solidFill>
                  <a:srgbClr val="0000FF"/>
                </a:solidFill>
                <a:latin typeface="Batang" charset="0"/>
                <a:ea typeface="Batang" charset="0"/>
                <a:cs typeface="Batang" charset="0"/>
              </a:rPr>
              <a:t/>
            </a:r>
            <a:br>
              <a:rPr lang="pt-BR" sz="3200">
                <a:solidFill>
                  <a:srgbClr val="0000FF"/>
                </a:solidFill>
                <a:latin typeface="Batang" charset="0"/>
                <a:ea typeface="Batang" charset="0"/>
                <a:cs typeface="Batang" charset="0"/>
              </a:rPr>
            </a:br>
            <a:r>
              <a:rPr lang="pt-BR" sz="3200">
                <a:solidFill>
                  <a:srgbClr val="0000FF"/>
                </a:solidFill>
                <a:latin typeface="Batang" charset="0"/>
                <a:ea typeface="Batang" charset="0"/>
                <a:cs typeface="Batang" charset="0"/>
              </a:rPr>
              <a:t/>
            </a:r>
            <a:br>
              <a:rPr lang="pt-BR" sz="3200">
                <a:solidFill>
                  <a:srgbClr val="0000FF"/>
                </a:solidFill>
                <a:latin typeface="Batang" charset="0"/>
                <a:ea typeface="Batang" charset="0"/>
                <a:cs typeface="Batang" charset="0"/>
              </a:rPr>
            </a:br>
            <a:r>
              <a:rPr lang="pt-BR" sz="3200">
                <a:solidFill>
                  <a:srgbClr val="0000FF"/>
                </a:solidFill>
                <a:latin typeface="Batang" charset="0"/>
                <a:ea typeface="Batang" charset="0"/>
                <a:cs typeface="Batang" charset="0"/>
              </a:rPr>
              <a:t/>
            </a:r>
            <a:br>
              <a:rPr lang="pt-BR" sz="3200">
                <a:solidFill>
                  <a:srgbClr val="0000FF"/>
                </a:solidFill>
                <a:latin typeface="Batang" charset="0"/>
                <a:ea typeface="Batang" charset="0"/>
                <a:cs typeface="Batang" charset="0"/>
              </a:rPr>
            </a:br>
            <a:r>
              <a:rPr lang="pt-BR" sz="3200">
                <a:solidFill>
                  <a:srgbClr val="0000FF"/>
                </a:solidFill>
                <a:latin typeface="Batang" charset="0"/>
                <a:ea typeface="Batang" charset="0"/>
                <a:cs typeface="Batang" charset="0"/>
              </a:rPr>
              <a:t>Artigo </a:t>
            </a:r>
            <a:r>
              <a:rPr lang="pt-BR" sz="3200">
                <a:solidFill>
                  <a:srgbClr val="FF0000"/>
                </a:solidFill>
                <a:latin typeface="Batang" charset="0"/>
                <a:ea typeface="Batang" charset="0"/>
                <a:cs typeface="Batang" charset="0"/>
              </a:rPr>
              <a:t/>
            </a:r>
            <a:br>
              <a:rPr lang="pt-BR" sz="3200">
                <a:solidFill>
                  <a:srgbClr val="FF0000"/>
                </a:solidFill>
                <a:latin typeface="Batang" charset="0"/>
                <a:ea typeface="Batang" charset="0"/>
                <a:cs typeface="Batang" charset="0"/>
              </a:rPr>
            </a:br>
            <a:r>
              <a:rPr lang="en-US" sz="2500" b="1">
                <a:solidFill>
                  <a:srgbClr val="C00000"/>
                </a:solidFill>
                <a:latin typeface="Batang" charset="0"/>
                <a:ea typeface="Batang" charset="0"/>
                <a:cs typeface="Batang" charset="0"/>
              </a:rPr>
              <a:t>Short-Term impact Evaluation of social Marketing Campaign to prevent Syphilis Among Men who Have sex with Men</a:t>
            </a:r>
            <a:r>
              <a:rPr lang="en-US" sz="2500">
                <a:solidFill>
                  <a:srgbClr val="FF0000"/>
                </a:solidFill>
                <a:latin typeface="Batang" charset="0"/>
                <a:ea typeface="Batang" charset="0"/>
                <a:cs typeface="Batang" charset="0"/>
              </a:rPr>
              <a:t/>
            </a:r>
            <a:br>
              <a:rPr lang="en-US" sz="2500">
                <a:solidFill>
                  <a:srgbClr val="FF0000"/>
                </a:solidFill>
                <a:latin typeface="Batang" charset="0"/>
                <a:ea typeface="Batang" charset="0"/>
                <a:cs typeface="Batang" charset="0"/>
              </a:rPr>
            </a:br>
            <a:r>
              <a:rPr lang="en-US" sz="2500">
                <a:solidFill>
                  <a:srgbClr val="9900CC"/>
                </a:solidFill>
                <a:latin typeface="Batang" charset="0"/>
                <a:ea typeface="Batang" charset="0"/>
                <a:cs typeface="Batang" charset="0"/>
              </a:rPr>
              <a:t>William W. Darrow</a:t>
            </a:r>
            <a:br>
              <a:rPr lang="en-US" sz="2500">
                <a:solidFill>
                  <a:srgbClr val="9900CC"/>
                </a:solidFill>
                <a:latin typeface="Batang" charset="0"/>
                <a:ea typeface="Batang" charset="0"/>
                <a:cs typeface="Batang" charset="0"/>
              </a:rPr>
            </a:br>
            <a:r>
              <a:rPr lang="en-US" sz="2500">
                <a:solidFill>
                  <a:srgbClr val="9900CC"/>
                </a:solidFill>
                <a:latin typeface="Batang" charset="0"/>
                <a:ea typeface="Batang" charset="0"/>
                <a:cs typeface="Batang" charset="0"/>
              </a:rPr>
              <a:t>Susan Biersteker</a:t>
            </a:r>
            <a:br>
              <a:rPr lang="en-US" sz="2500">
                <a:solidFill>
                  <a:srgbClr val="9900CC"/>
                </a:solidFill>
                <a:latin typeface="Batang" charset="0"/>
                <a:ea typeface="Batang" charset="0"/>
                <a:cs typeface="Batang" charset="0"/>
              </a:rPr>
            </a:br>
            <a:r>
              <a:rPr lang="en-US" sz="2500">
                <a:solidFill>
                  <a:srgbClr val="9900CC"/>
                </a:solidFill>
                <a:latin typeface="Batang" charset="0"/>
                <a:ea typeface="Batang" charset="0"/>
                <a:cs typeface="Batang" charset="0"/>
              </a:rPr>
              <a:t/>
            </a:r>
            <a:br>
              <a:rPr lang="en-US" sz="2500">
                <a:solidFill>
                  <a:srgbClr val="9900CC"/>
                </a:solidFill>
                <a:latin typeface="Batang" charset="0"/>
                <a:ea typeface="Batang" charset="0"/>
                <a:cs typeface="Batang" charset="0"/>
              </a:rPr>
            </a:br>
            <a:r>
              <a:rPr lang="en-US" sz="2500">
                <a:solidFill>
                  <a:srgbClr val="9900CC"/>
                </a:solidFill>
                <a:latin typeface="Batang" charset="0"/>
                <a:ea typeface="Batang" charset="0"/>
                <a:cs typeface="Batang" charset="0"/>
              </a:rPr>
              <a:t/>
            </a:r>
            <a:br>
              <a:rPr lang="en-US" sz="2500">
                <a:solidFill>
                  <a:srgbClr val="9900CC"/>
                </a:solidFill>
                <a:latin typeface="Batang" charset="0"/>
                <a:ea typeface="Batang" charset="0"/>
                <a:cs typeface="Batang" charset="0"/>
              </a:rPr>
            </a:br>
            <a:r>
              <a:rPr lang="en-US" sz="2500">
                <a:solidFill>
                  <a:srgbClr val="9900CC"/>
                </a:solidFill>
                <a:latin typeface="Batang" charset="0"/>
                <a:ea typeface="Batang" charset="0"/>
                <a:cs typeface="Batang" charset="0"/>
              </a:rPr>
              <a:t/>
            </a:r>
            <a:br>
              <a:rPr lang="en-US" sz="2500">
                <a:solidFill>
                  <a:srgbClr val="9900CC"/>
                </a:solidFill>
                <a:latin typeface="Batang" charset="0"/>
                <a:ea typeface="Batang" charset="0"/>
                <a:cs typeface="Batang" charset="0"/>
              </a:rPr>
            </a:br>
            <a:r>
              <a:rPr lang="pt-BR" sz="3200">
                <a:latin typeface="Batang" charset="0"/>
                <a:ea typeface="Batang" charset="0"/>
                <a:cs typeface="Batang" charset="0"/>
              </a:rPr>
              <a:t/>
            </a:r>
            <a:br>
              <a:rPr lang="pt-BR" sz="3200">
                <a:latin typeface="Batang" charset="0"/>
                <a:ea typeface="Batang" charset="0"/>
                <a:cs typeface="Batang" charset="0"/>
              </a:rPr>
            </a:br>
            <a:endParaRPr lang="pt-BR" sz="3200">
              <a:solidFill>
                <a:schemeClr val="accent2"/>
              </a:solidFill>
              <a:latin typeface="Batang" charset="0"/>
              <a:ea typeface="Batang" charset="0"/>
              <a:cs typeface="Batang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642938"/>
            <a:ext cx="8643938" cy="6026150"/>
          </a:xfrm>
        </p:spPr>
        <p:txBody>
          <a:bodyPr>
            <a:normAutofit/>
          </a:bodyPr>
          <a:lstStyle/>
          <a:p>
            <a:pPr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800" b="1">
                <a:solidFill>
                  <a:srgbClr val="990000"/>
                </a:solidFill>
                <a:latin typeface="Batang" charset="0"/>
                <a:ea typeface="Batang" charset="0"/>
                <a:cs typeface="Batang" charset="0"/>
              </a:rPr>
              <a:t>Justificativa : </a:t>
            </a:r>
          </a:p>
          <a:p>
            <a:pPr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800" b="1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1999 decidiu-se fazer um plano para eliminar a Sífilis do país</a:t>
            </a:r>
          </a:p>
          <a:p>
            <a:pPr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800" b="1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Logo depois começou a aumentar os casos nos EUA</a:t>
            </a:r>
          </a:p>
          <a:p>
            <a:pPr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800" b="1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em São Francisco</a:t>
            </a:r>
          </a:p>
          <a:p>
            <a:pPr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800" b="1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 1998 – 41 casos  / 2002  - 495 casos</a:t>
            </a:r>
          </a:p>
          <a:p>
            <a:pPr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800" b="1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Proporção de casos entre homens que tinham sexo com homens aumentou de 22% para 88%</a:t>
            </a:r>
          </a:p>
          <a:p>
            <a:pPr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800" b="1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Aumento encontros por meio de relações feitas na internet</a:t>
            </a:r>
          </a:p>
          <a:p>
            <a:pPr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800" b="1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Maior parte já estava infectada com HIV</a:t>
            </a:r>
          </a:p>
          <a:p>
            <a:pPr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800" b="1">
              <a:solidFill>
                <a:srgbClr val="990000"/>
              </a:solidFill>
              <a:latin typeface="Batang" charset="0"/>
              <a:ea typeface="Batang" charset="0"/>
              <a:cs typeface="Batang" charset="0"/>
            </a:endParaRPr>
          </a:p>
          <a:p>
            <a:pPr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800" b="1">
              <a:solidFill>
                <a:srgbClr val="990000"/>
              </a:solidFill>
              <a:latin typeface="Batang" charset="0"/>
              <a:ea typeface="Batang" charset="0"/>
              <a:cs typeface="Batang" charset="0"/>
            </a:endParaRPr>
          </a:p>
          <a:p>
            <a:pPr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800" b="1">
              <a:solidFill>
                <a:srgbClr val="990000"/>
              </a:solidFill>
              <a:latin typeface="Batang" charset="0"/>
              <a:ea typeface="Batang" charset="0"/>
              <a:cs typeface="Batang" charset="0"/>
            </a:endParaRPr>
          </a:p>
          <a:p>
            <a:pPr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800" b="1">
              <a:solidFill>
                <a:srgbClr val="990000"/>
              </a:solidFill>
              <a:latin typeface="Batang" charset="0"/>
              <a:ea typeface="Batang" charset="0"/>
              <a:cs typeface="Batang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4313" y="188912"/>
            <a:ext cx="8715375" cy="655245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Batang" charset="0"/>
                <a:ea typeface="Batang" charset="0"/>
                <a:cs typeface="Batang" charset="0"/>
              </a:rPr>
              <a:t>Objetivo do </a:t>
            </a:r>
            <a:r>
              <a:rPr lang="pt-B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Batang" charset="0"/>
                <a:ea typeface="Batang" charset="0"/>
                <a:cs typeface="Batang" charset="0"/>
              </a:rPr>
              <a:t>artigo</a:t>
            </a:r>
            <a:r>
              <a:rPr lang="pt-BR" sz="2800" b="1" dirty="0" smtClean="0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– </a:t>
            </a:r>
            <a:r>
              <a:rPr lang="pt-BR" sz="2800" b="1" dirty="0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avaliar a efetividade de uma campanha de </a:t>
            </a:r>
            <a:r>
              <a:rPr lang="pt-BR" sz="2800" b="1" dirty="0" err="1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mkt</a:t>
            </a:r>
            <a:r>
              <a:rPr lang="pt-BR" sz="2800" b="1" dirty="0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 social desenhada para reduzir a sífilis entre homens que fazem sexo com homens no sul da Flórida em 2004</a:t>
            </a:r>
          </a:p>
          <a:p>
            <a:pPr>
              <a:lnSpc>
                <a:spcPct val="80000"/>
              </a:lnSpc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800" b="1" dirty="0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 </a:t>
            </a:r>
            <a:r>
              <a:rPr lang="pt-BR" sz="2800" b="1" u="sng" dirty="0">
                <a:solidFill>
                  <a:srgbClr val="C00000"/>
                </a:solidFill>
                <a:latin typeface="Batang" charset="0"/>
                <a:ea typeface="Batang" charset="0"/>
                <a:cs typeface="Batang" charset="0"/>
              </a:rPr>
              <a:t>Objetivo da pesquisa </a:t>
            </a:r>
            <a:r>
              <a:rPr lang="pt-BR" sz="2800" b="1" dirty="0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analisar avaliar o efeito da exposição das mensagens e materiais da campanha, consciência da epidemia de sífilis, conhecimento sobre sífilis, percepção de risco, comportamento sexual e de uso de drogas, visita a clínicas, teste de sífilis, e tratamento no ano anterior</a:t>
            </a:r>
          </a:p>
          <a:p>
            <a:pPr>
              <a:lnSpc>
                <a:spcPct val="80000"/>
              </a:lnSpc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800" b="1" dirty="0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Método – 2 pesquisas - uma logo depois da campanha (inverno) e outra 6 meses depois (outono) ; em duas cidades do sul Flórida </a:t>
            </a:r>
          </a:p>
          <a:p>
            <a:pPr>
              <a:lnSpc>
                <a:spcPct val="80000"/>
              </a:lnSpc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400" b="1" dirty="0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Analisou-se como variável independente: residente na Flórida ou não; época da pesquisa (inverno ou outono) e cidade de residência</a:t>
            </a: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400" b="1" dirty="0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 - Homens recrutados em locais como bares, praia, eventos homossexuais, </a:t>
            </a:r>
            <a:r>
              <a:rPr lang="pt-BR" sz="2400" b="1" dirty="0" smtClean="0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clubes</a:t>
            </a:r>
            <a:endParaRPr lang="pt-BR" sz="2400" b="1" dirty="0">
              <a:solidFill>
                <a:srgbClr val="254061"/>
              </a:solidFill>
              <a:latin typeface="Batang" charset="0"/>
              <a:ea typeface="Batang" charset="0"/>
              <a:cs typeface="Batang" charset="0"/>
            </a:endParaRPr>
          </a:p>
          <a:p>
            <a:pPr>
              <a:lnSpc>
                <a:spcPct val="80000"/>
              </a:lnSpc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800" b="1" dirty="0">
              <a:solidFill>
                <a:srgbClr val="254061"/>
              </a:solidFill>
              <a:latin typeface="Batang" charset="0"/>
              <a:ea typeface="Batang" charset="0"/>
              <a:cs typeface="Batang" charset="0"/>
            </a:endParaRPr>
          </a:p>
          <a:p>
            <a:pPr>
              <a:lnSpc>
                <a:spcPct val="80000"/>
              </a:lnSpc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800" b="1" dirty="0">
              <a:solidFill>
                <a:srgbClr val="254061"/>
              </a:solidFill>
              <a:latin typeface="Batang" charset="0"/>
              <a:ea typeface="Batang" charset="0"/>
              <a:cs typeface="Batang" charset="0"/>
            </a:endParaRPr>
          </a:p>
          <a:p>
            <a:pPr>
              <a:lnSpc>
                <a:spcPct val="80000"/>
              </a:lnSpc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800" b="1" dirty="0">
              <a:solidFill>
                <a:srgbClr val="254061"/>
              </a:solidFill>
              <a:latin typeface="Batang" charset="0"/>
              <a:ea typeface="Batang" charset="0"/>
              <a:cs typeface="Batang" charset="0"/>
            </a:endParaRPr>
          </a:p>
          <a:p>
            <a:pPr>
              <a:lnSpc>
                <a:spcPct val="80000"/>
              </a:lnSpc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800" b="1" dirty="0">
              <a:solidFill>
                <a:srgbClr val="254061"/>
              </a:solidFill>
              <a:latin typeface="Batang" charset="0"/>
              <a:ea typeface="Batang" charset="0"/>
              <a:cs typeface="Batang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358030"/>
            <a:ext cx="8643938" cy="638333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800" b="1" dirty="0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Variáveis dependentes: exposição para os materiais da campanha, + informação sobre sífilis, uso de drogas no último ano, práticas de sexo arriscadas em relação a sífilis no último ano e mês, visitas a médicos, teste para sífilis, tratamento </a:t>
            </a:r>
            <a:r>
              <a:rPr lang="pt-BR" sz="2800" b="1" dirty="0" err="1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p</a:t>
            </a:r>
            <a:r>
              <a:rPr lang="pt-BR" sz="2800" b="1" dirty="0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/ sífilis no último ano</a:t>
            </a:r>
          </a:p>
          <a:p>
            <a:pPr>
              <a:lnSpc>
                <a:spcPct val="90000"/>
              </a:lnSpc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800" b="1" dirty="0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Hipótese nula: campanha de </a:t>
            </a:r>
            <a:r>
              <a:rPr lang="pt-BR" sz="2800" b="1" dirty="0" err="1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mkt</a:t>
            </a:r>
            <a:r>
              <a:rPr lang="pt-BR" sz="2800" b="1" dirty="0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 social não tem efeito estatisticamente significante em nenhuma das variáveis dependentes</a:t>
            </a:r>
          </a:p>
          <a:p>
            <a:pPr>
              <a:lnSpc>
                <a:spcPct val="90000"/>
              </a:lnSpc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800" b="1" dirty="0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Campanha – 800 </a:t>
            </a:r>
            <a:r>
              <a:rPr lang="pt-BR" sz="2800" b="1" dirty="0" err="1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posters</a:t>
            </a:r>
            <a:r>
              <a:rPr lang="pt-BR" sz="2800" b="1" dirty="0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, 173.000 cartões distribuídos em bares, clubes </a:t>
            </a:r>
          </a:p>
          <a:p>
            <a:pPr>
              <a:lnSpc>
                <a:spcPct val="90000"/>
              </a:lnSpc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800" b="1" dirty="0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119 propagandas; 3 sites </a:t>
            </a:r>
          </a:p>
          <a:p>
            <a:pPr>
              <a:lnSpc>
                <a:spcPct val="90000"/>
              </a:lnSpc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800" b="1" dirty="0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3 diferentes serviços públicos  - Transmissão – 1770 </a:t>
            </a:r>
            <a:r>
              <a:rPr lang="pt-BR" sz="2800" b="1" dirty="0" err="1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x</a:t>
            </a:r>
            <a:endParaRPr lang="pt-BR" sz="2800" b="1" dirty="0">
              <a:solidFill>
                <a:srgbClr val="254061"/>
              </a:solidFill>
              <a:latin typeface="Batang" charset="0"/>
              <a:ea typeface="Batang" charset="0"/>
              <a:cs typeface="Batang" charset="0"/>
            </a:endParaRPr>
          </a:p>
          <a:p>
            <a:pPr>
              <a:lnSpc>
                <a:spcPct val="90000"/>
              </a:lnSpc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800" b="1" dirty="0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rádio, televisão, jornal</a:t>
            </a:r>
          </a:p>
          <a:p>
            <a:pPr>
              <a:lnSpc>
                <a:spcPct val="90000"/>
              </a:lnSpc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800" b="1" dirty="0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Protagonista – Adora – </a:t>
            </a:r>
            <a:r>
              <a:rPr lang="pt-BR" sz="2800" b="1" dirty="0" err="1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drag</a:t>
            </a:r>
            <a:r>
              <a:rPr lang="pt-BR" sz="2800" b="1" dirty="0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 </a:t>
            </a:r>
            <a:r>
              <a:rPr lang="pt-BR" sz="2800" b="1" dirty="0" err="1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queen</a:t>
            </a:r>
            <a:r>
              <a:rPr lang="pt-BR" sz="2800" b="1" dirty="0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 – </a:t>
            </a:r>
          </a:p>
          <a:p>
            <a:pPr>
              <a:lnSpc>
                <a:spcPct val="90000"/>
              </a:lnSpc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800" b="1" dirty="0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Coleta dos dados começaram em fevereiro 2004</a:t>
            </a:r>
          </a:p>
          <a:p>
            <a:pPr>
              <a:lnSpc>
                <a:spcPct val="90000"/>
              </a:lnSpc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000" b="1" dirty="0">
              <a:solidFill>
                <a:srgbClr val="254061"/>
              </a:solidFill>
              <a:latin typeface="Batang" charset="0"/>
              <a:ea typeface="Batang" charset="0"/>
              <a:cs typeface="Batang" charset="0"/>
            </a:endParaRPr>
          </a:p>
          <a:p>
            <a:pPr>
              <a:lnSpc>
                <a:spcPct val="90000"/>
              </a:lnSpc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000" b="1" dirty="0">
              <a:solidFill>
                <a:srgbClr val="254061"/>
              </a:solidFill>
              <a:latin typeface="Batang" charset="0"/>
              <a:ea typeface="Batang" charset="0"/>
              <a:cs typeface="Batang" charset="0"/>
            </a:endParaRPr>
          </a:p>
          <a:p>
            <a:pPr>
              <a:lnSpc>
                <a:spcPct val="90000"/>
              </a:lnSpc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000" b="1" dirty="0">
              <a:solidFill>
                <a:srgbClr val="254061"/>
              </a:solidFill>
              <a:latin typeface="Batang" charset="0"/>
              <a:ea typeface="Batang" charset="0"/>
              <a:cs typeface="Batang" charset="0"/>
            </a:endParaRPr>
          </a:p>
          <a:p>
            <a:pPr>
              <a:lnSpc>
                <a:spcPct val="90000"/>
              </a:lnSpc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000" b="1" dirty="0">
              <a:solidFill>
                <a:srgbClr val="254061"/>
              </a:solidFill>
              <a:latin typeface="Batang" charset="0"/>
              <a:ea typeface="Batang" charset="0"/>
              <a:cs typeface="Batang" charset="0"/>
            </a:endParaRPr>
          </a:p>
          <a:p>
            <a:pPr>
              <a:lnSpc>
                <a:spcPct val="90000"/>
              </a:lnSpc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000" b="1" dirty="0">
              <a:solidFill>
                <a:srgbClr val="254061"/>
              </a:solidFill>
              <a:latin typeface="Batang" charset="0"/>
              <a:ea typeface="Batang" charset="0"/>
              <a:cs typeface="Batang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4313" y="214313"/>
            <a:ext cx="8715375" cy="645477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b="1" dirty="0">
                <a:solidFill>
                  <a:srgbClr val="FF0000"/>
                </a:solidFill>
                <a:latin typeface="Batang" charset="0"/>
                <a:ea typeface="Batang" charset="0"/>
                <a:cs typeface="Batang" charset="0"/>
              </a:rPr>
              <a:t>RESULTADOS</a:t>
            </a:r>
          </a:p>
          <a:p>
            <a:pPr>
              <a:lnSpc>
                <a:spcPct val="80000"/>
              </a:lnSpc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b="1" dirty="0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Aumentou a percepção de exposição às campanhas</a:t>
            </a:r>
          </a:p>
          <a:p>
            <a:pPr>
              <a:lnSpc>
                <a:spcPct val="80000"/>
              </a:lnSpc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b="1" dirty="0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Consciência / atenção à sífilis - aumentou</a:t>
            </a:r>
          </a:p>
          <a:p>
            <a:pPr>
              <a:lnSpc>
                <a:spcPct val="80000"/>
              </a:lnSpc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b="1" dirty="0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Não aumentou o conhecimento sobre a doença </a:t>
            </a:r>
          </a:p>
          <a:p>
            <a:pPr>
              <a:lnSpc>
                <a:spcPct val="80000"/>
              </a:lnSpc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b="1" dirty="0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Percepção da probabilidade de se infectar aumentou – percepção de risco aumentou</a:t>
            </a:r>
          </a:p>
          <a:p>
            <a:pPr>
              <a:lnSpc>
                <a:spcPct val="80000"/>
              </a:lnSpc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b="1" dirty="0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Mudança de comportamento </a:t>
            </a:r>
          </a:p>
          <a:p>
            <a:pPr>
              <a:lnSpc>
                <a:spcPct val="80000"/>
              </a:lnSpc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b="1" dirty="0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Uso de álcool no último ano diminuiu</a:t>
            </a:r>
          </a:p>
          <a:p>
            <a:pPr>
              <a:lnSpc>
                <a:spcPct val="80000"/>
              </a:lnSpc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000" b="1" dirty="0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Uso da droga – Cristal anfetamina aumentou 6,8% </a:t>
            </a:r>
            <a:r>
              <a:rPr lang="pt-BR" sz="2000" b="1" dirty="0" err="1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p</a:t>
            </a:r>
            <a:r>
              <a:rPr lang="pt-BR" sz="2000" b="1" dirty="0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/ 14,3%; uso de cocaína aumentou significativamente entre um dos grupos; uso de outras drogas ficou igual</a:t>
            </a:r>
          </a:p>
          <a:p>
            <a:pPr>
              <a:lnSpc>
                <a:spcPct val="80000"/>
              </a:lnSpc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000" b="1" dirty="0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25% nos 2 estudos disseram que encontraram 1 ou mais de seus parceiros no último ano pela internet</a:t>
            </a:r>
          </a:p>
          <a:p>
            <a:pPr>
              <a:lnSpc>
                <a:spcPct val="80000"/>
              </a:lnSpc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000" b="1" dirty="0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20% disseram ter visitado clínicas médicas no último ano</a:t>
            </a:r>
          </a:p>
          <a:p>
            <a:pPr>
              <a:lnSpc>
                <a:spcPct val="80000"/>
              </a:lnSpc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000" b="1" dirty="0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Teste </a:t>
            </a:r>
            <a:r>
              <a:rPr lang="pt-BR" sz="2000" b="1" dirty="0" err="1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p</a:t>
            </a:r>
            <a:r>
              <a:rPr lang="pt-BR" sz="2000" b="1" dirty="0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/ sífilis não aumentou entre residentes da Florida</a:t>
            </a:r>
          </a:p>
          <a:p>
            <a:pPr>
              <a:lnSpc>
                <a:spcPct val="80000"/>
              </a:lnSpc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000" b="1" dirty="0">
              <a:solidFill>
                <a:srgbClr val="254061"/>
              </a:solidFill>
              <a:latin typeface="Batang" charset="0"/>
              <a:ea typeface="Batang" charset="0"/>
              <a:cs typeface="Batang" charset="0"/>
            </a:endParaRPr>
          </a:p>
          <a:p>
            <a:pPr>
              <a:lnSpc>
                <a:spcPct val="80000"/>
              </a:lnSpc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000" b="1" dirty="0">
              <a:solidFill>
                <a:srgbClr val="254061"/>
              </a:solidFill>
              <a:latin typeface="Batang" charset="0"/>
              <a:ea typeface="Batang" charset="0"/>
              <a:cs typeface="Batang" charset="0"/>
            </a:endParaRPr>
          </a:p>
          <a:p>
            <a:pPr>
              <a:lnSpc>
                <a:spcPct val="80000"/>
              </a:lnSpc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000" b="1" dirty="0">
              <a:solidFill>
                <a:srgbClr val="254061"/>
              </a:solidFill>
              <a:latin typeface="Batang" charset="0"/>
              <a:ea typeface="Batang" charset="0"/>
              <a:cs typeface="Batang" charset="0"/>
            </a:endParaRPr>
          </a:p>
          <a:p>
            <a:pPr>
              <a:lnSpc>
                <a:spcPct val="80000"/>
              </a:lnSpc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000" b="1" dirty="0">
              <a:solidFill>
                <a:srgbClr val="254061"/>
              </a:solidFill>
              <a:latin typeface="Batang" charset="0"/>
              <a:ea typeface="Batang" charset="0"/>
              <a:cs typeface="Batang" charset="0"/>
            </a:endParaRPr>
          </a:p>
          <a:p>
            <a:pPr>
              <a:lnSpc>
                <a:spcPct val="80000"/>
              </a:lnSpc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000" b="1" dirty="0">
              <a:solidFill>
                <a:srgbClr val="254061"/>
              </a:solidFill>
              <a:latin typeface="Batang" charset="0"/>
              <a:ea typeface="Batang" charset="0"/>
              <a:cs typeface="Batang" charset="0"/>
            </a:endParaRPr>
          </a:p>
          <a:p>
            <a:pPr>
              <a:lnSpc>
                <a:spcPct val="80000"/>
              </a:lnSpc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000" b="1" dirty="0">
              <a:solidFill>
                <a:srgbClr val="254061"/>
              </a:solidFill>
              <a:latin typeface="Batang" charset="0"/>
              <a:ea typeface="Batang" charset="0"/>
              <a:cs typeface="Batang" charset="0"/>
            </a:endParaRPr>
          </a:p>
          <a:p>
            <a:pPr>
              <a:lnSpc>
                <a:spcPct val="80000"/>
              </a:lnSpc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sz="2000" b="1" dirty="0">
              <a:solidFill>
                <a:srgbClr val="254061"/>
              </a:solidFill>
              <a:latin typeface="Batang" charset="0"/>
              <a:ea typeface="Batang" charset="0"/>
              <a:cs typeface="Batang" charset="0"/>
            </a:endParaRPr>
          </a:p>
          <a:p>
            <a:pPr>
              <a:lnSpc>
                <a:spcPct val="80000"/>
              </a:lnSpc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b="1" dirty="0">
              <a:solidFill>
                <a:srgbClr val="254061"/>
              </a:solidFill>
              <a:latin typeface="Batang" charset="0"/>
              <a:ea typeface="Batang" charset="0"/>
              <a:cs typeface="Batang" charset="0"/>
            </a:endParaRPr>
          </a:p>
          <a:p>
            <a:pPr>
              <a:lnSpc>
                <a:spcPct val="80000"/>
              </a:lnSpc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b="1" dirty="0">
              <a:solidFill>
                <a:srgbClr val="254061"/>
              </a:solidFill>
              <a:latin typeface="Batang" charset="0"/>
              <a:ea typeface="Batang" charset="0"/>
              <a:cs typeface="Batang" charset="0"/>
            </a:endParaRPr>
          </a:p>
          <a:p>
            <a:pPr>
              <a:lnSpc>
                <a:spcPct val="80000"/>
              </a:lnSpc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b="1" dirty="0">
              <a:solidFill>
                <a:srgbClr val="254061"/>
              </a:solidFill>
              <a:latin typeface="Batang" charset="0"/>
              <a:ea typeface="Batang" charset="0"/>
              <a:cs typeface="Batang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b="1" dirty="0">
              <a:solidFill>
                <a:srgbClr val="254061"/>
              </a:solidFill>
              <a:latin typeface="Batang" charset="0"/>
              <a:ea typeface="Batang" charset="0"/>
              <a:cs typeface="Batang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b="1" dirty="0">
              <a:solidFill>
                <a:srgbClr val="254061"/>
              </a:solidFill>
              <a:latin typeface="Batang" charset="0"/>
              <a:ea typeface="Batang" charset="0"/>
              <a:cs typeface="Batang" charset="0"/>
            </a:endParaRPr>
          </a:p>
          <a:p>
            <a:pPr>
              <a:lnSpc>
                <a:spcPct val="80000"/>
              </a:lnSpc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b="1" dirty="0">
              <a:solidFill>
                <a:srgbClr val="254061"/>
              </a:solidFill>
              <a:latin typeface="Batang" charset="0"/>
              <a:ea typeface="Batang" charset="0"/>
              <a:cs typeface="Batang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b="1" dirty="0">
              <a:solidFill>
                <a:srgbClr val="254061"/>
              </a:solidFill>
              <a:latin typeface="Batang" charset="0"/>
              <a:ea typeface="Batang" charset="0"/>
              <a:cs typeface="Batang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b="1" dirty="0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 </a:t>
            </a:r>
          </a:p>
          <a:p>
            <a:pPr>
              <a:lnSpc>
                <a:spcPct val="80000"/>
              </a:lnSpc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b="1" dirty="0">
              <a:solidFill>
                <a:srgbClr val="254061"/>
              </a:solidFill>
              <a:latin typeface="Batang" charset="0"/>
              <a:ea typeface="Batang" charset="0"/>
              <a:cs typeface="Batang" charset="0"/>
            </a:endParaRPr>
          </a:p>
          <a:p>
            <a:pPr>
              <a:lnSpc>
                <a:spcPct val="80000"/>
              </a:lnSpc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b="1" dirty="0">
              <a:solidFill>
                <a:srgbClr val="254061"/>
              </a:solidFill>
              <a:latin typeface="Batang" charset="0"/>
              <a:ea typeface="Batang" charset="0"/>
              <a:cs typeface="Batang" charset="0"/>
            </a:endParaRPr>
          </a:p>
          <a:p>
            <a:pPr>
              <a:lnSpc>
                <a:spcPct val="80000"/>
              </a:lnSpc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b="1" dirty="0">
              <a:solidFill>
                <a:srgbClr val="254061"/>
              </a:solidFill>
              <a:latin typeface="Batang" charset="0"/>
              <a:ea typeface="Batang" charset="0"/>
              <a:cs typeface="Batang" charset="0"/>
            </a:endParaRPr>
          </a:p>
          <a:p>
            <a:pPr>
              <a:lnSpc>
                <a:spcPct val="80000"/>
              </a:lnSpc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pt-BR" b="1" dirty="0">
              <a:solidFill>
                <a:srgbClr val="254061"/>
              </a:solidFill>
              <a:latin typeface="Batang" charset="0"/>
              <a:ea typeface="Batang" charset="0"/>
              <a:cs typeface="Batang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642938"/>
            <a:ext cx="8643938" cy="6026150"/>
          </a:xfrm>
        </p:spPr>
        <p:txBody>
          <a:bodyPr>
            <a:normAutofit/>
          </a:bodyPr>
          <a:lstStyle/>
          <a:p>
            <a:pPr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400" b="1">
                <a:solidFill>
                  <a:srgbClr val="FF0000"/>
                </a:solidFill>
                <a:latin typeface="Batang" charset="0"/>
                <a:ea typeface="Batang" charset="0"/>
                <a:cs typeface="Batang" charset="0"/>
              </a:rPr>
              <a:t>Mas entre</a:t>
            </a:r>
            <a:r>
              <a:rPr lang="pt-BR" sz="2400" b="1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 os que disseram </a:t>
            </a:r>
            <a:r>
              <a:rPr lang="pt-BR" sz="2400" b="1">
                <a:solidFill>
                  <a:srgbClr val="FF0000"/>
                </a:solidFill>
                <a:latin typeface="Batang" charset="0"/>
                <a:ea typeface="Batang" charset="0"/>
                <a:cs typeface="Batang" charset="0"/>
              </a:rPr>
              <a:t>reconhecer uma ou mais das imagens da campanha na pesquisa </a:t>
            </a:r>
            <a:r>
              <a:rPr lang="pt-BR" sz="2400" b="1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do outono tenderam mais a </a:t>
            </a:r>
            <a:r>
              <a:rPr lang="pt-BR" sz="2400" b="1">
                <a:solidFill>
                  <a:srgbClr val="FF0000"/>
                </a:solidFill>
                <a:latin typeface="Batang" charset="0"/>
                <a:ea typeface="Batang" charset="0"/>
                <a:cs typeface="Batang" charset="0"/>
              </a:rPr>
              <a:t>fazer o teste para sífilis </a:t>
            </a:r>
            <a:r>
              <a:rPr lang="pt-BR" sz="2400" b="1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em comparação com aqueles que não reconheceram as imagens da campanha</a:t>
            </a:r>
          </a:p>
          <a:p>
            <a:pPr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400" b="1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Os que disseram fazer tratamento para sífilis aumentou de 2% para 5,3% entre os residentes – mas não foi estatisticamente relevante</a:t>
            </a:r>
          </a:p>
          <a:p>
            <a:pPr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400" b="1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Residentes que reportaram </a:t>
            </a:r>
            <a:r>
              <a:rPr lang="pt-BR" sz="2400" b="1">
                <a:solidFill>
                  <a:srgbClr val="FF0000"/>
                </a:solidFill>
                <a:latin typeface="Batang" charset="0"/>
                <a:ea typeface="Batang" charset="0"/>
                <a:cs typeface="Batang" charset="0"/>
              </a:rPr>
              <a:t>estar infectados com HIV </a:t>
            </a:r>
            <a:r>
              <a:rPr lang="pt-BR" sz="2400" b="1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não diferiram dos </a:t>
            </a:r>
            <a:r>
              <a:rPr lang="pt-BR" sz="2400" b="1">
                <a:solidFill>
                  <a:srgbClr val="FF0000"/>
                </a:solidFill>
                <a:latin typeface="Batang" charset="0"/>
                <a:ea typeface="Batang" charset="0"/>
                <a:cs typeface="Batang" charset="0"/>
              </a:rPr>
              <a:t>não infectados </a:t>
            </a:r>
            <a:r>
              <a:rPr lang="pt-BR" sz="2400" b="1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em relação a se </a:t>
            </a:r>
            <a:r>
              <a:rPr lang="pt-BR" sz="2400" b="1">
                <a:solidFill>
                  <a:srgbClr val="FF0000"/>
                </a:solidFill>
                <a:latin typeface="Batang" charset="0"/>
                <a:ea typeface="Batang" charset="0"/>
                <a:cs typeface="Batang" charset="0"/>
              </a:rPr>
              <a:t>perceber em situação de risco para sífilis</a:t>
            </a:r>
          </a:p>
          <a:p>
            <a:pPr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400" b="1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Mas os resultados foram estatisticamente significantes na variável </a:t>
            </a:r>
            <a:r>
              <a:rPr lang="pt-BR" sz="2400" b="1">
                <a:solidFill>
                  <a:srgbClr val="FF0000"/>
                </a:solidFill>
                <a:latin typeface="Batang" charset="0"/>
                <a:ea typeface="Batang" charset="0"/>
                <a:cs typeface="Batang" charset="0"/>
              </a:rPr>
              <a:t>ter sido testado para sífilis</a:t>
            </a:r>
          </a:p>
          <a:p>
            <a:pPr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400" b="1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Resultado também significante para este grupo no que diz respeito a </a:t>
            </a:r>
            <a:r>
              <a:rPr lang="pt-BR" sz="2400" b="1">
                <a:solidFill>
                  <a:srgbClr val="FF0000"/>
                </a:solidFill>
                <a:latin typeface="Batang" charset="0"/>
                <a:ea typeface="Batang" charset="0"/>
                <a:cs typeface="Batang" charset="0"/>
              </a:rPr>
              <a:t>ser tratado para sífilis</a:t>
            </a:r>
            <a:endParaRPr lang="pt-BR" sz="2400" b="1">
              <a:solidFill>
                <a:srgbClr val="254061"/>
              </a:solidFill>
              <a:latin typeface="Batang" charset="0"/>
              <a:ea typeface="Batang" charset="0"/>
              <a:cs typeface="Batang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642938"/>
            <a:ext cx="8643938" cy="6026150"/>
          </a:xfrm>
        </p:spPr>
        <p:txBody>
          <a:bodyPr>
            <a:normAutofit/>
          </a:bodyPr>
          <a:lstStyle/>
          <a:p>
            <a:pPr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400" b="1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Nenhum dos 8 objetivos da campanha foram totalmente alcançados</a:t>
            </a:r>
          </a:p>
          <a:p>
            <a:pPr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400" b="1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Exposição aos materiais da campanha foram aumentou nos últimos 6 meses (período da pesquisa)</a:t>
            </a:r>
          </a:p>
          <a:p>
            <a:pPr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400" b="1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Entrevistados disseram estar mais atentos e conscientes em relação a sífilis</a:t>
            </a:r>
          </a:p>
          <a:p>
            <a:pPr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400" b="1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Mas o reconhecimento em relação dos materiais da campanha foram baixos em relação a outras campanhas </a:t>
            </a:r>
          </a:p>
          <a:p>
            <a:pPr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400" b="1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Não houve melhorias nas percepções de risco entre um dos grupos estudados</a:t>
            </a:r>
          </a:p>
          <a:p>
            <a:pPr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400" b="1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Conhecimento sobre sífilis ficou igual</a:t>
            </a:r>
          </a:p>
          <a:p>
            <a:pPr>
              <a:buFont typeface="Wingdings" charset="0"/>
              <a:buChar char="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pt-BR" sz="2400" b="1">
                <a:solidFill>
                  <a:srgbClr val="254061"/>
                </a:solidFill>
                <a:latin typeface="Batang" charset="0"/>
                <a:ea typeface="Batang" charset="0"/>
                <a:cs typeface="Batang" charset="0"/>
              </a:rPr>
              <a:t>Não houve aumento estatisticamente significante em visitas a clinicas, teste for sífilis, ou tratamento para sífilis como resultado da campanha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yfilis artig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syfilis artigo.pot</Template>
  <TotalTime>6</TotalTime>
  <Words>656</Words>
  <Application>Microsoft Macintosh PowerPoint</Application>
  <PresentationFormat>On-screen Show (4:3)</PresentationFormat>
  <Paragraphs>76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Arial</vt:lpstr>
      <vt:lpstr>Batang</vt:lpstr>
      <vt:lpstr>Wingdings</vt:lpstr>
      <vt:lpstr>syfilis artigo</vt:lpstr>
      <vt:lpstr>    Artigo  Short-Term impact Evaluation of social Marketing Campaign to prevent Syphilis Among Men who Have sex with Men William W. Darrow Susan Biersteker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Artigo  Short-Term impact Evaluation of social Marketing Campaign to prevent Syphilis Among Men who Have sex with Men William W. Darrow Susan Biersteker     </dc:title>
  <dc:creator>claudia rosa acevedo de abreu campanario</dc:creator>
  <cp:lastModifiedBy>Claudia  Acevedo</cp:lastModifiedBy>
  <cp:revision>4</cp:revision>
  <dcterms:created xsi:type="dcterms:W3CDTF">2009-09-15T18:35:05Z</dcterms:created>
  <dcterms:modified xsi:type="dcterms:W3CDTF">2020-10-20T23:01:16Z</dcterms:modified>
</cp:coreProperties>
</file>