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3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_rels/presentation.xml.rels" ContentType="application/vnd.openxmlformats-package.relationships+xml"/>
  <Override PartName="/ppt/media/image8.png" ContentType="image/png"/>
  <Override PartName="/ppt/media/image10.png" ContentType="image/png"/>
  <Override PartName="/ppt/media/image20.jpeg" ContentType="image/jpeg"/>
  <Override PartName="/ppt/media/image21.png" ContentType="image/png"/>
  <Override PartName="/ppt/media/image30.png" ContentType="image/png"/>
  <Override PartName="/ppt/media/image23.png" ContentType="image/png"/>
  <Override PartName="/ppt/media/image24.jpeg" ContentType="image/jpeg"/>
  <Override PartName="/ppt/media/image25.png" ContentType="image/png"/>
  <Override PartName="/ppt/media/image18.png" ContentType="image/png"/>
  <Override PartName="/ppt/media/image27.png" ContentType="image/png"/>
  <Override PartName="/ppt/media/image1.png" ContentType="image/png"/>
  <Override PartName="/ppt/media/image29.png" ContentType="image/png"/>
  <Override PartName="/ppt/media/image32.jpeg" ContentType="image/jpeg"/>
  <Override PartName="/ppt/media/image3.png" ContentType="image/png"/>
  <Override PartName="/ppt/media/image36.wmf" ContentType="image/x-wmf"/>
  <Override PartName="/ppt/media/image28.jpeg" ContentType="image/jpeg"/>
  <Override PartName="/ppt/media/image5.png" ContentType="image/png"/>
  <Override PartName="/ppt/media/image34.jpeg" ContentType="image/jpeg"/>
  <Override PartName="/ppt/media/image7.png" ContentType="image/png"/>
  <Override PartName="/ppt/media/image9.png" ContentType="image/png"/>
  <Override PartName="/ppt/media/image11.png" ContentType="image/png"/>
  <Override PartName="/ppt/media/image13.png" ContentType="image/png"/>
  <Override PartName="/ppt/media/image22.png" ContentType="image/png"/>
  <Override PartName="/ppt/media/image31.png" ContentType="image/png"/>
  <Override PartName="/ppt/media/image15.png" ContentType="image/png"/>
  <Override PartName="/ppt/media/image12.jpeg" ContentType="image/jpeg"/>
  <Override PartName="/ppt/media/image33.png" ContentType="image/png"/>
  <Override PartName="/ppt/media/image17.png" ContentType="image/png"/>
  <Override PartName="/ppt/media/image26.png" ContentType="image/png"/>
  <Override PartName="/ppt/media/image35.png" ContentType="image/png"/>
  <Override PartName="/ppt/media/image14.jpeg" ContentType="image/jpeg"/>
  <Override PartName="/ppt/media/image19.png" ContentType="image/png"/>
  <Override PartName="/ppt/media/image2.png" ContentType="image/png"/>
  <Override PartName="/ppt/media/image16.jpeg" ContentType="image/jpeg"/>
  <Override PartName="/ppt/media/image4.png" ContentType="image/png"/>
  <Override PartName="/ppt/media/image6.png" ContentType="image/png"/>
  <Override PartName="/ppt/slideLayouts/slideLayout6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2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pt-BR"/>
              <a:t>Clique para editar o formato de notas</a:t>
            </a:r>
            <a:endParaRPr/>
          </a:p>
        </p:txBody>
      </p:sp>
      <p:sp>
        <p:nvSpPr>
          <p:cNvPr id="20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pt-BR"/>
              <a:t>&lt;cabeçalho&gt;</a:t>
            </a:r>
            <a:endParaRPr/>
          </a:p>
        </p:txBody>
      </p:sp>
      <p:sp>
        <p:nvSpPr>
          <p:cNvPr id="21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pt-BR"/>
              <a:t>&lt;data/hora&gt;</a:t>
            </a:r>
            <a:endParaRPr/>
          </a:p>
        </p:txBody>
      </p:sp>
      <p:sp>
        <p:nvSpPr>
          <p:cNvPr id="21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pt-BR"/>
              <a:t>&lt;rodapé&gt;</a:t>
            </a:r>
            <a:endParaRPr/>
          </a:p>
        </p:txBody>
      </p:sp>
      <p:sp>
        <p:nvSpPr>
          <p:cNvPr id="21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9B9AA106-CA52-4B54-9A3F-51C628841510}" type="slidenum">
              <a:rPr lang="pt-BR"/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91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7E125DFE-6E44-4DB1-A004-BDB09DD66BE6}" type="slidenum">
              <a:rPr lang="pt-BR">
                <a:solidFill>
                  <a:srgbClr val="000000"/>
                </a:solidFill>
                <a:latin typeface="Arial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99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37E2DA2-E0BF-4D6F-86E7-7B6E6A086899}" type="slidenum">
              <a:rPr lang="pt-BR">
                <a:solidFill>
                  <a:srgbClr val="000000"/>
                </a:solidFill>
                <a:latin typeface="Arial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01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62DC28BF-241B-459C-B4E3-0AB43791E35E}" type="slidenum">
              <a:rPr lang="pt-BR">
                <a:solidFill>
                  <a:srgbClr val="000000"/>
                </a:solidFill>
                <a:latin typeface="Arial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03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0614B19-5962-4A51-8F5E-99309836FD3B}" type="slidenum">
              <a:rPr lang="pt-BR">
                <a:solidFill>
                  <a:srgbClr val="000000"/>
                </a:solidFill>
                <a:latin typeface="Arial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05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0BE9F591-A9B2-4CFE-A749-81D704D8C24C}" type="slidenum">
              <a:rPr lang="pt-BR">
                <a:solidFill>
                  <a:srgbClr val="000000"/>
                </a:solidFill>
                <a:latin typeface="Arial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07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21308DD1-409E-43B2-9138-103010A0C3F3}" type="slidenum">
              <a:rPr lang="pt-BR">
                <a:solidFill>
                  <a:srgbClr val="000000"/>
                </a:solidFill>
                <a:latin typeface="Arial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09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445FB559-D62C-4EC7-BB46-2066C75757FA}" type="slidenum">
              <a:rPr lang="pt-BR">
                <a:solidFill>
                  <a:srgbClr val="000000"/>
                </a:solidFill>
                <a:latin typeface="Arial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11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2C18178E-606B-445C-9CC3-820E2317A5D5}" type="slidenum">
              <a:rPr lang="pt-BR">
                <a:solidFill>
                  <a:srgbClr val="000000"/>
                </a:solidFill>
                <a:latin typeface="Arial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13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02A16069-4D20-48C0-BC49-C5CFD325DC48}" type="slidenum">
              <a:rPr lang="pt-BR">
                <a:solidFill>
                  <a:srgbClr val="000000"/>
                </a:solidFill>
                <a:latin typeface="Arial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93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A6FAD452-BE72-4E12-9E16-C44A7C53C3AD}" type="slidenum">
              <a:rPr lang="pt-BR">
                <a:solidFill>
                  <a:srgbClr val="000000"/>
                </a:solidFill>
                <a:latin typeface="Arial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15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554878E1-953C-4AA7-80C2-A278419684A4}" type="slidenum">
              <a:rPr lang="pt-BR">
                <a:solidFill>
                  <a:srgbClr val="000000"/>
                </a:solidFill>
                <a:latin typeface="Arial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95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28DF420-9107-4D2B-B766-3928F0F4EE7E}" type="slidenum">
              <a:rPr lang="pt-BR">
                <a:solidFill>
                  <a:srgbClr val="000000"/>
                </a:solidFill>
                <a:latin typeface="Arial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97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8B12FCB4-0863-4851-9045-C81C067F9E71}" type="slidenum">
              <a:rPr lang="pt-BR">
                <a:solidFill>
                  <a:srgbClr val="000000"/>
                </a:solidFill>
                <a:latin typeface="Arial"/>
                <a:ea typeface="+mn-ea"/>
              </a:rPr>
              <a:t>&lt;número&gt;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0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071960" y="0"/>
            <a:ext cx="5071680" cy="999720"/>
          </a:xfrm>
          <a:prstGeom prst="rect">
            <a:avLst/>
          </a:prstGeom>
        </p:spPr>
      </p:pic>
      <p:sp>
        <p:nvSpPr>
          <p:cNvPr id="1" name="CustomShape 1"/>
          <p:cNvSpPr/>
          <p:nvPr/>
        </p:nvSpPr>
        <p:spPr>
          <a:xfrm>
            <a:off x="313200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Calibri"/>
              </a:rPr>
              <a:t>Profª Drª  Sylmara Gonçalves -Dias</a:t>
            </a:r>
            <a:endParaRPr/>
          </a:p>
        </p:txBody>
      </p:sp>
      <p:pic>
        <p:nvPicPr>
          <p:cNvPr descr="" id="2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72720" y="28440"/>
            <a:ext cx="6117840" cy="971280"/>
          </a:xfrm>
          <a:prstGeom prst="rect">
            <a:avLst/>
          </a:prstGeom>
        </p:spPr>
      </p:pic>
      <p:sp>
        <p:nvSpPr>
          <p:cNvPr id="3" name="CustomShape 2"/>
          <p:cNvSpPr/>
          <p:nvPr/>
        </p:nvSpPr>
        <p:spPr>
          <a:xfrm>
            <a:off x="6190920" y="-171360"/>
            <a:ext cx="3668040" cy="11710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Line 3"/>
          <p:cNvSpPr/>
          <p:nvPr/>
        </p:nvSpPr>
        <p:spPr>
          <a:xfrm>
            <a:off x="6190920" y="902880"/>
            <a:ext cx="2953080" cy="0"/>
          </a:xfrm>
          <a:prstGeom prst="line">
            <a:avLst/>
          </a:prstGeom>
          <a:ln w="19080">
            <a:solidFill>
              <a:srgbClr val="ffc000"/>
            </a:solidFill>
            <a:round/>
          </a:ln>
        </p:spPr>
      </p:sp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685800" y="2246760"/>
            <a:ext cx="7772040" cy="1236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pt-BR" sz="2400">
                <a:solidFill>
                  <a:srgbClr val="10253f"/>
                </a:solidFill>
                <a:latin typeface="Eras Demi ITC"/>
              </a:rPr>
              <a:t>Clique para editar o formato do texto do títuloClique para editar o estilo do título mestre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"/>
              </a:rPr>
              <a:t>17/09/14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ftr"/>
          </p:nvPr>
        </p:nvSpPr>
        <p:spPr>
          <a:xfrm>
            <a:off x="3124080" y="651996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2C9ED5E9-D60A-4D53-BE8A-135C1E856619}" type="slidenum">
              <a:rPr lang="pt-BR">
                <a:solidFill>
                  <a:srgbClr val="000000"/>
                </a:solidFill>
                <a:latin typeface="Arial"/>
              </a:rPr>
              <a:t>&lt;número&gt;</a:t>
            </a:fld>
            <a:endParaRPr/>
          </a:p>
        </p:txBody>
      </p:sp>
      <p:sp>
        <p:nvSpPr>
          <p:cNvPr id="9" name="CustomShape 8"/>
          <p:cNvSpPr/>
          <p:nvPr/>
        </p:nvSpPr>
        <p:spPr>
          <a:xfrm>
            <a:off x="3132000" y="6309360"/>
            <a:ext cx="3096000" cy="5482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3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071960" y="0"/>
            <a:ext cx="5071680" cy="999720"/>
          </a:xfrm>
          <a:prstGeom prst="rect">
            <a:avLst/>
          </a:prstGeom>
        </p:spPr>
      </p:pic>
      <p:sp>
        <p:nvSpPr>
          <p:cNvPr id="44" name="CustomShape 1"/>
          <p:cNvSpPr/>
          <p:nvPr/>
        </p:nvSpPr>
        <p:spPr>
          <a:xfrm>
            <a:off x="313200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Calibri"/>
              </a:rPr>
              <a:t>Profª Drª  Sylmara Gonçalves -Dias</a:t>
            </a:r>
            <a:endParaRPr/>
          </a:p>
        </p:txBody>
      </p:sp>
      <p:pic>
        <p:nvPicPr>
          <p:cNvPr descr="" id="45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72720" y="28440"/>
            <a:ext cx="6117840" cy="971280"/>
          </a:xfrm>
          <a:prstGeom prst="rect">
            <a:avLst/>
          </a:prstGeom>
        </p:spPr>
      </p:pic>
      <p:sp>
        <p:nvSpPr>
          <p:cNvPr id="46" name="CustomShape 2"/>
          <p:cNvSpPr/>
          <p:nvPr/>
        </p:nvSpPr>
        <p:spPr>
          <a:xfrm>
            <a:off x="6190920" y="-171360"/>
            <a:ext cx="3668040" cy="11710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7" name="Line 3"/>
          <p:cNvSpPr/>
          <p:nvPr/>
        </p:nvSpPr>
        <p:spPr>
          <a:xfrm>
            <a:off x="6190920" y="902880"/>
            <a:ext cx="2953080" cy="0"/>
          </a:xfrm>
          <a:prstGeom prst="line">
            <a:avLst/>
          </a:prstGeom>
          <a:ln w="19080">
            <a:solidFill>
              <a:srgbClr val="ffc000"/>
            </a:solidFill>
            <a:round/>
          </a:ln>
        </p:spPr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2124000" y="-271440"/>
            <a:ext cx="6911640" cy="1236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pt-BR" sz="2400">
                <a:solidFill>
                  <a:srgbClr val="10253f"/>
                </a:solidFill>
                <a:latin typeface="Eras Demi ITC"/>
              </a:rPr>
              <a:t>Clique para editar o formato do texto do títuloClique para editar o estilo do título mestre</a:t>
            </a:r>
            <a:endParaRPr/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457200" y="112536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pt-BR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Arial"/>
              </a:rPr>
              <a:t>7.º Nível da estrutura de tópicosClique para editar os estilos do texto mestre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"/>
            </a:pPr>
            <a:r>
              <a:rPr lang="pt-BR" sz="1600">
                <a:solidFill>
                  <a:srgbClr val="000000"/>
                </a:solidFill>
                <a:latin typeface="Arial"/>
              </a:rPr>
              <a:t>Segundo nível</a:t>
            </a:r>
            <a:endParaRPr/>
          </a:p>
          <a:p>
            <a:pPr lvl="2">
              <a:lnSpc>
                <a:spcPct val="100000"/>
              </a:lnSpc>
              <a:buFont charset="2" typeface="Wingdings"/>
              <a:buChar char=""/>
            </a:pPr>
            <a:r>
              <a:rPr lang="pt-BR" sz="1600">
                <a:solidFill>
                  <a:srgbClr val="000000"/>
                </a:solidFill>
                <a:latin typeface="Arial"/>
              </a:rPr>
              <a:t>Terceiro nível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pt-BR" sz="1400">
                <a:solidFill>
                  <a:srgbClr val="000000"/>
                </a:solidFill>
                <a:latin typeface="Arial"/>
              </a:rPr>
              <a:t>Quarto nível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pt-BR" sz="1400">
                <a:solidFill>
                  <a:srgbClr val="000000"/>
                </a:solidFill>
                <a:latin typeface="Arial"/>
              </a:rPr>
              <a:t>Quinto nível</a:t>
            </a:r>
            <a:endParaRPr/>
          </a:p>
        </p:txBody>
      </p:sp>
      <p:sp>
        <p:nvSpPr>
          <p:cNvPr id="50" name="PlaceHolder 6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"/>
              </a:rPr>
              <a:t>17/09/14</a:t>
            </a:r>
            <a:endParaRPr/>
          </a:p>
        </p:txBody>
      </p:sp>
      <p:sp>
        <p:nvSpPr>
          <p:cNvPr id="51" name="PlaceHolder 7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7825A036-90EE-4806-B933-70B77AF0B3EA}" type="slidenum">
              <a:rPr lang="pt-BR">
                <a:solidFill>
                  <a:srgbClr val="000000"/>
                </a:solidFill>
                <a:latin typeface="Arial"/>
              </a:rPr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4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071960" y="0"/>
            <a:ext cx="5071680" cy="999720"/>
          </a:xfrm>
          <a:prstGeom prst="rect">
            <a:avLst/>
          </a:prstGeom>
        </p:spPr>
      </p:pic>
      <p:sp>
        <p:nvSpPr>
          <p:cNvPr id="85" name="CustomShape 1"/>
          <p:cNvSpPr/>
          <p:nvPr/>
        </p:nvSpPr>
        <p:spPr>
          <a:xfrm>
            <a:off x="313200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Calibri"/>
              </a:rPr>
              <a:t>Profª Drª  Sylmara Gonçalves -Dias</a:t>
            </a:r>
            <a:endParaRPr/>
          </a:p>
        </p:txBody>
      </p:sp>
      <p:pic>
        <p:nvPicPr>
          <p:cNvPr descr="" id="86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72720" y="28440"/>
            <a:ext cx="6117840" cy="971280"/>
          </a:xfrm>
          <a:prstGeom prst="rect">
            <a:avLst/>
          </a:prstGeom>
        </p:spPr>
      </p:pic>
      <p:sp>
        <p:nvSpPr>
          <p:cNvPr id="87" name="CustomShape 2"/>
          <p:cNvSpPr/>
          <p:nvPr/>
        </p:nvSpPr>
        <p:spPr>
          <a:xfrm>
            <a:off x="6190920" y="-171360"/>
            <a:ext cx="3668040" cy="11710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8" name="Line 3"/>
          <p:cNvSpPr/>
          <p:nvPr/>
        </p:nvSpPr>
        <p:spPr>
          <a:xfrm>
            <a:off x="6190920" y="902880"/>
            <a:ext cx="2953080" cy="0"/>
          </a:xfrm>
          <a:prstGeom prst="line">
            <a:avLst/>
          </a:prstGeom>
          <a:ln w="19080">
            <a:solidFill>
              <a:srgbClr val="ffc000"/>
            </a:solidFill>
            <a:round/>
          </a:ln>
        </p:spPr>
      </p:sp>
      <p:sp>
        <p:nvSpPr>
          <p:cNvPr id="89" name="PlaceHolder 4"/>
          <p:cNvSpPr>
            <a:spLocks noGrp="1"/>
          </p:cNvSpPr>
          <p:nvPr>
            <p:ph type="title"/>
          </p:nvPr>
        </p:nvSpPr>
        <p:spPr>
          <a:xfrm>
            <a:off x="2124000" y="-271440"/>
            <a:ext cx="6911640" cy="1236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pt-BR" sz="2400">
                <a:solidFill>
                  <a:srgbClr val="10253f"/>
                </a:solidFill>
                <a:latin typeface="Eras Demi ITC"/>
              </a:rPr>
              <a:t>Clique para editar o formato do texto do títuloClique para editar o estilo do título mestre</a:t>
            </a:r>
            <a:endParaRPr/>
          </a:p>
        </p:txBody>
      </p:sp>
      <p:sp>
        <p:nvSpPr>
          <p:cNvPr id="90" name="PlaceHolder 5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"/>
              </a:rPr>
              <a:t>17/09/14</a:t>
            </a:r>
            <a:endParaRPr/>
          </a:p>
        </p:txBody>
      </p:sp>
      <p:sp>
        <p:nvSpPr>
          <p:cNvPr id="91" name="PlaceHolder 6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FC7ADD43-158C-4BEC-829B-D5DBFC82FDEC}" type="slidenum">
              <a:rPr lang="pt-BR">
                <a:solidFill>
                  <a:srgbClr val="000000"/>
                </a:solidFill>
                <a:latin typeface="Arial"/>
              </a:rPr>
              <a:t>&lt;número&gt;</a:t>
            </a:fld>
            <a:endParaRPr/>
          </a:p>
        </p:txBody>
      </p:sp>
      <p:sp>
        <p:nvSpPr>
          <p:cNvPr id="92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5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071960" y="0"/>
            <a:ext cx="5071680" cy="999720"/>
          </a:xfrm>
          <a:prstGeom prst="rect">
            <a:avLst/>
          </a:prstGeom>
        </p:spPr>
      </p:pic>
      <p:sp>
        <p:nvSpPr>
          <p:cNvPr id="126" name="CustomShape 1"/>
          <p:cNvSpPr/>
          <p:nvPr/>
        </p:nvSpPr>
        <p:spPr>
          <a:xfrm>
            <a:off x="313200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Calibri"/>
              </a:rPr>
              <a:t>Profª Drª  Sylmara Gonçalves -Dias</a:t>
            </a:r>
            <a:endParaRPr/>
          </a:p>
        </p:txBody>
      </p:sp>
      <p:pic>
        <p:nvPicPr>
          <p:cNvPr descr="" id="127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72720" y="28440"/>
            <a:ext cx="6117840" cy="971280"/>
          </a:xfrm>
          <a:prstGeom prst="rect">
            <a:avLst/>
          </a:prstGeom>
        </p:spPr>
      </p:pic>
      <p:sp>
        <p:nvSpPr>
          <p:cNvPr id="128" name="CustomShape 2"/>
          <p:cNvSpPr/>
          <p:nvPr/>
        </p:nvSpPr>
        <p:spPr>
          <a:xfrm>
            <a:off x="6190920" y="-171360"/>
            <a:ext cx="3668040" cy="11710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9" name="Line 3"/>
          <p:cNvSpPr/>
          <p:nvPr/>
        </p:nvSpPr>
        <p:spPr>
          <a:xfrm>
            <a:off x="6190920" y="902880"/>
            <a:ext cx="2953080" cy="0"/>
          </a:xfrm>
          <a:prstGeom prst="line">
            <a:avLst/>
          </a:prstGeom>
          <a:ln w="19080">
            <a:solidFill>
              <a:srgbClr val="ffc000"/>
            </a:solidFill>
            <a:round/>
          </a:ln>
        </p:spPr>
      </p:sp>
      <p:sp>
        <p:nvSpPr>
          <p:cNvPr id="130" name="PlaceHolder 4"/>
          <p:cNvSpPr>
            <a:spLocks noGrp="1"/>
          </p:cNvSpPr>
          <p:nvPr>
            <p:ph type="title"/>
          </p:nvPr>
        </p:nvSpPr>
        <p:spPr>
          <a:xfrm>
            <a:off x="2124000" y="-271440"/>
            <a:ext cx="6911640" cy="1236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pt-BR" sz="2400">
                <a:solidFill>
                  <a:srgbClr val="10253f"/>
                </a:solidFill>
                <a:latin typeface="Eras Demi ITC"/>
              </a:rPr>
              <a:t>Clique para editar o formato do texto do títuloClique para editar o estilo do título mestre</a:t>
            </a:r>
            <a:endParaRPr/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b="1" lang="pt-BR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pt-BR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pt-BR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pt-BR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pt-BR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pt-BR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pt-BR">
                <a:solidFill>
                  <a:srgbClr val="000000"/>
                </a:solidFill>
                <a:latin typeface="Arial"/>
              </a:rPr>
              <a:t>7.º Nível da estrutura de tópicosClique para editar os estilos do texto mestre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"/>
            </a:pPr>
            <a:r>
              <a:rPr lang="pt-BR" sz="1600">
                <a:solidFill>
                  <a:srgbClr val="000000"/>
                </a:solidFill>
                <a:latin typeface="Calibri"/>
              </a:rPr>
              <a:t>Segundo nível</a:t>
            </a:r>
            <a:endParaRPr/>
          </a:p>
          <a:p>
            <a:pPr lvl="2">
              <a:lnSpc>
                <a:spcPct val="100000"/>
              </a:lnSpc>
              <a:buFont charset="2" typeface="Wingdings"/>
              <a:buChar char=""/>
            </a:pPr>
            <a:r>
              <a:rPr lang="pt-BR">
                <a:solidFill>
                  <a:srgbClr val="000000"/>
                </a:solidFill>
                <a:latin typeface="Calibri"/>
              </a:rPr>
              <a:t>Terceiro nível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pt-BR" sz="1600">
                <a:solidFill>
                  <a:srgbClr val="000000"/>
                </a:solidFill>
                <a:latin typeface="Calibri"/>
              </a:rPr>
              <a:t>Quarto nível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pt-BR" sz="1600">
                <a:solidFill>
                  <a:srgbClr val="000000"/>
                </a:solidFill>
                <a:latin typeface="Calibri"/>
              </a:rPr>
              <a:t>Quinto nível</a:t>
            </a:r>
            <a:endParaRPr/>
          </a:p>
        </p:txBody>
      </p:sp>
      <p:sp>
        <p:nvSpPr>
          <p:cNvPr id="132" name="PlaceHolder 6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pPr>
              <a:buSzPct val="45000"/>
              <a:buFont typeface="StarSymbol"/>
              <a:buChar char=""/>
            </a:pPr>
            <a:r>
              <a:rPr b="1" lang="pt-BR">
                <a:solidFill>
                  <a:srgbClr val="8b8b8b"/>
                </a:solidFill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pt-BR">
                <a:solidFill>
                  <a:srgbClr val="8b8b8b"/>
                </a:solidFill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pt-BR">
                <a:solidFill>
                  <a:srgbClr val="8b8b8b"/>
                </a:solidFill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pt-BR">
                <a:solidFill>
                  <a:srgbClr val="8b8b8b"/>
                </a:solidFill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pt-BR">
                <a:solidFill>
                  <a:srgbClr val="8b8b8b"/>
                </a:solidFill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pt-BR">
                <a:solidFill>
                  <a:srgbClr val="8b8b8b"/>
                </a:solidFill>
                <a:latin typeface="Arial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pt-BR">
                <a:solidFill>
                  <a:srgbClr val="8b8b8b"/>
                </a:solidFill>
                <a:latin typeface="Arial"/>
              </a:rPr>
              <a:t>7.º Nível da estrutura de tópicosClique para editar os estilos do texto mestre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"/>
            </a:pPr>
            <a:r>
              <a:rPr lang="pt-BR" sz="1600">
                <a:solidFill>
                  <a:srgbClr val="000000"/>
                </a:solidFill>
                <a:latin typeface="Arial"/>
              </a:rPr>
              <a:t>Segundo nível</a:t>
            </a:r>
            <a:endParaRPr/>
          </a:p>
          <a:p>
            <a:pPr lvl="2">
              <a:lnSpc>
                <a:spcPct val="100000"/>
              </a:lnSpc>
              <a:buFont charset="2" typeface="Wingdings"/>
              <a:buChar char=""/>
            </a:pPr>
            <a:r>
              <a:rPr lang="pt-BR" sz="2000">
                <a:solidFill>
                  <a:srgbClr val="000000"/>
                </a:solidFill>
                <a:latin typeface="Calibri"/>
              </a:rPr>
              <a:t>Terceiro nível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pt-BR">
                <a:solidFill>
                  <a:srgbClr val="000000"/>
                </a:solidFill>
                <a:latin typeface="Calibri"/>
              </a:rPr>
              <a:t>Quarto nível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pt-BR">
                <a:solidFill>
                  <a:srgbClr val="000000"/>
                </a:solidFill>
                <a:latin typeface="Calibri"/>
              </a:rPr>
              <a:t>Quinto nível</a:t>
            </a:r>
            <a:endParaRPr/>
          </a:p>
        </p:txBody>
      </p:sp>
      <p:sp>
        <p:nvSpPr>
          <p:cNvPr id="133" name="PlaceHolder 7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"/>
              </a:rPr>
              <a:t>17/09/14</a:t>
            </a:r>
            <a:endParaRPr/>
          </a:p>
        </p:txBody>
      </p:sp>
      <p:sp>
        <p:nvSpPr>
          <p:cNvPr id="134" name="PlaceHolder 8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2811B59-AACD-4A13-86E5-26C9C4DC9A39}" type="slidenum">
              <a:rPr lang="pt-BR">
                <a:solidFill>
                  <a:srgbClr val="000000"/>
                </a:solidFill>
                <a:latin typeface="Arial"/>
              </a:rPr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6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071960" y="0"/>
            <a:ext cx="5071680" cy="999720"/>
          </a:xfrm>
          <a:prstGeom prst="rect">
            <a:avLst/>
          </a:prstGeom>
        </p:spPr>
      </p:pic>
      <p:sp>
        <p:nvSpPr>
          <p:cNvPr id="168" name="CustomShape 1"/>
          <p:cNvSpPr/>
          <p:nvPr/>
        </p:nvSpPr>
        <p:spPr>
          <a:xfrm>
            <a:off x="3132000" y="649296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Calibri"/>
              </a:rPr>
              <a:t>Profª Drª  Sylmara Gonçalves -Dias</a:t>
            </a:r>
            <a:endParaRPr/>
          </a:p>
        </p:txBody>
      </p:sp>
      <p:pic>
        <p:nvPicPr>
          <p:cNvPr descr="" id="169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72720" y="28440"/>
            <a:ext cx="6117840" cy="971280"/>
          </a:xfrm>
          <a:prstGeom prst="rect">
            <a:avLst/>
          </a:prstGeom>
        </p:spPr>
      </p:pic>
      <p:sp>
        <p:nvSpPr>
          <p:cNvPr id="170" name="CustomShape 2"/>
          <p:cNvSpPr/>
          <p:nvPr/>
        </p:nvSpPr>
        <p:spPr>
          <a:xfrm>
            <a:off x="6190920" y="-171360"/>
            <a:ext cx="3668040" cy="11710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71" name="Line 3"/>
          <p:cNvSpPr/>
          <p:nvPr/>
        </p:nvSpPr>
        <p:spPr>
          <a:xfrm>
            <a:off x="6190920" y="902880"/>
            <a:ext cx="2953080" cy="0"/>
          </a:xfrm>
          <a:prstGeom prst="line">
            <a:avLst/>
          </a:prstGeom>
          <a:ln w="19080">
            <a:solidFill>
              <a:srgbClr val="ffc000"/>
            </a:solidFill>
            <a:round/>
          </a:ln>
        </p:spPr>
      </p:sp>
      <p:sp>
        <p:nvSpPr>
          <p:cNvPr id="172" name="PlaceHolder 4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"/>
              </a:rPr>
              <a:t>17/09/14</a:t>
            </a:r>
            <a:endParaRPr/>
          </a:p>
        </p:txBody>
      </p:sp>
      <p:sp>
        <p:nvSpPr>
          <p:cNvPr id="173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86341B8-62D7-4950-812A-9D17215C03DC}" type="slidenum">
              <a:rPr lang="pt-BR">
                <a:solidFill>
                  <a:srgbClr val="000000"/>
                </a:solidFill>
                <a:latin typeface="Arial"/>
              </a:rPr>
              <a:t>&lt;número&gt;</a:t>
            </a:fld>
            <a:endParaRPr/>
          </a:p>
        </p:txBody>
      </p:sp>
      <p:sp>
        <p:nvSpPr>
          <p:cNvPr id="174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175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49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29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29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29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49.xml"/><Relationship Id="rId5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4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hyperlink" Target="http://cmap.ihmc.us/download/" TargetMode="External"/><Relationship Id="rId3" Type="http://schemas.openxmlformats.org/officeDocument/2006/relationships/hyperlink" Target="http://cmap.ihmc.us/download/" TargetMode="External"/><Relationship Id="rId4" Type="http://schemas.openxmlformats.org/officeDocument/2006/relationships/hyperlink" Target="http://www.xmind.net/downloads/" TargetMode="External"/><Relationship Id="rId5" Type="http://schemas.openxmlformats.org/officeDocument/2006/relationships/hyperlink" Target="http://www.mapasmentais.com.br/recursos/software.asp" TargetMode="External"/><Relationship Id="rId6" Type="http://schemas.openxmlformats.org/officeDocument/2006/relationships/hyperlink" Target="http://www.mapasmentais.com.br/recursos/software.asp" TargetMode="External"/><Relationship Id="rId7" Type="http://schemas.openxmlformats.org/officeDocument/2006/relationships/image" Target="../media/image30.png"/><Relationship Id="rId8" Type="http://schemas.openxmlformats.org/officeDocument/2006/relationships/slideLayout" Target="../slideLayouts/slideLayout29.xml"/><Relationship Id="rId9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hyperlink" Target="http://www.mapasmentais.com.br/" TargetMode="External"/><Relationship Id="rId3" Type="http://schemas.openxmlformats.org/officeDocument/2006/relationships/hyperlink" Target="http://www.mapasmentais.com.br/" TargetMode="External"/><Relationship Id="rId4" Type="http://schemas.openxmlformats.org/officeDocument/2006/relationships/hyperlink" Target="http://www.mapasmentais.com.br/" TargetMode="External"/><Relationship Id="rId5" Type="http://schemas.openxmlformats.org/officeDocument/2006/relationships/hyperlink" Target="http://freemind.sourceforge.net/wiki/index.php/Main_Page" TargetMode="External"/><Relationship Id="rId6" Type="http://schemas.openxmlformats.org/officeDocument/2006/relationships/hyperlink" Target="http://www.mindmapoptions.com/" TargetMode="External"/><Relationship Id="rId7" Type="http://schemas.openxmlformats.org/officeDocument/2006/relationships/hyperlink" Target="http://www.mind-mapping.org/" TargetMode="External"/><Relationship Id="rId8" Type="http://schemas.openxmlformats.org/officeDocument/2006/relationships/hyperlink" Target="http://pt.wikipedia.org/wiki/Mapa_mental" TargetMode="External"/><Relationship Id="rId9" Type="http://schemas.openxmlformats.org/officeDocument/2006/relationships/hyperlink" Target="http://revistas.if.usp.br/rbpec/article/view/548/343" TargetMode="External"/><Relationship Id="rId10" Type="http://schemas.openxmlformats.org/officeDocument/2006/relationships/hyperlink" Target="http://revistas.if.usp.br/rbpec/article/view/548/343" TargetMode="External"/><Relationship Id="rId11" Type="http://schemas.openxmlformats.org/officeDocument/2006/relationships/hyperlink" Target="http://www.redalyc.org/articulo.oa?id=89413516002" TargetMode="External"/><Relationship Id="rId12" Type="http://schemas.openxmlformats.org/officeDocument/2006/relationships/hyperlink" Target="http://www.redalyc.org/articulo.oa?id=89413516002" TargetMode="External"/><Relationship Id="rId13" Type="http://schemas.openxmlformats.org/officeDocument/2006/relationships/image" Target="../media/image32.jpeg"/><Relationship Id="rId14" Type="http://schemas.openxmlformats.org/officeDocument/2006/relationships/slideLayout" Target="../slideLayouts/slideLayout29.xml"/><Relationship Id="rId15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29.xml"/><Relationship Id="rId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hyperlink" Target="mailto:smc-each@gmail.com" TargetMode="External"/><Relationship Id="rId3" Type="http://schemas.openxmlformats.org/officeDocument/2006/relationships/image" Target="../media/image36.wmf"/><Relationship Id="rId4" Type="http://schemas.openxmlformats.org/officeDocument/2006/relationships/slideLayout" Target="../slideLayouts/slideLayout49.xml"/><Relationship Id="rId5" Type="http://schemas.openxmlformats.org/officeDocument/2006/relationships/notesSlide" Target="../notesSlides/notesSlide2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29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40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://www.redalyc.org/articulo.oa?id=89413516002" TargetMode="External"/><Relationship Id="rId2" Type="http://schemas.openxmlformats.org/officeDocument/2006/relationships/slideLayout" Target="../slideLayouts/slideLayout4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357120" y="71280"/>
            <a:ext cx="1785600" cy="178560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</p:sp>
      <p:sp>
        <p:nvSpPr>
          <p:cNvPr id="214" name="TextShape 2"/>
          <p:cNvSpPr txBox="1"/>
          <p:nvPr/>
        </p:nvSpPr>
        <p:spPr>
          <a:xfrm>
            <a:off x="685800" y="1965960"/>
            <a:ext cx="7772040" cy="17982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10253f"/>
                </a:solidFill>
                <a:latin typeface="Eras Demi ITC"/>
              </a:rPr>
              <a:t>Apresentação do Curso</a:t>
            </a:r>
            <a:r>
              <a:rPr b="1" lang="pt-BR" sz="2800">
                <a:solidFill>
                  <a:srgbClr val="10253f"/>
                </a:solidFill>
                <a:latin typeface="Eras Demi ITC"/>
              </a:rPr>
              <a:t>
</a:t>
            </a:r>
            <a:r>
              <a:rPr lang="pt-BR" sz="2800">
                <a:solidFill>
                  <a:srgbClr val="10253f"/>
                </a:solidFill>
                <a:latin typeface="Eras Demi ITC"/>
              </a:rPr>
              <a:t>
</a:t>
            </a:r>
            <a:r>
              <a:rPr lang="pt-BR" sz="2800">
                <a:solidFill>
                  <a:srgbClr val="10253f"/>
                </a:solidFill>
                <a:latin typeface="Eras Demi ITC"/>
              </a:rPr>
              <a:t>– Sociedade, Meio Ambiente e Cidadania - SMC</a:t>
            </a:r>
            <a:endParaRPr/>
          </a:p>
        </p:txBody>
      </p:sp>
      <p:sp>
        <p:nvSpPr>
          <p:cNvPr id="215" name="CustomShape 3"/>
          <p:cNvSpPr/>
          <p:nvPr/>
        </p:nvSpPr>
        <p:spPr>
          <a:xfrm>
            <a:off x="2071800" y="5072040"/>
            <a:ext cx="6643440" cy="1142640"/>
          </a:xfrm>
          <a:prstGeom prst="rect">
            <a:avLst/>
          </a:prstGeom>
        </p:spPr>
        <p:txBody>
          <a:bodyPr bIns="45000" lIns="90000" rIns="90000" tIns="45000"/>
          <a:p>
            <a:pPr algn="r">
              <a:lnSpc>
                <a:spcPct val="100000"/>
              </a:lnSpc>
            </a:pPr>
            <a:r>
              <a:rPr b="1" lang="pt-BR" sz="2000">
                <a:solidFill>
                  <a:srgbClr val="8b8b8b"/>
                </a:solidFill>
                <a:latin typeface="Calibri"/>
              </a:rPr>
              <a:t>Profa. Dra. Sylmara Lopes Francelino Gonçalves Dias</a:t>
            </a:r>
            <a:endParaRPr/>
          </a:p>
          <a:p>
            <a:pPr algn="r">
              <a:lnSpc>
                <a:spcPct val="100000"/>
              </a:lnSpc>
            </a:pPr>
            <a:r>
              <a:rPr b="1" lang="pt-BR" sz="2000">
                <a:solidFill>
                  <a:srgbClr val="8b8b8b"/>
                </a:solidFill>
                <a:latin typeface="Calibri"/>
              </a:rPr>
              <a:t>Denise Scótolo (monitora </a:t>
            </a:r>
            <a:r>
              <a:rPr b="1" lang="pt-BR" sz="2000">
                <a:solidFill>
                  <a:srgbClr val="8b8b8b"/>
                </a:solidFill>
                <a:latin typeface="Arial"/>
              </a:rPr>
              <a:t>– </a:t>
            </a:r>
            <a:r>
              <a:rPr b="1" lang="pt-BR" sz="2000">
                <a:solidFill>
                  <a:srgbClr val="8b8b8b"/>
                </a:solidFill>
                <a:latin typeface="Calibri"/>
              </a:rPr>
              <a:t>manhã)</a:t>
            </a:r>
            <a:endParaRPr/>
          </a:p>
          <a:p>
            <a:pPr algn="r">
              <a:lnSpc>
                <a:spcPct val="100000"/>
              </a:lnSpc>
            </a:pPr>
            <a:r>
              <a:rPr b="1" lang="pt-BR" sz="2000">
                <a:solidFill>
                  <a:srgbClr val="8b8b8b"/>
                </a:solidFill>
                <a:latin typeface="Calibri"/>
              </a:rPr>
              <a:t>Gabriel Trettel Silva (monitor – noite)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sp>
        <p:nvSpPr>
          <p:cNvPr id="216" name="TextShape 4"/>
          <p:cNvSpPr txBox="1"/>
          <p:nvPr/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7" name="TextShape 5"/>
          <p:cNvSpPr txBox="1"/>
          <p:nvPr/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2124000" y="-271440"/>
            <a:ext cx="6911640" cy="123660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graphicFrame>
        <p:nvGraphicFramePr>
          <p:cNvPr id="248" name="Table 2"/>
          <p:cNvGraphicFramePr/>
          <p:nvPr/>
        </p:nvGraphicFramePr>
        <p:xfrm>
          <a:off x="395640" y="1268640"/>
          <a:ext cx="8229240" cy="344520"/>
        </p:xfrm>
        <a:graphic>
          <a:graphicData uri="http://schemas.openxmlformats.org/drawingml/2006/table">
            <a:tbl>
              <a:tblPr/>
              <a:tblGrid>
                <a:gridCol w="432000"/>
                <a:gridCol w="432000"/>
                <a:gridCol w="789480"/>
                <a:gridCol w="4786920"/>
                <a:gridCol w="1788840"/>
              </a:tblGrid>
              <a:tr h="344520"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200">
                          <a:solidFill>
                            <a:srgbClr val="000000"/>
                          </a:solidFill>
                          <a:latin typeface="Calibri"/>
                        </a:rPr>
                        <a:t>Data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200">
                          <a:solidFill>
                            <a:srgbClr val="000000"/>
                          </a:solidFill>
                          <a:latin typeface="Calibri"/>
                        </a:rPr>
                        <a:t>Aula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200">
                          <a:solidFill>
                            <a:srgbClr val="000000"/>
                          </a:solidFill>
                          <a:latin typeface="Calibri"/>
                        </a:rPr>
                        <a:t>Conteúdo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200">
                          <a:solidFill>
                            <a:srgbClr val="000000"/>
                          </a:solidFill>
                          <a:latin typeface="Calibri"/>
                        </a:rPr>
                        <a:t>Bibliografia/ Material de apoio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200">
                          <a:solidFill>
                            <a:srgbClr val="000000"/>
                          </a:solidFill>
                          <a:latin typeface="Calibri"/>
                        </a:rPr>
                        <a:t>Atividade proposta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9" name="Table 3"/>
          <p:cNvGraphicFramePr/>
          <p:nvPr/>
        </p:nvGraphicFramePr>
        <p:xfrm>
          <a:off x="395640" y="1628640"/>
          <a:ext cx="8568720" cy="3816000"/>
        </p:xfrm>
        <a:graphic>
          <a:graphicData uri="http://schemas.openxmlformats.org/drawingml/2006/table">
            <a:tbl>
              <a:tblPr/>
              <a:tblGrid>
                <a:gridCol w="576000"/>
                <a:gridCol w="288000"/>
                <a:gridCol w="857520"/>
                <a:gridCol w="4984560"/>
                <a:gridCol w="1862640"/>
              </a:tblGrid>
              <a:tr h="1881000"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12/11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Sustentabilidade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VEIGA, J. E. Sustentabilidade: a legitimação de um novo valor. Senac, 2011. [cap.1]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Textos na pasta 30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Seminário 8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Em sala</a:t>
                      </a: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	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Discussão do tema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Trazer MC impresso.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Entrega do relatório escrito para os debates</a:t>
                      </a:r>
                      <a:endParaRPr/>
                    </a:p>
                  </a:txBody>
                  <a:tcPr/>
                </a:tc>
              </a:tr>
              <a:tr h="322200"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19/11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Debates 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Sessão 1: 4 grupos / 2 temas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1343520"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26/11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Desenvolvimento Sustentável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BOFF, l. Sustentabilidade: o que é, o que não é. Petrópolis (RJ): Vozes, 2011[ p.9-48].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Texto na pasta 30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Em sala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Discussão do mapa conceitual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Trazer impresso.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Encerramento da disciplina</a:t>
                      </a:r>
                      <a:endParaRPr/>
                    </a:p>
                  </a:txBody>
                  <a:tcPr/>
                </a:tc>
              </a:tr>
              <a:tr h="269280"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03/12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Prova final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Matéria toda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50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4071960" y="0"/>
            <a:ext cx="5071680" cy="999720"/>
          </a:xfrm>
          <a:prstGeom prst="rect">
            <a:avLst/>
          </a:prstGeom>
        </p:spPr>
      </p:pic>
      <p:sp>
        <p:nvSpPr>
          <p:cNvPr id="251" name="CustomShape 1"/>
          <p:cNvSpPr/>
          <p:nvPr/>
        </p:nvSpPr>
        <p:spPr>
          <a:xfrm>
            <a:off x="2473200" y="97200"/>
            <a:ext cx="6500520" cy="495720"/>
          </a:xfrm>
          <a:prstGeom prst="rect">
            <a:avLst/>
          </a:prstGeom>
        </p:spPr>
        <p:txBody>
          <a:bodyPr anchor="ctr" bIns="45000" lIns="90000" rIns="90000" tIns="45000"/>
          <a:p>
            <a:pPr algn="r">
              <a:lnSpc>
                <a:spcPts val="1129"/>
              </a:lnSpc>
            </a:pPr>
            <a:r>
              <a:rPr lang="pt-BR" sz="2500">
                <a:solidFill>
                  <a:srgbClr val="10243e"/>
                </a:solidFill>
                <a:latin typeface="Eras Demi ITC"/>
              </a:rPr>
              <a:t>Portal da Disciplina</a:t>
            </a:r>
            <a:endParaRPr/>
          </a:p>
        </p:txBody>
      </p:sp>
      <p:pic>
        <p:nvPicPr>
          <p:cNvPr descr="" id="252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091160"/>
            <a:ext cx="9143640" cy="536184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53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4071960" y="0"/>
            <a:ext cx="5071680" cy="999720"/>
          </a:xfrm>
          <a:prstGeom prst="rect">
            <a:avLst/>
          </a:prstGeom>
        </p:spPr>
      </p:pic>
      <p:sp>
        <p:nvSpPr>
          <p:cNvPr id="254" name="CustomShape 1"/>
          <p:cNvSpPr/>
          <p:nvPr/>
        </p:nvSpPr>
        <p:spPr>
          <a:xfrm>
            <a:off x="428760" y="1643040"/>
            <a:ext cx="6000480" cy="1797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Arial"/>
              </a:rPr>
              <a:t>Indicação das leituras obrigatórias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Arial"/>
              </a:rPr>
              <a:t>Elaboração de um </a:t>
            </a:r>
            <a:r>
              <a:rPr b="1" lang="pt-BR">
                <a:solidFill>
                  <a:srgbClr val="000000"/>
                </a:solidFill>
                <a:latin typeface="Arial"/>
              </a:rPr>
              <a:t>mapa conceitual </a:t>
            </a:r>
            <a:r>
              <a:rPr lang="pt-BR">
                <a:solidFill>
                  <a:srgbClr val="000000"/>
                </a:solidFill>
                <a:latin typeface="Arial"/>
              </a:rPr>
              <a:t>sobre o conteúdo do texto (em arquivo pdf ou zip)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Arial"/>
              </a:rPr>
              <a:t>Entrega através do portal no dia anterior à aula.</a:t>
            </a:r>
            <a:endParaRPr/>
          </a:p>
        </p:txBody>
      </p:sp>
      <p:pic>
        <p:nvPicPr>
          <p:cNvPr descr="" id="255" name="Imagem 7"/>
          <p:cNvPicPr/>
          <p:nvPr/>
        </p:nvPicPr>
        <p:blipFill>
          <a:blip r:embed="rId2"/>
          <a:stretch>
            <a:fillRect/>
          </a:stretch>
        </p:blipFill>
        <p:spPr>
          <a:xfrm>
            <a:off x="4454640" y="3429000"/>
            <a:ext cx="4362120" cy="2876040"/>
          </a:xfrm>
          <a:prstGeom prst="rect">
            <a:avLst/>
          </a:prstGeom>
        </p:spPr>
      </p:pic>
      <p:sp>
        <p:nvSpPr>
          <p:cNvPr id="256" name="TextShape 2"/>
          <p:cNvSpPr txBox="1"/>
          <p:nvPr/>
        </p:nvSpPr>
        <p:spPr>
          <a:xfrm>
            <a:off x="2124000" y="-271440"/>
            <a:ext cx="6911640" cy="1236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pt-BR" sz="2400">
                <a:solidFill>
                  <a:srgbClr val="10253f"/>
                </a:solidFill>
                <a:latin typeface="Eras Demi ITC"/>
              </a:rPr>
              <a:t>Leituras Obrigatórias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57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4071960" y="0"/>
            <a:ext cx="5071680" cy="999720"/>
          </a:xfrm>
          <a:prstGeom prst="rect">
            <a:avLst/>
          </a:prstGeom>
        </p:spPr>
      </p:pic>
      <p:pic>
        <p:nvPicPr>
          <p:cNvPr descr="" id="25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25320" y="1000080"/>
            <a:ext cx="7875360" cy="5500440"/>
          </a:xfrm>
          <a:prstGeom prst="rect">
            <a:avLst/>
          </a:prstGeom>
        </p:spPr>
      </p:pic>
      <p:sp>
        <p:nvSpPr>
          <p:cNvPr id="259" name="TextShape 1"/>
          <p:cNvSpPr txBox="1"/>
          <p:nvPr/>
        </p:nvSpPr>
        <p:spPr>
          <a:xfrm>
            <a:off x="2124000" y="-271440"/>
            <a:ext cx="6911640" cy="1236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pt-BR" sz="2400">
                <a:solidFill>
                  <a:srgbClr val="10253f"/>
                </a:solidFill>
                <a:latin typeface="Eras Demi ITC"/>
              </a:rPr>
              <a:t>Mapas Mentais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60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4071960" y="0"/>
            <a:ext cx="5071680" cy="999720"/>
          </a:xfrm>
          <a:prstGeom prst="rect">
            <a:avLst/>
          </a:prstGeom>
        </p:spPr>
      </p:pic>
      <p:sp>
        <p:nvSpPr>
          <p:cNvPr id="261" name="CustomShape 1"/>
          <p:cNvSpPr/>
          <p:nvPr/>
        </p:nvSpPr>
        <p:spPr>
          <a:xfrm>
            <a:off x="500040" y="1428840"/>
            <a:ext cx="7071840" cy="37760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pt-BR">
                <a:solidFill>
                  <a:srgbClr val="000000"/>
                </a:solidFill>
                <a:latin typeface="Arial"/>
              </a:rPr>
              <a:t>Representação gráfica</a:t>
            </a:r>
            <a:r>
              <a:rPr lang="pt-BR">
                <a:solidFill>
                  <a:srgbClr val="000000"/>
                </a:solidFill>
                <a:latin typeface="Arial"/>
              </a:rPr>
              <a:t> de como as idéias se organizam em torno de um determinado foco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Arial"/>
              </a:rPr>
              <a:t>Cada parte do mapa é associada com o restante, criando </a:t>
            </a:r>
            <a:r>
              <a:rPr b="1" lang="pt-BR">
                <a:solidFill>
                  <a:srgbClr val="000000"/>
                </a:solidFill>
                <a:latin typeface="Arial"/>
              </a:rPr>
              <a:t>conexões</a:t>
            </a:r>
            <a:r>
              <a:rPr lang="pt-BR">
                <a:solidFill>
                  <a:srgbClr val="000000"/>
                </a:solidFill>
                <a:latin typeface="Arial"/>
              </a:rPr>
              <a:t> entre cada conceito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Arial"/>
              </a:rPr>
              <a:t>Mapas conceituais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"/>
            </a:pPr>
            <a:r>
              <a:rPr lang="pt-BR" sz="1600">
                <a:solidFill>
                  <a:srgbClr val="000000"/>
                </a:solidFill>
                <a:latin typeface="Arial"/>
              </a:rPr>
              <a:t>Estruturados com base em relações entre conceitos, explicitadas por frases de ligação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"/>
            </a:pPr>
            <a:r>
              <a:rPr lang="pt-BR" sz="1600">
                <a:solidFill>
                  <a:srgbClr val="000000"/>
                </a:solidFill>
                <a:latin typeface="Arial"/>
              </a:rPr>
              <a:t>Formam proposições passíveis de análise lógica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1600">
                <a:solidFill>
                  <a:srgbClr val="000000"/>
                </a:solidFill>
                <a:latin typeface="Arial"/>
              </a:rPr>
              <a:t>Usos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"/>
            </a:pPr>
            <a:r>
              <a:rPr lang="pt-BR" sz="1600">
                <a:solidFill>
                  <a:srgbClr val="000000"/>
                </a:solidFill>
                <a:latin typeface="Arial"/>
              </a:rPr>
              <a:t>Ferramenta de diagnóstico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"/>
            </a:pPr>
            <a:r>
              <a:rPr lang="pt-BR" sz="1600">
                <a:solidFill>
                  <a:srgbClr val="000000"/>
                </a:solidFill>
                <a:latin typeface="Arial"/>
              </a:rPr>
              <a:t>Análise do conteúdo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"/>
            </a:pPr>
            <a:r>
              <a:rPr lang="pt-BR" sz="1600">
                <a:solidFill>
                  <a:srgbClr val="000000"/>
                </a:solidFill>
                <a:latin typeface="Arial"/>
              </a:rPr>
              <a:t>Instrumentos didáticos (relações entre conceitos)</a:t>
            </a:r>
            <a:endParaRPr/>
          </a:p>
        </p:txBody>
      </p:sp>
      <p:pic>
        <p:nvPicPr>
          <p:cNvPr descr="" id="26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018120" y="3786120"/>
            <a:ext cx="3022200" cy="3071520"/>
          </a:xfrm>
          <a:prstGeom prst="rect">
            <a:avLst/>
          </a:prstGeom>
        </p:spPr>
      </p:pic>
      <p:sp>
        <p:nvSpPr>
          <p:cNvPr id="263" name="TextShape 2"/>
          <p:cNvSpPr txBox="1"/>
          <p:nvPr/>
        </p:nvSpPr>
        <p:spPr>
          <a:xfrm>
            <a:off x="2124000" y="-271440"/>
            <a:ext cx="6911640" cy="1236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pt-BR" sz="2400">
                <a:solidFill>
                  <a:srgbClr val="10253f"/>
                </a:solidFill>
                <a:latin typeface="Eras Demi ITC"/>
              </a:rPr>
              <a:t>Mapas Mentais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dur="indefinite" id="4" nodeType="mainSeq">
                <p:childTnLst>
                  <p:par>
                    <p:cTn fill="hold" id="5">
                      <p:stCondLst>
                        <p:cond delay="indefinite"/>
                      </p:stCondLst>
                      <p:childTnLst>
                        <p:par>
                          <p:cTn fill="hold" id="6">
                            <p:stCondLst>
                              <p:cond delay="0"/>
                            </p:stCondLst>
                            <p:childTnLst>
                              <p:par>
                                <p:cTn fill="hold" id="7" nodeType="clickEffect" presetClass="entr" presetID="19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0" fill="hold" id="9"/>
                                        <p:tgtEl>
                                          <p:spTgt spid="2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0" fill="hold" id="10"/>
                                        <p:tgtEl>
                                          <p:spTgt spid="2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64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286320" cy="999720"/>
          </a:xfrm>
          <a:prstGeom prst="rect">
            <a:avLst/>
          </a:prstGeom>
        </p:spPr>
      </p:pic>
      <p:pic>
        <p:nvPicPr>
          <p:cNvPr descr="" id="265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071960" y="0"/>
            <a:ext cx="5071680" cy="999720"/>
          </a:xfrm>
          <a:prstGeom prst="rect">
            <a:avLst/>
          </a:prstGeom>
        </p:spPr>
      </p:pic>
      <p:sp>
        <p:nvSpPr>
          <p:cNvPr id="266" name="CustomShape 1"/>
          <p:cNvSpPr/>
          <p:nvPr/>
        </p:nvSpPr>
        <p:spPr>
          <a:xfrm>
            <a:off x="2357280" y="131040"/>
            <a:ext cx="6616440" cy="456480"/>
          </a:xfrm>
          <a:prstGeom prst="rect">
            <a:avLst/>
          </a:prstGeom>
        </p:spPr>
        <p:txBody>
          <a:bodyPr anchor="ctr" bIns="45000" lIns="90000" rIns="90000" tIns="45000"/>
          <a:p>
            <a:pPr algn="r">
              <a:lnSpc>
                <a:spcPct val="100000"/>
              </a:lnSpc>
            </a:pPr>
            <a:r>
              <a:rPr lang="pt-BR" sz="2400">
                <a:solidFill>
                  <a:srgbClr val="10243e"/>
                </a:solidFill>
                <a:latin typeface="Eras Demi ITC"/>
              </a:rPr>
              <a:t>Mapas Mentais</a:t>
            </a:r>
            <a:endParaRPr/>
          </a:p>
        </p:txBody>
      </p:sp>
      <p:pic>
        <p:nvPicPr>
          <p:cNvPr descr="" id="267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397200" cy="6857640"/>
          </a:xfrm>
          <a:prstGeom prst="rect">
            <a:avLst/>
          </a:prstGeom>
        </p:spPr>
      </p:pic>
      <p:sp>
        <p:nvSpPr>
          <p:cNvPr id="268" name="CustomShape 2"/>
          <p:cNvSpPr/>
          <p:nvPr/>
        </p:nvSpPr>
        <p:spPr>
          <a:xfrm>
            <a:off x="6651000" y="6357960"/>
            <a:ext cx="2259720" cy="2728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pt-BR" sz="1200">
                <a:solidFill>
                  <a:srgbClr val="000000"/>
                </a:solidFill>
                <a:latin typeface="Arial"/>
              </a:rPr>
              <a:t>Fonte: MOLINA PALMA (2004)</a:t>
            </a:r>
            <a:endParaRPr/>
          </a:p>
        </p:txBody>
      </p:sp>
      <p:sp>
        <p:nvSpPr>
          <p:cNvPr id="269" name="CustomShape 3"/>
          <p:cNvSpPr/>
          <p:nvPr/>
        </p:nvSpPr>
        <p:spPr>
          <a:xfrm>
            <a:off x="6572160" y="1428840"/>
            <a:ext cx="2571480" cy="913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"/>
              </a:rPr>
              <a:t>Análise da capacidade de inovação da empresa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0" y="0"/>
            <a:ext cx="9143640" cy="1124280"/>
          </a:xfrm>
          <a:prstGeom prst="rect">
            <a:avLst/>
          </a:prstGeom>
          <a:solidFill>
            <a:srgbClr val="ffffff"/>
          </a:solidFill>
        </p:spPr>
      </p:sp>
      <p:pic>
        <p:nvPicPr>
          <p:cNvPr descr="" id="27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5480" y="27360"/>
            <a:ext cx="8138520" cy="6857640"/>
          </a:xfrm>
          <a:prstGeom prst="rect">
            <a:avLst/>
          </a:prstGeom>
        </p:spPr>
      </p:pic>
      <p:sp>
        <p:nvSpPr>
          <p:cNvPr id="272" name="CustomShape 2"/>
          <p:cNvSpPr/>
          <p:nvPr/>
        </p:nvSpPr>
        <p:spPr>
          <a:xfrm>
            <a:off x="3159360" y="6642720"/>
            <a:ext cx="3094920" cy="2120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pt-BR" sz="800">
                <a:solidFill>
                  <a:srgbClr val="808080"/>
                </a:solidFill>
                <a:latin typeface="Arial"/>
              </a:rPr>
              <a:t>Fonte: http://www.eler.com.br/index.php/o-que-e-design-thinking/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73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4071960" y="0"/>
            <a:ext cx="5071680" cy="999720"/>
          </a:xfrm>
          <a:prstGeom prst="rect">
            <a:avLst/>
          </a:prstGeom>
        </p:spPr>
      </p:pic>
      <p:sp>
        <p:nvSpPr>
          <p:cNvPr id="274" name="CustomShape 1"/>
          <p:cNvSpPr/>
          <p:nvPr/>
        </p:nvSpPr>
        <p:spPr>
          <a:xfrm>
            <a:off x="7072200" y="1500120"/>
            <a:ext cx="2071440" cy="38502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"/>
              </a:rPr>
              <a:t>Sugestão de softwares: 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"/>
              </a:rPr>
              <a:t>Cmap Tools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u="sng">
                <a:solidFill>
                  <a:srgbClr val="0000ff"/>
                </a:solidFill>
                <a:latin typeface="Arial"/>
                <a:hlinkClick r:id="rId2"/>
              </a:rPr>
              <a:t>http</a:t>
            </a:r>
            <a:r>
              <a:rPr lang="pt-BR" sz="1600" u="sng">
                <a:solidFill>
                  <a:srgbClr val="0000ff"/>
                </a:solidFill>
                <a:latin typeface="Arial"/>
                <a:hlinkClick r:id="rId3"/>
              </a:rPr>
              <a:t>://cmap.ihmc.us/download/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Arial"/>
              </a:rPr>
              <a:t>Outros: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600">
                <a:solidFill>
                  <a:srgbClr val="000000"/>
                </a:solidFill>
                <a:latin typeface="Arial"/>
              </a:rPr>
              <a:t>XMind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u="sng">
                <a:solidFill>
                  <a:srgbClr val="0000ff"/>
                </a:solidFill>
                <a:latin typeface="Arial"/>
                <a:hlinkClick r:id="rId4"/>
              </a:rPr>
              <a:t>http://www.xmind.net/downloads/</a:t>
            </a:r>
            <a:r>
              <a:rPr lang="pt-BR" sz="1600">
                <a:solidFill>
                  <a:srgbClr val="000000"/>
                </a:solidFill>
                <a:latin typeface="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u="sng">
                <a:solidFill>
                  <a:srgbClr val="0000ff"/>
                </a:solidFill>
                <a:latin typeface="Arial"/>
                <a:hlinkClick r:id="rId5"/>
              </a:rPr>
              <a:t>http</a:t>
            </a:r>
            <a:r>
              <a:rPr lang="pt-BR" sz="1600" u="sng">
                <a:solidFill>
                  <a:srgbClr val="0000ff"/>
                </a:solidFill>
                <a:latin typeface="Arial"/>
                <a:hlinkClick r:id="rId6"/>
              </a:rPr>
              <a:t>://www.mapasmentais.com.br/recursos/software.asp</a:t>
            </a:r>
            <a:r>
              <a:rPr lang="pt-BR" sz="1600">
                <a:solidFill>
                  <a:srgbClr val="000000"/>
                </a:solidFill>
                <a:latin typeface="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275" name="Picture 2"/>
          <p:cNvPicPr/>
          <p:nvPr/>
        </p:nvPicPr>
        <p:blipFill>
          <a:blip r:embed="rId7"/>
          <a:stretch>
            <a:fillRect/>
          </a:stretch>
        </p:blipFill>
        <p:spPr>
          <a:xfrm>
            <a:off x="71280" y="1285920"/>
            <a:ext cx="6857640" cy="4816080"/>
          </a:xfrm>
          <a:prstGeom prst="rect">
            <a:avLst/>
          </a:prstGeom>
        </p:spPr>
      </p:pic>
      <p:sp>
        <p:nvSpPr>
          <p:cNvPr id="276" name="TextShape 2"/>
          <p:cNvSpPr txBox="1"/>
          <p:nvPr/>
        </p:nvSpPr>
        <p:spPr>
          <a:xfrm>
            <a:off x="2124000" y="-271440"/>
            <a:ext cx="6911640" cy="1236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pt-BR" sz="2400">
                <a:solidFill>
                  <a:srgbClr val="10253f"/>
                </a:solidFill>
                <a:latin typeface="Eras Demi ITC"/>
              </a:rPr>
              <a:t>Mapas Mentais - Software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77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4071960" y="0"/>
            <a:ext cx="5071680" cy="999720"/>
          </a:xfrm>
          <a:prstGeom prst="rect">
            <a:avLst/>
          </a:prstGeom>
        </p:spPr>
      </p:pic>
      <p:sp>
        <p:nvSpPr>
          <p:cNvPr id="278" name="CustomShape 1"/>
          <p:cNvSpPr/>
          <p:nvPr/>
        </p:nvSpPr>
        <p:spPr>
          <a:xfrm>
            <a:off x="571680" y="1500120"/>
            <a:ext cx="8000640" cy="46897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1400" u="sng">
                <a:solidFill>
                  <a:srgbClr val="0000ff"/>
                </a:solidFill>
                <a:latin typeface="Arial"/>
                <a:hlinkClick r:id="rId2"/>
              </a:rPr>
              <a:t>http://www.mapasconceituais.com.br/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1400" u="sng">
                <a:solidFill>
                  <a:srgbClr val="0000ff"/>
                </a:solidFill>
                <a:latin typeface="Arial"/>
                <a:hlinkClick r:id="rId3"/>
              </a:rPr>
              <a:t>http</a:t>
            </a:r>
            <a:r>
              <a:rPr lang="pt-BR" sz="1400" u="sng">
                <a:solidFill>
                  <a:srgbClr val="0000ff"/>
                </a:solidFill>
                <a:latin typeface="Arial"/>
                <a:hlinkClick r:id="rId4"/>
              </a:rPr>
              <a:t>://www.mapasmentais.com.br/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1400" u="sng">
                <a:solidFill>
                  <a:srgbClr val="0000ff"/>
                </a:solidFill>
                <a:latin typeface="Arial"/>
                <a:hlinkClick r:id="rId5"/>
              </a:rPr>
              <a:t>http://freemind.sourceforge.net/wiki/index.php/Main_Page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1400" u="sng">
                <a:solidFill>
                  <a:srgbClr val="0000ff"/>
                </a:solidFill>
                <a:latin typeface="Arial"/>
                <a:hlinkClick r:id="rId6"/>
              </a:rPr>
              <a:t>http://www.mindmapoptions.com/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1400" u="sng">
                <a:solidFill>
                  <a:srgbClr val="0000ff"/>
                </a:solidFill>
                <a:latin typeface="Arial"/>
                <a:hlinkClick r:id="rId7"/>
              </a:rPr>
              <a:t>http://www.mind-mapping.org/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1400" u="sng">
                <a:solidFill>
                  <a:srgbClr val="0000ff"/>
                </a:solidFill>
                <a:latin typeface="Arial"/>
                <a:hlinkClick r:id="rId8"/>
              </a:rPr>
              <a:t>http://pt.wikipedia.org/wiki/Mapa_mental</a:t>
            </a:r>
            <a:r>
              <a:rPr lang="pt-BR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1400">
                <a:solidFill>
                  <a:srgbClr val="000000"/>
                </a:solidFill>
                <a:latin typeface="Arial"/>
              </a:rPr>
              <a:t>J.G. Aguiar &amp; P.R.M. Correia (2013). Como fazer bons mapas conceituais? Estabelecendo parâmetros de referências e propondo atividades de treinamento. Revista Brasileira de Pesquisa em Educação em Ciências 13(2) 141-157. </a:t>
            </a:r>
            <a:r>
              <a:rPr lang="pt-BR" sz="1400" u="sng">
                <a:solidFill>
                  <a:srgbClr val="0000ff"/>
                </a:solidFill>
                <a:latin typeface="Arial"/>
                <a:hlinkClick r:id="rId9"/>
              </a:rPr>
              <a:t>http://</a:t>
            </a:r>
            <a:r>
              <a:rPr lang="pt-BR" sz="1400" u="sng">
                <a:solidFill>
                  <a:srgbClr val="0000ff"/>
                </a:solidFill>
                <a:latin typeface="Arial"/>
                <a:hlinkClick r:id="rId10"/>
              </a:rPr>
              <a:t>revistas.if.usp.br/rbpec/article/view/548/343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1400">
                <a:solidFill>
                  <a:srgbClr val="000000"/>
                </a:solidFill>
                <a:latin typeface="Arial"/>
              </a:rPr>
              <a:t>EDEN, C.; ACKERMANN, F. The analysis of cause maps. </a:t>
            </a:r>
            <a:r>
              <a:rPr b="1" lang="pt-BR" sz="1400">
                <a:solidFill>
                  <a:srgbClr val="000000"/>
                </a:solidFill>
                <a:latin typeface="Arial"/>
              </a:rPr>
              <a:t>Journal of Management Studies</a:t>
            </a:r>
            <a:r>
              <a:rPr lang="pt-BR" sz="1400">
                <a:solidFill>
                  <a:srgbClr val="000000"/>
                </a:solidFill>
                <a:latin typeface="Arial"/>
              </a:rPr>
              <a:t>, v. 29, n. 3, may 1992, p. 309-324.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1400">
                <a:solidFill>
                  <a:srgbClr val="000000"/>
                </a:solidFill>
                <a:latin typeface="Arial"/>
              </a:rPr>
              <a:t>NOVAK, Joseph D.; CAÑAS, Alberto J. </a:t>
            </a:r>
            <a:r>
              <a:rPr b="1" lang="pt-BR" sz="1400">
                <a:solidFill>
                  <a:srgbClr val="000000"/>
                </a:solidFill>
                <a:latin typeface="Arial"/>
              </a:rPr>
              <a:t>A TEORIA SUBJACENTE AOS MAPAS CONCEITUAIS E COMO ELABORÁ-LOS E USÁ-LOS</a:t>
            </a:r>
            <a:r>
              <a:rPr lang="pt-BR" sz="1400">
                <a:solidFill>
                  <a:srgbClr val="000000"/>
                </a:solidFill>
                <a:latin typeface="Arial"/>
              </a:rPr>
              <a:t>. Práxis Educativa (Brasil), vol. 5, núm. 1, enero-junio, 2010, pp. 9-29, Universidade Estadual de Ponta Grossa, Brasil. Disponível em: </a:t>
            </a:r>
            <a:r>
              <a:rPr lang="pt-BR" sz="1400" u="sng">
                <a:solidFill>
                  <a:srgbClr val="0000ff"/>
                </a:solidFill>
                <a:latin typeface="Arial"/>
                <a:hlinkClick r:id="rId11"/>
              </a:rPr>
              <a:t>http://</a:t>
            </a:r>
            <a:r>
              <a:rPr lang="pt-BR" sz="1400" u="sng">
                <a:solidFill>
                  <a:srgbClr val="0000ff"/>
                </a:solidFill>
                <a:latin typeface="Arial"/>
                <a:hlinkClick r:id="rId12"/>
              </a:rPr>
              <a:t>www.redalyc.org/articulo.oa?id=89413516002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279" name="Picture 2"/>
          <p:cNvPicPr/>
          <p:nvPr/>
        </p:nvPicPr>
        <p:blipFill>
          <a:blip r:embed="rId13"/>
          <a:stretch>
            <a:fillRect/>
          </a:stretch>
        </p:blipFill>
        <p:spPr>
          <a:xfrm>
            <a:off x="7572240" y="1143000"/>
            <a:ext cx="1334880" cy="1356840"/>
          </a:xfrm>
          <a:prstGeom prst="rect">
            <a:avLst/>
          </a:prstGeom>
        </p:spPr>
      </p:pic>
      <p:sp>
        <p:nvSpPr>
          <p:cNvPr id="280" name="TextShape 2"/>
          <p:cNvSpPr txBox="1"/>
          <p:nvPr/>
        </p:nvSpPr>
        <p:spPr>
          <a:xfrm>
            <a:off x="2124000" y="-271440"/>
            <a:ext cx="6911640" cy="1236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pt-BR" sz="2400">
                <a:solidFill>
                  <a:srgbClr val="10253f"/>
                </a:solidFill>
                <a:latin typeface="Eras Demi ITC"/>
              </a:rPr>
              <a:t>Mapas Mentais - Referências</a:t>
            </a:r>
            <a:endParaRPr/>
          </a:p>
        </p:txBody>
      </p:sp>
    </p:spTree>
  </p:cSld>
  <p:timing>
    <p:tnLst>
      <p:par>
        <p:cTn dur="indefinite" id="11" nodeType="tmRoot" restart="never">
          <p:childTnLst>
            <p:seq>
              <p:cTn dur="indefinite" id="12" nodeType="mainSeq">
                <p:childTnLst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9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0" fill="hold" id="17"/>
                                        <p:tgtEl>
                                          <p:spTgt spid="2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0" fill="hold" id="18"/>
                                        <p:tgtEl>
                                          <p:spTgt spid="2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81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4071960" y="0"/>
            <a:ext cx="5071680" cy="999720"/>
          </a:xfrm>
          <a:prstGeom prst="rect">
            <a:avLst/>
          </a:prstGeom>
        </p:spPr>
      </p:pic>
      <p:sp>
        <p:nvSpPr>
          <p:cNvPr id="282" name="CustomShape 1"/>
          <p:cNvSpPr/>
          <p:nvPr/>
        </p:nvSpPr>
        <p:spPr>
          <a:xfrm>
            <a:off x="428760" y="1285920"/>
            <a:ext cx="8030880" cy="20415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Arial"/>
              </a:rPr>
              <a:t>Importância do estudo extra-classe (leituras obrigatórias, atividades e trabalho final)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Arial"/>
              </a:rPr>
              <a:t>Chamada no início da aula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Arial"/>
              </a:rPr>
              <a:t>Silêncio durante as apresentações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Arial"/>
              </a:rPr>
              <a:t>Avaliação parcial do andamento durante o semestre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283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901480" y="3789000"/>
            <a:ext cx="2676240" cy="2142720"/>
          </a:xfrm>
          <a:prstGeom prst="rect">
            <a:avLst/>
          </a:prstGeom>
          <a:ln w="190440">
            <a:solidFill>
              <a:srgbClr val="ffffff"/>
            </a:solidFill>
            <a:round/>
          </a:ln>
        </p:spPr>
      </p:pic>
      <p:sp>
        <p:nvSpPr>
          <p:cNvPr id="284" name="TextShape 2"/>
          <p:cNvSpPr txBox="1"/>
          <p:nvPr/>
        </p:nvSpPr>
        <p:spPr>
          <a:xfrm>
            <a:off x="2124000" y="-271440"/>
            <a:ext cx="6911640" cy="1236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pt-BR" sz="2400">
                <a:solidFill>
                  <a:srgbClr val="10253f"/>
                </a:solidFill>
                <a:latin typeface="Eras Demi ITC"/>
              </a:rPr>
              <a:t>Favorecendo a aprendizagem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18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4071960" y="0"/>
            <a:ext cx="5071680" cy="999720"/>
          </a:xfrm>
          <a:prstGeom prst="rect">
            <a:avLst/>
          </a:prstGeom>
        </p:spPr>
      </p:pic>
      <p:sp>
        <p:nvSpPr>
          <p:cNvPr id="219" name="TextShape 1"/>
          <p:cNvSpPr txBox="1"/>
          <p:nvPr/>
        </p:nvSpPr>
        <p:spPr>
          <a:xfrm>
            <a:off x="2124000" y="-271440"/>
            <a:ext cx="6911640" cy="1236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pt-BR" sz="2400">
                <a:solidFill>
                  <a:srgbClr val="10253f"/>
                </a:solidFill>
                <a:latin typeface="Eras Demi ITC"/>
              </a:rPr>
              <a:t>Agenda</a:t>
            </a:r>
            <a:endParaRPr/>
          </a:p>
        </p:txBody>
      </p:sp>
      <p:sp>
        <p:nvSpPr>
          <p:cNvPr id="220" name="TextShape 2"/>
          <p:cNvSpPr txBox="1"/>
          <p:nvPr/>
        </p:nvSpPr>
        <p:spPr>
          <a:xfrm>
            <a:off x="457200" y="112536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Arial"/>
              </a:rPr>
              <a:t>Apresentação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Arial"/>
              </a:rPr>
              <a:t>Levantamento de expectativas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Arial"/>
              </a:rPr>
              <a:t>Programa da disciplina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Arial"/>
              </a:rPr>
              <a:t>Portal da disciplina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Arial"/>
              </a:rPr>
              <a:t>Leituras / mapa conceitual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Arial"/>
              </a:rPr>
              <a:t>Próximas atividades</a:t>
            </a:r>
            <a:endParaRPr/>
          </a:p>
        </p:txBody>
      </p:sp>
      <p:pic>
        <p:nvPicPr>
          <p:cNvPr descr="" id="221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5724000" y="3933000"/>
            <a:ext cx="2698560" cy="1785600"/>
          </a:xfrm>
          <a:prstGeom prst="rect">
            <a:avLst/>
          </a:prstGeom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2124000" y="-271440"/>
            <a:ext cx="6911640" cy="1236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pt-BR" sz="2400">
                <a:solidFill>
                  <a:srgbClr val="10253f"/>
                </a:solidFill>
                <a:latin typeface="Eras Demi ITC"/>
              </a:rPr>
              <a:t>Próximas atividades</a:t>
            </a:r>
            <a:endParaRPr/>
          </a:p>
        </p:txBody>
      </p:sp>
      <p:sp>
        <p:nvSpPr>
          <p:cNvPr id="286" name="TextShape 2"/>
          <p:cNvSpPr txBox="1"/>
          <p:nvPr/>
        </p:nvSpPr>
        <p:spPr>
          <a:xfrm>
            <a:off x="457200" y="112536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Arial"/>
              </a:rPr>
              <a:t>Atividade para próxima aula: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"/>
              </a:rPr>
              <a:t>- Elaborar glossário de termos e trazer impresso para aula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"/>
              </a:rPr>
              <a:t>     </a:t>
            </a:r>
            <a:r>
              <a:rPr lang="pt-BR">
                <a:solidFill>
                  <a:srgbClr val="000000"/>
                </a:solidFill>
                <a:latin typeface="Arial"/>
              </a:rPr>
              <a:t>Termos:  sociedade civil, cidadania, meio ambiente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"/>
              </a:rPr>
              <a:t>Postar no stoa - </a:t>
            </a:r>
            <a:r>
              <a:rPr lang="pt-BR">
                <a:solidFill>
                  <a:srgbClr val="ff0000"/>
                </a:solidFill>
                <a:latin typeface="Arial"/>
              </a:rPr>
              <a:t>Endereço: http://stoa.usp.br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Arial"/>
              </a:rPr>
              <a:t>Leitura para a próxima aula (disponível na pasta 30)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"/>
              </a:rPr>
              <a:t>- Elaborar rascunho de mapa conceitual do texto tema aula. Ler o texto sobre como elaborar mapa conceitual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"/>
              </a:rPr>
              <a:t>      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87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4071960" y="0"/>
            <a:ext cx="5071680" cy="999720"/>
          </a:xfrm>
          <a:prstGeom prst="rect">
            <a:avLst/>
          </a:prstGeom>
        </p:spPr>
      </p:pic>
      <p:sp>
        <p:nvSpPr>
          <p:cNvPr id="288" name="CustomShape 1"/>
          <p:cNvSpPr/>
          <p:nvPr/>
        </p:nvSpPr>
        <p:spPr>
          <a:xfrm>
            <a:off x="571680" y="1247760"/>
            <a:ext cx="8000640" cy="17514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Arial"/>
              </a:rPr>
              <a:t>Contato para assuntos da disciplina: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800" u="sng">
                <a:solidFill>
                  <a:srgbClr val="0000ff"/>
                </a:solidFill>
                <a:latin typeface="Arial"/>
                <a:hlinkClick r:id="rId2"/>
              </a:rPr>
              <a:t>smc-each@gmail.com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1400">
                <a:solidFill>
                  <a:srgbClr val="000000"/>
                </a:solidFill>
                <a:latin typeface="Arial"/>
              </a:rPr>
              <a:t>Assunto: disciplina smc (manha ou tarde)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pic>
        <p:nvPicPr>
          <p:cNvPr descr="" id="289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2090880" y="2928960"/>
            <a:ext cx="4962240" cy="292392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22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4071960" y="0"/>
            <a:ext cx="5071680" cy="999720"/>
          </a:xfrm>
          <a:prstGeom prst="rect">
            <a:avLst/>
          </a:prstGeom>
        </p:spPr>
      </p:pic>
      <p:sp>
        <p:nvSpPr>
          <p:cNvPr id="223" name="CustomShape 1"/>
          <p:cNvSpPr/>
          <p:nvPr/>
        </p:nvSpPr>
        <p:spPr>
          <a:xfrm>
            <a:off x="428760" y="1285920"/>
            <a:ext cx="7786440" cy="4842360"/>
          </a:xfrm>
          <a:prstGeom prst="rect">
            <a:avLst/>
          </a:prstGeom>
        </p:spPr>
      </p:sp>
      <p:pic>
        <p:nvPicPr>
          <p:cNvPr descr="" id="224" name="Picture 4"/>
          <p:cNvPicPr/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7076880" y="4869360"/>
            <a:ext cx="2066760" cy="1562040"/>
          </a:xfrm>
          <a:prstGeom prst="rect">
            <a:avLst/>
          </a:prstGeom>
        </p:spPr>
      </p:pic>
      <p:sp>
        <p:nvSpPr>
          <p:cNvPr id="225" name="TextShape 2"/>
          <p:cNvSpPr txBox="1"/>
          <p:nvPr/>
        </p:nvSpPr>
        <p:spPr>
          <a:xfrm>
            <a:off x="2124000" y="-271440"/>
            <a:ext cx="6911640" cy="1236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pt-BR" sz="2400">
                <a:solidFill>
                  <a:srgbClr val="10253f"/>
                </a:solidFill>
                <a:latin typeface="Eras Demi ITC"/>
              </a:rPr>
              <a:t>Programa da Disciplina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26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4071960" y="0"/>
            <a:ext cx="5071680" cy="999720"/>
          </a:xfrm>
          <a:prstGeom prst="rect">
            <a:avLst/>
          </a:prstGeom>
        </p:spPr>
      </p:pic>
      <p:pic>
        <p:nvPicPr>
          <p:cNvPr descr="" id="22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092360" y="3645000"/>
            <a:ext cx="1904760" cy="2838240"/>
          </a:xfrm>
          <a:prstGeom prst="rect">
            <a:avLst/>
          </a:prstGeom>
        </p:spPr>
      </p:pic>
      <p:sp>
        <p:nvSpPr>
          <p:cNvPr id="228" name="TextShape 1"/>
          <p:cNvSpPr txBox="1"/>
          <p:nvPr/>
        </p:nvSpPr>
        <p:spPr>
          <a:xfrm>
            <a:off x="2124000" y="-271440"/>
            <a:ext cx="6911640" cy="1236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pt-BR" sz="2400">
                <a:solidFill>
                  <a:srgbClr val="10253f"/>
                </a:solidFill>
                <a:latin typeface="Eras Demi ITC"/>
              </a:rPr>
              <a:t>Programa da Disciplina</a:t>
            </a:r>
            <a:endParaRPr/>
          </a:p>
        </p:txBody>
      </p:sp>
      <p:sp>
        <p:nvSpPr>
          <p:cNvPr id="229" name="TextShape 2"/>
          <p:cNvSpPr txBox="1"/>
          <p:nvPr/>
        </p:nvSpPr>
        <p:spPr>
          <a:xfrm>
            <a:off x="457200" y="1268640"/>
            <a:ext cx="403812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50000"/>
              </a:lnSpc>
              <a:buFont typeface="Arial"/>
              <a:buChar char="•"/>
            </a:pPr>
            <a:r>
              <a:rPr b="1" lang="pt-BR">
                <a:solidFill>
                  <a:srgbClr val="0000cc"/>
                </a:solidFill>
                <a:latin typeface="Arial"/>
              </a:rPr>
              <a:t>Estratégias de Ensino</a:t>
            </a:r>
            <a:endParaRPr/>
          </a:p>
          <a:p>
            <a:pPr lvl="1">
              <a:lnSpc>
                <a:spcPct val="150000"/>
              </a:lnSpc>
              <a:buFont charset="2" typeface="Wingdings"/>
              <a:buChar char=""/>
            </a:pPr>
            <a:r>
              <a:rPr lang="pt-BR" sz="1400">
                <a:solidFill>
                  <a:srgbClr val="000000"/>
                </a:solidFill>
                <a:latin typeface="Arial"/>
              </a:rPr>
              <a:t>Exposições dialogadas</a:t>
            </a:r>
            <a:endParaRPr/>
          </a:p>
          <a:p>
            <a:pPr lvl="1">
              <a:lnSpc>
                <a:spcPct val="150000"/>
              </a:lnSpc>
              <a:buFont charset="2" typeface="Wingdings"/>
              <a:buChar char=""/>
            </a:pPr>
            <a:r>
              <a:rPr lang="pt-BR" sz="1400">
                <a:solidFill>
                  <a:srgbClr val="000000"/>
                </a:solidFill>
                <a:latin typeface="Arial"/>
              </a:rPr>
              <a:t>Leituras dirigidas dos textos</a:t>
            </a:r>
            <a:endParaRPr/>
          </a:p>
          <a:p>
            <a:pPr lvl="1">
              <a:lnSpc>
                <a:spcPct val="150000"/>
              </a:lnSpc>
              <a:buFont charset="2" typeface="Wingdings"/>
              <a:buChar char=""/>
            </a:pPr>
            <a:r>
              <a:rPr lang="pt-BR" sz="1400">
                <a:solidFill>
                  <a:srgbClr val="000000"/>
                </a:solidFill>
                <a:latin typeface="Arial"/>
              </a:rPr>
              <a:t>Estudos de caso </a:t>
            </a:r>
            <a:endParaRPr/>
          </a:p>
          <a:p>
            <a:pPr lvl="1">
              <a:lnSpc>
                <a:spcPct val="150000"/>
              </a:lnSpc>
              <a:buFont charset="2" typeface="Wingdings"/>
              <a:buChar char=""/>
            </a:pPr>
            <a:r>
              <a:rPr lang="pt-BR" sz="1400">
                <a:solidFill>
                  <a:srgbClr val="000000"/>
                </a:solidFill>
                <a:latin typeface="Arial"/>
              </a:rPr>
              <a:t>Pesquisas dirigidas</a:t>
            </a:r>
            <a:endParaRPr/>
          </a:p>
          <a:p>
            <a:pPr lvl="1">
              <a:lnSpc>
                <a:spcPct val="150000"/>
              </a:lnSpc>
              <a:buFont charset="2" typeface="Wingdings"/>
              <a:buChar char=""/>
            </a:pPr>
            <a:r>
              <a:rPr lang="pt-BR" sz="1400">
                <a:solidFill>
                  <a:srgbClr val="000000"/>
                </a:solidFill>
                <a:latin typeface="Arial"/>
              </a:rPr>
              <a:t>Discussões estruturadas em grupo</a:t>
            </a:r>
            <a:endParaRPr/>
          </a:p>
          <a:p>
            <a:pPr lvl="1">
              <a:lnSpc>
                <a:spcPct val="150000"/>
              </a:lnSpc>
              <a:buFont charset="2" typeface="Wingdings"/>
              <a:buChar char=""/>
            </a:pPr>
            <a:r>
              <a:rPr lang="pt-BR" sz="1400">
                <a:solidFill>
                  <a:srgbClr val="000000"/>
                </a:solidFill>
                <a:latin typeface="Arial"/>
              </a:rPr>
              <a:t>Mapas conceituais</a:t>
            </a:r>
            <a:endParaRPr/>
          </a:p>
          <a:p>
            <a:pPr lvl="1">
              <a:lnSpc>
                <a:spcPct val="150000"/>
              </a:lnSpc>
              <a:buFont charset="2" typeface="Wingdings"/>
              <a:buChar char=""/>
            </a:pPr>
            <a:r>
              <a:rPr lang="pt-BR" sz="1400">
                <a:solidFill>
                  <a:srgbClr val="000000"/>
                </a:solidFill>
                <a:latin typeface="Arial"/>
              </a:rPr>
              <a:t>Seminários</a:t>
            </a:r>
            <a:endParaRPr/>
          </a:p>
          <a:p>
            <a:pPr lvl="1">
              <a:lnSpc>
                <a:spcPct val="150000"/>
              </a:lnSpc>
              <a:buFont charset="2" typeface="Wingdings"/>
              <a:buChar char=""/>
            </a:pPr>
            <a:r>
              <a:rPr lang="pt-BR" sz="1400">
                <a:solidFill>
                  <a:srgbClr val="000000"/>
                </a:solidFill>
                <a:latin typeface="Arial"/>
              </a:rPr>
              <a:t>Filmes</a:t>
            </a:r>
            <a:endParaRPr/>
          </a:p>
        </p:txBody>
      </p:sp>
      <p:sp>
        <p:nvSpPr>
          <p:cNvPr id="230" name="TextShape 3"/>
          <p:cNvSpPr txBox="1"/>
          <p:nvPr/>
        </p:nvSpPr>
        <p:spPr>
          <a:xfrm>
            <a:off x="4648320" y="1268640"/>
            <a:ext cx="4495320" cy="4525560"/>
          </a:xfrm>
          <a:prstGeom prst="rect">
            <a:avLst/>
          </a:prstGeom>
        </p:spPr>
        <p:txBody>
          <a:bodyPr anchor="ctr"/>
          <a:p>
            <a:pPr>
              <a:lnSpc>
                <a:spcPct val="150000"/>
              </a:lnSpc>
              <a:buFont typeface="Arial"/>
              <a:buChar char="•"/>
            </a:pPr>
            <a:r>
              <a:rPr b="1" lang="pt-BR">
                <a:solidFill>
                  <a:srgbClr val="0000cc"/>
                </a:solidFill>
                <a:latin typeface="Arial"/>
              </a:rPr>
              <a:t>Avaliação do aprendizado</a:t>
            </a:r>
            <a:endParaRPr/>
          </a:p>
          <a:p>
            <a:pPr lvl="1">
              <a:lnSpc>
                <a:spcPct val="150000"/>
              </a:lnSpc>
              <a:buFont charset="2" typeface="Wingdings"/>
              <a:buChar char=""/>
            </a:pPr>
            <a:r>
              <a:rPr lang="pt-BR" sz="1400">
                <a:solidFill>
                  <a:srgbClr val="000000"/>
                </a:solidFill>
                <a:latin typeface="Arial"/>
              </a:rPr>
              <a:t>Trabalhos individuais – mapas conceituais e participação em classe (10%)</a:t>
            </a:r>
            <a:endParaRPr/>
          </a:p>
          <a:p>
            <a:pPr lvl="1">
              <a:lnSpc>
                <a:spcPct val="150000"/>
              </a:lnSpc>
              <a:buFont charset="2" typeface="Wingdings"/>
              <a:buChar char=""/>
            </a:pPr>
            <a:r>
              <a:rPr lang="pt-BR" sz="1400">
                <a:solidFill>
                  <a:srgbClr val="000000"/>
                </a:solidFill>
                <a:latin typeface="Arial"/>
              </a:rPr>
              <a:t>Trabalhos em Grupo </a:t>
            </a:r>
            <a:endParaRPr/>
          </a:p>
          <a:p>
            <a:r>
              <a:rPr lang="pt-BR" sz="1200">
                <a:solidFill>
                  <a:srgbClr val="000000"/>
                </a:solidFill>
                <a:latin typeface="Arial"/>
              </a:rPr>
              <a:t>1 – Seminários semanais   (15%)</a:t>
            </a:r>
            <a:endParaRPr/>
          </a:p>
          <a:p>
            <a:pPr lvl="2">
              <a:lnSpc>
                <a:spcPct val="150000"/>
              </a:lnSpc>
              <a:buFont charset="2" typeface="Wingdings"/>
              <a:buAutoNum type="arabicPlain"/>
            </a:pPr>
            <a:r>
              <a:rPr lang="pt-BR" sz="1200">
                <a:solidFill>
                  <a:srgbClr val="000000"/>
                </a:solidFill>
                <a:latin typeface="Arial"/>
              </a:rPr>
              <a:t>- Trabalho final: escrito + debate (25%)</a:t>
            </a:r>
            <a:endParaRPr/>
          </a:p>
          <a:p>
            <a:pPr lvl="2">
              <a:lnSpc>
                <a:spcPct val="150000"/>
              </a:lnSpc>
              <a:buFont charset="2" typeface="Wingdings"/>
              <a:buAutoNum type="arabicPlain"/>
            </a:pPr>
            <a:r>
              <a:rPr lang="pt-BR" sz="1200">
                <a:solidFill>
                  <a:srgbClr val="000000"/>
                </a:solidFill>
                <a:latin typeface="Arial"/>
              </a:rPr>
              <a:t>- Mapas conceituais de cada módulo (10%)</a:t>
            </a:r>
            <a:endParaRPr/>
          </a:p>
          <a:p>
            <a:pPr lvl="1">
              <a:lnSpc>
                <a:spcPct val="150000"/>
              </a:lnSpc>
              <a:buFont charset="2" typeface="Wingdings"/>
              <a:buChar char=""/>
            </a:pPr>
            <a:r>
              <a:rPr lang="pt-BR" sz="1400">
                <a:solidFill>
                  <a:srgbClr val="000000"/>
                </a:solidFill>
                <a:latin typeface="Arial"/>
              </a:rPr>
              <a:t>Prova final (40%)</a:t>
            </a:r>
            <a:endParaRPr/>
          </a:p>
          <a:p>
            <a:pPr>
              <a:lnSpc>
                <a:spcPct val="150000"/>
              </a:lnSpc>
            </a:pP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2124000" y="-271440"/>
            <a:ext cx="6911640" cy="1236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pt-BR" sz="2400">
                <a:solidFill>
                  <a:srgbClr val="10253f"/>
                </a:solidFill>
                <a:latin typeface="Eras Demi ITC"/>
              </a:rPr>
              <a:t>Avaliação do Aprendizado</a:t>
            </a:r>
            <a:endParaRPr/>
          </a:p>
        </p:txBody>
      </p:sp>
      <p:sp>
        <p:nvSpPr>
          <p:cNvPr id="232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>
                <a:solidFill>
                  <a:srgbClr val="000000"/>
                </a:solidFill>
                <a:latin typeface="Arial"/>
              </a:rPr>
              <a:t>Trabalhos individuais (10%)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charset="2" typeface="Wingdings"/>
              <a:buChar char=""/>
            </a:pPr>
            <a:r>
              <a:rPr lang="pt-BR" sz="1400">
                <a:solidFill>
                  <a:srgbClr val="000000"/>
                </a:solidFill>
                <a:latin typeface="Calibri"/>
              </a:rPr>
              <a:t>Mapa conceitual de um texto de cada tema [indicados no programa de curso]</a:t>
            </a:r>
            <a:endParaRPr/>
          </a:p>
          <a:p>
            <a:endParaRPr/>
          </a:p>
          <a:p>
            <a:pPr lvl="1">
              <a:lnSpc>
                <a:spcPct val="100000"/>
              </a:lnSpc>
              <a:buFont charset="2" typeface="Wingdings"/>
              <a:buChar char=""/>
            </a:pPr>
            <a:r>
              <a:rPr lang="pt-BR" sz="1400">
                <a:solidFill>
                  <a:srgbClr val="000000"/>
                </a:solidFill>
                <a:latin typeface="Calibri"/>
              </a:rPr>
              <a:t>Entrega no stoa, no dia anterior à aula.</a:t>
            </a:r>
            <a:endParaRPr/>
          </a:p>
          <a:p>
            <a:endParaRPr/>
          </a:p>
          <a:p>
            <a:pPr lvl="1">
              <a:lnSpc>
                <a:spcPct val="100000"/>
              </a:lnSpc>
              <a:buFont charset="2" typeface="Wingdings"/>
              <a:buChar char=""/>
            </a:pPr>
            <a:r>
              <a:rPr lang="pt-BR" sz="1400">
                <a:solidFill>
                  <a:srgbClr val="000000"/>
                </a:solidFill>
                <a:latin typeface="Calibri"/>
              </a:rPr>
              <a:t>Discussão para construção  coletiva do entendimento do texto [em classe]</a:t>
            </a:r>
            <a:endParaRPr/>
          </a:p>
          <a:p>
            <a:r>
              <a:rPr lang="pt-BR" sz="14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233" name="TextShape 3"/>
          <p:cNvSpPr txBox="1"/>
          <p:nvPr/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pt-BR">
                <a:solidFill>
                  <a:srgbClr val="8b8b8b"/>
                </a:solidFill>
                <a:latin typeface="Arial"/>
              </a:rPr>
              <a:t>Prova Unificada (40%)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1400">
                <a:solidFill>
                  <a:srgbClr val="8b8b8b"/>
                </a:solidFill>
                <a:latin typeface="Arial"/>
              </a:rPr>
              <a:t>Matéria de todo o semestre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1400">
                <a:solidFill>
                  <a:srgbClr val="8b8b8b"/>
                </a:solidFill>
                <a:latin typeface="Arial"/>
              </a:rPr>
              <a:t>Não será oferecida prova substitutiva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2124000" y="-271440"/>
            <a:ext cx="6911640" cy="1236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pt-BR" sz="2400">
                <a:solidFill>
                  <a:srgbClr val="10253f"/>
                </a:solidFill>
                <a:latin typeface="Eras Demi ITC"/>
              </a:rPr>
              <a:t>Avaliação do Aprendizado</a:t>
            </a:r>
            <a:endParaRPr/>
          </a:p>
        </p:txBody>
      </p:sp>
      <p:sp>
        <p:nvSpPr>
          <p:cNvPr id="235" name="TextShape 2"/>
          <p:cNvSpPr txBox="1"/>
          <p:nvPr/>
        </p:nvSpPr>
        <p:spPr>
          <a:xfrm>
            <a:off x="457200" y="1783440"/>
            <a:ext cx="4038120" cy="41655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1600">
                <a:solidFill>
                  <a:srgbClr val="000000"/>
                </a:solidFill>
                <a:latin typeface="Arial"/>
              </a:rPr>
              <a:t>Trabalho em grupo 1 – Seminários Temático (15%)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1200">
                <a:solidFill>
                  <a:srgbClr val="000000"/>
                </a:solidFill>
                <a:latin typeface="Arial"/>
              </a:rPr>
              <a:t>Cada grupo será responsável por pelo menos um tema previamente definido.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1200">
                <a:solidFill>
                  <a:srgbClr val="000000"/>
                </a:solidFill>
                <a:latin typeface="Arial"/>
              </a:rPr>
              <a:t>As referências básicas de cada aula estão definidas no programa detalhado do curso e a leitura do material é OBRIGATÓRIA a todos os alunos, sendo inclusive tema de prova.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1200">
                <a:solidFill>
                  <a:srgbClr val="000000"/>
                </a:solidFill>
                <a:latin typeface="Arial"/>
              </a:rPr>
              <a:t>Para o seminário o grupo deverá selecionar pelo menos um documentário ou uma música ou uma entrevista com personalidade da área ou uma experiência/caso real para ser apresentado à classe.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1200">
                <a:solidFill>
                  <a:srgbClr val="000000"/>
                </a:solidFill>
                <a:latin typeface="Arial"/>
              </a:rPr>
              <a:t>O grupo terá de 30 a 40 minutos para se apresentar.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1200">
                <a:solidFill>
                  <a:srgbClr val="000000"/>
                </a:solidFill>
                <a:latin typeface="Arial"/>
              </a:rPr>
              <a:t>Após este tempo o grupo deverá conduzir debate ou atividade envolvendo a classe.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36" name="CustomShape 3"/>
          <p:cNvSpPr/>
          <p:nvPr/>
        </p:nvSpPr>
        <p:spPr>
          <a:xfrm>
            <a:off x="899640" y="1006920"/>
            <a:ext cx="7488360" cy="3646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"/>
              </a:rPr>
              <a:t>Trabalhos em grupo  </a:t>
            </a:r>
            <a:endParaRPr/>
          </a:p>
        </p:txBody>
      </p:sp>
      <p:sp>
        <p:nvSpPr>
          <p:cNvPr id="237" name="TextShape 4"/>
          <p:cNvSpPr txBox="1"/>
          <p:nvPr/>
        </p:nvSpPr>
        <p:spPr>
          <a:xfrm>
            <a:off x="4648320" y="1628640"/>
            <a:ext cx="4100040" cy="44971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t-BR" sz="1600">
                <a:solidFill>
                  <a:srgbClr val="8b8b8b"/>
                </a:solidFill>
                <a:latin typeface="Arial"/>
              </a:rPr>
              <a:t>Trabalho em grupo 2 -  final  (25%)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1200">
                <a:solidFill>
                  <a:srgbClr val="8b8b8b"/>
                </a:solidFill>
                <a:latin typeface="Arial"/>
              </a:rPr>
              <a:t>Parte 1 – Teórica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"/>
            </a:pPr>
            <a:r>
              <a:rPr i="1" lang="pt-BR" sz="1200">
                <a:solidFill>
                  <a:srgbClr val="000000"/>
                </a:solidFill>
                <a:latin typeface="Arial"/>
              </a:rPr>
              <a:t>Relatório</a:t>
            </a:r>
            <a:r>
              <a:rPr lang="pt-BR" sz="1200">
                <a:solidFill>
                  <a:srgbClr val="000000"/>
                </a:solidFill>
                <a:latin typeface="Arial"/>
              </a:rPr>
              <a:t> escrito contendo de 5 a 10 páginas</a:t>
            </a:r>
            <a:endParaRPr/>
          </a:p>
          <a:p>
            <a:r>
              <a:rPr lang="pt-BR" sz="1200">
                <a:solidFill>
                  <a:srgbClr val="000000"/>
                </a:solidFill>
                <a:latin typeface="Arial"/>
              </a:rPr>
              <a:t>a) Contexto geral sobre o tema pesquisado</a:t>
            </a:r>
            <a:endParaRPr/>
          </a:p>
          <a:p>
            <a:r>
              <a:rPr lang="pt-BR" sz="1200">
                <a:solidFill>
                  <a:srgbClr val="000000"/>
                </a:solidFill>
                <a:latin typeface="Arial"/>
              </a:rPr>
              <a:t>b) Experiências / casos reais</a:t>
            </a:r>
            <a:endParaRPr/>
          </a:p>
          <a:p>
            <a:r>
              <a:rPr lang="pt-BR" sz="1200">
                <a:solidFill>
                  <a:srgbClr val="000000"/>
                </a:solidFill>
                <a:latin typeface="Arial"/>
              </a:rPr>
              <a:t>c) Argumentos contrários e favoráveis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"/>
            </a:pPr>
            <a:r>
              <a:rPr i="1" lang="pt-BR" sz="1200">
                <a:solidFill>
                  <a:srgbClr val="000000"/>
                </a:solidFill>
                <a:latin typeface="Arial"/>
              </a:rPr>
              <a:t>Entrega: </a:t>
            </a:r>
            <a:r>
              <a:rPr lang="pt-BR" sz="1200">
                <a:solidFill>
                  <a:srgbClr val="000000"/>
                </a:solidFill>
                <a:latin typeface="Arial"/>
              </a:rPr>
              <a:t>completa (a + b + c) para a Professora e monitores e parcial (a + b) para classe via Stoa uma semana antes do debate.</a:t>
            </a:r>
            <a:endParaRPr/>
          </a:p>
          <a:p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1200">
                <a:solidFill>
                  <a:srgbClr val="8b8b8b"/>
                </a:solidFill>
                <a:latin typeface="Arial"/>
              </a:rPr>
              <a:t>Parte 2 – Debate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"/>
            </a:pPr>
            <a:r>
              <a:rPr lang="pt-BR" sz="1200">
                <a:solidFill>
                  <a:srgbClr val="000000"/>
                </a:solidFill>
                <a:latin typeface="Arial"/>
              </a:rPr>
              <a:t>Sorteio do grupo favorável e contrário ao tema estudado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"/>
            </a:pPr>
            <a:r>
              <a:rPr lang="pt-BR" sz="1200">
                <a:solidFill>
                  <a:srgbClr val="000000"/>
                </a:solidFill>
                <a:latin typeface="Arial"/>
              </a:rPr>
              <a:t>Argumentação (30 minutos para cada tema)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2124000" y="-271440"/>
            <a:ext cx="6911640" cy="1236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pt-BR" sz="2400">
                <a:solidFill>
                  <a:srgbClr val="10253f"/>
                </a:solidFill>
                <a:latin typeface="Eras Demi ITC"/>
              </a:rPr>
              <a:t>Programa da Disciplina</a:t>
            </a:r>
            <a:endParaRPr/>
          </a:p>
        </p:txBody>
      </p:sp>
      <p:graphicFrame>
        <p:nvGraphicFramePr>
          <p:cNvPr id="239" name="Table 2"/>
          <p:cNvGraphicFramePr/>
          <p:nvPr/>
        </p:nvGraphicFramePr>
        <p:xfrm>
          <a:off x="107640" y="1052640"/>
          <a:ext cx="9000720" cy="5425200"/>
        </p:xfrm>
        <a:graphic>
          <a:graphicData uri="http://schemas.openxmlformats.org/drawingml/2006/table">
            <a:tbl>
              <a:tblPr/>
              <a:tblGrid>
                <a:gridCol w="507960"/>
                <a:gridCol w="253800"/>
                <a:gridCol w="173880"/>
                <a:gridCol w="872640"/>
                <a:gridCol w="5235840"/>
                <a:gridCol w="1956600"/>
              </a:tblGrid>
              <a:tr h="176040"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50">
                          <a:solidFill>
                            <a:srgbClr val="000000"/>
                          </a:solidFill>
                          <a:latin typeface="Calibri"/>
                        </a:rPr>
                        <a:t>Data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>
                          <a:solidFill>
                            <a:srgbClr val="000000"/>
                          </a:solidFill>
                          <a:latin typeface="Calibri"/>
                        </a:rPr>
                        <a:t>Aula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50">
                          <a:solidFill>
                            <a:srgbClr val="000000"/>
                          </a:solidFill>
                          <a:latin typeface="Calibri"/>
                        </a:rPr>
                        <a:t>Conteúdo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50">
                          <a:solidFill>
                            <a:srgbClr val="000000"/>
                          </a:solidFill>
                          <a:latin typeface="Calibri"/>
                        </a:rPr>
                        <a:t>Bibliografia/ Material de apoio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50">
                          <a:solidFill>
                            <a:srgbClr val="000000"/>
                          </a:solidFill>
                          <a:latin typeface="Calibri"/>
                        </a:rPr>
                        <a:t>Atividade proposta</a:t>
                      </a:r>
                      <a:endParaRPr/>
                    </a:p>
                  </a:txBody>
                  <a:tcPr/>
                </a:tc>
              </a:tr>
              <a:tr h="352080"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20/8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Semana de recepção aos calouros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/>
                    </a:p>
                  </a:txBody>
                  <a:tcPr/>
                </a:tc>
              </a:tr>
              <a:tr h="320040">
                <a:tc>
                  <a:txBody>
                    <a:bodyPr bIns="0" lIns="57600" rIns="57600" tIns="0" wrap="none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pt-BR" sz="1050">
                          <a:solidFill>
                            <a:srgbClr val="000000"/>
                          </a:solidFill>
                          <a:latin typeface="Calibri"/>
                        </a:rPr>
                        <a:t>Módulo I – Evolução histórica da questão ambiental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  <a:tr h="639720"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27/08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apresentação da disciplina e da metodologia de trabalho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Extra-classe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Pesquisar conceito de Sociedade Civil, Meio Ambiente, Cidadania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endParaRPr/>
                    </a:p>
                  </a:txBody>
                  <a:tcPr/>
                </a:tc>
              </a:tr>
              <a:tr h="1319760"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03/09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Consumo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Leitura de 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NOVAK, Joseph D.; CAÑAS, Alberto J. A TEORIA SUBJACENTE AOS MAPAS CONCEITUAIS E COMO ELABORÁ-LOS E USÁ-LOS. Práxis Educativa (Brasil), vol. 5, núm. 1, enero-junio, 2010, pp. 9-29, Universidade Estadual de Ponta Grossa, Brasil. Disponível em: </a:t>
                      </a:r>
                      <a:r>
                        <a:rPr lang="pt-BR" sz="1050" u="sng">
                          <a:solidFill>
                            <a:srgbClr val="000000"/>
                          </a:solidFill>
                          <a:latin typeface="Calibri"/>
                          <a:hlinkClick r:id="rId1"/>
                        </a:rPr>
                        <a:t>http://www.redalyc.org/articulo.oa?id=89413516002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Texto no link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  <a:buFont typeface="Calibri"/>
                        <a:buAutoNum type="alphaLcParenR"/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A) Discussão em sala de aula dos termos pesquisados. Trazer impresso.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  <a:buFont typeface="Calibri"/>
                        <a:buAutoNum type="alphaLcParenR"/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B) Elaboração de mapa conceitual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333360"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10/09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SEMANA DA PÁTRIA - NÃO HAVERÁ AULA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875160"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17/09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Desenvolvimento e sustentabilidade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BURSZTYN, M., BURSZTYN, M.A. Desenvolvimento e sustentabilidade. In: Fundamentos de politica e gestão ambiental: os caminhos do desenvolvimento sustentável. Rio de Janeiro: Garamond, 2012 [cap.1, p.31-64]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DIAMOND, Jared 2008  Colapso Palestra em vídeo seguida de discussão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Texto na pasta 30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Em sala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Discussão do mapa conceitual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Trazer  impresso.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  <a:tr h="1409040"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24/09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Evolução histórica da questão ambiental 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bIns="0" lIns="57600" rIns="57600" tIns="0" wrap="none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Textos na pasta 30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Seminário 1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Seminário 2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Em sala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Discussão do tema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Calibri"/>
                        </a:rPr>
                        <a:t>Trazer MC impresso.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2124000" y="-271440"/>
            <a:ext cx="6911640" cy="123660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graphicFrame>
        <p:nvGraphicFramePr>
          <p:cNvPr id="241" name="Table 2"/>
          <p:cNvGraphicFramePr/>
          <p:nvPr/>
        </p:nvGraphicFramePr>
        <p:xfrm>
          <a:off x="395640" y="1268640"/>
          <a:ext cx="8229240" cy="344520"/>
        </p:xfrm>
        <a:graphic>
          <a:graphicData uri="http://schemas.openxmlformats.org/drawingml/2006/table">
            <a:tbl>
              <a:tblPr/>
              <a:tblGrid>
                <a:gridCol w="432000"/>
                <a:gridCol w="432000"/>
                <a:gridCol w="789480"/>
                <a:gridCol w="4786920"/>
                <a:gridCol w="1788840"/>
              </a:tblGrid>
              <a:tr h="344520"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200">
                          <a:solidFill>
                            <a:srgbClr val="000000"/>
                          </a:solidFill>
                          <a:latin typeface="Calibri"/>
                        </a:rPr>
                        <a:t>Data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200">
                          <a:solidFill>
                            <a:srgbClr val="000000"/>
                          </a:solidFill>
                          <a:latin typeface="Calibri"/>
                        </a:rPr>
                        <a:t>Aula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200">
                          <a:solidFill>
                            <a:srgbClr val="000000"/>
                          </a:solidFill>
                          <a:latin typeface="Calibri"/>
                        </a:rPr>
                        <a:t>Conteúdo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200">
                          <a:solidFill>
                            <a:srgbClr val="000000"/>
                          </a:solidFill>
                          <a:latin typeface="Calibri"/>
                        </a:rPr>
                        <a:t>Bibliografia/ Material de apoio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200">
                          <a:solidFill>
                            <a:srgbClr val="000000"/>
                          </a:solidFill>
                          <a:latin typeface="Calibri"/>
                        </a:rPr>
                        <a:t>Atividade proposta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2" name="Table 3"/>
          <p:cNvGraphicFramePr/>
          <p:nvPr/>
        </p:nvGraphicFramePr>
        <p:xfrm>
          <a:off x="395640" y="1628640"/>
          <a:ext cx="8568720" cy="3544200"/>
        </p:xfrm>
        <a:graphic>
          <a:graphicData uri="http://schemas.openxmlformats.org/drawingml/2006/table">
            <a:tbl>
              <a:tblPr/>
              <a:tblGrid>
                <a:gridCol w="560520"/>
                <a:gridCol w="164880"/>
                <a:gridCol w="996120"/>
                <a:gridCol w="4984560"/>
                <a:gridCol w="1862640"/>
              </a:tblGrid>
              <a:tr h="1644120"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01/10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Sociedade civil e cidadania: conceitos introdutórios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DAGNINO, E. Sociedade civil, participação e cidadania: de que estamos falando? In: Políticas de Ciudadanía y Sociedad Civil en tiempos de globalización. Caracas: FACES, Universidad Central de Venezuela, 2004. Disponível em: http://www.globalcult.org.ve/pub/Rocky/Libro2/Dagnino.pdf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CERQUIER-MANZANI, Maria Lourdes. "Cidadania, uma categoria estratégica para uma sociedade melhor". In: O que é cidadania. São Paulo: Editora Brasiliense, 2010.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Texto 1 no link e texto 2 na pasta 30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Seminário 3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Em sala</a:t>
                      </a: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	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Discussão do tema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Trazer MC impresso.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1900080"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08/10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Consumo, meio ambiente e cidadania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TEODOSIO; A. S. S.; VIEGAS, D.; GONÇALVES-DIAS, S. L.F. Consumo, meio ambiente e cidadania: intrincados (des)encontros na sociedade do hiperconsumo.  In: PIMENTA; S.  M.; CORREA, M. L.; DADALTO; M. C.; VELOSO, H. M. (coord) Sociedade e Consumo: múltiplas dimensões na contemporaneidade. Curitiba: Juruá Editora, 2010, p. 119-145.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BORTOLETO, A. P. ; GONÇALVES-DIAS, S. L.F. ; SANTOS, M. C. L. Reflexões sobre consumo, vida urbana e sustentabilidade. In: Bruno R. Padovano; Marly Namur; Patrícia B. Sala. (Org.). São Paulo: em busca da sustentabilidade. 1ed.São Paulo: EDUSP/PINI, 2012, v. 1, p. 70-80.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Textos na pasta 30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Seminário 4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Em sala</a:t>
                      </a: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	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Discussão do tema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Trazer MC impresso.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2124000" y="-271440"/>
            <a:ext cx="6911640" cy="123660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graphicFrame>
        <p:nvGraphicFramePr>
          <p:cNvPr id="244" name="Table 2"/>
          <p:cNvGraphicFramePr/>
          <p:nvPr/>
        </p:nvGraphicFramePr>
        <p:xfrm>
          <a:off x="395640" y="1268640"/>
          <a:ext cx="8229240" cy="344520"/>
        </p:xfrm>
        <a:graphic>
          <a:graphicData uri="http://schemas.openxmlformats.org/drawingml/2006/table">
            <a:tbl>
              <a:tblPr/>
              <a:tblGrid>
                <a:gridCol w="432000"/>
                <a:gridCol w="432000"/>
                <a:gridCol w="789480"/>
                <a:gridCol w="4786920"/>
                <a:gridCol w="1788840"/>
              </a:tblGrid>
              <a:tr h="344520"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200">
                          <a:solidFill>
                            <a:srgbClr val="000000"/>
                          </a:solidFill>
                          <a:latin typeface="Calibri"/>
                        </a:rPr>
                        <a:t>Data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200">
                          <a:solidFill>
                            <a:srgbClr val="000000"/>
                          </a:solidFill>
                          <a:latin typeface="Calibri"/>
                        </a:rPr>
                        <a:t>Aula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200">
                          <a:solidFill>
                            <a:srgbClr val="000000"/>
                          </a:solidFill>
                          <a:latin typeface="Calibri"/>
                        </a:rPr>
                        <a:t>Conteúdo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200">
                          <a:solidFill>
                            <a:srgbClr val="000000"/>
                          </a:solidFill>
                          <a:latin typeface="Calibri"/>
                        </a:rPr>
                        <a:t>Bibliografia/ Material de apoio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200">
                          <a:solidFill>
                            <a:srgbClr val="000000"/>
                          </a:solidFill>
                          <a:latin typeface="Calibri"/>
                        </a:rPr>
                        <a:t>Atividade proposta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5" name="Table 3"/>
          <p:cNvGraphicFramePr/>
          <p:nvPr/>
        </p:nvGraphicFramePr>
        <p:xfrm>
          <a:off x="395640" y="1556640"/>
          <a:ext cx="8640720" cy="4045680"/>
        </p:xfrm>
        <a:graphic>
          <a:graphicData uri="http://schemas.openxmlformats.org/drawingml/2006/table">
            <a:tbl>
              <a:tblPr/>
              <a:tblGrid>
                <a:gridCol w="504000"/>
                <a:gridCol w="190080"/>
                <a:gridCol w="87120"/>
                <a:gridCol w="997920"/>
                <a:gridCol w="5074560"/>
                <a:gridCol w="1787040"/>
              </a:tblGrid>
              <a:tr h="1279080"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15/10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Movimentos sociais: conceitos introdutórios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WARREN, Ilse Scheren. Das mobilizações às redes de movimentos sociais.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Disponível em http://www.scielo.br/pdf/se/v21n1/v21n1a07.pdf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SANTOS, Regina Braga. Movimentos sociais Urbanos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Texto 1 no link e texto 2 na pasta 30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Seminário 5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Em sala</a:t>
                      </a: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	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Discussão do tema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Trazer MC impresso.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1279080"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22/10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Momentos sociais ambientalistas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CASTELLS, Manuel. O verdejar do Ser: o movimento ambientalista. In: O Poder da Identidade, 1996 [cap.3].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MONTIBELLER-FILHO, G. Movimentos ambientalista e desenvolvimento sustentável. In: O Mito do Desenvolvimento Sustentável. [extrato dentre as pp. 35-48].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Textos na pasta 30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Seminário 6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Em sala</a:t>
                      </a: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	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Discussão do tema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Trazer MC impresso.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1487520"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29/10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ONGs, Movimentos Sociais e a Questão Ambiental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ALONSO, Ângela; COSTA, Valeriano,  MACIEL, Débora. Identidade e estratégia na formação do movimento ambientalista brasileiro. Novos estud. - CEBRAP [online]. 2007, n.79, pp. 151-167. ISSN 0101-3300. 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Textos na pasta 30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Seminário 7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Em sala</a:t>
                      </a: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	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Discussão do tema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Trazer MC impresso.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Entrega do relatório escrito para os debates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6" name="Table 4"/>
          <p:cNvGraphicFramePr/>
          <p:nvPr/>
        </p:nvGraphicFramePr>
        <p:xfrm>
          <a:off x="467640" y="5661360"/>
          <a:ext cx="8229240" cy="431640"/>
        </p:xfrm>
        <a:graphic>
          <a:graphicData uri="http://schemas.openxmlformats.org/drawingml/2006/table">
            <a:tbl>
              <a:tblPr/>
              <a:tblGrid>
                <a:gridCol w="504000"/>
                <a:gridCol w="288000"/>
                <a:gridCol w="861120"/>
                <a:gridCol w="4863600"/>
                <a:gridCol w="1712520"/>
              </a:tblGrid>
              <a:tr h="431640"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05/11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Debates 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Sessão 1: 4 grupos / 2 temas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57600" rIns="57600" tIns="0" wrap="none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