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8" r:id="rId1"/>
  </p:sldMasterIdLst>
  <p:notesMasterIdLst>
    <p:notesMasterId r:id="rId29"/>
  </p:notesMasterIdLst>
  <p:handoutMasterIdLst>
    <p:handoutMasterId r:id="rId30"/>
  </p:handoutMasterIdLst>
  <p:sldIdLst>
    <p:sldId id="257" r:id="rId2"/>
    <p:sldId id="553" r:id="rId3"/>
    <p:sldId id="461" r:id="rId4"/>
    <p:sldId id="569" r:id="rId5"/>
    <p:sldId id="586" r:id="rId6"/>
    <p:sldId id="576" r:id="rId7"/>
    <p:sldId id="556" r:id="rId8"/>
    <p:sldId id="585" r:id="rId9"/>
    <p:sldId id="533" r:id="rId10"/>
    <p:sldId id="351" r:id="rId11"/>
    <p:sldId id="350" r:id="rId12"/>
    <p:sldId id="578" r:id="rId13"/>
    <p:sldId id="579" r:id="rId14"/>
    <p:sldId id="580" r:id="rId15"/>
    <p:sldId id="581" r:id="rId16"/>
    <p:sldId id="515" r:id="rId17"/>
    <p:sldId id="517" r:id="rId18"/>
    <p:sldId id="519" r:id="rId19"/>
    <p:sldId id="518" r:id="rId20"/>
    <p:sldId id="587" r:id="rId21"/>
    <p:sldId id="521" r:id="rId22"/>
    <p:sldId id="525" r:id="rId23"/>
    <p:sldId id="524" r:id="rId24"/>
    <p:sldId id="582" r:id="rId25"/>
    <p:sldId id="583" r:id="rId26"/>
    <p:sldId id="567" r:id="rId27"/>
    <p:sldId id="53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529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5019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 Guimarães Simas" initials="CGS" lastIdx="23" clrIdx="0"/>
  <p:cmAuthor id="2" name="Ana Lúcia Liberato" initials="ALL" lastIdx="5" clrIdx="1"/>
  <p:cmAuthor id="3" name="Gisleine Gregório" initials="G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887"/>
    <a:srgbClr val="FFFFFF"/>
    <a:srgbClr val="ABA948"/>
    <a:srgbClr val="D4D138"/>
    <a:srgbClr val="045273"/>
    <a:srgbClr val="A4A344"/>
    <a:srgbClr val="9D9C3F"/>
    <a:srgbClr val="938634"/>
    <a:srgbClr val="938633"/>
    <a:srgbClr val="869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27F01-EF83-4723-A0EB-32AC741A5A3E}">
  <a:tblStyle styleId="{CA227F01-EF83-4723-A0EB-32AC741A5A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9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>
        <p:guide orient="horz" pos="981"/>
        <p:guide pos="529"/>
        <p:guide orient="horz" pos="482"/>
        <p:guide pos="5019"/>
        <p:guide orient="horz" pos="2205"/>
        <p:guide orient="horz" pos="40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8883B-5EFC-4D05-876F-04C1C13B59A1}" type="datetimeFigureOut">
              <a:rPr lang="pt-BR" smtClean="0"/>
              <a:pPr/>
              <a:t>27/10/2020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995E-4EE8-4286-AE78-5248B3A803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14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294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23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11/16/2015</a:t>
            </a:r>
          </a:p>
        </p:txBody>
      </p:sp>
      <p:sp>
        <p:nvSpPr>
          <p:cNvPr id="97283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/>
              <a:t>&lt;#&gt;</a:t>
            </a:r>
          </a:p>
        </p:txBody>
      </p:sp>
      <p:sp>
        <p:nvSpPr>
          <p:cNvPr id="9728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pt-BR"/>
          </a:p>
        </p:txBody>
      </p:sp>
      <p:sp>
        <p:nvSpPr>
          <p:cNvPr id="97286" name="Text Box 4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pt-BR" sz="1200">
                <a:latin typeface="Palatino Linotype" panose="0204050205050503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22255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082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67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111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462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833438"/>
            <a:ext cx="6438900" cy="3622675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1225"/>
            <a:ext cx="4989513" cy="3905250"/>
          </a:xfrm>
          <a:noFill/>
          <a:ln w="9525"/>
        </p:spPr>
        <p:txBody>
          <a:bodyPr lIns="93662" tIns="46038" rIns="93662" bIns="46038"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34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9613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0290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878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6597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0948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5341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4726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20602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1620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">
  <p:cSld name="3_Título e conteúd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2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4127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75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0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45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644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449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0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706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00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1473-3099(07)70158-5" TargetMode="External"/><Relationship Id="rId2" Type="http://schemas.openxmlformats.org/officeDocument/2006/relationships/hyperlink" Target="https://www.thelancet.com/journals/laninf/article/PIIS1473-3099(07)70158-5/fulltex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/>
        </p:nvSpPr>
        <p:spPr>
          <a:xfrm>
            <a:off x="3119718" y="1861162"/>
            <a:ext cx="8543746" cy="99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4D138"/>
              </a:buClr>
              <a:buSzPts val="2800"/>
              <a:buFont typeface="Calibri"/>
              <a:buNone/>
            </a:pPr>
            <a:r>
              <a:rPr lang="pt-BR" sz="3600" b="1" dirty="0">
                <a:solidFill>
                  <a:srgbClr val="002060"/>
                </a:solidFill>
                <a:latin typeface="Perpetua" panose="02020502060401020303" pitchFamily="18" charset="0"/>
                <a:ea typeface="Calibri"/>
                <a:cs typeface="Calibri"/>
                <a:sym typeface="Calibri"/>
              </a:rPr>
              <a:t>Infecções sexualmente transmissíveis (IST) Prevenção seu controle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4D138"/>
              </a:buClr>
              <a:buSzPts val="2800"/>
              <a:buFont typeface="Calibri"/>
              <a:buNone/>
            </a:pPr>
            <a:endParaRPr lang="pt-BR" sz="2800" dirty="0">
              <a:solidFill>
                <a:srgbClr val="002060"/>
              </a:solidFill>
              <a:latin typeface="Perpetua" panose="020205020604010203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600" b="1" i="0" u="none" strike="noStrike" cap="none" dirty="0">
              <a:solidFill>
                <a:srgbClr val="002060"/>
              </a:solidFill>
              <a:latin typeface="Perpetua" panose="02020502060401020303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2892" y="1095241"/>
            <a:ext cx="7772400" cy="744942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Arial" charset="0"/>
              </a:rPr>
              <a:t>Impacto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Arial" charset="0"/>
              </a:rPr>
              <a:t> social das IST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Arial" charset="0"/>
              </a:rPr>
              <a:t>sobre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Arial" charset="0"/>
              </a:rPr>
              <a:t> o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Arial" charset="0"/>
              </a:rPr>
              <a:t>indivíduo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Arial" charset="0"/>
              </a:rPr>
              <a:t> (cont.)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17010" y="1910597"/>
            <a:ext cx="8215370" cy="411480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SzTx/>
            </a:pP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Estigma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e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discriminação</a:t>
            </a: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  <a:p>
            <a:pPr>
              <a:buClr>
                <a:schemeClr val="accent6"/>
              </a:buClr>
              <a:buSzTx/>
            </a:pP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  <a:p>
            <a:pPr>
              <a:buClr>
                <a:schemeClr val="accent6"/>
              </a:buClr>
              <a:buSzTx/>
            </a:pP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Consequências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da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notificação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de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parceiros</a:t>
            </a: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problemas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familiares</a:t>
            </a: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violência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de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gênero</a:t>
            </a: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  <a:p>
            <a:pPr>
              <a:buClr>
                <a:schemeClr val="accent6"/>
              </a:buClr>
            </a:pP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  <a:p>
            <a:pPr>
              <a:buClr>
                <a:schemeClr val="accent6"/>
              </a:buClr>
              <a:buSzPct val="100000"/>
            </a:pP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Infertilidade</a:t>
            </a: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  <a:p>
            <a:pPr lvl="1">
              <a:buClr>
                <a:schemeClr val="tx1"/>
              </a:buClr>
              <a:buSzPct val="100000"/>
            </a:pP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exclusão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social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72117" y="224644"/>
            <a:ext cx="7500962" cy="875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Custos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associados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às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IST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69757" y="1167631"/>
            <a:ext cx="10698877" cy="5060357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GB" altLang="en-US" sz="3200" b="1" dirty="0">
                <a:latin typeface="Perpetua" panose="02020502060401020303" pitchFamily="18" charset="0"/>
                <a:cs typeface="Arial" charset="0"/>
              </a:rPr>
              <a:t>Custos para a </a:t>
            </a:r>
            <a:r>
              <a:rPr lang="en-GB" altLang="en-US" sz="3200" b="1" dirty="0" err="1">
                <a:latin typeface="Perpetua" panose="02020502060401020303" pitchFamily="18" charset="0"/>
                <a:cs typeface="Arial" charset="0"/>
              </a:rPr>
              <a:t>sociedade</a:t>
            </a:r>
            <a:endParaRPr lang="en-GB" altLang="en-US" sz="3200" b="1" dirty="0">
              <a:latin typeface="Perpetua" panose="02020502060401020303" pitchFamily="18" charset="0"/>
              <a:cs typeface="Arial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800" b="1" dirty="0" err="1">
                <a:latin typeface="Perpetua" panose="02020502060401020303" pitchFamily="18" charset="0"/>
                <a:cs typeface="Arial" charset="0"/>
              </a:rPr>
              <a:t>Brasil</a:t>
            </a:r>
            <a:endParaRPr lang="en-GB" altLang="en-US" sz="2800" b="1" dirty="0">
              <a:latin typeface="Perpetua" panose="02020502060401020303" pitchFamily="18" charset="0"/>
              <a:cs typeface="Arial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1,4 USD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em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média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para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detecção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1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caso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sífilis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ativa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,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29 USD para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detecção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caso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sífilis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em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gestante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,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2,8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milhões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USD para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procedimentos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medicos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médio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e alto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custo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</a:p>
          <a:p>
            <a:pPr marL="10160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(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sífilis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adquirida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e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congênita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),</a:t>
            </a:r>
            <a:r>
              <a:rPr lang="pt-BR" sz="2400" b="1" dirty="0">
                <a:latin typeface="Perpetua" panose="02020502060401020303" pitchFamily="18" charset="0"/>
              </a:rPr>
              <a:t> incluindo internações, dos quais um número significativo estava diretamente relacionado à sífilis e à sífilis congênita.</a:t>
            </a:r>
            <a:endParaRPr lang="en-GB" altLang="en-US" sz="2400" b="1" dirty="0">
              <a:latin typeface="Perpetua" panose="02020502060401020303" pitchFamily="18" charset="0"/>
              <a:cs typeface="Arial" charset="0"/>
            </a:endParaRPr>
          </a:p>
        </p:txBody>
      </p:sp>
      <p:sp>
        <p:nvSpPr>
          <p:cNvPr id="8" name="Retângulo 16">
            <a:extLst>
              <a:ext uri="{FF2B5EF4-FFF2-40B4-BE49-F238E27FC236}">
                <a16:creationId xmlns:a16="http://schemas.microsoft.com/office/drawing/2014/main" id="{EB3736D4-A99A-4686-98FD-21F02F0919B5}"/>
              </a:ext>
            </a:extLst>
          </p:cNvPr>
          <p:cNvSpPr/>
          <p:nvPr/>
        </p:nvSpPr>
        <p:spPr>
          <a:xfrm>
            <a:off x="5880848" y="6329697"/>
            <a:ext cx="6114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latin typeface="Perpetua" panose="02020502060401020303" pitchFamily="18" charset="0"/>
                <a:ea typeface="Open Sans" panose="020B0606030504020204" pitchFamily="34" charset="0"/>
                <a:cs typeface="Calibri"/>
              </a:rPr>
              <a:t>Fonte: </a:t>
            </a:r>
            <a:r>
              <a:rPr lang="pt-BR" sz="1400" dirty="0">
                <a:latin typeface="Perpetua" panose="02020502060401020303" pitchFamily="18" charset="0"/>
              </a:rPr>
              <a:t>Boletim Epidemiológico de Sífilis | Secretaria de Vigilância em Saúde | Ministério da Saúde 3 Volume 49 | Nº 45 | Out. 2018 </a:t>
            </a:r>
            <a:endParaRPr lang="pt-BR" sz="1400" dirty="0">
              <a:latin typeface="Perpetua" panose="02020502060401020303" pitchFamily="18" charset="0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36258" y="193163"/>
            <a:ext cx="7500962" cy="875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Custos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associados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às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IST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2705" y="207114"/>
            <a:ext cx="9634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  <a:t>Taxa de detecção de sífilis adquirida (por 100.000 habitantes), taxa de detecção de sífilis em gestantes e taxa de incidência de sífilis congênita (por 1.000 nascidos vivos), segundo ano de diagnóstico. Brasil, 2010 a 2019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80" y="1437933"/>
            <a:ext cx="8129567" cy="516513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2C77FF2-32B2-4A4A-8A91-74DCF1F03C43}"/>
              </a:ext>
            </a:extLst>
          </p:cNvPr>
          <p:cNvSpPr/>
          <p:nvPr/>
        </p:nvSpPr>
        <p:spPr>
          <a:xfrm>
            <a:off x="4127863" y="5808617"/>
            <a:ext cx="1201783" cy="4005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A8843F4-6FF7-4266-83D3-6FE679D7E991}"/>
              </a:ext>
            </a:extLst>
          </p:cNvPr>
          <p:cNvSpPr/>
          <p:nvPr/>
        </p:nvSpPr>
        <p:spPr>
          <a:xfrm>
            <a:off x="5377544" y="5843451"/>
            <a:ext cx="857793" cy="4049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CA93313-F88C-4E90-982C-512082D33B0D}"/>
              </a:ext>
            </a:extLst>
          </p:cNvPr>
          <p:cNvSpPr/>
          <p:nvPr/>
        </p:nvSpPr>
        <p:spPr>
          <a:xfrm>
            <a:off x="6358079" y="5808618"/>
            <a:ext cx="1175657" cy="40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3CF1E8-8AE5-491B-B0C1-A81661FA6272}"/>
              </a:ext>
            </a:extLst>
          </p:cNvPr>
          <p:cNvSpPr txBox="1"/>
          <p:nvPr/>
        </p:nvSpPr>
        <p:spPr>
          <a:xfrm>
            <a:off x="6555923" y="1567543"/>
            <a:ext cx="1698170" cy="307777"/>
          </a:xfrm>
          <a:prstGeom prst="rect">
            <a:avLst/>
          </a:prstGeom>
          <a:solidFill>
            <a:srgbClr val="1658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Perpetua" panose="02020502060401020303" pitchFamily="18" charset="0"/>
              </a:rPr>
              <a:t>0,076 por 100 hab.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B675F53-9571-45F4-9ECC-126ADD78F152}"/>
              </a:ext>
            </a:extLst>
          </p:cNvPr>
          <p:cNvSpPr/>
          <p:nvPr/>
        </p:nvSpPr>
        <p:spPr>
          <a:xfrm>
            <a:off x="10038199" y="9104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Perpetua" panose="02020502060401020303" pitchFamily="18" charset="0"/>
              </a:rPr>
              <a:t>*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86F7EE-8703-40B7-85F8-6FAAFBF410DD}"/>
              </a:ext>
            </a:extLst>
          </p:cNvPr>
          <p:cNvSpPr txBox="1"/>
          <p:nvPr/>
        </p:nvSpPr>
        <p:spPr>
          <a:xfrm>
            <a:off x="9385928" y="4733925"/>
            <a:ext cx="2263147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Perpetua" panose="02020502060401020303" pitchFamily="18" charset="0"/>
              </a:rPr>
              <a:t>0,9 por 100 hab.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E8A214E-D5E9-4B8A-8AB5-7F4971711EA6}"/>
              </a:ext>
            </a:extLst>
          </p:cNvPr>
          <p:cNvSpPr txBox="1"/>
          <p:nvPr/>
        </p:nvSpPr>
        <p:spPr>
          <a:xfrm>
            <a:off x="9363075" y="4229100"/>
            <a:ext cx="1390650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Perpetua" panose="02020502060401020303" pitchFamily="18" charset="0"/>
              </a:rPr>
              <a:t>2,4por 100 hab.</a:t>
            </a:r>
          </a:p>
        </p:txBody>
      </p:sp>
    </p:spTree>
    <p:extLst>
      <p:ext uri="{BB962C8B-B14F-4D97-AF65-F5344CB8AC3E}">
        <p14:creationId xmlns:p14="http://schemas.microsoft.com/office/powerpoint/2010/main" val="9461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76198"/>
            <a:ext cx="9404723" cy="1400530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  <a:t>Taxa de detecção de sífilis em gestantes e taxa de incidência de sífilis congênita por 1.000 nascidos vivos, segundo região.</a:t>
            </a:r>
            <a:b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</a:br>
            <a: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  <a:t>BRASIL, 2019 </a:t>
            </a:r>
            <a:r>
              <a:rPr lang="pt-BR" sz="2400" b="1" dirty="0">
                <a:solidFill>
                  <a:srgbClr val="FF0000"/>
                </a:solidFill>
                <a:latin typeface="Perpetua" panose="02020502060401020303" pitchFamily="18" charset="0"/>
              </a:rPr>
              <a:t>*</a:t>
            </a:r>
            <a:b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</a:br>
            <a:endParaRPr lang="pt-BR" sz="24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64" y="1191970"/>
            <a:ext cx="8091448" cy="548673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EE744D7-66A5-4474-8E68-194EB9849E27}"/>
              </a:ext>
            </a:extLst>
          </p:cNvPr>
          <p:cNvSpPr/>
          <p:nvPr/>
        </p:nvSpPr>
        <p:spPr>
          <a:xfrm>
            <a:off x="5945157" y="63881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Perpetua" panose="02020502060401020303" pitchFamily="18" charset="0"/>
              </a:rPr>
              <a:t>*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9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891" y="-86955"/>
            <a:ext cx="9404723" cy="1384534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  <a:t>Taxa de detecção de sífilis em gestantes e taxa de incidência de sífilis congênita por 1.000 nascidos vivos, segundo UF. Brasil</a:t>
            </a:r>
            <a:r>
              <a:rPr lang="pt-BR" b="1" dirty="0">
                <a:solidFill>
                  <a:srgbClr val="FFC000"/>
                </a:solidFill>
              </a:rPr>
              <a:t>, </a:t>
            </a:r>
            <a: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  <a:t>2018</a:t>
            </a:r>
            <a:r>
              <a:rPr lang="pt-BR" sz="2400" b="1" dirty="0">
                <a:solidFill>
                  <a:srgbClr val="FF0000"/>
                </a:solidFill>
                <a:latin typeface="Perpetua" panose="02020502060401020303" pitchFamily="18" charset="0"/>
              </a:rPr>
              <a:t> *</a:t>
            </a:r>
            <a:endParaRPr lang="pt-BR" sz="24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79" y="790206"/>
            <a:ext cx="8974953" cy="593332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7709B16-E923-443A-96EA-B15447657DE4}"/>
              </a:ext>
            </a:extLst>
          </p:cNvPr>
          <p:cNvSpPr/>
          <p:nvPr/>
        </p:nvSpPr>
        <p:spPr>
          <a:xfrm>
            <a:off x="4772297" y="3683726"/>
            <a:ext cx="235132" cy="2238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F111134-34C2-4886-B1A7-548010652C1F}"/>
              </a:ext>
            </a:extLst>
          </p:cNvPr>
          <p:cNvSpPr/>
          <p:nvPr/>
        </p:nvSpPr>
        <p:spPr>
          <a:xfrm>
            <a:off x="5927744" y="63358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Perpetua" panose="02020502060401020303" pitchFamily="18" charset="0"/>
              </a:rPr>
              <a:t>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23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E4B03-00D6-4BEE-91FE-578FD4F2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75032" cy="1400530"/>
          </a:xfrm>
        </p:spPr>
        <p:txBody>
          <a:bodyPr/>
          <a:lstStyle/>
          <a:p>
            <a:r>
              <a:rPr lang="pt-BR" sz="2800" b="1" dirty="0">
                <a:solidFill>
                  <a:srgbClr val="FFC000"/>
                </a:solidFill>
                <a:latin typeface="Perpetua" panose="02020502060401020303" pitchFamily="18" charset="0"/>
              </a:rPr>
              <a:t>Prevalência de sífilis segundo populações específicas e abrangência</a:t>
            </a:r>
          </a:p>
        </p:txBody>
      </p:sp>
      <p:pic>
        <p:nvPicPr>
          <p:cNvPr id="4" name="Imagem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7AF11AB-1FD1-4691-9923-9990EDC8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7" y="1254034"/>
            <a:ext cx="8810768" cy="499276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5D801BC-971B-4268-8147-3AB8332F2587}"/>
              </a:ext>
            </a:extLst>
          </p:cNvPr>
          <p:cNvSpPr/>
          <p:nvPr/>
        </p:nvSpPr>
        <p:spPr>
          <a:xfrm>
            <a:off x="679267" y="6296306"/>
            <a:ext cx="10981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Perpetua" panose="02020502060401020303" pitchFamily="18" charset="0"/>
              </a:rPr>
              <a:t>Agenda Estratégica para Ampliação do Acesso e Cuidado Integral das Populações-Chave em HIV, Hepatites Virais, e outras Infecções Sexualmente Transmissíveis/Ministério da Saúde. Secretaria de Vigilância em Saúde. Departamento de Vigilância, Prevenção e Controle das Infecções Sexualmente Transmissíveis, do HIV/Aids e das Hepatites Virais – Brasília: Ministério da Saúde, 2018.</a:t>
            </a:r>
          </a:p>
        </p:txBody>
      </p:sp>
    </p:spTree>
    <p:extLst>
      <p:ext uri="{BB962C8B-B14F-4D97-AF65-F5344CB8AC3E}">
        <p14:creationId xmlns:p14="http://schemas.microsoft.com/office/powerpoint/2010/main" val="268438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074"/>
          <p:cNvSpPr>
            <a:spLocks noChangeArrowheads="1"/>
          </p:cNvSpPr>
          <p:nvPr/>
        </p:nvSpPr>
        <p:spPr bwMode="auto">
          <a:xfrm>
            <a:off x="569758" y="3740106"/>
            <a:ext cx="908008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GB" altLang="en-US" sz="2800" b="1" dirty="0">
                <a:latin typeface="Perpetua" panose="02020502060401020303" pitchFamily="18" charset="0"/>
              </a:rPr>
              <a:t>R</a:t>
            </a:r>
            <a:r>
              <a:rPr lang="en-GB" altLang="en-US" sz="2800" b="1" baseline="-25000" dirty="0">
                <a:latin typeface="Perpetua" panose="02020502060401020303" pitchFamily="18" charset="0"/>
              </a:rPr>
              <a:t>0</a:t>
            </a:r>
            <a:r>
              <a:rPr lang="en-GB" altLang="en-US" sz="2800" b="1" dirty="0">
                <a:latin typeface="Perpetua" panose="02020502060401020303" pitchFamily="18" charset="0"/>
              </a:rPr>
              <a:t> = </a:t>
            </a:r>
            <a:r>
              <a:rPr lang="en-GB" altLang="en-US" sz="2800" b="1" dirty="0" err="1">
                <a:latin typeface="Perpetua" panose="02020502060401020303" pitchFamily="18" charset="0"/>
              </a:rPr>
              <a:t>número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médio</a:t>
            </a:r>
            <a:r>
              <a:rPr lang="en-GB" altLang="en-US" sz="2800" b="1" dirty="0">
                <a:latin typeface="Perpetua" panose="02020502060401020303" pitchFamily="18" charset="0"/>
              </a:rPr>
              <a:t> de </a:t>
            </a:r>
            <a:r>
              <a:rPr lang="en-GB" altLang="en-US" sz="2800" b="1" dirty="0" err="1">
                <a:latin typeface="Perpetua" panose="02020502060401020303" pitchFamily="18" charset="0"/>
              </a:rPr>
              <a:t>casos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secundários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gerados</a:t>
            </a:r>
            <a:r>
              <a:rPr lang="en-GB" altLang="en-US" sz="2800" b="1" dirty="0">
                <a:latin typeface="Perpetua" panose="02020502060401020303" pitchFamily="18" charset="0"/>
              </a:rPr>
              <a:t> por um </a:t>
            </a:r>
            <a:r>
              <a:rPr lang="en-GB" altLang="en-US" sz="2800" b="1" dirty="0" err="1">
                <a:latin typeface="Perpetua" panose="02020502060401020303" pitchFamily="18" charset="0"/>
              </a:rPr>
              <a:t>caso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primário</a:t>
            </a:r>
            <a:r>
              <a:rPr lang="en-GB" altLang="en-US" sz="2800" b="1" dirty="0">
                <a:latin typeface="Perpetua" panose="02020502060401020303" pitchFamily="18" charset="0"/>
              </a:rPr>
              <a:t> (</a:t>
            </a:r>
            <a:r>
              <a:rPr lang="en-GB" altLang="en-US" sz="2800" b="1" dirty="0" err="1">
                <a:latin typeface="Perpetua" panose="02020502060401020303" pitchFamily="18" charset="0"/>
              </a:rPr>
              <a:t>índice</a:t>
            </a:r>
            <a:r>
              <a:rPr lang="en-GB" altLang="en-US" sz="2800" b="1" dirty="0">
                <a:latin typeface="Perpetua" panose="02020502060401020303" pitchFamily="18" charset="0"/>
              </a:rPr>
              <a:t>) </a:t>
            </a:r>
            <a:r>
              <a:rPr lang="en-GB" altLang="en-US" sz="2800" b="1" dirty="0" err="1">
                <a:latin typeface="Perpetua" panose="02020502060401020303" pitchFamily="18" charset="0"/>
              </a:rPr>
              <a:t>numa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determinada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população</a:t>
            </a:r>
            <a:r>
              <a:rPr lang="en-GB" altLang="en-US" sz="2800" b="1" dirty="0">
                <a:latin typeface="Perpetua" panose="02020502060401020303" pitchFamily="18" charset="0"/>
              </a:rPr>
              <a:t> de </a:t>
            </a:r>
            <a:r>
              <a:rPr lang="en-GB" altLang="en-US" sz="2800" b="1" dirty="0" err="1">
                <a:latin typeface="Perpetua" panose="02020502060401020303" pitchFamily="18" charset="0"/>
              </a:rPr>
              <a:t>pessoas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sexualmente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ativas</a:t>
            </a:r>
            <a:r>
              <a:rPr lang="en-GB" altLang="en-US" sz="2800" b="1" dirty="0">
                <a:latin typeface="Perpetua" panose="02020502060401020303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GB" altLang="en-US" sz="3200" b="1" dirty="0">
              <a:latin typeface="Perpetua" panose="02020502060401020303" pitchFamily="18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GB" altLang="en-US" sz="3200" b="1" dirty="0">
              <a:latin typeface="Perpetua" panose="02020502060401020303" pitchFamily="18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GB" altLang="en-US" sz="3200" b="1" dirty="0">
              <a:latin typeface="Perpetua" panose="02020502060401020303" pitchFamily="18" charset="0"/>
            </a:endParaRPr>
          </a:p>
        </p:txBody>
      </p:sp>
      <p:sp>
        <p:nvSpPr>
          <p:cNvPr id="14339" name="Text Box 3076"/>
          <p:cNvSpPr txBox="1">
            <a:spLocks noChangeArrowheads="1"/>
          </p:cNvSpPr>
          <p:nvPr/>
        </p:nvSpPr>
        <p:spPr bwMode="auto">
          <a:xfrm>
            <a:off x="1198966" y="2870070"/>
            <a:ext cx="805973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</a:rPr>
              <a:t>R</a:t>
            </a:r>
            <a:r>
              <a:rPr lang="en-GB" altLang="en-US" sz="4000" b="1" baseline="-25000" dirty="0">
                <a:solidFill>
                  <a:srgbClr val="FFC000"/>
                </a:solidFill>
                <a:latin typeface="Perpetua" panose="02020502060401020303" pitchFamily="18" charset="0"/>
              </a:rPr>
              <a:t>0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2800" b="1" dirty="0">
                <a:latin typeface="Perpetua" panose="02020502060401020303" pitchFamily="18" charset="0"/>
              </a:rPr>
              <a:t>- </a:t>
            </a:r>
            <a:r>
              <a:rPr lang="en-GB" altLang="en-US" sz="2800" b="1" dirty="0" err="1">
                <a:latin typeface="Perpetua" panose="02020502060401020303" pitchFamily="18" charset="0"/>
              </a:rPr>
              <a:t>índice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básico</a:t>
            </a:r>
            <a:r>
              <a:rPr lang="en-GB" altLang="en-US" sz="2800" b="1" dirty="0">
                <a:latin typeface="Perpetua" panose="02020502060401020303" pitchFamily="18" charset="0"/>
              </a:rPr>
              <a:t> de </a:t>
            </a:r>
            <a:r>
              <a:rPr lang="en-GB" altLang="en-US" sz="2800" b="1" dirty="0" err="1">
                <a:latin typeface="Perpetua" panose="02020502060401020303" pitchFamily="18" charset="0"/>
              </a:rPr>
              <a:t>reprodução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da</a:t>
            </a:r>
            <a:r>
              <a:rPr lang="en-GB" altLang="en-US" sz="2800" b="1" dirty="0"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</a:rPr>
              <a:t>infecção</a:t>
            </a:r>
            <a:endParaRPr lang="en-GB" altLang="en-US" sz="4000" b="1" baseline="-25000" dirty="0">
              <a:solidFill>
                <a:schemeClr val="tx2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Google Shape;196;p37">
            <a:extLst>
              <a:ext uri="{FF2B5EF4-FFF2-40B4-BE49-F238E27FC236}">
                <a16:creationId xmlns:a16="http://schemas.microsoft.com/office/drawing/2014/main" id="{9009E335-2897-4F8D-A446-CDBD2843F064}"/>
              </a:ext>
            </a:extLst>
          </p:cNvPr>
          <p:cNvSpPr txBox="1"/>
          <p:nvPr/>
        </p:nvSpPr>
        <p:spPr>
          <a:xfrm>
            <a:off x="2945907" y="1957854"/>
            <a:ext cx="52063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4000" b="1" dirty="0">
                <a:solidFill>
                  <a:srgbClr val="FFC000"/>
                </a:solidFill>
                <a:latin typeface="Perpetua" panose="02020502060401020303" pitchFamily="18" charset="0"/>
                <a:ea typeface="Calibri"/>
                <a:cs typeface="Calibri"/>
                <a:sym typeface="Calibri"/>
              </a:rPr>
              <a:t>Sífilis</a:t>
            </a:r>
            <a:endParaRPr lang="pt-BR" sz="40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  <p:sp>
        <p:nvSpPr>
          <p:cNvPr id="5" name="Google Shape;196;p37">
            <a:extLst>
              <a:ext uri="{FF2B5EF4-FFF2-40B4-BE49-F238E27FC236}">
                <a16:creationId xmlns:a16="http://schemas.microsoft.com/office/drawing/2014/main" id="{55A0CE99-5920-4A22-94E8-624F273F54D7}"/>
              </a:ext>
            </a:extLst>
          </p:cNvPr>
          <p:cNvSpPr txBox="1"/>
          <p:nvPr/>
        </p:nvSpPr>
        <p:spPr>
          <a:xfrm>
            <a:off x="839787" y="742768"/>
            <a:ext cx="9096825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4000" b="1" dirty="0">
                <a:solidFill>
                  <a:srgbClr val="FFC000"/>
                </a:solidFill>
                <a:latin typeface="Perpetua" panose="02020502060401020303" pitchFamily="18" charset="0"/>
                <a:ea typeface="Calibri"/>
                <a:cs typeface="Calibri"/>
                <a:sym typeface="Calibri"/>
              </a:rPr>
              <a:t>Prevenção e Controle</a:t>
            </a:r>
            <a:endParaRPr sz="4000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3120" y="846875"/>
            <a:ext cx="857256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Dinâmica</a:t>
            </a:r>
            <a:r>
              <a:rPr lang="en-GB" altLang="en-US" sz="3200" b="1" dirty="0">
                <a:solidFill>
                  <a:schemeClr val="tx1"/>
                </a:solidFill>
                <a:latin typeface="Perpetua" panose="02020502060401020303" pitchFamily="18" charset="0"/>
              </a:rPr>
              <a:t> de </a:t>
            </a:r>
            <a:r>
              <a:rPr lang="en-GB" altLang="en-US" sz="32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transmissão</a:t>
            </a:r>
            <a:r>
              <a:rPr lang="en-GB" altLang="en-US" sz="3200" b="1" dirty="0">
                <a:solidFill>
                  <a:schemeClr val="tx1"/>
                </a:solidFill>
                <a:latin typeface="Perpetua" panose="02020502060401020303" pitchFamily="18" charset="0"/>
              </a:rPr>
              <a:t> – </a:t>
            </a:r>
            <a:r>
              <a:rPr lang="en-GB" altLang="en-US" sz="32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fatores</a:t>
            </a:r>
            <a:r>
              <a:rPr lang="en-GB" altLang="en-US" sz="32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32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associados</a:t>
            </a:r>
            <a:endParaRPr lang="en-GB" altLang="en-US" sz="32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362200" y="1906589"/>
            <a:ext cx="1921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2400" b="1" dirty="0">
                <a:solidFill>
                  <a:srgbClr val="FFFF00"/>
                </a:solidFill>
              </a:rPr>
              <a:t>β</a:t>
            </a:r>
            <a:r>
              <a:rPr lang="en-GB" altLang="en-US" sz="2000" b="1" dirty="0">
                <a:solidFill>
                  <a:schemeClr val="tx1">
                    <a:lumMod val="50000"/>
                  </a:schemeClr>
                </a:solidFill>
                <a:latin typeface="Perpetua" panose="02020502060401020303" pitchFamily="18" charset="0"/>
              </a:rPr>
              <a:t>:</a:t>
            </a:r>
            <a:r>
              <a:rPr lang="en-GB" altLang="en-US" sz="2000" b="1" dirty="0">
                <a:latin typeface="Perpetua" panose="02020502060401020303" pitchFamily="18" charset="0"/>
              </a:rPr>
              <a:t> </a:t>
            </a:r>
            <a:r>
              <a:rPr lang="en-GB" altLang="en-US" sz="2000" b="1" dirty="0" err="1">
                <a:latin typeface="Perpetua" panose="02020502060401020303" pitchFamily="18" charset="0"/>
              </a:rPr>
              <a:t>eficiência</a:t>
            </a:r>
            <a:r>
              <a:rPr lang="en-GB" altLang="en-US" sz="2000" b="1" dirty="0">
                <a:latin typeface="Perpetua" panose="02020502060401020303" pitchFamily="18" charset="0"/>
              </a:rPr>
              <a:t> de </a:t>
            </a:r>
          </a:p>
          <a:p>
            <a:r>
              <a:rPr lang="en-GB" altLang="en-US" sz="2000" b="1" dirty="0" err="1">
                <a:latin typeface="Perpetua" panose="02020502060401020303" pitchFamily="18" charset="0"/>
              </a:rPr>
              <a:t>transmissão</a:t>
            </a:r>
            <a:r>
              <a:rPr lang="en-GB" altLang="en-US" sz="2000" b="1" dirty="0">
                <a:latin typeface="Perpetua" panose="02020502060401020303" pitchFamily="18" charset="0"/>
              </a:rPr>
              <a:t>/ </a:t>
            </a:r>
          </a:p>
          <a:p>
            <a:r>
              <a:rPr lang="en-GB" altLang="en-US" sz="2000" b="1" dirty="0" err="1">
                <a:latin typeface="Perpetua" panose="02020502060401020303" pitchFamily="18" charset="0"/>
              </a:rPr>
              <a:t>ato</a:t>
            </a:r>
            <a:r>
              <a:rPr lang="en-GB" altLang="en-US" sz="2000" b="1" dirty="0">
                <a:latin typeface="Perpetua" panose="02020502060401020303" pitchFamily="18" charset="0"/>
              </a:rPr>
              <a:t> sexual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705600" y="1752600"/>
            <a:ext cx="32310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FFFF00"/>
                </a:solidFill>
                <a:latin typeface="Perpetua" panose="02020502060401020303" pitchFamily="18" charset="0"/>
              </a:rPr>
              <a:t>c</a:t>
            </a:r>
            <a:r>
              <a:rPr lang="en-GB" altLang="en-US" sz="2000" b="1" dirty="0">
                <a:latin typeface="Perpetua" panose="02020502060401020303" pitchFamily="18" charset="0"/>
              </a:rPr>
              <a:t>: no. de </a:t>
            </a:r>
            <a:r>
              <a:rPr lang="en-GB" altLang="en-US" sz="2000" b="1" dirty="0" err="1">
                <a:latin typeface="Perpetua" panose="02020502060401020303" pitchFamily="18" charset="0"/>
              </a:rPr>
              <a:t>parceiros</a:t>
            </a:r>
            <a:r>
              <a:rPr lang="en-GB" altLang="en-US" sz="2000" b="1" dirty="0">
                <a:latin typeface="Perpetua" panose="02020502060401020303" pitchFamily="18" charset="0"/>
              </a:rPr>
              <a:t> </a:t>
            </a:r>
            <a:r>
              <a:rPr lang="en-GB" altLang="en-US" sz="2000" b="1" dirty="0" err="1">
                <a:latin typeface="Perpetua" panose="02020502060401020303" pitchFamily="18" charset="0"/>
              </a:rPr>
              <a:t>sexuais</a:t>
            </a:r>
            <a:endParaRPr lang="en-GB" altLang="en-US" sz="2000" b="1" dirty="0">
              <a:latin typeface="Perpetua" panose="02020502060401020303" pitchFamily="18" charset="0"/>
            </a:endParaRPr>
          </a:p>
          <a:p>
            <a:r>
              <a:rPr lang="en-GB" altLang="en-US" sz="2000" b="1" dirty="0">
                <a:latin typeface="Perpetua" panose="02020502060401020303" pitchFamily="18" charset="0"/>
              </a:rPr>
              <a:t> </a:t>
            </a:r>
            <a:r>
              <a:rPr lang="en-GB" altLang="en-US" sz="2000" b="1" dirty="0" err="1">
                <a:latin typeface="Perpetua" panose="02020502060401020303" pitchFamily="18" charset="0"/>
              </a:rPr>
              <a:t>suscetíveis</a:t>
            </a:r>
            <a:r>
              <a:rPr lang="en-GB" altLang="en-US" sz="2000" b="1" dirty="0">
                <a:latin typeface="Perpetua" panose="02020502060401020303" pitchFamily="18" charset="0"/>
              </a:rPr>
              <a:t> e no. de </a:t>
            </a:r>
            <a:r>
              <a:rPr lang="en-GB" altLang="en-US" sz="2000" b="1" dirty="0" err="1">
                <a:latin typeface="Perpetua" panose="02020502060401020303" pitchFamily="18" charset="0"/>
              </a:rPr>
              <a:t>relações</a:t>
            </a:r>
            <a:endParaRPr lang="en-GB" altLang="en-US" sz="2000" b="1" dirty="0">
              <a:latin typeface="Perpetua" panose="02020502060401020303" pitchFamily="18" charset="0"/>
            </a:endParaRPr>
          </a:p>
          <a:p>
            <a:r>
              <a:rPr lang="en-GB" altLang="en-US" sz="2000" b="1" dirty="0">
                <a:latin typeface="Perpetua" panose="02020502060401020303" pitchFamily="18" charset="0"/>
              </a:rPr>
              <a:t> </a:t>
            </a:r>
            <a:r>
              <a:rPr lang="en-GB" altLang="en-US" sz="2000" b="1" dirty="0" err="1">
                <a:latin typeface="Perpetua" panose="02020502060401020303" pitchFamily="18" charset="0"/>
              </a:rPr>
              <a:t>sexuais</a:t>
            </a:r>
            <a:r>
              <a:rPr lang="en-GB" altLang="en-US" sz="2400" b="1" dirty="0">
                <a:latin typeface="Perpetua" panose="02020502060401020303" pitchFamily="18" charset="0"/>
              </a:rPr>
              <a:t> 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352800" y="36576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962400" y="3810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>
              <a:latin typeface="Perpetua" panose="02020502060401020303" pitchFamily="18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4114800" y="29718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>
              <a:latin typeface="Perpetua" panose="02020502060401020303" pitchFamily="18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886200" y="41910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>
              <a:latin typeface="Perpetua" panose="02020502060401020303" pitchFamily="18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55626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6248400" y="37338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5715000" y="5029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7818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>
              <a:latin typeface="Perpetua" panose="02020502060401020303" pitchFamily="18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705600" y="42672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>
              <a:latin typeface="Perpetua" panose="02020502060401020303" pitchFamily="18" charset="0"/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8382000" y="3733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8077200" y="4724400"/>
            <a:ext cx="3810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1905000" y="1524000"/>
            <a:ext cx="3048000" cy="17526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114675" y="5410200"/>
            <a:ext cx="24879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FFFF00"/>
                </a:solidFill>
                <a:latin typeface="Perpetua" panose="02020502060401020303" pitchFamily="18" charset="0"/>
              </a:rPr>
              <a:t>D</a:t>
            </a:r>
            <a:r>
              <a:rPr lang="en-GB" altLang="en-US" sz="2000" b="1" dirty="0">
                <a:latin typeface="Perpetua" panose="02020502060401020303" pitchFamily="18" charset="0"/>
              </a:rPr>
              <a:t>: </a:t>
            </a:r>
            <a:r>
              <a:rPr lang="en-GB" altLang="en-US" sz="2000" b="1" dirty="0" err="1">
                <a:latin typeface="Perpetua" panose="02020502060401020303" pitchFamily="18" charset="0"/>
              </a:rPr>
              <a:t>período</a:t>
            </a:r>
            <a:r>
              <a:rPr lang="en-GB" altLang="en-US" sz="2000" b="1" dirty="0">
                <a:latin typeface="Perpetua" panose="02020502060401020303" pitchFamily="18" charset="0"/>
              </a:rPr>
              <a:t> de</a:t>
            </a:r>
          </a:p>
          <a:p>
            <a:r>
              <a:rPr lang="en-GB" altLang="en-US" sz="2000" b="1" dirty="0" err="1">
                <a:latin typeface="Perpetua" panose="02020502060401020303" pitchFamily="18" charset="0"/>
              </a:rPr>
              <a:t>Transmissibilidade</a:t>
            </a:r>
            <a:r>
              <a:rPr lang="en-GB" altLang="en-US" sz="2000" b="1" dirty="0">
                <a:latin typeface="Perpetua" panose="02020502060401020303" pitchFamily="18" charset="0"/>
              </a:rPr>
              <a:t> </a:t>
            </a: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6400800" y="1371600"/>
            <a:ext cx="4052918" cy="177164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2647950" y="5143500"/>
            <a:ext cx="2914650" cy="12573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>
              <a:latin typeface="Perpetua" panose="02020502060401020303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82219" y="5500689"/>
            <a:ext cx="2057400" cy="536575"/>
            <a:chOff x="2016" y="912"/>
            <a:chExt cx="1296" cy="338"/>
          </a:xfrm>
        </p:grpSpPr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2112" y="959"/>
              <a:ext cx="10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2400" b="1" dirty="0">
                  <a:latin typeface="Perpetua" panose="02020502060401020303" pitchFamily="18" charset="0"/>
                </a:rPr>
                <a:t>R0 = </a:t>
              </a:r>
              <a:r>
                <a:rPr lang="el-GR" altLang="en-US" b="1" dirty="0">
                  <a:solidFill>
                    <a:srgbClr val="FFFF00"/>
                  </a:solidFill>
                </a:rPr>
                <a:t>β</a:t>
              </a:r>
              <a:r>
                <a:rPr lang="pt-BR" altLang="en-US" b="1" dirty="0"/>
                <a:t>x</a:t>
              </a:r>
              <a:r>
                <a:rPr lang="en-GB" altLang="en-US" sz="2400" b="1" dirty="0" err="1">
                  <a:solidFill>
                    <a:srgbClr val="FFFF00"/>
                  </a:solidFill>
                  <a:latin typeface="Perpetua" panose="02020502060401020303" pitchFamily="18" charset="0"/>
                </a:rPr>
                <a:t>c</a:t>
              </a:r>
              <a:r>
                <a:rPr lang="en-GB" altLang="en-US" sz="2400" b="1" dirty="0" err="1">
                  <a:latin typeface="Perpetua" panose="02020502060401020303" pitchFamily="18" charset="0"/>
                </a:rPr>
                <a:t>x</a:t>
              </a:r>
              <a:r>
                <a:rPr lang="en-GB" altLang="en-US" sz="2400" b="1" dirty="0" err="1">
                  <a:solidFill>
                    <a:srgbClr val="FFFF00"/>
                  </a:solidFill>
                  <a:latin typeface="Perpetua" panose="02020502060401020303" pitchFamily="18" charset="0"/>
                </a:rPr>
                <a:t>D</a:t>
              </a:r>
              <a:endParaRPr lang="en-GB" altLang="en-US" sz="2400" b="1" dirty="0">
                <a:solidFill>
                  <a:srgbClr val="FFFF00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17431" name="Rectangle 23"/>
            <p:cNvSpPr>
              <a:spLocks noChangeArrowheads="1"/>
            </p:cNvSpPr>
            <p:nvPr/>
          </p:nvSpPr>
          <p:spPr bwMode="auto">
            <a:xfrm>
              <a:off x="2016" y="912"/>
              <a:ext cx="1296" cy="336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GB" altLang="en-US">
                <a:latin typeface="Perpetua" panose="02020502060401020303" pitchFamily="18" charset="0"/>
              </a:endParaRPr>
            </a:p>
          </p:txBody>
        </p:sp>
      </p:grpSp>
      <p:sp>
        <p:nvSpPr>
          <p:cNvPr id="24" name="Google Shape;196;p37">
            <a:extLst>
              <a:ext uri="{FF2B5EF4-FFF2-40B4-BE49-F238E27FC236}">
                <a16:creationId xmlns:a16="http://schemas.microsoft.com/office/drawing/2014/main" id="{F29CEC00-6BCA-4ED7-A4E7-B451BD6F01F2}"/>
              </a:ext>
            </a:extLst>
          </p:cNvPr>
          <p:cNvSpPr txBox="1"/>
          <p:nvPr/>
        </p:nvSpPr>
        <p:spPr>
          <a:xfrm>
            <a:off x="839787" y="304618"/>
            <a:ext cx="9096825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4000" b="1" dirty="0">
                <a:solidFill>
                  <a:srgbClr val="FFC000"/>
                </a:solidFill>
                <a:latin typeface="Perpetua" panose="02020502060401020303" pitchFamily="18" charset="0"/>
                <a:ea typeface="Calibri"/>
                <a:cs typeface="Calibri"/>
                <a:sym typeface="Calibri"/>
              </a:rPr>
              <a:t>Prevenção e Controle</a:t>
            </a:r>
            <a:endParaRPr sz="4000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4047" y="1055200"/>
            <a:ext cx="77724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2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Possíveis</a:t>
            </a:r>
            <a:r>
              <a:rPr lang="en-GB" altLang="en-US" sz="32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32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intervenções</a:t>
            </a:r>
            <a:endParaRPr lang="en-GB" altLang="en-US" sz="32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64775" y="1618456"/>
            <a:ext cx="11286565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Clr>
                <a:srgbClr val="ABA948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altLang="en-US" sz="2400" b="1" dirty="0" err="1">
                <a:latin typeface="Perpetua" panose="02020502060401020303" pitchFamily="18" charset="0"/>
              </a:rPr>
              <a:t>Sobre</a:t>
            </a:r>
            <a:r>
              <a:rPr lang="en-GB" altLang="en-US" sz="2400" b="1" dirty="0">
                <a:latin typeface="Perpetua" panose="02020502060401020303" pitchFamily="18" charset="0"/>
              </a:rPr>
              <a:t> </a:t>
            </a:r>
            <a:r>
              <a:rPr lang="el-GR" altLang="en-US" sz="2400" b="1" dirty="0">
                <a:solidFill>
                  <a:srgbClr val="FFFF00"/>
                </a:solidFill>
              </a:rPr>
              <a:t>β</a:t>
            </a:r>
            <a:r>
              <a:rPr lang="en-GB" altLang="en-US" sz="2400" b="1" dirty="0">
                <a:latin typeface="Perpetua" panose="02020502060401020303" pitchFamily="18" charset="0"/>
              </a:rPr>
              <a:t> (</a:t>
            </a:r>
            <a:r>
              <a:rPr lang="en-GB" altLang="en-US" sz="2400" b="1" dirty="0" err="1">
                <a:latin typeface="Perpetua" panose="02020502060401020303" pitchFamily="18" charset="0"/>
              </a:rPr>
              <a:t>eficiência</a:t>
            </a:r>
            <a:r>
              <a:rPr lang="en-GB" altLang="en-US" sz="2400" b="1" dirty="0">
                <a:latin typeface="Perpetua" panose="02020502060401020303" pitchFamily="18" charset="0"/>
              </a:rPr>
              <a:t> de </a:t>
            </a:r>
            <a:r>
              <a:rPr lang="en-GB" altLang="en-US" sz="2400" b="1" dirty="0" err="1">
                <a:latin typeface="Perpetua" panose="02020502060401020303" pitchFamily="18" charset="0"/>
              </a:rPr>
              <a:t>transmissão</a:t>
            </a:r>
            <a:r>
              <a:rPr lang="en-GB" altLang="en-US" sz="2400" b="1" dirty="0">
                <a:latin typeface="Perpetua" panose="02020502060401020303" pitchFamily="18" charset="0"/>
              </a:rPr>
              <a:t>):</a:t>
            </a:r>
          </a:p>
          <a:p>
            <a:pPr lvl="1" eaLnBrk="1" hangingPunct="1">
              <a:lnSpc>
                <a:spcPct val="150000"/>
              </a:lnSpc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latin typeface="Perpetua" panose="02020502060401020303" pitchFamily="18" charset="0"/>
              </a:rPr>
              <a:t>métodos</a:t>
            </a:r>
            <a:r>
              <a:rPr lang="en-GB" altLang="en-US" sz="2400" b="1" dirty="0">
                <a:latin typeface="Perpetua" panose="02020502060401020303" pitchFamily="18" charset="0"/>
              </a:rPr>
              <a:t> de </a:t>
            </a:r>
            <a:r>
              <a:rPr lang="en-GB" altLang="en-US" sz="2400" b="1" dirty="0" err="1">
                <a:latin typeface="Perpetua" panose="02020502060401020303" pitchFamily="18" charset="0"/>
              </a:rPr>
              <a:t>barreira</a:t>
            </a:r>
            <a:r>
              <a:rPr lang="en-GB" altLang="en-US" sz="2400" b="1" dirty="0">
                <a:latin typeface="Perpetua" panose="02020502060401020303" pitchFamily="18" charset="0"/>
              </a:rPr>
              <a:t> - </a:t>
            </a:r>
            <a:r>
              <a:rPr lang="en-GB" altLang="en-US" sz="2400" b="1" dirty="0" err="1">
                <a:latin typeface="Perpetua" panose="02020502060401020303" pitchFamily="18" charset="0"/>
              </a:rPr>
              <a:t>preservativo</a:t>
            </a:r>
            <a:endParaRPr lang="en-GB" altLang="en-US" sz="2400" b="1" dirty="0">
              <a:latin typeface="Perpetua" panose="02020502060401020303" pitchFamily="18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latin typeface="Perpetua" panose="02020502060401020303" pitchFamily="18" charset="0"/>
              </a:rPr>
              <a:t>práticas</a:t>
            </a:r>
            <a:r>
              <a:rPr lang="en-GB" altLang="en-US" sz="2400" b="1" dirty="0">
                <a:latin typeface="Perpetua" panose="02020502060401020303" pitchFamily="18" charset="0"/>
              </a:rPr>
              <a:t> de </a:t>
            </a:r>
            <a:r>
              <a:rPr lang="en-GB" altLang="en-US" sz="2400" b="1" dirty="0" err="1">
                <a:latin typeface="Perpetua" panose="02020502060401020303" pitchFamily="18" charset="0"/>
              </a:rPr>
              <a:t>sexo</a:t>
            </a:r>
            <a:r>
              <a:rPr lang="en-GB" altLang="en-US" sz="2400" b="1" dirty="0">
                <a:latin typeface="Perpetua" panose="02020502060401020303" pitchFamily="18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</a:rPr>
              <a:t>mais</a:t>
            </a:r>
            <a:r>
              <a:rPr lang="en-GB" altLang="en-US" sz="2400" b="1" dirty="0">
                <a:latin typeface="Perpetua" panose="02020502060401020303" pitchFamily="18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</a:rPr>
              <a:t>seguro</a:t>
            </a:r>
            <a:endParaRPr lang="en-GB" altLang="en-US" sz="2400" b="1" dirty="0">
              <a:latin typeface="Perpetua" panose="02020502060401020303" pitchFamily="18" charset="0"/>
            </a:endParaRPr>
          </a:p>
          <a:p>
            <a:pPr eaLnBrk="1" hangingPunct="1">
              <a:buClr>
                <a:srgbClr val="ABA948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altLang="en-US" sz="2400" b="1" dirty="0" err="1">
                <a:latin typeface="Perpetua" panose="02020502060401020303" pitchFamily="18" charset="0"/>
              </a:rPr>
              <a:t>Sobre</a:t>
            </a:r>
            <a:r>
              <a:rPr lang="en-GB" altLang="en-US" sz="2400" b="1" dirty="0">
                <a:latin typeface="Perpetua" panose="02020502060401020303" pitchFamily="18" charset="0"/>
              </a:rPr>
              <a:t> </a:t>
            </a:r>
            <a:r>
              <a:rPr lang="en-GB" altLang="en-US" sz="2400" b="1" dirty="0">
                <a:solidFill>
                  <a:srgbClr val="FFFF00"/>
                </a:solidFill>
                <a:latin typeface="Perpetua" panose="02020502060401020303" pitchFamily="18" charset="0"/>
              </a:rPr>
              <a:t>c</a:t>
            </a:r>
            <a:r>
              <a:rPr lang="en-GB" altLang="en-US" sz="2400" b="1" dirty="0">
                <a:latin typeface="Perpetua" panose="02020502060401020303" pitchFamily="18" charset="0"/>
              </a:rPr>
              <a:t> (</a:t>
            </a:r>
            <a:r>
              <a:rPr lang="en-GB" altLang="en-US" sz="2400" b="1" dirty="0" err="1">
                <a:latin typeface="Perpetua" panose="02020502060401020303" pitchFamily="18" charset="0"/>
              </a:rPr>
              <a:t>parceiros</a:t>
            </a:r>
            <a:r>
              <a:rPr lang="en-GB" altLang="en-US" sz="2400" b="1" dirty="0">
                <a:latin typeface="Perpetua" panose="02020502060401020303" pitchFamily="18" charset="0"/>
              </a:rPr>
              <a:t>):</a:t>
            </a:r>
          </a:p>
          <a:p>
            <a:pPr lvl="1" eaLnBrk="1" hangingPunct="1"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latin typeface="Perpetua" panose="02020502060401020303" pitchFamily="18" charset="0"/>
              </a:rPr>
              <a:t>redução</a:t>
            </a:r>
            <a:r>
              <a:rPr lang="en-GB" altLang="en-US" sz="2400" b="1" dirty="0">
                <a:latin typeface="Perpetua" panose="02020502060401020303" pitchFamily="18" charset="0"/>
              </a:rPr>
              <a:t> do </a:t>
            </a:r>
            <a:r>
              <a:rPr lang="en-GB" altLang="en-US" sz="2400" b="1" dirty="0" err="1">
                <a:latin typeface="Perpetua" panose="02020502060401020303" pitchFamily="18" charset="0"/>
              </a:rPr>
              <a:t>número</a:t>
            </a:r>
            <a:endParaRPr lang="en-GB" altLang="en-US" sz="2400" b="1" dirty="0">
              <a:latin typeface="Perpetua" panose="02020502060401020303" pitchFamily="18" charset="0"/>
            </a:endParaRPr>
          </a:p>
          <a:p>
            <a:pPr lvl="1" eaLnBrk="1" hangingPunct="1"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sz="2400" b="1" dirty="0">
              <a:latin typeface="Perpetua" panose="02020502060401020303" pitchFamily="18" charset="0"/>
            </a:endParaRPr>
          </a:p>
          <a:p>
            <a:pPr eaLnBrk="1" hangingPunct="1">
              <a:buClr>
                <a:srgbClr val="ABA948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altLang="en-US" sz="2400" b="1" dirty="0" err="1">
                <a:latin typeface="Perpetua" panose="02020502060401020303" pitchFamily="18" charset="0"/>
              </a:rPr>
              <a:t>sobre</a:t>
            </a:r>
            <a:r>
              <a:rPr lang="en-GB" altLang="en-US" sz="2400" b="1" dirty="0">
                <a:solidFill>
                  <a:srgbClr val="FFFF00"/>
                </a:solidFill>
                <a:latin typeface="Perpetua" panose="02020502060401020303" pitchFamily="18" charset="0"/>
              </a:rPr>
              <a:t> D </a:t>
            </a:r>
            <a:r>
              <a:rPr lang="en-GB" altLang="en-US" sz="2400" b="1" dirty="0">
                <a:latin typeface="Perpetua" panose="02020502060401020303" pitchFamily="18" charset="0"/>
              </a:rPr>
              <a:t>(</a:t>
            </a:r>
            <a:r>
              <a:rPr lang="en-GB" altLang="en-US" sz="2400" b="1" dirty="0" err="1">
                <a:latin typeface="Perpetua" panose="02020502060401020303" pitchFamily="18" charset="0"/>
              </a:rPr>
              <a:t>período</a:t>
            </a:r>
            <a:r>
              <a:rPr lang="en-GB" altLang="en-US" sz="2400" b="1" dirty="0">
                <a:latin typeface="Perpetua" panose="02020502060401020303" pitchFamily="18" charset="0"/>
              </a:rPr>
              <a:t> de infectividade):</a:t>
            </a:r>
          </a:p>
          <a:p>
            <a:pPr lvl="1" eaLnBrk="1" hangingPunct="1"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latin typeface="Perpetua" panose="02020502060401020303" pitchFamily="18" charset="0"/>
              </a:rPr>
              <a:t>busca</a:t>
            </a:r>
            <a:r>
              <a:rPr lang="en-GB" altLang="en-US" sz="2400" b="1" dirty="0">
                <a:latin typeface="Perpetua" panose="02020502060401020303" pitchFamily="18" charset="0"/>
              </a:rPr>
              <a:t> de </a:t>
            </a:r>
            <a:r>
              <a:rPr lang="en-GB" altLang="en-US" sz="2400" b="1" dirty="0" err="1">
                <a:latin typeface="Perpetua" panose="02020502060401020303" pitchFamily="18" charset="0"/>
              </a:rPr>
              <a:t>tratamento</a:t>
            </a:r>
            <a:r>
              <a:rPr lang="en-GB" altLang="en-US" sz="2400" b="1" dirty="0">
                <a:latin typeface="Perpetua" panose="02020502060401020303" pitchFamily="18" charset="0"/>
              </a:rPr>
              <a:t> (</a:t>
            </a:r>
            <a:r>
              <a:rPr lang="en-GB" altLang="en-US" sz="2400" b="1" dirty="0" err="1">
                <a:latin typeface="Perpetua" panose="02020502060401020303" pitchFamily="18" charset="0"/>
              </a:rPr>
              <a:t>educação</a:t>
            </a:r>
            <a:r>
              <a:rPr lang="en-GB" altLang="en-US" sz="2400" b="1" dirty="0">
                <a:latin typeface="Perpetua" panose="02020502060401020303" pitchFamily="18" charset="0"/>
              </a:rPr>
              <a:t>)</a:t>
            </a:r>
          </a:p>
          <a:p>
            <a:pPr lvl="1" eaLnBrk="1" hangingPunct="1">
              <a:buClr>
                <a:srgbClr val="045273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latin typeface="Perpetua" panose="02020502060401020303" pitchFamily="18" charset="0"/>
              </a:rPr>
              <a:t>diagnóstico</a:t>
            </a:r>
            <a:r>
              <a:rPr lang="en-GB" altLang="en-US" sz="2400" b="1" dirty="0">
                <a:latin typeface="Perpetua" panose="02020502060401020303" pitchFamily="18" charset="0"/>
              </a:rPr>
              <a:t> e </a:t>
            </a:r>
            <a:r>
              <a:rPr lang="en-GB" altLang="en-US" sz="2400" b="1" dirty="0" err="1">
                <a:latin typeface="Perpetua" panose="02020502060401020303" pitchFamily="18" charset="0"/>
              </a:rPr>
              <a:t>tratamento</a:t>
            </a:r>
            <a:r>
              <a:rPr lang="en-GB" altLang="en-US" sz="2400" b="1" dirty="0">
                <a:latin typeface="Perpetua" panose="02020502060401020303" pitchFamily="18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</a:rPr>
              <a:t>precoce</a:t>
            </a:r>
            <a:endParaRPr lang="en-GB" altLang="en-US" sz="2400" b="1" dirty="0">
              <a:latin typeface="Perpetua" panose="02020502060401020303" pitchFamily="18" charset="0"/>
            </a:endParaRPr>
          </a:p>
          <a:p>
            <a:pPr eaLnBrk="1" hangingPunct="1"/>
            <a:endParaRPr lang="en-GB" altLang="en-US" sz="2400" b="1" dirty="0">
              <a:latin typeface="Perpetua" panose="02020502060401020303" pitchFamily="18" charset="0"/>
            </a:endParaRPr>
          </a:p>
        </p:txBody>
      </p:sp>
      <p:sp>
        <p:nvSpPr>
          <p:cNvPr id="9" name="Google Shape;196;p37">
            <a:extLst>
              <a:ext uri="{FF2B5EF4-FFF2-40B4-BE49-F238E27FC236}">
                <a16:creationId xmlns:a16="http://schemas.microsoft.com/office/drawing/2014/main" id="{F29CEC00-6BCA-4ED7-A4E7-B451BD6F01F2}"/>
              </a:ext>
            </a:extLst>
          </p:cNvPr>
          <p:cNvSpPr txBox="1"/>
          <p:nvPr/>
        </p:nvSpPr>
        <p:spPr>
          <a:xfrm>
            <a:off x="839787" y="448582"/>
            <a:ext cx="9096825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45273"/>
              </a:buClr>
              <a:buSzPts val="2400"/>
              <a:buFont typeface="Calibri"/>
              <a:buNone/>
            </a:pPr>
            <a:r>
              <a:rPr lang="pt-BR" sz="4000" b="1" dirty="0">
                <a:solidFill>
                  <a:srgbClr val="FFC000"/>
                </a:solidFill>
                <a:latin typeface="Perpetua" panose="02020502060401020303" pitchFamily="18" charset="0"/>
                <a:ea typeface="Calibri"/>
                <a:cs typeface="Calibri"/>
                <a:sym typeface="Calibri"/>
              </a:rPr>
              <a:t>Prevenção e Controle</a:t>
            </a:r>
            <a:endParaRPr sz="4000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05036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053"/>
          <p:cNvSpPr>
            <a:spLocks noGrp="1" noChangeArrowheads="1"/>
          </p:cNvSpPr>
          <p:nvPr>
            <p:ph type="title"/>
          </p:nvPr>
        </p:nvSpPr>
        <p:spPr>
          <a:xfrm>
            <a:off x="2209800" y="571480"/>
            <a:ext cx="7772400" cy="685800"/>
          </a:xfrm>
          <a:noFill/>
        </p:spPr>
        <p:txBody>
          <a:bodyPr spcFirstLastPara="1" wrap="square" lIns="0" tIns="0" rIns="0" bIns="0" anchor="ctr" anchorCtr="1">
            <a:normAutofit/>
          </a:bodyPr>
          <a:lstStyle/>
          <a:p>
            <a:r>
              <a:rPr lang="en-GB" altLang="pt-BR" sz="38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Objetivos</a:t>
            </a:r>
            <a:r>
              <a:rPr lang="en-GB" altLang="pt-BR" sz="3800" b="1" dirty="0">
                <a:solidFill>
                  <a:srgbClr val="FFC000"/>
                </a:solidFill>
                <a:latin typeface="Perpetua" panose="02020502060401020303" pitchFamily="18" charset="0"/>
              </a:rPr>
              <a:t> do </a:t>
            </a:r>
            <a:r>
              <a:rPr lang="en-GB" altLang="pt-BR" sz="38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controle</a:t>
            </a:r>
            <a:r>
              <a:rPr lang="en-GB" altLang="pt-BR" sz="3800" b="1" dirty="0">
                <a:solidFill>
                  <a:srgbClr val="FFC000"/>
                </a:solidFill>
                <a:latin typeface="Perpetua" panose="02020502060401020303" pitchFamily="18" charset="0"/>
              </a:rPr>
              <a:t> das IST</a:t>
            </a:r>
            <a:endParaRPr lang="en-GB" altLang="pt-BR" sz="3800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  <p:sp>
        <p:nvSpPr>
          <p:cNvPr id="577542" name="Rectangle 2054"/>
          <p:cNvSpPr>
            <a:spLocks noGrp="1" noChangeArrowheads="1"/>
          </p:cNvSpPr>
          <p:nvPr>
            <p:ph idx="1"/>
          </p:nvPr>
        </p:nvSpPr>
        <p:spPr>
          <a:xfrm>
            <a:off x="708212" y="1900518"/>
            <a:ext cx="9780402" cy="3330296"/>
          </a:xfrm>
          <a:noFill/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80000"/>
              </a:spcBef>
              <a:buFont typeface="Wingdings" panose="05000000000000000000" pitchFamily="2" charset="2"/>
              <a:buChar char="Ø"/>
            </a:pPr>
            <a:r>
              <a:rPr lang="en-GB" altLang="pt-BR" sz="2800" b="1" dirty="0">
                <a:latin typeface="Perpetua" panose="02020502060401020303" pitchFamily="18" charset="0"/>
              </a:rPr>
              <a:t>1</a:t>
            </a:r>
            <a:r>
              <a:rPr lang="en-GB" altLang="pt-BR" sz="2800" dirty="0">
                <a:latin typeface="Perpetua" panose="02020502060401020303" pitchFamily="18" charset="0"/>
              </a:rPr>
              <a:t>.	</a:t>
            </a:r>
            <a:r>
              <a:rPr lang="en-GB" altLang="pt-BR" sz="2800" b="1" dirty="0" err="1">
                <a:latin typeface="Perpetua" panose="02020502060401020303" pitchFamily="18" charset="0"/>
              </a:rPr>
              <a:t>Evitar</a:t>
            </a:r>
            <a:r>
              <a:rPr lang="en-GB" altLang="pt-BR" sz="2800" b="1" dirty="0">
                <a:latin typeface="Perpetua" panose="02020502060401020303" pitchFamily="18" charset="0"/>
              </a:rPr>
              <a:t> as </a:t>
            </a:r>
            <a:r>
              <a:rPr lang="en-GB" altLang="pt-BR" sz="2800" b="1" dirty="0" err="1">
                <a:latin typeface="Perpetua" panose="02020502060401020303" pitchFamily="18" charset="0"/>
              </a:rPr>
              <a:t>complicações</a:t>
            </a:r>
            <a:r>
              <a:rPr lang="en-GB" altLang="pt-BR" sz="2800" b="1" dirty="0">
                <a:latin typeface="Perpetua" panose="02020502060401020303" pitchFamily="18" charset="0"/>
              </a:rPr>
              <a:t> e </a:t>
            </a:r>
            <a:r>
              <a:rPr lang="en-GB" altLang="pt-BR" sz="2800" b="1" dirty="0" err="1">
                <a:latin typeface="Perpetua" panose="02020502060401020303" pitchFamily="18" charset="0"/>
              </a:rPr>
              <a:t>sequelas</a:t>
            </a:r>
            <a:endParaRPr lang="en-GB" altLang="pt-BR" sz="2800" b="1" dirty="0">
              <a:latin typeface="Perpetua" panose="02020502060401020303" pitchFamily="18" charset="0"/>
            </a:endParaRPr>
          </a:p>
          <a:p>
            <a:pPr>
              <a:lnSpc>
                <a:spcPct val="95000"/>
              </a:lnSpc>
              <a:spcBef>
                <a:spcPct val="80000"/>
              </a:spcBef>
              <a:buFont typeface="Wingdings" panose="05000000000000000000" pitchFamily="2" charset="2"/>
              <a:buChar char="Ø"/>
            </a:pPr>
            <a:r>
              <a:rPr lang="en-GB" altLang="pt-BR" sz="2800" b="1" dirty="0">
                <a:latin typeface="Perpetua" panose="02020502060401020303" pitchFamily="18" charset="0"/>
              </a:rPr>
              <a:t>2.	</a:t>
            </a:r>
            <a:r>
              <a:rPr lang="en-GB" altLang="pt-BR" sz="2800" b="1" dirty="0" err="1">
                <a:latin typeface="Perpetua" panose="02020502060401020303" pitchFamily="18" charset="0"/>
              </a:rPr>
              <a:t>Interromper</a:t>
            </a:r>
            <a:r>
              <a:rPr lang="en-GB" altLang="pt-BR" sz="2800" b="1" dirty="0">
                <a:latin typeface="Perpetua" panose="02020502060401020303" pitchFamily="18" charset="0"/>
              </a:rPr>
              <a:t> a </a:t>
            </a:r>
            <a:r>
              <a:rPr lang="en-GB" altLang="pt-BR" sz="2800" b="1" dirty="0" err="1">
                <a:latin typeface="Perpetua" panose="02020502060401020303" pitchFamily="18" charset="0"/>
              </a:rPr>
              <a:t>transmissão</a:t>
            </a:r>
            <a:endParaRPr lang="en-GB" altLang="pt-BR" sz="2800" b="1" dirty="0">
              <a:latin typeface="Perpetua" panose="02020502060401020303" pitchFamily="18" charset="0"/>
            </a:endParaRPr>
          </a:p>
          <a:p>
            <a:pPr>
              <a:lnSpc>
                <a:spcPct val="95000"/>
              </a:lnSpc>
              <a:spcBef>
                <a:spcPct val="80000"/>
              </a:spcBef>
              <a:buFont typeface="Wingdings" panose="05000000000000000000" pitchFamily="2" charset="2"/>
              <a:buChar char="Ø"/>
            </a:pPr>
            <a:r>
              <a:rPr lang="en-GB" altLang="pt-BR" sz="2800" b="1" dirty="0">
                <a:latin typeface="Perpetua" panose="02020502060401020303" pitchFamily="18" charset="0"/>
              </a:rPr>
              <a:t>3. 	</a:t>
            </a:r>
            <a:r>
              <a:rPr lang="en-GB" altLang="pt-BR" sz="2800" b="1" dirty="0" err="1">
                <a:latin typeface="Perpetua" panose="02020502060401020303" pitchFamily="18" charset="0"/>
              </a:rPr>
              <a:t>Reduzir</a:t>
            </a:r>
            <a:r>
              <a:rPr lang="en-GB" altLang="pt-BR" sz="2800" b="1" dirty="0">
                <a:latin typeface="Perpetua" panose="02020502060401020303" pitchFamily="18" charset="0"/>
              </a:rPr>
              <a:t> o </a:t>
            </a:r>
            <a:r>
              <a:rPr lang="en-GB" altLang="pt-BR" sz="2800" b="1" dirty="0" err="1">
                <a:latin typeface="Perpetua" panose="02020502060401020303" pitchFamily="18" charset="0"/>
              </a:rPr>
              <a:t>risco</a:t>
            </a:r>
            <a:r>
              <a:rPr lang="en-GB" altLang="pt-BR" sz="2800" b="1" dirty="0">
                <a:latin typeface="Perpetua" panose="02020502060401020303" pitchFamily="18" charset="0"/>
              </a:rPr>
              <a:t> de </a:t>
            </a:r>
            <a:r>
              <a:rPr lang="en-GB" altLang="pt-BR" sz="2800" b="1" dirty="0" err="1">
                <a:latin typeface="Perpetua" panose="02020502060401020303" pitchFamily="18" charset="0"/>
              </a:rPr>
              <a:t>aquisição</a:t>
            </a:r>
            <a:r>
              <a:rPr lang="en-GB" altLang="pt-BR" sz="2800" b="1" dirty="0">
                <a:latin typeface="Perpetua" panose="02020502060401020303" pitchFamily="18" charset="0"/>
              </a:rPr>
              <a:t> e de </a:t>
            </a:r>
            <a:r>
              <a:rPr lang="en-GB" altLang="pt-BR" sz="2800" b="1" dirty="0" err="1">
                <a:latin typeface="Perpetua" panose="02020502060401020303" pitchFamily="18" charset="0"/>
              </a:rPr>
              <a:t>trasmissão</a:t>
            </a:r>
            <a:r>
              <a:rPr lang="en-GB" altLang="pt-BR" sz="2800" b="1" dirty="0">
                <a:latin typeface="Perpetua" panose="02020502060401020303" pitchFamily="18" charset="0"/>
              </a:rPr>
              <a:t> </a:t>
            </a:r>
            <a:r>
              <a:rPr lang="en-GB" altLang="pt-BR" sz="2800" b="1" dirty="0" err="1">
                <a:latin typeface="Perpetua" panose="02020502060401020303" pitchFamily="18" charset="0"/>
              </a:rPr>
              <a:t>da</a:t>
            </a:r>
            <a:r>
              <a:rPr lang="en-GB" altLang="pt-BR" sz="2800" b="1" dirty="0">
                <a:latin typeface="Perpetua" panose="02020502060401020303" pitchFamily="18" charset="0"/>
              </a:rPr>
              <a:t> </a:t>
            </a:r>
            <a:r>
              <a:rPr lang="en-GB" altLang="pt-BR" sz="2800" b="1" dirty="0" err="1">
                <a:latin typeface="Perpetua" panose="02020502060401020303" pitchFamily="18" charset="0"/>
              </a:rPr>
              <a:t>infecção</a:t>
            </a:r>
            <a:r>
              <a:rPr lang="en-GB" altLang="pt-BR" sz="2800" b="1" dirty="0">
                <a:latin typeface="Perpetua" panose="02020502060401020303" pitchFamily="18" charset="0"/>
              </a:rPr>
              <a:t> </a:t>
            </a:r>
            <a:r>
              <a:rPr lang="en-GB" altLang="pt-BR" sz="2800" b="1" dirty="0" err="1">
                <a:latin typeface="Perpetua" panose="02020502060401020303" pitchFamily="18" charset="0"/>
              </a:rPr>
              <a:t>por</a:t>
            </a:r>
            <a:r>
              <a:rPr lang="en-GB" altLang="pt-BR" sz="2800" b="1" dirty="0">
                <a:latin typeface="Perpetua" panose="02020502060401020303" pitchFamily="18" charset="0"/>
              </a:rPr>
              <a:t> HIV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7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7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198" y="287543"/>
            <a:ext cx="8286808" cy="838200"/>
          </a:xfrm>
          <a:noFill/>
        </p:spPr>
        <p:txBody>
          <a:bodyPr>
            <a:normAutofit/>
          </a:bodyPr>
          <a:lstStyle/>
          <a:p>
            <a:r>
              <a:rPr lang="en-GB" altLang="pt-BR" sz="34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Microrganismos</a:t>
            </a:r>
            <a:r>
              <a:rPr lang="en-GB" altLang="pt-BR" sz="34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pt-BR" sz="34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sexualmente</a:t>
            </a:r>
            <a:r>
              <a:rPr lang="en-GB" altLang="pt-BR" sz="34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pt-BR" sz="34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transmissíveis</a:t>
            </a:r>
            <a:endParaRPr lang="en-GB" altLang="pt-BR" sz="3400" b="1" dirty="0">
              <a:solidFill>
                <a:srgbClr val="FFC000"/>
              </a:solidFill>
              <a:latin typeface="Perpetua" panose="02020502060401020303" pitchFamily="18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3412" y="1000233"/>
            <a:ext cx="5513294" cy="5292224"/>
          </a:xfrm>
          <a:noFill/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altLang="pt-BR" sz="2400" b="1" u="sng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Bactérias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 - 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Neisseria </a:t>
            </a:r>
            <a:r>
              <a:rPr lang="en-GB" altLang="pt-BR" sz="2400" b="1" i="1" dirty="0" err="1">
                <a:latin typeface="Perpetua" panose="02020502060401020303" pitchFamily="18" charset="0"/>
                <a:cs typeface="Arial" charset="0"/>
              </a:rPr>
              <a:t>gonorrhoeae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, 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Chlamydia trachomatis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, </a:t>
            </a:r>
            <a:r>
              <a:rPr lang="en-GB" altLang="pt-BR" sz="2400" b="1" i="1" dirty="0" err="1">
                <a:latin typeface="Perpetua" panose="02020502060401020303" pitchFamily="18" charset="0"/>
                <a:cs typeface="Arial" charset="0"/>
              </a:rPr>
              <a:t>Treponema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 pallidum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 (</a:t>
            </a:r>
            <a:r>
              <a:rPr lang="en-GB" altLang="pt-BR" sz="2400" b="1" dirty="0" err="1">
                <a:latin typeface="Perpetua" panose="02020502060401020303" pitchFamily="18" charset="0"/>
                <a:cs typeface="Arial" charset="0"/>
              </a:rPr>
              <a:t>sífilis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), 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Haemophilus </a:t>
            </a:r>
            <a:r>
              <a:rPr lang="en-GB" altLang="pt-BR" sz="2400" b="1" i="1" dirty="0" err="1">
                <a:latin typeface="Perpetua" panose="02020502060401020303" pitchFamily="18" charset="0"/>
                <a:cs typeface="Arial" charset="0"/>
              </a:rPr>
              <a:t>ducreyi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(</a:t>
            </a:r>
            <a:r>
              <a:rPr lang="en-GB" altLang="pt-BR" sz="2400" b="1" dirty="0" err="1">
                <a:latin typeface="Perpetua" panose="02020502060401020303" pitchFamily="18" charset="0"/>
                <a:cs typeface="Arial" charset="0"/>
              </a:rPr>
              <a:t>cancróide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), </a:t>
            </a:r>
            <a:r>
              <a:rPr lang="en-GB" altLang="pt-BR" sz="2400" b="1" i="1" dirty="0" err="1">
                <a:latin typeface="Perpetua" panose="02020502060401020303" pitchFamily="18" charset="0"/>
                <a:cs typeface="Arial" charset="0"/>
              </a:rPr>
              <a:t>Klebsiella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pt-BR" sz="2400" b="1" i="1" dirty="0" err="1">
                <a:latin typeface="Perpetua" panose="02020502060401020303" pitchFamily="18" charset="0"/>
                <a:cs typeface="Arial" charset="0"/>
              </a:rPr>
              <a:t>granulomatis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(</a:t>
            </a:r>
            <a:r>
              <a:rPr lang="en-GB" altLang="pt-BR" sz="2400" b="1" dirty="0" err="1">
                <a:latin typeface="Perpetua" panose="02020502060401020303" pitchFamily="18" charset="0"/>
                <a:cs typeface="Arial" charset="0"/>
              </a:rPr>
              <a:t>donovanose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).</a:t>
            </a:r>
          </a:p>
          <a:p>
            <a:pPr>
              <a:lnSpc>
                <a:spcPct val="17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altLang="pt-BR" sz="2400" b="1" u="sng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Protozoários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 - 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Trichomonas vaginalis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, 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Entamoeba histolytica</a:t>
            </a:r>
            <a:r>
              <a:rPr lang="en-GB" altLang="pt-BR" sz="2400" b="1" dirty="0">
                <a:latin typeface="Perpetua" panose="02020502060401020303" pitchFamily="18" charset="0"/>
                <a:cs typeface="Arial" charset="0"/>
              </a:rPr>
              <a:t>, 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Giardia </a:t>
            </a:r>
            <a:r>
              <a:rPr lang="en-GB" altLang="pt-BR" sz="2400" b="1" i="1" dirty="0" err="1">
                <a:latin typeface="Perpetua" panose="02020502060401020303" pitchFamily="18" charset="0"/>
                <a:cs typeface="Arial" charset="0"/>
              </a:rPr>
              <a:t>lamblia</a:t>
            </a:r>
            <a:r>
              <a:rPr lang="en-GB" altLang="pt-BR" sz="2400" b="1" i="1" dirty="0">
                <a:latin typeface="Perpetua" panose="02020502060401020303" pitchFamily="18" charset="0"/>
                <a:cs typeface="Arial" charset="0"/>
              </a:rPr>
              <a:t>.</a:t>
            </a:r>
          </a:p>
          <a:p>
            <a:pPr>
              <a:lnSpc>
                <a:spcPct val="17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sz="24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Fungos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 -  Candida </a:t>
            </a:r>
            <a:r>
              <a:rPr lang="en-GB" sz="2400" b="1" dirty="0" err="1">
                <a:latin typeface="Perpetua" panose="02020502060401020303" pitchFamily="18" charset="0"/>
                <a:cs typeface="Arial" charset="0"/>
              </a:rPr>
              <a:t>albicans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.</a:t>
            </a:r>
          </a:p>
          <a:p>
            <a:pPr marL="393700">
              <a:lnSpc>
                <a:spcPct val="170000"/>
              </a:lnSpc>
              <a:buClr>
                <a:schemeClr val="accent6"/>
              </a:buClr>
              <a:buSzPct val="85000"/>
            </a:pPr>
            <a:endParaRPr lang="en-GB" altLang="pt-BR" sz="2200" b="1" i="1" dirty="0">
              <a:latin typeface="Perpetua" panose="02020502060401020303" pitchFamily="18" charset="0"/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771643" y="1133210"/>
            <a:ext cx="5439281" cy="4756926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sz="24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Vírus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 - Herpes (HSV 1 e 2, HHV8/KSHV), </a:t>
            </a:r>
            <a:r>
              <a:rPr lang="en-GB" sz="2400" b="1" dirty="0" err="1">
                <a:latin typeface="Perpetua" panose="02020502060401020303" pitchFamily="18" charset="0"/>
                <a:cs typeface="Arial" charset="0"/>
              </a:rPr>
              <a:t>hepatites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 B e C, A, </a:t>
            </a:r>
            <a:r>
              <a:rPr lang="en-GB" sz="2400" b="1" dirty="0" err="1">
                <a:latin typeface="Perpetua" panose="02020502060401020303" pitchFamily="18" charset="0"/>
                <a:cs typeface="Arial" charset="0"/>
              </a:rPr>
              <a:t>Papilomavírus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sz="2400" b="1" dirty="0" err="1">
                <a:latin typeface="Perpetua" panose="02020502060401020303" pitchFamily="18" charset="0"/>
                <a:cs typeface="Arial" charset="0"/>
              </a:rPr>
              <a:t>humano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 (HPV), Molluscum, HIV,  HTLV, Ebola, Zika. </a:t>
            </a:r>
          </a:p>
          <a:p>
            <a:pPr>
              <a:lnSpc>
                <a:spcPct val="15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endParaRPr lang="en-GB" sz="2400" b="1" dirty="0">
              <a:latin typeface="Perpetua" panose="02020502060401020303" pitchFamily="18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  <a:buSzPct val="85000"/>
              <a:buFont typeface="Wingdings" pitchFamily="2" charset="2"/>
              <a:buChar char="l"/>
            </a:pPr>
            <a:r>
              <a:rPr lang="en-GB" sz="24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Ectoparasitas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 - </a:t>
            </a:r>
            <a:r>
              <a:rPr lang="en-GB" sz="2400" b="1" dirty="0" err="1">
                <a:latin typeface="Perpetua" panose="02020502060401020303" pitchFamily="18" charset="0"/>
                <a:cs typeface="Arial" charset="0"/>
              </a:rPr>
              <a:t>pediculose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sz="2400" b="1" dirty="0" err="1">
                <a:latin typeface="Perpetua" panose="02020502060401020303" pitchFamily="18" charset="0"/>
                <a:cs typeface="Arial" charset="0"/>
              </a:rPr>
              <a:t>pubiana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, </a:t>
            </a:r>
            <a:r>
              <a:rPr lang="en-GB" sz="2400" b="1" dirty="0" err="1">
                <a:latin typeface="Perpetua" panose="02020502060401020303" pitchFamily="18" charset="0"/>
                <a:cs typeface="Arial" charset="0"/>
              </a:rPr>
              <a:t>escabiose</a:t>
            </a:r>
            <a:r>
              <a:rPr lang="en-GB" sz="2400" b="1" dirty="0">
                <a:latin typeface="Perpetua" panose="02020502060401020303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51327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EBC721-E0EA-40B2-8786-9671A75DAEBC}"/>
              </a:ext>
            </a:extLst>
          </p:cNvPr>
          <p:cNvSpPr/>
          <p:nvPr/>
        </p:nvSpPr>
        <p:spPr>
          <a:xfrm>
            <a:off x="161925" y="1895476"/>
            <a:ext cx="11791949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b="1" dirty="0">
                <a:latin typeface="Perpetua" panose="02020502060401020303" pitchFamily="18" charset="0"/>
              </a:rPr>
              <a:t>Controlar as IST e diminuir seu impacto como problema de saúde pública até 2030</a:t>
            </a:r>
          </a:p>
          <a:p>
            <a:pPr>
              <a:lnSpc>
                <a:spcPct val="150000"/>
              </a:lnSpc>
            </a:pPr>
            <a:r>
              <a:rPr lang="pt-BR" sz="2500" b="1" dirty="0">
                <a:latin typeface="Perpetua" panose="02020502060401020303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500" b="1" dirty="0">
                <a:latin typeface="Perpetua" panose="02020502060401020303" pitchFamily="18" charset="0"/>
              </a:rPr>
              <a:t>Eliminar SC - 50 casos por 100.000 nascidos vivos, em 80% dos países</a:t>
            </a:r>
          </a:p>
          <a:p>
            <a:endParaRPr lang="pt-BR" sz="2400" dirty="0">
              <a:latin typeface="Perpetua" panose="02020502060401020303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338AB9A-2C35-4702-B9E7-DD3F024D1599}"/>
              </a:ext>
            </a:extLst>
          </p:cNvPr>
          <p:cNvSpPr/>
          <p:nvPr/>
        </p:nvSpPr>
        <p:spPr>
          <a:xfrm>
            <a:off x="2687058" y="401572"/>
            <a:ext cx="5870518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Plano de eliminação da OMS </a:t>
            </a:r>
          </a:p>
        </p:txBody>
      </p:sp>
    </p:spTree>
    <p:extLst>
      <p:ext uri="{BB962C8B-B14F-4D97-AF65-F5344CB8AC3E}">
        <p14:creationId xmlns:p14="http://schemas.microsoft.com/office/powerpoint/2010/main" val="184170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023" y="304801"/>
            <a:ext cx="10531413" cy="1332002"/>
          </a:xfrm>
        </p:spPr>
        <p:txBody>
          <a:bodyPr/>
          <a:lstStyle/>
          <a:p>
            <a:pPr algn="ctr"/>
            <a:r>
              <a:rPr lang="pt-BR" sz="3800" b="1" dirty="0">
                <a:solidFill>
                  <a:srgbClr val="FFC000"/>
                </a:solidFill>
                <a:latin typeface="Perpetua" panose="02020502060401020303" pitchFamily="18" charset="0"/>
              </a:rPr>
              <a:t>Eliminação da sífilis congênita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9AC3D3-1951-42DF-95F2-2058899519CD}"/>
              </a:ext>
            </a:extLst>
          </p:cNvPr>
          <p:cNvSpPr txBox="1"/>
          <p:nvPr/>
        </p:nvSpPr>
        <p:spPr>
          <a:xfrm>
            <a:off x="1466850" y="1520466"/>
            <a:ext cx="824701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Indicador de impacto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	≤ 50 casos por 100.000 nascidos vivos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b="1" dirty="0">
              <a:latin typeface="Perpetua" panose="02020502060401020303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Indicador de processo: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	≥ 95% Cobertura de pré natal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	≥ 95% Cobertura testagem de mulheres grávidas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	≥ 95% Tratamento de mulheres positivas para sífilis</a:t>
            </a:r>
          </a:p>
        </p:txBody>
      </p:sp>
    </p:spTree>
    <p:extLst>
      <p:ext uri="{BB962C8B-B14F-4D97-AF65-F5344CB8AC3E}">
        <p14:creationId xmlns:p14="http://schemas.microsoft.com/office/powerpoint/2010/main" val="3629047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315453"/>
              </p:ext>
            </p:extLst>
          </p:nvPr>
        </p:nvGraphicFramePr>
        <p:xfrm>
          <a:off x="1014980" y="2411161"/>
          <a:ext cx="968544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América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Latina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Global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Redução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 TMI do HIV para 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2%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Redução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incidência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HIV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pediátrico</a:t>
                      </a:r>
                      <a:r>
                        <a:rPr lang="en-US" sz="2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para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0,3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casos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/1.000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nascidos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vivos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u="non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0,5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casos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/1.000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nascidos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vivos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Redução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da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incidência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sífilis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congênita</a:t>
                      </a:r>
                      <a:r>
                        <a:rPr lang="en-US" sz="24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para</a:t>
                      </a:r>
                      <a:endParaRPr lang="en-U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0,5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casos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/1.000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nascidos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vivos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0,5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casos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/1.000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nascidos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vivos</a:t>
                      </a:r>
                      <a:r>
                        <a:rPr lang="en-US" sz="2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34" y="6072014"/>
            <a:ext cx="29638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5C3DDD6-CE45-4139-AFF3-29E4CE6824FD}"/>
              </a:ext>
            </a:extLst>
          </p:cNvPr>
          <p:cNvSpPr txBox="1">
            <a:spLocks/>
          </p:cNvSpPr>
          <p:nvPr/>
        </p:nvSpPr>
        <p:spPr>
          <a:xfrm>
            <a:off x="435429" y="853440"/>
            <a:ext cx="10932007" cy="1523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800" b="1" dirty="0">
                <a:solidFill>
                  <a:srgbClr val="FFC000"/>
                </a:solidFill>
                <a:latin typeface="Perpetua" panose="02020502060401020303" pitchFamily="18" charset="0"/>
              </a:rPr>
              <a:t>Eliminação do HIV pediátrico e sífilis congênita</a:t>
            </a:r>
          </a:p>
        </p:txBody>
      </p:sp>
    </p:spTree>
    <p:extLst>
      <p:ext uri="{BB962C8B-B14F-4D97-AF65-F5344CB8AC3E}">
        <p14:creationId xmlns:p14="http://schemas.microsoft.com/office/powerpoint/2010/main" val="256680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197567"/>
              </p:ext>
            </p:extLst>
          </p:nvPr>
        </p:nvGraphicFramePr>
        <p:xfrm>
          <a:off x="1133940" y="1530115"/>
          <a:ext cx="7949100" cy="5018732"/>
        </p:xfrm>
        <a:graphic>
          <a:graphicData uri="http://schemas.openxmlformats.org/drawingml/2006/table">
            <a:tbl>
              <a:tblPr/>
              <a:tblGrid>
                <a:gridCol w="576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8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Metas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Programa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 EMTCT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9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Regional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9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Global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9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42180"/>
                  </a:ext>
                </a:extLst>
              </a:tr>
              <a:tr h="750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Cobertura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pré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-natal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partos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assistidos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por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profissionais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habilitados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Cobertura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testagem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para HIV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sífilis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em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gestantes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Cobertura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de TARV para HIV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tratamento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sífilis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para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gestantes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crianças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≥ 95%  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≥ 90%  para HIV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Disponibilidade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serviços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de AB para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prevenir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diagnosticar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HIV e IST de modo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integrado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 com outros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serviços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≥ 95%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MS PGothic" pitchFamily="34" charset="-128"/>
                          <a:cs typeface="Times New Roman" pitchFamily="18" charset="0"/>
                        </a:rPr>
                        <a:t>--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Ações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baseadas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 no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referencial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Direitos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</a:rPr>
                        <a:t>Humanos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  <a:ea typeface="Calibri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BC7503D5-FFD7-44E5-AD1F-A0E7250B895F}"/>
              </a:ext>
            </a:extLst>
          </p:cNvPr>
          <p:cNvSpPr txBox="1">
            <a:spLocks/>
          </p:cNvSpPr>
          <p:nvPr/>
        </p:nvSpPr>
        <p:spPr>
          <a:xfrm>
            <a:off x="60958" y="113211"/>
            <a:ext cx="10932007" cy="1523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800" b="1" dirty="0">
                <a:solidFill>
                  <a:srgbClr val="FFC000"/>
                </a:solidFill>
                <a:latin typeface="Perpetua" panose="02020502060401020303" pitchFamily="18" charset="0"/>
              </a:rPr>
              <a:t>Eliminação da do HIV pediátrico </a:t>
            </a:r>
          </a:p>
          <a:p>
            <a:pPr algn="ctr"/>
            <a:r>
              <a:rPr lang="pt-BR" sz="3800" b="1" dirty="0">
                <a:solidFill>
                  <a:srgbClr val="FFC000"/>
                </a:solidFill>
                <a:latin typeface="Perpetua" panose="02020502060401020303" pitchFamily="18" charset="0"/>
              </a:rPr>
              <a:t>e sífilis congênita</a:t>
            </a:r>
          </a:p>
        </p:txBody>
      </p:sp>
    </p:spTree>
    <p:extLst>
      <p:ext uri="{BB962C8B-B14F-4D97-AF65-F5344CB8AC3E}">
        <p14:creationId xmlns:p14="http://schemas.microsoft.com/office/powerpoint/2010/main" val="3438184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77CDF-2095-492F-8B18-6F7FF56E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21790"/>
            <a:ext cx="9404723" cy="140053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Quem já eliminou HIV e/ou sífilis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1DDFA3-E531-43EA-A7B3-792D0048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194" y="1233352"/>
            <a:ext cx="9039659" cy="52817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Perpetua" panose="02020502060401020303" pitchFamily="18" charset="0"/>
              </a:rPr>
              <a:t>2016 - Cuba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Perpetua" panose="02020502060401020303" pitchFamily="18" charset="0"/>
              </a:rPr>
              <a:t>2016 - Armênia (somente HIV), Bielorrússia, Moldávia (somente sífilis), Tailândia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Perpetua" panose="02020502060401020303" pitchFamily="18" charset="0"/>
              </a:rPr>
              <a:t>2017 - Anguilla, Antígua e Barbuda, Bermudas, Ilhas Cayman, Montserrat, São Cristóvão &amp; Nevis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Perpetua" panose="02020502060401020303" pitchFamily="18" charset="0"/>
              </a:rPr>
              <a:t>2018 – Malásia (HIV e sífilis)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Perpetua" panose="02020502060401020303" pitchFamily="18" charset="0"/>
              </a:rPr>
              <a:t>2019 - Maldiva Sri Lanka (HIV e sífilis)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750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DF0C18-74AF-4F34-AB17-5B9DF089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5238"/>
            <a:ext cx="8946541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800" b="1" dirty="0">
                <a:latin typeface="Perpetua" panose="02020502060401020303" pitchFamily="18" charset="0"/>
              </a:rPr>
              <a:t>Municípios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Perpetua" panose="02020502060401020303" pitchFamily="18" charset="0"/>
              </a:rPr>
              <a:t>Umuarama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Perpetua" panose="02020502060401020303" pitchFamily="18" charset="0"/>
              </a:rPr>
              <a:t>Curitiba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Perpetua" panose="02020502060401020303" pitchFamily="18" charset="0"/>
              </a:rPr>
              <a:t>São Paulo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7F3061F-9402-4F81-B11B-DB91CF64DCC7}"/>
              </a:ext>
            </a:extLst>
          </p:cNvPr>
          <p:cNvSpPr txBox="1">
            <a:spLocks/>
          </p:cNvSpPr>
          <p:nvPr/>
        </p:nvSpPr>
        <p:spPr>
          <a:xfrm>
            <a:off x="646111" y="53109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Quem já eliminou HIV e/ou sífilis/Brasil</a:t>
            </a:r>
          </a:p>
        </p:txBody>
      </p:sp>
    </p:spTree>
    <p:extLst>
      <p:ext uri="{BB962C8B-B14F-4D97-AF65-F5344CB8AC3E}">
        <p14:creationId xmlns:p14="http://schemas.microsoft.com/office/powerpoint/2010/main" val="833180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1486" y="1062446"/>
            <a:ext cx="9622971" cy="5486400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endParaRPr lang="pt-BR" dirty="0"/>
          </a:p>
          <a:p>
            <a:pPr>
              <a:lnSpc>
                <a:spcPct val="160000"/>
              </a:lnSpc>
              <a:buFont typeface="Wingdings" charset="2"/>
              <a:buChar char="ü"/>
            </a:pPr>
            <a:r>
              <a:rPr lang="pt-BR" sz="2400" b="1" dirty="0" err="1">
                <a:latin typeface="Perpetua" panose="02020502060401020303" pitchFamily="18" charset="0"/>
              </a:rPr>
              <a:t>Gonorréia</a:t>
            </a:r>
            <a:r>
              <a:rPr lang="pt-BR" sz="2400" b="1" dirty="0">
                <a:latin typeface="Perpetua" panose="02020502060401020303" pitchFamily="18" charset="0"/>
              </a:rPr>
              <a:t> e infecções por </a:t>
            </a:r>
            <a:r>
              <a:rPr lang="pt-BR" sz="2400" b="1" i="1" dirty="0" err="1">
                <a:latin typeface="Perpetua" panose="02020502060401020303" pitchFamily="18" charset="0"/>
              </a:rPr>
              <a:t>Chlamydia</a:t>
            </a:r>
            <a:endParaRPr lang="pt-BR" sz="2400" b="1" i="1" dirty="0">
              <a:latin typeface="Perpetua" panose="02020502060401020303" pitchFamily="18" charset="0"/>
            </a:endParaRPr>
          </a:p>
          <a:p>
            <a:pPr lvl="1">
              <a:lnSpc>
                <a:spcPct val="160000"/>
              </a:lnSpc>
              <a:buFont typeface="Wingdings" charset="2"/>
              <a:buChar char="ü"/>
            </a:pPr>
            <a:r>
              <a:rPr lang="pt-BR" sz="2400" b="1" dirty="0">
                <a:latin typeface="Perpetua" panose="02020502060401020303" pitchFamily="18" charset="0"/>
              </a:rPr>
              <a:t>No Brasil, faz parte da lista de doenças a serem monitoradas pela estratégia de </a:t>
            </a:r>
            <a: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  <a:t>vigilância sentinela</a:t>
            </a:r>
            <a:r>
              <a:rPr lang="pt-BR" sz="2400" b="1" dirty="0">
                <a:latin typeface="Perpetua" panose="02020502060401020303" pitchFamily="18" charset="0"/>
              </a:rPr>
              <a:t> (Portaria 205/2016, do Ministério da Saúde).</a:t>
            </a:r>
          </a:p>
          <a:p>
            <a:pPr lvl="1">
              <a:lnSpc>
                <a:spcPct val="160000"/>
              </a:lnSpc>
              <a:buFont typeface="Wingdings" charset="2"/>
              <a:buChar char="ü"/>
            </a:pPr>
            <a:r>
              <a:rPr lang="pt-BR" sz="2400" b="1" dirty="0">
                <a:latin typeface="Perpetua" panose="02020502060401020303" pitchFamily="18" charset="0"/>
              </a:rPr>
              <a:t>Entretanto não é apresentada a lista de unidades sentinela no site do Ministério da Saúde, nem dados produzido por essa rede.</a:t>
            </a:r>
          </a:p>
          <a:p>
            <a:pPr lvl="1">
              <a:buFont typeface="Wingdings" charset="2"/>
              <a:buChar char="ü"/>
            </a:pPr>
            <a:endParaRPr lang="pt-BR" sz="2400" dirty="0">
              <a:latin typeface="Perpetua" panose="02020502060401020303" pitchFamily="18" charset="0"/>
            </a:endParaRPr>
          </a:p>
          <a:p>
            <a:pPr>
              <a:buFont typeface="Wingdings" charset="2"/>
              <a:buChar char="ü"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A0334E-6539-4453-8ABE-C38DB332A175}"/>
              </a:ext>
            </a:extLst>
          </p:cNvPr>
          <p:cNvSpPr txBox="1">
            <a:spLocks/>
          </p:cNvSpPr>
          <p:nvPr/>
        </p:nvSpPr>
        <p:spPr>
          <a:xfrm>
            <a:off x="646111" y="40046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altLang="en-US" sz="4000" b="1">
                <a:solidFill>
                  <a:srgbClr val="FFC000"/>
                </a:solidFill>
                <a:latin typeface="Perpetua" panose="02020502060401020303" pitchFamily="18" charset="0"/>
              </a:rPr>
              <a:t>Vigilância epidemiológica</a:t>
            </a:r>
            <a:br>
              <a:rPr lang="en-GB" altLang="en-US" sz="4000" b="1">
                <a:solidFill>
                  <a:srgbClr val="FFC000"/>
                </a:solidFill>
                <a:latin typeface="Perpetua" panose="02020502060401020303" pitchFamily="18" charset="0"/>
              </a:rPr>
            </a:br>
            <a:endParaRPr lang="pt-BR" sz="40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12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87A77002-6B3D-4C13-91B1-3ED69FA7B572}"/>
              </a:ext>
            </a:extLst>
          </p:cNvPr>
          <p:cNvSpPr txBox="1">
            <a:spLocks noChangeArrowheads="1"/>
          </p:cNvSpPr>
          <p:nvPr/>
        </p:nvSpPr>
        <p:spPr>
          <a:xfrm>
            <a:off x="151262" y="461674"/>
            <a:ext cx="11583155" cy="892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buClr>
                <a:schemeClr val="accent6"/>
              </a:buClr>
              <a:buSzPct val="80000"/>
              <a:defRPr sz="2900">
                <a:latin typeface="Arial" pitchFamily="34" charset="0"/>
              </a:defRPr>
            </a:lvl1pPr>
            <a:lvl2pPr marL="914400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 sz="2500">
                <a:solidFill>
                  <a:srgbClr val="002060"/>
                </a:solidFill>
                <a:latin typeface="Arial" pitchFamily="34" charset="0"/>
              </a:defRPr>
            </a:lvl2pPr>
            <a:lvl3pPr marL="914400" indent="-457200"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defRPr sz="2500">
                <a:latin typeface="Arial" pitchFamily="34" charset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ABA948"/>
              </a:buClr>
            </a:pPr>
            <a:endParaRPr lang="en-GB" altLang="en-US" dirty="0"/>
          </a:p>
          <a:p>
            <a:pPr marL="1371600" lvl="1">
              <a:lnSpc>
                <a:spcPct val="150000"/>
              </a:lnSpc>
              <a:buClr>
                <a:srgbClr val="FFC000"/>
              </a:buClr>
              <a:buSzPct val="90000"/>
            </a:pP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</a:rPr>
              <a:t>ISTs de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notificação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compulsória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</a:rPr>
              <a:t> universal</a:t>
            </a:r>
          </a:p>
          <a:p>
            <a:pPr marL="2171700" lvl="3" indent="-342900">
              <a:lnSpc>
                <a:spcPct val="200000"/>
              </a:lnSpc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Sífilis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congênita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</a:p>
          <a:p>
            <a:pPr marL="2171700" lvl="3" indent="-342900">
              <a:lnSpc>
                <a:spcPct val="200000"/>
              </a:lnSpc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Sífilis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em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gestantes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</a:p>
          <a:p>
            <a:pPr marL="2171700" lvl="3" indent="-342900">
              <a:lnSpc>
                <a:spcPct val="200000"/>
              </a:lnSpc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Sífilis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</a:rPr>
              <a:t>adquirida</a:t>
            </a:r>
            <a:endParaRPr lang="en-GB" altLang="en-US" sz="2400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marL="2171700" lvl="3" indent="-342900">
              <a:lnSpc>
                <a:spcPct val="200000"/>
              </a:lnSpc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Hepatites B</a:t>
            </a:r>
          </a:p>
          <a:p>
            <a:pPr marL="2171700" lvl="3" indent="-342900">
              <a:lnSpc>
                <a:spcPct val="200000"/>
              </a:lnSpc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 HIV e Síndrome da Imunodeficiência Adquirida</a:t>
            </a:r>
          </a:p>
          <a:p>
            <a:pPr marL="2171700" lvl="3" indent="-342900">
              <a:lnSpc>
                <a:spcPct val="200000"/>
              </a:lnSpc>
              <a:buClr>
                <a:srgbClr val="FFC000"/>
              </a:buClr>
              <a:buSzPct val="90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Perpetua" panose="02020502060401020303" pitchFamily="18" charset="0"/>
              </a:rPr>
              <a:t>Infecção pelo HIV em gestante, parturiente ou puérpera e Criança exposta ao risco de transmissão vertical</a:t>
            </a:r>
          </a:p>
          <a:p>
            <a:pPr lvl="1" indent="0">
              <a:lnSpc>
                <a:spcPct val="200000"/>
              </a:lnSpc>
              <a:buClr>
                <a:srgbClr val="ABA948"/>
              </a:buClr>
              <a:buNone/>
            </a:pPr>
            <a:endParaRPr lang="en-GB" altLang="en-US" sz="2400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lvl="1" indent="0">
              <a:lnSpc>
                <a:spcPct val="150000"/>
              </a:lnSpc>
              <a:buClr>
                <a:srgbClr val="ABA948"/>
              </a:buClr>
              <a:buNone/>
            </a:pPr>
            <a:endParaRPr lang="en-GB" altLang="en-US" sz="2800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ABA948"/>
              </a:buClr>
              <a:buFont typeface="Wingdings" panose="05000000000000000000" pitchFamily="2" charset="2"/>
              <a:buChar char="v"/>
            </a:pPr>
            <a:endParaRPr lang="en-GB" altLang="en-US" sz="3200" b="1" dirty="0">
              <a:latin typeface="Perpetua" panose="02020502060401020303" pitchFamily="18" charset="0"/>
            </a:endParaRPr>
          </a:p>
          <a:p>
            <a:pPr>
              <a:buClr>
                <a:srgbClr val="ABA948"/>
              </a:buClr>
            </a:pPr>
            <a:endParaRPr lang="en-GB" alt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74C516-DC7D-46A5-A6DB-D7DEDD32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769"/>
            <a:ext cx="9404723" cy="1114827"/>
          </a:xfrm>
        </p:spPr>
        <p:txBody>
          <a:bodyPr/>
          <a:lstStyle/>
          <a:p>
            <a:pPr algn="ctr"/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Vigilância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epidemiológica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</a:rPr>
              <a:t>/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Brasil</a:t>
            </a:r>
            <a:b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</a:rPr>
            </a:br>
            <a:endParaRPr lang="pt-BR" sz="40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C89677-B90D-4845-85E8-5D7E142A628F}"/>
              </a:ext>
            </a:extLst>
          </p:cNvPr>
          <p:cNvSpPr txBox="1"/>
          <p:nvPr/>
        </p:nvSpPr>
        <p:spPr>
          <a:xfrm>
            <a:off x="6682100" y="2572871"/>
            <a:ext cx="4192088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Perpetua" panose="02020502060401020303" pitchFamily="18" charset="0"/>
              </a:rPr>
              <a:t>Em todas existem medidas </a:t>
            </a:r>
          </a:p>
          <a:p>
            <a:r>
              <a:rPr lang="pt-BR" sz="2400" b="1" dirty="0">
                <a:latin typeface="Perpetua" panose="02020502060401020303" pitchFamily="18" charset="0"/>
              </a:rPr>
              <a:t>de prevenção e controle</a:t>
            </a:r>
          </a:p>
          <a:p>
            <a:r>
              <a:rPr lang="pt-BR" sz="2400" b="1" dirty="0">
                <a:latin typeface="Perpetua" panose="02020502060401020303" pitchFamily="18" charset="0"/>
              </a:rPr>
              <a:t>bastantes efetivas</a:t>
            </a:r>
          </a:p>
        </p:txBody>
      </p:sp>
    </p:spTree>
    <p:extLst>
      <p:ext uri="{BB962C8B-B14F-4D97-AF65-F5344CB8AC3E}">
        <p14:creationId xmlns:p14="http://schemas.microsoft.com/office/powerpoint/2010/main" val="289073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53974" y="1500306"/>
            <a:ext cx="7334250" cy="5343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400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Comuns</a:t>
            </a:r>
            <a:endParaRPr lang="en-GB" altLang="en-US" sz="2200" b="1" dirty="0">
              <a:latin typeface="Perpetua" panose="02020502060401020303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Complicações</a:t>
            </a:r>
            <a:r>
              <a:rPr lang="en-GB" altLang="en-US" sz="2200" b="1" dirty="0">
                <a:latin typeface="Perpetua" panose="02020502060401020303" pitchFamily="18" charset="0"/>
              </a:rPr>
              <a:t> e </a:t>
            </a:r>
            <a:r>
              <a:rPr lang="en-GB" altLang="en-US" sz="2200" b="1" dirty="0" err="1">
                <a:latin typeface="Perpetua" panose="02020502060401020303" pitchFamily="18" charset="0"/>
              </a:rPr>
              <a:t>sequelas</a:t>
            </a:r>
            <a:endParaRPr lang="en-GB" altLang="en-US" sz="2200" b="1" dirty="0">
              <a:latin typeface="Perpetua" panose="02020502060401020303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Frequentemente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assintomáticas</a:t>
            </a:r>
            <a:endParaRPr lang="en-GB" altLang="en-US" sz="2200" b="1" dirty="0">
              <a:latin typeface="Perpetua" panose="02020502060401020303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mais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frequente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em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pessoas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em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idade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reprodutiva</a:t>
            </a:r>
            <a:endParaRPr lang="en-GB" altLang="en-US" sz="2200" b="1" dirty="0">
              <a:latin typeface="Perpetua" panose="02020502060401020303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Populações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chave</a:t>
            </a:r>
            <a:r>
              <a:rPr lang="en-GB" altLang="en-US" sz="2200" b="1" dirty="0">
                <a:latin typeface="Perpetua" panose="02020502060401020303" pitchFamily="18" charset="0"/>
              </a:rPr>
              <a:t> – </a:t>
            </a:r>
            <a:r>
              <a:rPr lang="en-GB" altLang="en-US" sz="2200" b="1" dirty="0" err="1">
                <a:latin typeface="Perpetua" panose="02020502060401020303" pitchFamily="18" charset="0"/>
              </a:rPr>
              <a:t>maior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vulnerabilidade</a:t>
            </a:r>
            <a:endParaRPr lang="en-GB" altLang="en-US" sz="2200" b="1" dirty="0">
              <a:latin typeface="Perpetua" panose="02020502060401020303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Interação</a:t>
            </a:r>
            <a:r>
              <a:rPr lang="en-GB" altLang="en-US" sz="2200" b="1" dirty="0">
                <a:latin typeface="Perpetua" panose="02020502060401020303" pitchFamily="18" charset="0"/>
              </a:rPr>
              <a:t> com HIV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Impacto</a:t>
            </a: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financeiro</a:t>
            </a:r>
            <a:endParaRPr lang="en-GB" altLang="en-US" sz="2200" b="1" dirty="0">
              <a:latin typeface="Perpetua" panose="02020502060401020303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6"/>
              </a:buClr>
              <a:buFontTx/>
              <a:buChar char="•"/>
            </a:pPr>
            <a:r>
              <a:rPr lang="en-GB" altLang="en-US" sz="2200" b="1" dirty="0">
                <a:latin typeface="Perpetua" panose="02020502060401020303" pitchFamily="18" charset="0"/>
              </a:rPr>
              <a:t> </a:t>
            </a:r>
            <a:r>
              <a:rPr lang="en-GB" altLang="en-US" sz="2200" b="1" dirty="0" err="1">
                <a:latin typeface="Perpetua" panose="02020502060401020303" pitchFamily="18" charset="0"/>
              </a:rPr>
              <a:t>Custo</a:t>
            </a:r>
            <a:r>
              <a:rPr lang="en-GB" altLang="en-US" sz="2200" b="1" dirty="0">
                <a:latin typeface="Perpetua" panose="02020502060401020303" pitchFamily="18" charset="0"/>
              </a:rPr>
              <a:t> social (</a:t>
            </a:r>
            <a:r>
              <a:rPr lang="en-GB" altLang="en-US" sz="2200" b="1" dirty="0" err="1">
                <a:latin typeface="Perpetua" panose="02020502060401020303" pitchFamily="18" charset="0"/>
              </a:rPr>
              <a:t>estigma</a:t>
            </a:r>
            <a:r>
              <a:rPr lang="en-GB" altLang="en-US" sz="2200" b="1" dirty="0">
                <a:latin typeface="Perpetua" panose="02020502060401020303" pitchFamily="18" charset="0"/>
              </a:rPr>
              <a:t>)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45F240A-C323-4D52-8E31-56E48D000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74" y="1020175"/>
            <a:ext cx="8501122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chemeClr val="dk1"/>
              </a:buClr>
              <a:buSzPts val="4400"/>
              <a:buFont typeface="Calibri"/>
              <a:buNone/>
              <a:defRPr sz="2800" b="1">
                <a:solidFill>
                  <a:srgbClr val="045273"/>
                </a:solidFill>
                <a:latin typeface="Arial" charset="0"/>
                <a:ea typeface="Calibri"/>
                <a:cs typeface="Arial" charset="0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GB" altLang="en-US" sz="3600" dirty="0">
                <a:solidFill>
                  <a:schemeClr val="tx1"/>
                </a:solidFill>
                <a:latin typeface="Perpetua" panose="02020502060401020303" pitchFamily="18" charset="0"/>
              </a:rPr>
              <a:t>Por que as IST </a:t>
            </a:r>
            <a:r>
              <a:rPr lang="en-GB" altLang="en-US" sz="3600" dirty="0" err="1">
                <a:solidFill>
                  <a:schemeClr val="tx1"/>
                </a:solidFill>
                <a:latin typeface="Perpetua" panose="02020502060401020303" pitchFamily="18" charset="0"/>
              </a:rPr>
              <a:t>são</a:t>
            </a:r>
            <a:r>
              <a:rPr lang="en-GB" altLang="en-US" sz="3600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GB" altLang="en-US" sz="3600" dirty="0" err="1">
                <a:solidFill>
                  <a:schemeClr val="tx1"/>
                </a:solidFill>
                <a:latin typeface="Perpetua" panose="02020502060401020303" pitchFamily="18" charset="0"/>
              </a:rPr>
              <a:t>importantes</a:t>
            </a:r>
            <a:r>
              <a:rPr lang="en-GB" altLang="en-US" sz="3600" dirty="0">
                <a:solidFill>
                  <a:schemeClr val="tx1"/>
                </a:solidFill>
                <a:latin typeface="Perpetua" panose="02020502060401020303" pitchFamily="18" charset="0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EED001-A91F-44C2-89AA-E43C759079CE}"/>
              </a:ext>
            </a:extLst>
          </p:cNvPr>
          <p:cNvSpPr txBox="1">
            <a:spLocks/>
          </p:cNvSpPr>
          <p:nvPr/>
        </p:nvSpPr>
        <p:spPr>
          <a:xfrm>
            <a:off x="2955459" y="314294"/>
            <a:ext cx="52063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FFC000"/>
                </a:solidFill>
                <a:latin typeface="Perpetua" panose="02020502060401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4375" y="1711892"/>
            <a:ext cx="1034527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Total estimado de casos incidentes: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376.4 milhões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Tricomoníase - 156 milhões(IC 95%: 103.4–231.2)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Clamídia -127.2 milhões (IC 95% : 95.1–165.9)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Gonorreias - 86.9 milhões (IC 95% : 58.6–123.4)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Sífilis  - 6,3 milhões (IC 95% : 5.5–7.1</a:t>
            </a:r>
            <a:r>
              <a:rPr lang="pt-BR" sz="2400" dirty="0">
                <a:latin typeface="Perpetua" panose="02020502060401020303" pitchFamily="18" charset="0"/>
              </a:rPr>
              <a:t>)</a:t>
            </a:r>
          </a:p>
        </p:txBody>
      </p:sp>
      <p:sp>
        <p:nvSpPr>
          <p:cNvPr id="4" name="Retângulo 3"/>
          <p:cNvSpPr/>
          <p:nvPr/>
        </p:nvSpPr>
        <p:spPr>
          <a:xfrm>
            <a:off x="4014310" y="6309503"/>
            <a:ext cx="797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200" b="1" dirty="0">
                <a:latin typeface="Perpetua" panose="02020502060401020303" pitchFamily="18" charset="0"/>
              </a:rPr>
              <a:t>Jane </a:t>
            </a:r>
            <a:r>
              <a:rPr lang="pt-BR" sz="1200" b="1" dirty="0" err="1">
                <a:latin typeface="Perpetua" panose="02020502060401020303" pitchFamily="18" charset="0"/>
              </a:rPr>
              <a:t>Rowley</a:t>
            </a:r>
            <a:r>
              <a:rPr lang="pt-BR" sz="1200" b="1" dirty="0">
                <a:latin typeface="Perpetua" panose="02020502060401020303" pitchFamily="18" charset="0"/>
              </a:rPr>
              <a:t> et al.</a:t>
            </a:r>
            <a:r>
              <a:rPr lang="en-US" sz="1200" b="1" dirty="0">
                <a:latin typeface="Perpetua" panose="02020502060401020303" pitchFamily="18" charset="0"/>
              </a:rPr>
              <a:t>Chlamydia, </a:t>
            </a:r>
            <a:r>
              <a:rPr lang="en-US" sz="1200" b="1" dirty="0" err="1">
                <a:latin typeface="Perpetua" panose="02020502060401020303" pitchFamily="18" charset="0"/>
              </a:rPr>
              <a:t>gonorrhoea</a:t>
            </a:r>
            <a:r>
              <a:rPr lang="en-US" sz="1200" b="1" dirty="0">
                <a:latin typeface="Perpetua" panose="02020502060401020303" pitchFamily="18" charset="0"/>
              </a:rPr>
              <a:t>, </a:t>
            </a:r>
            <a:r>
              <a:rPr lang="en-US" sz="1200" b="1" dirty="0" err="1">
                <a:latin typeface="Perpetua" panose="02020502060401020303" pitchFamily="18" charset="0"/>
              </a:rPr>
              <a:t>trichomoniasis</a:t>
            </a:r>
            <a:r>
              <a:rPr lang="en-US" sz="1200" b="1" dirty="0">
                <a:latin typeface="Perpetua" panose="02020502060401020303" pitchFamily="18" charset="0"/>
              </a:rPr>
              <a:t> and syphilis: global prevalence and incidence estimates, 2016. </a:t>
            </a:r>
          </a:p>
          <a:p>
            <a:pPr algn="r"/>
            <a:r>
              <a:rPr lang="en-US" sz="1200" b="1" dirty="0">
                <a:solidFill>
                  <a:srgbClr val="FFC000"/>
                </a:solidFill>
                <a:latin typeface="Perpetua" panose="02020502060401020303" pitchFamily="18" charset="0"/>
              </a:rPr>
              <a:t>Bull World Health Organ 2019;97:548–562P | </a:t>
            </a:r>
            <a:r>
              <a:rPr lang="en-US" sz="12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doi</a:t>
            </a:r>
            <a:r>
              <a:rPr lang="en-US" sz="1200" b="1" dirty="0">
                <a:solidFill>
                  <a:srgbClr val="FFC000"/>
                </a:solidFill>
                <a:latin typeface="Perpetua" panose="02020502060401020303" pitchFamily="18" charset="0"/>
              </a:rPr>
              <a:t>: http://dx.doi.org/10.2471/BLT.18.228486</a:t>
            </a:r>
            <a:endParaRPr lang="pt-BR" sz="12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8184" y="176865"/>
            <a:ext cx="957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Taxas estimadas de incidência e Clamídia,</a:t>
            </a:r>
          </a:p>
          <a:p>
            <a:pPr algn="ctr"/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tricomoníase, gonorreia e sífilis (curáveis)</a:t>
            </a:r>
          </a:p>
          <a:p>
            <a:pPr algn="ctr"/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Revisão sistemática e </a:t>
            </a:r>
            <a:r>
              <a:rPr lang="pt-BR" sz="3600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metanálise</a:t>
            </a:r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 </a:t>
            </a:r>
          </a:p>
          <a:p>
            <a:pPr algn="ctr"/>
            <a:endParaRPr lang="pt-BR" sz="3600" b="1" dirty="0">
              <a:solidFill>
                <a:srgbClr val="FFC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3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03193" y="121026"/>
            <a:ext cx="9404723" cy="1400530"/>
          </a:xfrm>
        </p:spPr>
        <p:txBody>
          <a:bodyPr/>
          <a:lstStyle/>
          <a:p>
            <a:r>
              <a:rPr lang="pt-BR" b="1" dirty="0">
                <a:solidFill>
                  <a:srgbClr val="FFC000"/>
                </a:solidFill>
                <a:latin typeface="Perpetua" panose="02020502060401020303" pitchFamily="18" charset="0"/>
              </a:rPr>
              <a:t>IST no mundo (estimativa</a:t>
            </a:r>
            <a:r>
              <a:rPr lang="pt-BR" sz="3600" b="1" dirty="0">
                <a:solidFill>
                  <a:srgbClr val="FFC000"/>
                </a:solidFill>
                <a:latin typeface="Perpetua" panose="02020502060401020303" pitchFamily="18" charset="0"/>
              </a:rPr>
              <a:t>s)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2376" y="1229602"/>
            <a:ext cx="11134356" cy="526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1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Mais de 500 milhões de pessoas com infecção genital pelo vírus do </a:t>
            </a:r>
            <a: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  <a:t>herpes simplex (HSV)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err="1">
                <a:latin typeface="Perpetua" panose="02020502060401020303" pitchFamily="18" charset="0"/>
              </a:rPr>
              <a:t>ISTs</a:t>
            </a:r>
            <a:r>
              <a:rPr lang="pt-BR" sz="2400" b="1" dirty="0">
                <a:latin typeface="Perpetua" panose="02020502060401020303" pitchFamily="18" charset="0"/>
              </a:rPr>
              <a:t> como HSV tipo 2 e sífilis podem aumentar o risco de aquisição do HIV</a:t>
            </a:r>
          </a:p>
          <a:p>
            <a:pPr lvl="1"/>
            <a:endParaRPr lang="pt-BR" sz="1200" b="1" dirty="0">
              <a:latin typeface="Perpetua" panose="02020502060401020303" pitchFamily="18" charset="0"/>
            </a:endParaRPr>
          </a:p>
          <a:p>
            <a:pPr lvl="1"/>
            <a:r>
              <a:rPr lang="pt-BR" sz="1200" b="1" dirty="0">
                <a:latin typeface="Perpetua" panose="02020502060401020303" pitchFamily="18" charset="0"/>
              </a:rPr>
              <a:t>Katharine J </a:t>
            </a:r>
            <a:r>
              <a:rPr lang="pt-BR" sz="1400" b="1" dirty="0" err="1">
                <a:latin typeface="Perpetua" panose="02020502060401020303" pitchFamily="18" charset="0"/>
              </a:rPr>
              <a:t>Looker</a:t>
            </a:r>
            <a:r>
              <a:rPr lang="pt-BR" sz="1400" b="1" dirty="0">
                <a:latin typeface="Perpetua" panose="02020502060401020303" pitchFamily="18" charset="0"/>
              </a:rPr>
              <a:t> et al.</a:t>
            </a:r>
            <a:r>
              <a:rPr lang="en-US" sz="1400" b="1" dirty="0">
                <a:latin typeface="Perpetua" panose="02020502060401020303" pitchFamily="18" charset="0"/>
              </a:rPr>
              <a:t> Global and regional estimates of the contribution of herpes simplex virus type 2 infection to HIV incidence: a 	population attributable fraction analysis using published epidemiological data. </a:t>
            </a:r>
            <a:r>
              <a:rPr lang="en-US" sz="1400" b="1" dirty="0">
                <a:solidFill>
                  <a:srgbClr val="FFC000"/>
                </a:solidFill>
                <a:latin typeface="Perpetua" panose="02020502060401020303" pitchFamily="18" charset="0"/>
              </a:rPr>
              <a:t>www.thelancet.com/infection Vol 20 February 2020</a:t>
            </a:r>
            <a:endParaRPr lang="pt-BR" sz="1400" b="1" dirty="0">
              <a:solidFill>
                <a:srgbClr val="FFC000"/>
              </a:solidFill>
              <a:latin typeface="Perpetua" panose="02020502060401020303" pitchFamily="18" charset="0"/>
            </a:endParaRPr>
          </a:p>
          <a:p>
            <a:pPr>
              <a:lnSpc>
                <a:spcPts val="4100"/>
              </a:lnSpc>
            </a:pPr>
            <a:endParaRPr lang="pt-BR" sz="2400" b="1" dirty="0">
              <a:solidFill>
                <a:srgbClr val="FFC000"/>
              </a:solidFill>
              <a:latin typeface="Perpetua" panose="02020502060401020303" pitchFamily="18" charset="0"/>
            </a:endParaRPr>
          </a:p>
          <a:p>
            <a:pPr marL="342900" indent="-342900">
              <a:lnSpc>
                <a:spcPts val="4100"/>
              </a:lnSpc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FFC000"/>
              </a:solidFill>
              <a:latin typeface="Perpetua" panose="02020502060401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Perpetua" panose="02020502060401020303" pitchFamily="18" charset="0"/>
              </a:rPr>
              <a:t>  Mais de 290 milhões de mulheres têm uma infecção por </a:t>
            </a:r>
            <a:r>
              <a:rPr lang="pt-BR" sz="2400" b="1" dirty="0">
                <a:solidFill>
                  <a:srgbClr val="FFC000"/>
                </a:solidFill>
                <a:latin typeface="Perpetua" panose="02020502060401020303" pitchFamily="18" charset="0"/>
              </a:rPr>
              <a:t>papilomavírus humano (HPV)</a:t>
            </a:r>
            <a:endParaRPr lang="pt-BR" cap="all" dirty="0"/>
          </a:p>
          <a:p>
            <a:r>
              <a:rPr lang="pt-BR" sz="1200" dirty="0">
                <a:latin typeface="Perpetua" panose="02020502060401020303" pitchFamily="18" charset="0"/>
                <a:hlinkClick r:id="rId2" tooltip="Correspondence information about the author Dr Silvia de Sanjosé, MD "/>
              </a:rPr>
              <a:t>Silvia de </a:t>
            </a:r>
            <a:r>
              <a:rPr lang="pt-BR" sz="1200" dirty="0" err="1">
                <a:latin typeface="Perpetua" panose="02020502060401020303" pitchFamily="18" charset="0"/>
                <a:hlinkClick r:id="rId2" tooltip="Correspondence information about the author Dr Silvia de Sanjosé, MD "/>
              </a:rPr>
              <a:t>Sanjosé</a:t>
            </a:r>
            <a:r>
              <a:rPr lang="pt-BR" sz="1200" dirty="0">
                <a:latin typeface="Perpetua" panose="02020502060401020303" pitchFamily="18" charset="0"/>
                <a:hlinkClick r:id="rId2" tooltip="Correspondence information about the author Dr Silvia de Sanjosé, MD "/>
              </a:rPr>
              <a:t>, MD </a:t>
            </a:r>
            <a:r>
              <a:rPr lang="pt-BR" sz="1200" dirty="0">
                <a:latin typeface="Perpetua" panose="02020502060401020303" pitchFamily="18" charset="0"/>
              </a:rPr>
              <a:t>et al. </a:t>
            </a:r>
            <a:r>
              <a:rPr lang="pt-BR" sz="1200" dirty="0" err="1">
                <a:latin typeface="Perpetua" panose="02020502060401020303" pitchFamily="18" charset="0"/>
              </a:rPr>
              <a:t>Worldwide</a:t>
            </a:r>
            <a:r>
              <a:rPr lang="pt-BR" sz="1200" dirty="0">
                <a:latin typeface="Perpetua" panose="02020502060401020303" pitchFamily="18" charset="0"/>
              </a:rPr>
              <a:t> </a:t>
            </a:r>
            <a:r>
              <a:rPr lang="pt-BR" sz="1200" dirty="0" err="1">
                <a:latin typeface="Perpetua" panose="02020502060401020303" pitchFamily="18" charset="0"/>
              </a:rPr>
              <a:t>prevalence</a:t>
            </a:r>
            <a:r>
              <a:rPr lang="pt-BR" sz="1200" dirty="0">
                <a:latin typeface="Perpetua" panose="02020502060401020303" pitchFamily="18" charset="0"/>
              </a:rPr>
              <a:t> </a:t>
            </a:r>
            <a:r>
              <a:rPr lang="pt-BR" sz="1200" dirty="0" err="1">
                <a:latin typeface="Perpetua" panose="02020502060401020303" pitchFamily="18" charset="0"/>
              </a:rPr>
              <a:t>and</a:t>
            </a:r>
            <a:r>
              <a:rPr lang="pt-BR" sz="1200" dirty="0">
                <a:latin typeface="Perpetua" panose="02020502060401020303" pitchFamily="18" charset="0"/>
              </a:rPr>
              <a:t> </a:t>
            </a:r>
            <a:r>
              <a:rPr lang="pt-BR" sz="1200" dirty="0" err="1">
                <a:latin typeface="Perpetua" panose="02020502060401020303" pitchFamily="18" charset="0"/>
              </a:rPr>
              <a:t>genotype</a:t>
            </a:r>
            <a:r>
              <a:rPr lang="pt-BR" sz="1200" dirty="0">
                <a:latin typeface="Perpetua" panose="02020502060401020303" pitchFamily="18" charset="0"/>
              </a:rPr>
              <a:t> </a:t>
            </a:r>
            <a:r>
              <a:rPr lang="pt-BR" sz="1200" dirty="0" err="1">
                <a:latin typeface="Perpetua" panose="02020502060401020303" pitchFamily="18" charset="0"/>
              </a:rPr>
              <a:t>distribution</a:t>
            </a:r>
            <a:r>
              <a:rPr lang="pt-BR" sz="1200" dirty="0">
                <a:latin typeface="Perpetua" panose="02020502060401020303" pitchFamily="18" charset="0"/>
              </a:rPr>
              <a:t> </a:t>
            </a:r>
            <a:r>
              <a:rPr lang="pt-BR" sz="1200" dirty="0" err="1">
                <a:latin typeface="Perpetua" panose="02020502060401020303" pitchFamily="18" charset="0"/>
              </a:rPr>
              <a:t>of</a:t>
            </a:r>
            <a:r>
              <a:rPr lang="pt-BR" sz="1200" dirty="0">
                <a:latin typeface="Perpetua" panose="02020502060401020303" pitchFamily="18" charset="0"/>
              </a:rPr>
              <a:t> cervical </a:t>
            </a:r>
            <a:r>
              <a:rPr lang="pt-BR" sz="1200" dirty="0" err="1">
                <a:latin typeface="Perpetua" panose="02020502060401020303" pitchFamily="18" charset="0"/>
              </a:rPr>
              <a:t>human</a:t>
            </a:r>
            <a:r>
              <a:rPr lang="pt-BR" sz="1200" dirty="0">
                <a:latin typeface="Perpetua" panose="02020502060401020303" pitchFamily="18" charset="0"/>
              </a:rPr>
              <a:t> </a:t>
            </a:r>
            <a:r>
              <a:rPr lang="pt-BR" sz="1200" dirty="0" err="1">
                <a:latin typeface="Perpetua" panose="02020502060401020303" pitchFamily="18" charset="0"/>
              </a:rPr>
              <a:t>papillomavirus</a:t>
            </a:r>
            <a:r>
              <a:rPr lang="pt-BR" sz="1200" dirty="0">
                <a:latin typeface="Perpetua" panose="02020502060401020303" pitchFamily="18" charset="0"/>
              </a:rPr>
              <a:t> DNA in </a:t>
            </a:r>
            <a:r>
              <a:rPr lang="pt-BR" sz="1200" dirty="0" err="1">
                <a:latin typeface="Perpetua" panose="02020502060401020303" pitchFamily="18" charset="0"/>
              </a:rPr>
              <a:t>women</a:t>
            </a:r>
            <a:r>
              <a:rPr lang="pt-BR" sz="1200" dirty="0">
                <a:latin typeface="Perpetua" panose="02020502060401020303" pitchFamily="18" charset="0"/>
              </a:rPr>
              <a:t> </a:t>
            </a:r>
            <a:r>
              <a:rPr lang="pt-BR" sz="1200" dirty="0" err="1">
                <a:latin typeface="Perpetua" panose="02020502060401020303" pitchFamily="18" charset="0"/>
              </a:rPr>
              <a:t>with</a:t>
            </a:r>
            <a:r>
              <a:rPr lang="pt-BR" sz="1200" dirty="0">
                <a:latin typeface="Perpetua" panose="02020502060401020303" pitchFamily="18" charset="0"/>
              </a:rPr>
              <a:t> normal </a:t>
            </a:r>
            <a:r>
              <a:rPr lang="pt-BR" sz="1200" dirty="0" err="1">
                <a:latin typeface="Perpetua" panose="02020502060401020303" pitchFamily="18" charset="0"/>
              </a:rPr>
              <a:t>cytology</a:t>
            </a:r>
            <a:r>
              <a:rPr lang="pt-BR" sz="1200" dirty="0">
                <a:latin typeface="Perpetua" panose="02020502060401020303" pitchFamily="18" charset="0"/>
              </a:rPr>
              <a:t>: a meta-</a:t>
            </a:r>
            <a:r>
              <a:rPr lang="pt-BR" sz="1200" dirty="0" err="1">
                <a:latin typeface="Perpetua" panose="02020502060401020303" pitchFamily="18" charset="0"/>
              </a:rPr>
              <a:t>analysis</a:t>
            </a:r>
            <a:endParaRPr lang="pt-BR" sz="1200" dirty="0">
              <a:latin typeface="Perpetua" panose="02020502060401020303" pitchFamily="18" charset="0"/>
            </a:endParaRPr>
          </a:p>
          <a:p>
            <a:r>
              <a:rPr lang="fr-FR" sz="1200" dirty="0">
                <a:latin typeface="Perpetua" panose="02020502060401020303" pitchFamily="18" charset="0"/>
              </a:rPr>
              <a:t> </a:t>
            </a:r>
            <a:r>
              <a:rPr lang="fr-FR" sz="1200" dirty="0">
                <a:solidFill>
                  <a:srgbClr val="FFC000"/>
                </a:solidFill>
                <a:latin typeface="Perpetua" panose="02020502060401020303" pitchFamily="18" charset="0"/>
              </a:rPr>
              <a:t>Lancet Infect Dis. </a:t>
            </a:r>
            <a:r>
              <a:rPr lang="fr-FR" sz="1200" dirty="0">
                <a:latin typeface="Perpetua" panose="02020502060401020303" pitchFamily="18" charset="0"/>
              </a:rPr>
              <a:t>2007 Jul;7(7):453-9</a:t>
            </a:r>
            <a:r>
              <a:rPr lang="pt-BR" sz="1200" dirty="0">
                <a:latin typeface="Perpetua" panose="02020502060401020303" pitchFamily="18" charset="0"/>
              </a:rPr>
              <a:t>:</a:t>
            </a:r>
            <a:r>
              <a:rPr lang="pt-BR" sz="1200" dirty="0">
                <a:latin typeface="Perpetua" panose="02020502060401020303" pitchFamily="18" charset="0"/>
                <a:hlinkClick r:id="rId3"/>
              </a:rPr>
              <a:t>https://doi.org/10.1016/S1473-3099(07)70158-5</a:t>
            </a:r>
            <a:endParaRPr lang="pt-BR" sz="1200" b="1" dirty="0">
              <a:solidFill>
                <a:srgbClr val="FFC000"/>
              </a:solidFill>
              <a:latin typeface="Perpetua" panose="02020502060401020303" pitchFamily="18" charset="0"/>
            </a:endParaRPr>
          </a:p>
          <a:p>
            <a:pPr>
              <a:lnSpc>
                <a:spcPts val="4100"/>
              </a:lnSpc>
            </a:pPr>
            <a:endParaRPr lang="pt-BR" sz="2400" b="1" dirty="0">
              <a:latin typeface="Perpetua" panose="02020502060401020303" pitchFamily="18" charset="0"/>
            </a:endParaRPr>
          </a:p>
          <a:p>
            <a:pPr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pt-BR" sz="1400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94128"/>
            <a:ext cx="9404723" cy="1400530"/>
          </a:xfrm>
        </p:spPr>
        <p:txBody>
          <a:bodyPr/>
          <a:lstStyle/>
          <a:p>
            <a:pPr algn="ctr"/>
            <a:r>
              <a:rPr lang="pt-BR" b="1" dirty="0" err="1">
                <a:solidFill>
                  <a:srgbClr val="FFC000"/>
                </a:solidFill>
                <a:latin typeface="Perpetua" panose="02020502060401020303" pitchFamily="18" charset="0"/>
              </a:rPr>
              <a:t>Síflis</a:t>
            </a:r>
            <a:r>
              <a:rPr lang="pt-BR" b="1" dirty="0">
                <a:solidFill>
                  <a:srgbClr val="FFC000"/>
                </a:solidFill>
                <a:latin typeface="Perpetua" panose="02020502060401020303" pitchFamily="18" charset="0"/>
              </a:rPr>
              <a:t> no mundo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855569"/>
            <a:ext cx="10336306" cy="59256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Perpetua" panose="02020502060401020303" pitchFamily="18" charset="0"/>
              </a:rPr>
              <a:t>Estimativa</a:t>
            </a:r>
            <a:r>
              <a:rPr lang="en-US" sz="2400" b="1" dirty="0">
                <a:latin typeface="Perpetua" panose="02020502060401020303" pitchFamily="18" charset="0"/>
              </a:rPr>
              <a:t> global </a:t>
            </a:r>
            <a:r>
              <a:rPr lang="en-US" sz="2400" b="1" dirty="0" err="1">
                <a:latin typeface="Perpetua" panose="02020502060401020303" pitchFamily="18" charset="0"/>
              </a:rPr>
              <a:t>sífilis</a:t>
            </a:r>
            <a:r>
              <a:rPr lang="en-US" sz="2400" b="1" dirty="0">
                <a:latin typeface="Perpetua" panose="02020502060401020303" pitchFamily="18" charset="0"/>
              </a:rPr>
              <a:t> </a:t>
            </a:r>
            <a:r>
              <a:rPr lang="en-US" sz="2400" b="1" dirty="0" err="1">
                <a:latin typeface="Perpetua" panose="02020502060401020303" pitchFamily="18" charset="0"/>
              </a:rPr>
              <a:t>em</a:t>
            </a:r>
            <a:r>
              <a:rPr lang="en-US" sz="2400" b="1" dirty="0">
                <a:latin typeface="Perpetua" panose="02020502060401020303" pitchFamily="18" charset="0"/>
              </a:rPr>
              <a:t> 2016 </a:t>
            </a:r>
            <a:r>
              <a:rPr lang="en-US" sz="2400" b="1" dirty="0" err="1">
                <a:latin typeface="Perpetua" panose="02020502060401020303" pitchFamily="18" charset="0"/>
              </a:rPr>
              <a:t>foi</a:t>
            </a:r>
            <a:r>
              <a:rPr lang="en-US" sz="2400" b="1" dirty="0">
                <a:latin typeface="Perpetua" panose="02020502060401020303" pitchFamily="18" charset="0"/>
              </a:rPr>
              <a:t> de  0.69% (IC 95% 0.57–0.81%)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erpetua" panose="02020502060401020303" pitchFamily="18" charset="0"/>
              </a:rPr>
              <a:t>Taxa global de 473 </a:t>
            </a:r>
            <a:r>
              <a:rPr lang="en-US" sz="2400" b="1" dirty="0" err="1">
                <a:latin typeface="Perpetua" panose="02020502060401020303" pitchFamily="18" charset="0"/>
              </a:rPr>
              <a:t>casos</a:t>
            </a:r>
            <a:r>
              <a:rPr lang="en-US" sz="2400" b="1" dirty="0">
                <a:latin typeface="Perpetua" panose="02020502060401020303" pitchFamily="18" charset="0"/>
              </a:rPr>
              <a:t> por 100.000 </a:t>
            </a:r>
            <a:r>
              <a:rPr lang="en-US" sz="2400" b="1" dirty="0" err="1">
                <a:latin typeface="Perpetua" panose="02020502060401020303" pitchFamily="18" charset="0"/>
              </a:rPr>
              <a:t>nascidos</a:t>
            </a:r>
            <a:r>
              <a:rPr lang="en-US" sz="2400" b="1" dirty="0">
                <a:latin typeface="Perpetua" panose="02020502060401020303" pitchFamily="18" charset="0"/>
              </a:rPr>
              <a:t> </a:t>
            </a:r>
            <a:r>
              <a:rPr lang="en-US" sz="2400" b="1" dirty="0" err="1">
                <a:latin typeface="Perpetua" panose="02020502060401020303" pitchFamily="18" charset="0"/>
              </a:rPr>
              <a:t>vivos</a:t>
            </a:r>
            <a:r>
              <a:rPr lang="en-US" sz="2400" b="1" dirty="0">
                <a:latin typeface="Perpetua" panose="02020502060401020303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Perpetua" panose="02020502060401020303" pitchFamily="18" charset="0"/>
              </a:rPr>
              <a:t>661.000 </a:t>
            </a:r>
            <a:r>
              <a:rPr lang="en-US" sz="2400" b="1" dirty="0" err="1">
                <a:latin typeface="Perpetua" panose="02020502060401020303" pitchFamily="18" charset="0"/>
              </a:rPr>
              <a:t>casos</a:t>
            </a:r>
            <a:r>
              <a:rPr lang="en-US" sz="2400" b="1" dirty="0">
                <a:latin typeface="Perpetua" panose="02020502060401020303" pitchFamily="18" charset="0"/>
              </a:rPr>
              <a:t> de </a:t>
            </a:r>
            <a:r>
              <a:rPr lang="en-US" sz="2400" b="1" dirty="0" err="1">
                <a:latin typeface="Perpetua" panose="02020502060401020303" pitchFamily="18" charset="0"/>
              </a:rPr>
              <a:t>sífilis</a:t>
            </a:r>
            <a:r>
              <a:rPr lang="en-US" sz="2400" b="1" dirty="0">
                <a:latin typeface="Perpetua" panose="02020502060401020303" pitchFamily="18" charset="0"/>
              </a:rPr>
              <a:t> </a:t>
            </a:r>
            <a:r>
              <a:rPr lang="en-US" sz="2400" b="1" dirty="0" err="1">
                <a:latin typeface="Perpetua" panose="02020502060401020303" pitchFamily="18" charset="0"/>
              </a:rPr>
              <a:t>congênita</a:t>
            </a:r>
            <a:r>
              <a:rPr lang="en-US" sz="2400" b="1" dirty="0">
                <a:latin typeface="Perpetua" panose="02020502060401020303" pitchFamily="18" charset="0"/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en-US" sz="2400" b="1" dirty="0" err="1">
                <a:latin typeface="Perpetua" panose="02020502060401020303" pitchFamily="18" charset="0"/>
              </a:rPr>
              <a:t>Incluindo</a:t>
            </a:r>
            <a:r>
              <a:rPr lang="en-US" sz="2400" b="1" dirty="0">
                <a:latin typeface="Perpetua" panose="02020502060401020303" pitchFamily="18" charset="0"/>
              </a:rPr>
              <a:t> 355,000 </a:t>
            </a:r>
            <a:r>
              <a:rPr lang="en-US" sz="2400" b="1" dirty="0" err="1">
                <a:latin typeface="Perpetua" panose="02020502060401020303" pitchFamily="18" charset="0"/>
              </a:rPr>
              <a:t>desfechos</a:t>
            </a:r>
            <a:r>
              <a:rPr lang="en-US" sz="2400" b="1" dirty="0">
                <a:latin typeface="Perpetua" panose="02020502060401020303" pitchFamily="18" charset="0"/>
              </a:rPr>
              <a:t> </a:t>
            </a:r>
            <a:r>
              <a:rPr lang="en-US" sz="2400" b="1" dirty="0" err="1">
                <a:latin typeface="Perpetua" panose="02020502060401020303" pitchFamily="18" charset="0"/>
              </a:rPr>
              <a:t>não</a:t>
            </a:r>
            <a:r>
              <a:rPr lang="en-US" sz="2400" b="1" dirty="0">
                <a:latin typeface="Perpetua" panose="02020502060401020303" pitchFamily="18" charset="0"/>
              </a:rPr>
              <a:t> </a:t>
            </a:r>
            <a:r>
              <a:rPr lang="en-US" sz="2400" b="1" dirty="0" err="1">
                <a:latin typeface="Perpetua" panose="02020502060401020303" pitchFamily="18" charset="0"/>
              </a:rPr>
              <a:t>favoráveis</a:t>
            </a:r>
            <a:r>
              <a:rPr lang="en-US" sz="2400" b="1" dirty="0">
                <a:latin typeface="Perpetua" panose="02020502060401020303" pitchFamily="18" charset="0"/>
              </a:rPr>
              <a:t> </a:t>
            </a:r>
            <a:r>
              <a:rPr lang="en-US" sz="2400" b="1" dirty="0" err="1">
                <a:latin typeface="Perpetua" panose="02020502060401020303" pitchFamily="18" charset="0"/>
              </a:rPr>
              <a:t>ao</a:t>
            </a:r>
            <a:r>
              <a:rPr lang="en-US" sz="2400" b="1" dirty="0">
                <a:latin typeface="Perpetua" panose="02020502060401020303" pitchFamily="18" charset="0"/>
              </a:rPr>
              <a:t> </a:t>
            </a:r>
            <a:r>
              <a:rPr lang="en-US" sz="2400" b="1" dirty="0" err="1">
                <a:latin typeface="Perpetua" panose="02020502060401020303" pitchFamily="18" charset="0"/>
              </a:rPr>
              <a:t>nascer</a:t>
            </a:r>
            <a:r>
              <a:rPr lang="en-US" sz="2400" b="1" dirty="0">
                <a:latin typeface="Perpetua" panose="02020502060401020303" pitchFamily="18" charset="0"/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en-US" sz="2400" b="1" dirty="0">
                <a:latin typeface="Perpetua" panose="02020502060401020303" pitchFamily="18" charset="0"/>
              </a:rPr>
              <a:t>306.000 c</a:t>
            </a:r>
            <a:r>
              <a:rPr lang="pt-BR" sz="2400" b="1" dirty="0" err="1">
                <a:latin typeface="Perpetua" panose="02020502060401020303" pitchFamily="18" charset="0"/>
              </a:rPr>
              <a:t>asos</a:t>
            </a:r>
            <a:r>
              <a:rPr lang="pt-BR" sz="2400" b="1" dirty="0">
                <a:latin typeface="Perpetua" panose="02020502060401020303" pitchFamily="18" charset="0"/>
              </a:rPr>
              <a:t> não clínicos de SC (lactentes sem sinais clínicos, nascidos de mães não tratadas),</a:t>
            </a:r>
          </a:p>
          <a:p>
            <a:pPr lvl="2">
              <a:lnSpc>
                <a:spcPct val="150000"/>
              </a:lnSpc>
            </a:pPr>
            <a:r>
              <a:rPr lang="pt-BR" sz="2400" b="1" dirty="0">
                <a:latin typeface="Perpetua" panose="02020502060401020303" pitchFamily="18" charset="0"/>
              </a:rPr>
              <a:t>143.000 óbitos fetais e natimortos, </a:t>
            </a:r>
          </a:p>
          <a:p>
            <a:pPr lvl="2">
              <a:lnSpc>
                <a:spcPct val="150000"/>
              </a:lnSpc>
            </a:pPr>
            <a:r>
              <a:rPr lang="pt-BR" sz="2400" b="1" dirty="0">
                <a:latin typeface="Perpetua" panose="02020502060401020303" pitchFamily="18" charset="0"/>
              </a:rPr>
              <a:t>61.000 óbitos neonatais, </a:t>
            </a:r>
          </a:p>
          <a:p>
            <a:pPr lvl="2">
              <a:lnSpc>
                <a:spcPct val="150000"/>
              </a:lnSpc>
            </a:pPr>
            <a:r>
              <a:rPr lang="pt-BR" sz="2400" b="1" dirty="0">
                <a:latin typeface="Perpetua" panose="02020502060401020303" pitchFamily="18" charset="0"/>
              </a:rPr>
              <a:t>41.000 prematuros ou com baixo peso</a:t>
            </a:r>
            <a:r>
              <a:rPr lang="pt-BR" sz="2200" b="1" dirty="0">
                <a:latin typeface="Perpetua" panose="02020502060401020303" pitchFamily="18" charset="0"/>
              </a:rPr>
              <a:t>.</a:t>
            </a:r>
          </a:p>
          <a:p>
            <a:pPr marL="457200" lvl="1" indent="0" algn="r">
              <a:lnSpc>
                <a:spcPct val="150000"/>
              </a:lnSpc>
              <a:buNone/>
            </a:pPr>
            <a:r>
              <a:rPr lang="pt-BR" sz="1400" b="1" dirty="0">
                <a:latin typeface="Perpetua" panose="02020502060401020303" pitchFamily="18" charset="0"/>
              </a:rPr>
              <a:t>	</a:t>
            </a:r>
            <a:r>
              <a:rPr lang="pt-BR" sz="1400" b="1" dirty="0" err="1">
                <a:latin typeface="Perpetua" panose="02020502060401020303" pitchFamily="18" charset="0"/>
              </a:rPr>
              <a:t>Eline</a:t>
            </a:r>
            <a:r>
              <a:rPr lang="pt-BR" sz="1400" b="1" dirty="0">
                <a:latin typeface="Perpetua" panose="02020502060401020303" pitchFamily="18" charset="0"/>
              </a:rPr>
              <a:t> L. </a:t>
            </a:r>
            <a:r>
              <a:rPr lang="pt-BR" sz="1400" b="1" dirty="0" err="1">
                <a:latin typeface="Perpetua" panose="02020502060401020303" pitchFamily="18" charset="0"/>
              </a:rPr>
              <a:t>Korenromp</a:t>
            </a:r>
            <a:r>
              <a:rPr lang="en-US" sz="1400" b="1" dirty="0">
                <a:latin typeface="Perpetua" panose="02020502060401020303" pitchFamily="18" charset="0"/>
              </a:rPr>
              <a:t>Global burden of maternal and congenital syphilis and associated adverse birth outcomes—Estimates for 2016 and progress since 2012 </a:t>
            </a:r>
            <a:r>
              <a:rPr lang="en-US" sz="1400" b="1" dirty="0">
                <a:solidFill>
                  <a:srgbClr val="FFC000"/>
                </a:solidFill>
                <a:latin typeface="Perpetua" panose="02020502060401020303" pitchFamily="18" charset="0"/>
              </a:rPr>
              <a:t>PLOS ONE </a:t>
            </a:r>
            <a:r>
              <a:rPr lang="en-US" sz="1400" b="1" dirty="0">
                <a:latin typeface="Perpetua" panose="02020502060401020303" pitchFamily="18" charset="0"/>
              </a:rPr>
              <a:t>| https://doi.org/10.1371/journal.pone.0211720 February 27, 2019 </a:t>
            </a:r>
            <a:endParaRPr lang="pt-BR" sz="1400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6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900" y="142534"/>
            <a:ext cx="7772400" cy="6096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altLang="en-US" sz="36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Complicações</a:t>
            </a:r>
            <a:r>
              <a:rPr lang="en-GB" altLang="en-US" sz="36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e </a:t>
            </a:r>
            <a:r>
              <a:rPr lang="en-GB" altLang="en-US" sz="36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sequelas</a:t>
            </a:r>
            <a:r>
              <a:rPr lang="en-GB" altLang="en-US" sz="36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das IST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095" y="887506"/>
            <a:ext cx="4545106" cy="58270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altLang="en-US" sz="3300" b="1" dirty="0" err="1"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Adultos</a:t>
            </a:r>
            <a:endParaRPr lang="en-GB" altLang="en-US" sz="3300" b="1" dirty="0">
              <a:latin typeface="Perpetua" panose="02020502060401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3700">
              <a:lnSpc>
                <a:spcPct val="160000"/>
              </a:lnSpc>
            </a:pP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Doença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inflamatória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pélvica</a:t>
            </a: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  <a:p>
            <a:pPr marL="393700">
              <a:lnSpc>
                <a:spcPct val="160000"/>
              </a:lnSpc>
            </a:pP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Gravidez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ectópica</a:t>
            </a:r>
            <a:endParaRPr lang="en-GB" altLang="en-US" sz="2400" b="1" dirty="0">
              <a:solidFill>
                <a:schemeClr val="tx1"/>
              </a:solidFill>
              <a:latin typeface="Perpetua" panose="02020502060401020303" pitchFamily="18" charset="0"/>
              <a:cs typeface="Tahoma" pitchFamily="34" charset="0"/>
            </a:endParaRPr>
          </a:p>
          <a:p>
            <a:pPr marL="393700">
              <a:lnSpc>
                <a:spcPct val="160000"/>
              </a:lnSpc>
            </a:pP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Abortamentos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espontâneos</a:t>
            </a:r>
            <a:endParaRPr lang="en-GB" altLang="en-US" sz="2400" b="1" dirty="0">
              <a:solidFill>
                <a:schemeClr val="tx1"/>
              </a:solidFill>
              <a:latin typeface="Perpetua" panose="02020502060401020303" pitchFamily="18" charset="0"/>
              <a:cs typeface="Tahoma" pitchFamily="34" charset="0"/>
            </a:endParaRPr>
          </a:p>
          <a:p>
            <a:pPr marL="393700">
              <a:lnSpc>
                <a:spcPct val="160000"/>
              </a:lnSpc>
            </a:pP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I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nfecções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pós-parto</a:t>
            </a:r>
            <a:endParaRPr lang="en-GB" altLang="en-US" sz="2400" b="1" dirty="0">
              <a:solidFill>
                <a:schemeClr val="tx1"/>
              </a:solidFill>
              <a:latin typeface="Perpetua" panose="02020502060401020303" pitchFamily="18" charset="0"/>
              <a:cs typeface="Tahoma" pitchFamily="34" charset="0"/>
            </a:endParaRPr>
          </a:p>
          <a:p>
            <a:pPr marL="393700">
              <a:lnSpc>
                <a:spcPct val="160000"/>
              </a:lnSpc>
            </a:pP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4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Infertilidade</a:t>
            </a:r>
            <a:r>
              <a:rPr lang="en-GB" altLang="en-US" sz="24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      </a:t>
            </a:r>
          </a:p>
          <a:p>
            <a:pPr marL="393700">
              <a:lnSpc>
                <a:spcPct val="160000"/>
              </a:lnSpc>
            </a:pP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	         e/</a:t>
            </a:r>
            <a:r>
              <a:rPr lang="en-GB" altLang="en-US" sz="2400" b="1" dirty="0" err="1">
                <a:latin typeface="Perpetua" panose="02020502060401020303" pitchFamily="18" charset="0"/>
                <a:cs typeface="Tahoma" pitchFamily="34" charset="0"/>
              </a:rPr>
              <a:t>ou</a:t>
            </a:r>
            <a:r>
              <a:rPr lang="en-GB" altLang="en-US" sz="2400" b="1" dirty="0">
                <a:latin typeface="Perpetua" panose="02020502060401020303" pitchFamily="18" charset="0"/>
                <a:cs typeface="Tahoma" pitchFamily="34" charset="0"/>
              </a:rPr>
              <a:t> </a:t>
            </a:r>
            <a:endParaRPr lang="en-GB" altLang="en-US" sz="2400" b="1" dirty="0">
              <a:solidFill>
                <a:schemeClr val="tx1"/>
              </a:solidFill>
              <a:latin typeface="Perpetua" panose="02020502060401020303" pitchFamily="18" charset="0"/>
              <a:cs typeface="Tahoma" pitchFamily="34" charset="0"/>
            </a:endParaRPr>
          </a:p>
          <a:p>
            <a:pPr marL="793750" lvl="1">
              <a:lnSpc>
                <a:spcPct val="160000"/>
              </a:lnSpc>
            </a:pPr>
            <a:r>
              <a:rPr lang="en-GB" altLang="en-US" sz="22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Câncer</a:t>
            </a:r>
            <a:r>
              <a:rPr lang="en-GB" altLang="en-US" sz="22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200" b="1" dirty="0">
                <a:latin typeface="Perpetua" panose="02020502060401020303" pitchFamily="18" charset="0"/>
                <a:cs typeface="Tahoma" pitchFamily="34" charset="0"/>
              </a:rPr>
              <a:t>(anal, </a:t>
            </a:r>
            <a:r>
              <a:rPr lang="en-GB" altLang="en-US" sz="2200" b="1" dirty="0" err="1">
                <a:latin typeface="Perpetua" panose="02020502060401020303" pitchFamily="18" charset="0"/>
                <a:cs typeface="Tahoma" pitchFamily="34" charset="0"/>
              </a:rPr>
              <a:t>peniano</a:t>
            </a:r>
            <a:r>
              <a:rPr lang="en-GB" altLang="en-US" sz="2200" b="1" dirty="0">
                <a:latin typeface="Perpetua" panose="02020502060401020303" pitchFamily="18" charset="0"/>
                <a:cs typeface="Tahoma" pitchFamily="34" charset="0"/>
              </a:rPr>
              <a:t>, cervical, </a:t>
            </a:r>
            <a:r>
              <a:rPr lang="en-GB" altLang="en-US" sz="22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vulvar,, </a:t>
            </a:r>
            <a:r>
              <a:rPr lang="en-GB" altLang="en-US" sz="22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fígado</a:t>
            </a:r>
            <a:r>
              <a:rPr lang="en-GB" altLang="en-US" sz="22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, sarcoma de Kaposi )</a:t>
            </a:r>
          </a:p>
          <a:p>
            <a:pPr marL="793750" lvl="1">
              <a:lnSpc>
                <a:spcPct val="160000"/>
              </a:lnSpc>
            </a:pPr>
            <a:r>
              <a:rPr lang="en-GB" altLang="en-US" sz="2200" b="1" dirty="0" err="1">
                <a:solidFill>
                  <a:srgbClr val="FFC000"/>
                </a:solidFill>
                <a:latin typeface="Perpetua" panose="02020502060401020303" pitchFamily="18" charset="0"/>
                <a:cs typeface="Tahoma" pitchFamily="34" charset="0"/>
              </a:rPr>
              <a:t>Aumento</a:t>
            </a:r>
            <a:r>
              <a:rPr lang="en-GB" altLang="en-US" sz="2200" b="1" dirty="0">
                <a:solidFill>
                  <a:srgbClr val="FFC000"/>
                </a:solidFill>
                <a:latin typeface="Perpetua" panose="02020502060401020303" pitchFamily="18" charset="0"/>
                <a:cs typeface="Tahoma" pitchFamily="34" charset="0"/>
              </a:rPr>
              <a:t> de </a:t>
            </a:r>
            <a:r>
              <a:rPr lang="en-GB" altLang="en-US" sz="2200" b="1" dirty="0" err="1">
                <a:solidFill>
                  <a:srgbClr val="FFC000"/>
                </a:solidFill>
                <a:latin typeface="Perpetua" panose="02020502060401020303" pitchFamily="18" charset="0"/>
                <a:cs typeface="Tahoma" pitchFamily="34" charset="0"/>
              </a:rPr>
              <a:t>risco</a:t>
            </a:r>
            <a:r>
              <a:rPr lang="en-GB" altLang="en-US" sz="2200" b="1" dirty="0">
                <a:solidFill>
                  <a:srgbClr val="FFC000"/>
                </a:solidFill>
                <a:latin typeface="Perpetua" panose="02020502060401020303" pitchFamily="18" charset="0"/>
                <a:cs typeface="Tahoma" pitchFamily="34" charset="0"/>
              </a:rPr>
              <a:t> de </a:t>
            </a:r>
            <a:r>
              <a:rPr lang="en-GB" altLang="en-US" sz="2200" b="1" dirty="0" err="1">
                <a:solidFill>
                  <a:srgbClr val="FFC000"/>
                </a:solidFill>
                <a:latin typeface="Perpetua" panose="02020502060401020303" pitchFamily="18" charset="0"/>
                <a:cs typeface="Tahoma" pitchFamily="34" charset="0"/>
              </a:rPr>
              <a:t>aquisição</a:t>
            </a:r>
            <a:r>
              <a:rPr lang="en-GB" altLang="en-US" sz="2200" b="1" dirty="0">
                <a:solidFill>
                  <a:srgbClr val="FFC000"/>
                </a:solidFill>
                <a:latin typeface="Perpetua" panose="02020502060401020303" pitchFamily="18" charset="0"/>
                <a:cs typeface="Tahoma" pitchFamily="34" charset="0"/>
              </a:rPr>
              <a:t>/</a:t>
            </a:r>
            <a:r>
              <a:rPr lang="en-GB" altLang="en-US" sz="2200" b="1" dirty="0" err="1">
                <a:solidFill>
                  <a:srgbClr val="FFC000"/>
                </a:solidFill>
                <a:latin typeface="Perpetua" panose="02020502060401020303" pitchFamily="18" charset="0"/>
                <a:cs typeface="Tahoma" pitchFamily="34" charset="0"/>
              </a:rPr>
              <a:t>transmissão</a:t>
            </a:r>
            <a:r>
              <a:rPr lang="en-GB" altLang="en-US" sz="2200" b="1" dirty="0">
                <a:solidFill>
                  <a:srgbClr val="FFC000"/>
                </a:solidFill>
                <a:latin typeface="Perpetua" panose="02020502060401020303" pitchFamily="18" charset="0"/>
                <a:cs typeface="Tahoma" pitchFamily="34" charset="0"/>
              </a:rPr>
              <a:t> HIV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56097" y="950259"/>
            <a:ext cx="6705598" cy="569345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altLang="en-US" sz="3300" b="1" dirty="0" err="1">
                <a:latin typeface="Perpetua" panose="02020502060401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Crianças</a:t>
            </a:r>
            <a:endParaRPr lang="en-GB" altLang="en-US" sz="3300" b="1" dirty="0">
              <a:latin typeface="Perpetua" panose="02020502060401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800" indent="0">
              <a:lnSpc>
                <a:spcPct val="90000"/>
              </a:lnSpc>
              <a:buNone/>
            </a:pPr>
            <a:endParaRPr lang="en-GB" altLang="en-US" sz="2400" b="1" u="sng" dirty="0">
              <a:solidFill>
                <a:schemeClr val="tx2"/>
              </a:solidFill>
              <a:latin typeface="Perpetua" panose="02020502060401020303" pitchFamily="18" charset="0"/>
              <a:cs typeface="Tahoma" pitchFamily="34" charset="0"/>
            </a:endParaRPr>
          </a:p>
          <a:p>
            <a:pPr marL="393700">
              <a:lnSpc>
                <a:spcPct val="160000"/>
              </a:lnSpc>
            </a:pP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Natimortalidade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</a:p>
          <a:p>
            <a:pPr marL="393700">
              <a:lnSpc>
                <a:spcPct val="160000"/>
              </a:lnSpc>
            </a:pPr>
            <a:r>
              <a:rPr lang="en-GB" altLang="en-US" sz="2800" b="1" dirty="0" err="1">
                <a:latin typeface="Perpetua" panose="02020502060401020303" pitchFamily="18" charset="0"/>
                <a:cs typeface="Tahoma" pitchFamily="34" charset="0"/>
              </a:rPr>
              <a:t>Aborto</a:t>
            </a:r>
            <a:r>
              <a:rPr lang="en-GB" altLang="en-US" sz="2800" b="1" dirty="0"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800" b="1" dirty="0" err="1">
                <a:latin typeface="Perpetua" panose="02020502060401020303" pitchFamily="18" charset="0"/>
                <a:cs typeface="Tahoma" pitchFamily="34" charset="0"/>
              </a:rPr>
              <a:t>expontâneo</a:t>
            </a:r>
            <a:r>
              <a:rPr lang="en-GB" altLang="en-US" sz="2800" b="1" dirty="0">
                <a:latin typeface="Perpetua" panose="02020502060401020303" pitchFamily="18" charset="0"/>
                <a:cs typeface="Tahoma" pitchFamily="34" charset="0"/>
              </a:rPr>
              <a:t> </a:t>
            </a:r>
          </a:p>
          <a:p>
            <a:pPr marL="393700">
              <a:lnSpc>
                <a:spcPct val="160000"/>
              </a:lnSpc>
            </a:pP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Prematuridade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,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baixo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peso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ao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nascer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,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óbito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fetal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</a:p>
          <a:p>
            <a:pPr marL="508000" indent="-457200">
              <a:lnSpc>
                <a:spcPct val="160000"/>
              </a:lnSpc>
            </a:pP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Infecão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congênita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</a:t>
            </a:r>
          </a:p>
          <a:p>
            <a:pPr marL="508000" indent="-457200">
              <a:lnSpc>
                <a:spcPct val="160000"/>
              </a:lnSpc>
            </a:pP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Conjuntivite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e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cegueira</a:t>
            </a:r>
            <a:endParaRPr lang="en-GB" altLang="en-US" sz="2800" b="1" dirty="0">
              <a:solidFill>
                <a:schemeClr val="tx1"/>
              </a:solidFill>
              <a:latin typeface="Perpetua" panose="02020502060401020303" pitchFamily="18" charset="0"/>
              <a:cs typeface="Tahoma" pitchFamily="34" charset="0"/>
            </a:endParaRPr>
          </a:p>
          <a:p>
            <a:pPr marL="5080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Pneumonia</a:t>
            </a:r>
          </a:p>
          <a:p>
            <a:pPr marL="508000" indent="-457200">
              <a:lnSpc>
                <a:spcPct val="160000"/>
              </a:lnSpc>
            </a:pP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Aumento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de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risco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de 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aquisição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/</a:t>
            </a:r>
            <a:r>
              <a:rPr lang="en-GB" altLang="en-US" sz="2800" b="1" dirty="0" err="1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transmissão</a:t>
            </a:r>
            <a:r>
              <a:rPr lang="en-GB" altLang="en-US" sz="2800" b="1" dirty="0">
                <a:solidFill>
                  <a:schemeClr val="tx1"/>
                </a:solidFill>
                <a:latin typeface="Perpetua" panose="02020502060401020303" pitchFamily="18" charset="0"/>
                <a:cs typeface="Tahoma" pitchFamily="34" charset="0"/>
              </a:rPr>
              <a:t> HIV</a:t>
            </a:r>
          </a:p>
          <a:p>
            <a:pPr>
              <a:lnSpc>
                <a:spcPct val="90000"/>
              </a:lnSpc>
            </a:pPr>
            <a:endParaRPr lang="en-GB" altLang="en-US" sz="2400" b="1" dirty="0">
              <a:latin typeface="Perpetua" panose="02020502060401020303" pitchFamily="18" charset="0"/>
              <a:cs typeface="Tahoma" pitchFamily="34" charset="0"/>
            </a:endParaRPr>
          </a:p>
        </p:txBody>
      </p:sp>
      <p:pic>
        <p:nvPicPr>
          <p:cNvPr id="74755" name="Picture 3" descr="C:\Users\aluisio.segurado\AppData\Local\Microsoft\Windows\INetCache\IE\1OOM8A4Q\120px-Venus_symbol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5669" y="3089991"/>
            <a:ext cx="357190" cy="35719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1" name="Picture 3" descr="C:\Users\aluisio.segurado\AppData\Local\Microsoft\Windows\INetCache\IE\1OOM8A4Q\120px-Venus_symbol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6570" y="4377864"/>
            <a:ext cx="257015" cy="25701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Chave Direita 2"/>
          <p:cNvSpPr/>
          <p:nvPr/>
        </p:nvSpPr>
        <p:spPr>
          <a:xfrm>
            <a:off x="3997578" y="1954306"/>
            <a:ext cx="371196" cy="249888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C:\Users\aluisio.segurado\AppData\Local\Microsoft\Windows\INetCache\IE\NEXMAMUY\400px-Symbol_mars.svg[1].png">
            <a:extLst>
              <a:ext uri="{FF2B5EF4-FFF2-40B4-BE49-F238E27FC236}">
                <a16:creationId xmlns:a16="http://schemas.microsoft.com/office/drawing/2014/main" id="{069E148E-E0E5-4DBC-8EC7-F341B62A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641" y="4384498"/>
            <a:ext cx="255398" cy="251567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8656912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6212" y="353968"/>
            <a:ext cx="7500962" cy="8757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Custos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associados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às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IST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82513" y="1907801"/>
            <a:ext cx="9472834" cy="40428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6"/>
              </a:buClr>
            </a:pPr>
            <a:r>
              <a:rPr lang="en-GB" altLang="en-US" sz="3200" b="1" dirty="0">
                <a:latin typeface="Perpetua" panose="02020502060401020303" pitchFamily="18" charset="0"/>
                <a:cs typeface="Arial" charset="0"/>
              </a:rPr>
              <a:t>  Custos para o </a:t>
            </a:r>
            <a:r>
              <a:rPr lang="en-GB" altLang="en-US" sz="3200" b="1" dirty="0" err="1">
                <a:latin typeface="Perpetua" panose="02020502060401020303" pitchFamily="18" charset="0"/>
                <a:cs typeface="Arial" charset="0"/>
              </a:rPr>
              <a:t>indivíduo</a:t>
            </a:r>
            <a:endParaRPr lang="en-GB" altLang="en-US" sz="3200" b="1" dirty="0">
              <a:latin typeface="Perpetua" panose="02020502060401020303" pitchFamily="18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accent6"/>
              </a:buClr>
            </a:pPr>
            <a:endParaRPr lang="en-GB" altLang="en-US" sz="3200" b="1" dirty="0">
              <a:latin typeface="Perpetua" panose="02020502060401020303" pitchFamily="18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accent6"/>
              </a:buClr>
            </a:pPr>
            <a:r>
              <a:rPr lang="en-GB" altLang="en-US" sz="3200" b="1" dirty="0">
                <a:latin typeface="Perpetua" panose="02020502060401020303" pitchFamily="18" charset="0"/>
                <a:cs typeface="Arial" charset="0"/>
              </a:rPr>
              <a:t>  Custos para a </a:t>
            </a:r>
            <a:r>
              <a:rPr lang="en-GB" altLang="en-US" sz="3200" b="1" dirty="0" err="1">
                <a:latin typeface="Perpetua" panose="02020502060401020303" pitchFamily="18" charset="0"/>
                <a:cs typeface="Arial" charset="0"/>
              </a:rPr>
              <a:t>sociedade</a:t>
            </a:r>
            <a:endParaRPr lang="en-GB" altLang="en-US" sz="3200" b="1" dirty="0">
              <a:latin typeface="Perpetua" panose="02020502060401020303" pitchFamily="18" charset="0"/>
              <a:cs typeface="Arial" charset="0"/>
            </a:endParaRPr>
          </a:p>
          <a:p>
            <a:pPr marL="50800" indent="0">
              <a:lnSpc>
                <a:spcPct val="90000"/>
              </a:lnSpc>
              <a:buClr>
                <a:schemeClr val="accent6"/>
              </a:buClr>
              <a:buNone/>
            </a:pPr>
            <a:endParaRPr lang="en-GB" altLang="en-US" sz="3200" b="1" dirty="0">
              <a:latin typeface="Perpetua" panose="02020502060401020303" pitchFamily="18" charset="0"/>
              <a:cs typeface="Arial" charset="0"/>
            </a:endParaRPr>
          </a:p>
          <a:p>
            <a:pPr lvl="1"/>
            <a:endParaRPr lang="en-GB" altLang="en-US" sz="2400" b="1" dirty="0">
              <a:latin typeface="Perpetua" panose="02020502060401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6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56212" y="211093"/>
            <a:ext cx="7500962" cy="87578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Custos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associados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4000" b="1" dirty="0" err="1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às</a:t>
            </a:r>
            <a:r>
              <a:rPr lang="en-GB" altLang="en-US" sz="4000" b="1" dirty="0">
                <a:solidFill>
                  <a:srgbClr val="FFC000"/>
                </a:solidFill>
                <a:latin typeface="Perpetua" panose="02020502060401020303" pitchFamily="18" charset="0"/>
                <a:cs typeface="Arial" charset="0"/>
              </a:rPr>
              <a:t> IST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63388" y="1326776"/>
            <a:ext cx="9472834" cy="40428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accent6"/>
              </a:buClr>
            </a:pPr>
            <a:r>
              <a:rPr lang="en-GB" altLang="en-US" sz="3200" b="1" dirty="0">
                <a:latin typeface="Perpetua" panose="02020502060401020303" pitchFamily="18" charset="0"/>
                <a:cs typeface="Arial" charset="0"/>
              </a:rPr>
              <a:t>Custos para o </a:t>
            </a:r>
            <a:r>
              <a:rPr lang="en-GB" altLang="en-US" sz="3200" b="1" dirty="0" err="1">
                <a:latin typeface="Perpetua" panose="02020502060401020303" pitchFamily="18" charset="0"/>
                <a:cs typeface="Arial" charset="0"/>
              </a:rPr>
              <a:t>indivíduo</a:t>
            </a:r>
            <a:r>
              <a:rPr lang="en-GB" altLang="en-US" sz="3200" b="1" dirty="0">
                <a:latin typeface="Perpetua" panose="02020502060401020303" pitchFamily="18" charset="0"/>
                <a:cs typeface="Arial" charset="0"/>
              </a:rPr>
              <a:t>:</a:t>
            </a:r>
          </a:p>
          <a:p>
            <a:pPr marL="50800" indent="0">
              <a:lnSpc>
                <a:spcPct val="90000"/>
              </a:lnSpc>
              <a:buClr>
                <a:schemeClr val="accent6"/>
              </a:buClr>
              <a:buNone/>
            </a:pPr>
            <a:endParaRPr lang="en-GB" altLang="en-US" sz="3200" b="1" dirty="0">
              <a:latin typeface="Perpetua" panose="02020502060401020303" pitchFamily="18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Tratamento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altLang="en-US" sz="2400" b="1" dirty="0">
              <a:latin typeface="Perpetua" panose="02020502060401020303" pitchFamily="18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Impacto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para a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saúde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(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incluindo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aspectos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</a:t>
            </a: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psicológicos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),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altLang="en-US" sz="2400" b="1" dirty="0">
              <a:latin typeface="Perpetua" panose="02020502060401020303" pitchFamily="18" charset="0"/>
              <a:cs typeface="Arial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2400" b="1" dirty="0" err="1">
                <a:latin typeface="Perpetua" panose="02020502060401020303" pitchFamily="18" charset="0"/>
                <a:cs typeface="Arial" charset="0"/>
              </a:rPr>
              <a:t>Impacto</a:t>
            </a:r>
            <a:r>
              <a:rPr lang="en-GB" altLang="en-US" sz="2400" b="1" dirty="0">
                <a:latin typeface="Perpetua" panose="02020502060401020303" pitchFamily="18" charset="0"/>
                <a:cs typeface="Arial" charset="0"/>
              </a:rPr>
              <a:t> social.</a:t>
            </a:r>
          </a:p>
          <a:p>
            <a:pPr lvl="1"/>
            <a:endParaRPr lang="en-GB" altLang="en-US" sz="2400" b="1" dirty="0">
              <a:latin typeface="Perpetua" panose="02020502060401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4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9031</TotalTime>
  <Words>1528</Words>
  <Application>Microsoft Office PowerPoint</Application>
  <PresentationFormat>Widescreen</PresentationFormat>
  <Paragraphs>219</Paragraphs>
  <Slides>27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Palatino Linotype</vt:lpstr>
      <vt:lpstr>Perpetua</vt:lpstr>
      <vt:lpstr>Wingdings</vt:lpstr>
      <vt:lpstr>Wingdings 3</vt:lpstr>
      <vt:lpstr>Íon</vt:lpstr>
      <vt:lpstr>Apresentação do PowerPoint</vt:lpstr>
      <vt:lpstr>Microrganismos sexualmente transmissíveis</vt:lpstr>
      <vt:lpstr>Apresentação do PowerPoint</vt:lpstr>
      <vt:lpstr>Apresentação do PowerPoint</vt:lpstr>
      <vt:lpstr>IST no mundo (estimativas)</vt:lpstr>
      <vt:lpstr>Síflis no mundo</vt:lpstr>
      <vt:lpstr>Complicações e sequelas das IST</vt:lpstr>
      <vt:lpstr>Custos associados às IST</vt:lpstr>
      <vt:lpstr>Custos associados às IST</vt:lpstr>
      <vt:lpstr>Impacto social das IST sobre o indivíduo (cont.)</vt:lpstr>
      <vt:lpstr>Apresentação do PowerPoint</vt:lpstr>
      <vt:lpstr>Apresentação do PowerPoint</vt:lpstr>
      <vt:lpstr>Taxa de detecção de sífilis em gestantes e taxa de incidência de sífilis congênita por 1.000 nascidos vivos, segundo região. BRASIL, 2019 * </vt:lpstr>
      <vt:lpstr>Taxa de detecção de sífilis em gestantes e taxa de incidência de sífilis congênita por 1.000 nascidos vivos, segundo UF. Brasil, 2018 *</vt:lpstr>
      <vt:lpstr>Prevalência de sífilis segundo populações específicas e abrangência</vt:lpstr>
      <vt:lpstr>Apresentação do PowerPoint</vt:lpstr>
      <vt:lpstr>Dinâmica de transmissão – fatores associados</vt:lpstr>
      <vt:lpstr>Possíveis intervenções</vt:lpstr>
      <vt:lpstr>Objetivos do controle das IST</vt:lpstr>
      <vt:lpstr>Apresentação do PowerPoint</vt:lpstr>
      <vt:lpstr>Eliminação da sífilis congênita</vt:lpstr>
      <vt:lpstr>Apresentação do PowerPoint</vt:lpstr>
      <vt:lpstr>Apresentação do PowerPoint</vt:lpstr>
      <vt:lpstr>Quem já eliminou HIV e/ou sífilis</vt:lpstr>
      <vt:lpstr>Apresentação do PowerPoint</vt:lpstr>
      <vt:lpstr>Apresentação do PowerPoint</vt:lpstr>
      <vt:lpstr>Vigilância epidemiológica/Brasil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Luiza Maria Vieira de Assis</dc:creator>
  <cp:lastModifiedBy>Gerusa Figueiredo</cp:lastModifiedBy>
  <cp:revision>503</cp:revision>
  <dcterms:created xsi:type="dcterms:W3CDTF">2018-08-20T11:40:06Z</dcterms:created>
  <dcterms:modified xsi:type="dcterms:W3CDTF">2020-10-27T15:39:27Z</dcterms:modified>
</cp:coreProperties>
</file>