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69" r:id="rId2"/>
    <p:sldId id="259" r:id="rId3"/>
    <p:sldId id="257" r:id="rId4"/>
    <p:sldId id="266" r:id="rId5"/>
    <p:sldId id="265" r:id="rId6"/>
    <p:sldId id="267" r:id="rId7"/>
    <p:sldId id="268" r:id="rId8"/>
    <p:sldId id="262" r:id="rId9"/>
    <p:sldId id="263" r:id="rId10"/>
    <p:sldId id="264" r:id="rId11"/>
    <p:sldId id="261" r:id="rId12"/>
    <p:sldId id="25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8313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0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2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89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38576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32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00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3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8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777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73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D8DA93C-AD52-4C9B-B8C0-865C596E2411}" type="datetimeFigureOut">
              <a:rPr lang="pt-BR" smtClean="0"/>
              <a:pPr/>
              <a:t>01/10/2020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243EC3E-5626-4354-9D87-192AEF58AB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38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920880" cy="164630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SEGREGAÇÃO e URBANIDADE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136904" cy="926645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O “MODELO DE SEGREGAÇÃO” NA METRÓPOLE SÃO PAULO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IEB 5025: A urbanidade e a Imagem da Metrópole de São Paulo como fatores de sua produção e interpretação</a:t>
            </a:r>
          </a:p>
          <a:p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i="1" dirty="0" smtClean="0">
                <a:solidFill>
                  <a:schemeClr val="bg2">
                    <a:lumMod val="25000"/>
                  </a:schemeClr>
                </a:solidFill>
              </a:rPr>
              <a:t>Jaime Oliva    </a:t>
            </a:r>
            <a:endParaRPr lang="pt-BR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347713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pt-BR" dirty="0" smtClean="0"/>
              <a:t>Segregação Reticular (II)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7" y="1772816"/>
            <a:ext cx="8721458" cy="47525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836712"/>
            <a:ext cx="7467600" cy="4805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592827"/>
            <a:ext cx="6912768" cy="61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9127" y="927884"/>
            <a:ext cx="7954076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83568" y="4046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Futura Bk BT" panose="020B0502020204020303" pitchFamily="34" charset="0"/>
              </a:rPr>
              <a:t>A TRADIÇÃO DA SEGREGAÇÃO BRASILEIRA </a:t>
            </a:r>
            <a:endParaRPr lang="pt-BR" sz="2800" b="1" dirty="0">
              <a:latin typeface="Futura Bk BT" panose="020B05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510" y="106740"/>
            <a:ext cx="6379858" cy="663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4816" cy="6649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Futura Bk BT" panose="020B0502020204020303" pitchFamily="34" charset="0"/>
              </a:rPr>
              <a:t>Segregação e reducionismo</a:t>
            </a:r>
            <a:endParaRPr lang="pt-BR" b="1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74537"/>
            <a:ext cx="8136904" cy="55834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pt-BR" sz="2800" dirty="0" smtClean="0">
                <a:latin typeface="Futura Bk BT" panose="020B0502020204020303" pitchFamily="34" charset="0"/>
              </a:rPr>
              <a:t>Não é um fenômeno espontâneo, ou de uma estrutura que se move sem interferência de atores sociais identificáveis;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Tipo, a </a:t>
            </a:r>
            <a:r>
              <a:rPr lang="pt-BR" sz="2800" dirty="0">
                <a:latin typeface="Futura Bk BT" panose="020B0502020204020303" pitchFamily="34" charset="0"/>
              </a:rPr>
              <a:t>dinâmica </a:t>
            </a:r>
            <a:r>
              <a:rPr lang="pt-BR" sz="2800" dirty="0" smtClean="0">
                <a:latin typeface="Futura Bk BT" panose="020B0502020204020303" pitchFamily="34" charset="0"/>
              </a:rPr>
              <a:t>incontrolável do </a:t>
            </a:r>
            <a:r>
              <a:rPr lang="pt-BR" sz="2800" dirty="0">
                <a:latin typeface="Futura Bk BT" panose="020B0502020204020303" pitchFamily="34" charset="0"/>
              </a:rPr>
              <a:t>capitalismo e seu braço urbano, a </a:t>
            </a:r>
            <a:r>
              <a:rPr lang="pt-BR" sz="2800" i="1" dirty="0">
                <a:latin typeface="Futura Bk BT" panose="020B0502020204020303" pitchFamily="34" charset="0"/>
              </a:rPr>
              <a:t>especulação </a:t>
            </a:r>
            <a:r>
              <a:rPr lang="pt-BR" sz="2800" i="1" dirty="0" smtClean="0">
                <a:latin typeface="Futura Bk BT" panose="020B0502020204020303" pitchFamily="34" charset="0"/>
              </a:rPr>
              <a:t>imobiliária</a:t>
            </a:r>
            <a:r>
              <a:rPr lang="pt-BR" sz="2800" dirty="0" smtClean="0">
                <a:latin typeface="Futura Bk BT" panose="020B0502020204020303" pitchFamily="34" charset="0"/>
              </a:rPr>
              <a:t>; </a:t>
            </a:r>
          </a:p>
          <a:p>
            <a:r>
              <a:rPr lang="pt-BR" sz="2800" dirty="0">
                <a:latin typeface="Futura Bk BT" panose="020B0502020204020303" pitchFamily="34" charset="0"/>
              </a:rPr>
              <a:t>E</a:t>
            </a:r>
            <a:r>
              <a:rPr lang="pt-BR" sz="2800" dirty="0" smtClean="0">
                <a:latin typeface="Futura Bk BT" panose="020B0502020204020303" pitchFamily="34" charset="0"/>
              </a:rPr>
              <a:t>la </a:t>
            </a:r>
            <a:r>
              <a:rPr lang="pt-BR" sz="2800" dirty="0">
                <a:latin typeface="Futura Bk BT" panose="020B0502020204020303" pitchFamily="34" charset="0"/>
              </a:rPr>
              <a:t>procede e participa de estratégias espaciais de atores </a:t>
            </a:r>
            <a:r>
              <a:rPr lang="pt-BR" sz="2800" dirty="0" smtClean="0">
                <a:latin typeface="Futura Bk BT" panose="020B0502020204020303" pitchFamily="34" charset="0"/>
              </a:rPr>
              <a:t>em </a:t>
            </a:r>
            <a:r>
              <a:rPr lang="pt-BR" sz="2800" dirty="0">
                <a:latin typeface="Futura Bk BT" panose="020B0502020204020303" pitchFamily="34" charset="0"/>
              </a:rPr>
              <a:t>relação à distância. Exemplo: valorização imobiliária de áreas de baixa diversidade é uma escolha social e não do “capitalismo</a:t>
            </a:r>
            <a:r>
              <a:rPr lang="pt-BR" sz="2800" dirty="0" smtClean="0">
                <a:latin typeface="Futura Bk BT" panose="020B0502020204020303" pitchFamily="34" charset="0"/>
              </a:rPr>
              <a:t>”, caso comum nas cidades brasileiras </a:t>
            </a:r>
            <a:endParaRPr lang="pt-BR" sz="28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59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pt-BR" sz="4000" b="1" dirty="0" smtClean="0">
                <a:latin typeface="Futura Bk BT" panose="020B0502020204020303" pitchFamily="34" charset="0"/>
              </a:rPr>
              <a:t>Segregação espacial: conceituação</a:t>
            </a:r>
            <a:endParaRPr lang="pt-BR" sz="4000" b="1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327" y="1463987"/>
            <a:ext cx="8352153" cy="49173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t-BR" sz="2800" dirty="0" smtClean="0">
                <a:latin typeface="Futura Bk BT" panose="020B0502020204020303" pitchFamily="34" charset="0"/>
              </a:rPr>
              <a:t>Se é espacial, é evidentemente social</a:t>
            </a:r>
            <a:endParaRPr lang="pt-BR" sz="2800" dirty="0">
              <a:latin typeface="Futura Bk BT" panose="020B0502020204020303" pitchFamily="34" charset="0"/>
            </a:endParaRPr>
          </a:p>
          <a:p>
            <a:r>
              <a:rPr lang="pt-BR" sz="2800" dirty="0" smtClean="0">
                <a:latin typeface="Futura Bk BT" panose="020B0502020204020303" pitchFamily="34" charset="0"/>
              </a:rPr>
              <a:t>Separação espacial, ESTÁVEL, que inflexiona as relações sociais: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1</a:t>
            </a:r>
            <a:r>
              <a:rPr lang="pt-BR" sz="2800" dirty="0">
                <a:latin typeface="Futura Bk BT" panose="020B0502020204020303" pitchFamily="34" charset="0"/>
              </a:rPr>
              <a:t>. Frágil diversidade </a:t>
            </a:r>
            <a:r>
              <a:rPr lang="pt-BR" sz="2800" dirty="0" smtClean="0">
                <a:latin typeface="Futura Bk BT" panose="020B0502020204020303" pitchFamily="34" charset="0"/>
              </a:rPr>
              <a:t>social; </a:t>
            </a:r>
            <a:r>
              <a:rPr lang="pt-BR" sz="2800" dirty="0" smtClean="0">
                <a:latin typeface="Futura Bk BT" panose="020B0502020204020303" pitchFamily="34" charset="0"/>
              </a:rPr>
              <a:t>frágil</a:t>
            </a:r>
            <a:r>
              <a:rPr lang="pt-BR" sz="2800" dirty="0" smtClean="0">
                <a:latin typeface="Futura Bk BT" panose="020B0502020204020303" pitchFamily="34" charset="0"/>
              </a:rPr>
              <a:t> </a:t>
            </a:r>
            <a:r>
              <a:rPr lang="pt-BR" sz="2800" dirty="0" smtClean="0">
                <a:latin typeface="Futura Bk BT" panose="020B0502020204020303" pitchFamily="34" charset="0"/>
              </a:rPr>
              <a:t>CONTEÚDO SOCIETAL;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2</a:t>
            </a:r>
            <a:r>
              <a:rPr lang="pt-BR" sz="2800" dirty="0">
                <a:latin typeface="Futura Bk BT" panose="020B0502020204020303" pitchFamily="34" charset="0"/>
              </a:rPr>
              <a:t>. Limites </a:t>
            </a:r>
            <a:r>
              <a:rPr lang="pt-BR" sz="2800" dirty="0" smtClean="0">
                <a:latin typeface="Futura Bk BT" panose="020B0502020204020303" pitchFamily="34" charset="0"/>
              </a:rPr>
              <a:t>nítidos e ESTÁVEIS </a:t>
            </a:r>
            <a:r>
              <a:rPr lang="pt-BR" sz="2800" dirty="0">
                <a:latin typeface="Futura Bk BT" panose="020B0502020204020303" pitchFamily="34" charset="0"/>
              </a:rPr>
              <a:t>entre esses espaços e aqueles que lhe são adjacentes e os englobam; </a:t>
            </a:r>
            <a:endParaRPr lang="pt-BR" sz="2800" dirty="0" smtClean="0">
              <a:latin typeface="Futura Bk BT" panose="020B0502020204020303" pitchFamily="34" charset="0"/>
            </a:endParaRPr>
          </a:p>
          <a:p>
            <a:r>
              <a:rPr lang="pt-BR" sz="2800" dirty="0" smtClean="0">
                <a:latin typeface="Futura Bk BT" panose="020B0502020204020303" pitchFamily="34" charset="0"/>
              </a:rPr>
              <a:t>3</a:t>
            </a:r>
            <a:r>
              <a:rPr lang="pt-BR" sz="2800" dirty="0">
                <a:latin typeface="Futura Bk BT" panose="020B0502020204020303" pitchFamily="34" charset="0"/>
              </a:rPr>
              <a:t>. Legitimação social, ao menos por uma parte dos </a:t>
            </a:r>
            <a:r>
              <a:rPr lang="pt-BR" sz="2800" dirty="0" smtClean="0">
                <a:latin typeface="Futura Bk BT" panose="020B0502020204020303" pitchFamily="34" charset="0"/>
              </a:rPr>
              <a:t>atores; valorização e manutenção dessa distância estabelecida. </a:t>
            </a:r>
            <a:endParaRPr lang="pt-BR" sz="2800" dirty="0">
              <a:latin typeface="Futura Bk BT" panose="020B05020202040203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8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Futura Bk BT" panose="020B0502020204020303" pitchFamily="34" charset="0"/>
              </a:rPr>
              <a:t>Segregação: tipos</a:t>
            </a:r>
            <a:endParaRPr lang="pt-BR" sz="4000" b="1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1988840"/>
            <a:ext cx="7634810" cy="44644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pt-BR" sz="2800" dirty="0" smtClean="0">
                <a:latin typeface="Futura Bk BT" panose="020B0502020204020303" pitchFamily="34" charset="0"/>
              </a:rPr>
              <a:t>O contrário da segregação é a heterogeneidade social, é a URBANIDADE;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Pode ser ORIGINÁRIA (espaços sociais nunca integrados); pode ser REATIVA (espaços sociais depurados); 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SEGREGAÇÃO NEGATIVA (involuntária); guetos;</a:t>
            </a:r>
          </a:p>
          <a:p>
            <a:r>
              <a:rPr lang="pt-BR" sz="2800" dirty="0" smtClean="0">
                <a:latin typeface="Futura Bk BT" panose="020B0502020204020303" pitchFamily="34" charset="0"/>
              </a:rPr>
              <a:t>SEGREGAÇÃO POSITIVA (buscada, desejada); </a:t>
            </a:r>
            <a:r>
              <a:rPr lang="pt-BR" sz="2800" dirty="0" smtClean="0">
                <a:solidFill>
                  <a:srgbClr val="00B050"/>
                </a:solidFill>
                <a:latin typeface="Futura Bk BT" panose="020B0502020204020303" pitchFamily="34" charset="0"/>
              </a:rPr>
              <a:t>guetos de ricos</a:t>
            </a:r>
            <a:r>
              <a:rPr lang="pt-BR" sz="2800" dirty="0" smtClean="0">
                <a:latin typeface="Futura Bk BT" panose="020B0502020204020303" pitchFamily="34" charset="0"/>
              </a:rPr>
              <a:t>.</a:t>
            </a:r>
            <a:endParaRPr lang="pt-BR" sz="28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86737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t-BR" sz="3200" dirty="0" smtClean="0">
                <a:latin typeface="Futura Bk BT" panose="020B0502020204020303" pitchFamily="34" charset="0"/>
              </a:rPr>
              <a:t>LIBERTARIANISMO: o </a:t>
            </a:r>
            <a:r>
              <a:rPr lang="pt-BR" sz="3200" dirty="0" err="1" smtClean="0">
                <a:latin typeface="Futura Bk BT" panose="020B0502020204020303" pitchFamily="34" charset="0"/>
              </a:rPr>
              <a:t>anti-societal</a:t>
            </a:r>
            <a:endParaRPr lang="pt-BR" sz="3200" dirty="0">
              <a:latin typeface="Futura Bk BT" panose="020B05020202040203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1340768"/>
            <a:ext cx="7922841" cy="51845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endParaRPr lang="pt-BR" sz="6200" dirty="0" smtClean="0">
              <a:latin typeface="Futura Bk BT" panose="020B0502020204020303" pitchFamily="34" charset="0"/>
            </a:endParaRPr>
          </a:p>
          <a:p>
            <a:pPr algn="just"/>
            <a:r>
              <a:rPr lang="pt-BR" sz="8000" dirty="0" err="1" smtClean="0">
                <a:latin typeface="Futura Bk BT" panose="020B0502020204020303" pitchFamily="34" charset="0"/>
              </a:rPr>
              <a:t>Libertarianismo</a:t>
            </a:r>
            <a:r>
              <a:rPr lang="pt-BR" sz="8000" dirty="0">
                <a:latin typeface="Futura Bk BT" panose="020B0502020204020303" pitchFamily="34" charset="0"/>
              </a:rPr>
              <a:t>: </a:t>
            </a:r>
            <a:r>
              <a:rPr lang="pt-BR" sz="8000" dirty="0" smtClean="0">
                <a:latin typeface="Futura Bk BT" panose="020B0502020204020303" pitchFamily="34" charset="0"/>
              </a:rPr>
              <a:t>Esta </a:t>
            </a:r>
            <a:r>
              <a:rPr lang="pt-BR" sz="8000" dirty="0">
                <a:latin typeface="Futura Bk BT" panose="020B0502020204020303" pitchFamily="34" charset="0"/>
              </a:rPr>
              <a:t>abordagem contesta a necessidade de qualquer instituição social; aceita os coletivos de tipo comunitário ou ligadas a um objetivo preciso e reversível, mas não a “</a:t>
            </a:r>
            <a:r>
              <a:rPr lang="pt-BR" sz="8000" dirty="0" err="1">
                <a:latin typeface="Futura Bk BT" panose="020B0502020204020303" pitchFamily="34" charset="0"/>
              </a:rPr>
              <a:t>sociatabilidade</a:t>
            </a:r>
            <a:r>
              <a:rPr lang="pt-BR" sz="8000" dirty="0">
                <a:latin typeface="Futura Bk BT" panose="020B0502020204020303" pitchFamily="34" charset="0"/>
              </a:rPr>
              <a:t>”, quer dizer o pertencimento de todos a um conjunto que não seja uma simples adição de indivíduos ou de grupos, e sim uma totalidade tendo seus próprios objetivos e seus próprios recursos. O ponto de vista do libertário é frequentemente conectado ao paradigma de um individualismo metodológico. Ele é subjacente em numerosos trabalhos de ciência econômica. Apresenta-se frequentemente os libertários como valorizando a liberdade em detrimento da igualdade. </a:t>
            </a:r>
            <a:r>
              <a:rPr lang="pt-BR" sz="8000" dirty="0" smtClean="0">
                <a:latin typeface="Futura Bk BT" panose="020B0502020204020303" pitchFamily="34" charset="0"/>
              </a:rPr>
              <a:t>Os “</a:t>
            </a:r>
            <a:r>
              <a:rPr lang="pt-BR" sz="8000" dirty="0" err="1" smtClean="0">
                <a:latin typeface="Futura Bk BT" panose="020B0502020204020303" pitchFamily="34" charset="0"/>
              </a:rPr>
              <a:t>libertarianistas</a:t>
            </a:r>
            <a:r>
              <a:rPr lang="pt-BR" sz="8000" dirty="0" smtClean="0">
                <a:latin typeface="Futura Bk BT" panose="020B0502020204020303" pitchFamily="34" charset="0"/>
              </a:rPr>
              <a:t>” se </a:t>
            </a:r>
            <a:r>
              <a:rPr lang="pt-BR" sz="8000" dirty="0">
                <a:latin typeface="Futura Bk BT" panose="020B0502020204020303" pitchFamily="34" charset="0"/>
              </a:rPr>
              <a:t>justificam </a:t>
            </a:r>
            <a:r>
              <a:rPr lang="pt-BR" sz="8000" dirty="0" smtClean="0">
                <a:latin typeface="Futura Bk BT" panose="020B0502020204020303" pitchFamily="34" charset="0"/>
              </a:rPr>
              <a:t>sobre </a:t>
            </a:r>
            <a:r>
              <a:rPr lang="pt-BR" sz="8000" dirty="0">
                <a:latin typeface="Futura Bk BT" panose="020B0502020204020303" pitchFamily="34" charset="0"/>
              </a:rPr>
              <a:t>a ideia de que é preciso preservar a todo preço a responsabilidade de cada um sobre seu destino e que as instituições criam desigualdades ocultas tomando os recursos que finalmente se perdem ou são mal </a:t>
            </a:r>
            <a:r>
              <a:rPr lang="pt-BR" sz="8000" dirty="0" smtClean="0">
                <a:latin typeface="Futura Bk BT" panose="020B0502020204020303" pitchFamily="34" charset="0"/>
              </a:rPr>
              <a:t>utilizados e fundamentalmente violam as liberdades.</a:t>
            </a:r>
            <a:r>
              <a:rPr lang="pt-BR" sz="8000" dirty="0">
                <a:latin typeface="Futura Bk BT" panose="020B0502020204020303" pitchFamily="34" charset="0"/>
              </a:rPr>
              <a:t> </a:t>
            </a:r>
            <a:r>
              <a:rPr lang="pt-BR" sz="8000" dirty="0" smtClean="0">
                <a:latin typeface="Futura Bk BT" panose="020B0502020204020303" pitchFamily="34" charset="0"/>
              </a:rPr>
              <a:t>Na </a:t>
            </a:r>
            <a:r>
              <a:rPr lang="pt-BR" sz="8000" dirty="0">
                <a:latin typeface="Futura Bk BT" panose="020B0502020204020303" pitchFamily="34" charset="0"/>
              </a:rPr>
              <a:t>prática, os libertários se opõem habitualmente às políticas públicas fortes, notadamente quando elas são redistributivas e a fiscalidade que a subentende. (Autores de referência: </a:t>
            </a:r>
            <a:r>
              <a:rPr lang="pt-BR" sz="8000" dirty="0" smtClean="0">
                <a:latin typeface="Futura Bk BT" panose="020B0502020204020303" pitchFamily="34" charset="0"/>
              </a:rPr>
              <a:t>F. Hayek</a:t>
            </a:r>
            <a:r>
              <a:rPr lang="pt-BR" sz="8000" dirty="0">
                <a:latin typeface="Futura Bk BT" panose="020B0502020204020303" pitchFamily="34" charset="0"/>
              </a:rPr>
              <a:t>, </a:t>
            </a:r>
            <a:r>
              <a:rPr lang="pt-BR" sz="8000" dirty="0" smtClean="0">
                <a:latin typeface="Futura Bk BT" panose="020B0502020204020303" pitchFamily="34" charset="0"/>
              </a:rPr>
              <a:t>L. Von </a:t>
            </a:r>
            <a:r>
              <a:rPr lang="pt-BR" sz="8000" dirty="0" err="1">
                <a:latin typeface="Futura Bk BT" panose="020B0502020204020303" pitchFamily="34" charset="0"/>
              </a:rPr>
              <a:t>Mises</a:t>
            </a:r>
            <a:r>
              <a:rPr lang="pt-BR" sz="8000" dirty="0">
                <a:latin typeface="Futura Bk BT" panose="020B0502020204020303" pitchFamily="34" charset="0"/>
              </a:rPr>
              <a:t>, </a:t>
            </a:r>
            <a:r>
              <a:rPr lang="pt-BR" sz="8000" dirty="0" smtClean="0">
                <a:latin typeface="Futura Bk BT" panose="020B0502020204020303" pitchFamily="34" charset="0"/>
              </a:rPr>
              <a:t>R. </a:t>
            </a:r>
            <a:r>
              <a:rPr lang="pt-BR" sz="8000" dirty="0" err="1" smtClean="0">
                <a:latin typeface="Futura Bk BT" panose="020B0502020204020303" pitchFamily="34" charset="0"/>
              </a:rPr>
              <a:t>Nozik</a:t>
            </a:r>
            <a:r>
              <a:rPr lang="pt-BR" sz="8000" dirty="0" smtClean="0">
                <a:latin typeface="Futura Bk BT" panose="020B0502020204020303" pitchFamily="34" charset="0"/>
              </a:rPr>
              <a:t> </a:t>
            </a:r>
            <a:r>
              <a:rPr lang="pt-BR" sz="8000" dirty="0" err="1">
                <a:latin typeface="Futura Bk BT" panose="020B0502020204020303" pitchFamily="34" charset="0"/>
              </a:rPr>
              <a:t>etc</a:t>
            </a:r>
            <a:r>
              <a:rPr lang="pt-BR" sz="8000" dirty="0">
                <a:latin typeface="Futura Bk BT" panose="020B0502020204020303" pitchFamily="34" charset="0"/>
              </a:rPr>
              <a:t>). </a:t>
            </a:r>
            <a:endParaRPr lang="pt-BR" sz="8000" b="1" dirty="0">
              <a:latin typeface="Futura Bk BT" panose="020B0502020204020303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3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8831" y="1196752"/>
            <a:ext cx="734073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692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Inserções  de elementos do periurbano no núcleo denso (até 2000)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2606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92D050"/>
                </a:solidFill>
                <a:latin typeface="Futura Bk BT" panose="020B0502020204020303" pitchFamily="34" charset="0"/>
              </a:rPr>
              <a:t>NOVOS MODELOS DE SEGREGAÇÃO</a:t>
            </a:r>
            <a:endParaRPr lang="pt-BR" sz="2000" b="1" dirty="0">
              <a:solidFill>
                <a:srgbClr val="92D050"/>
              </a:solidFill>
              <a:latin typeface="Futura Bk BT" panose="020B05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2589" y="472661"/>
            <a:ext cx="7283825" cy="8751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pt-BR" dirty="0" smtClean="0"/>
              <a:t>Segregação reticular (I)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2590" y="1406505"/>
            <a:ext cx="7283825" cy="527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132</TotalTime>
  <Words>402</Words>
  <Application>Microsoft Office PowerPoint</Application>
  <PresentationFormat>Apresentação na tela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Franklin Gothic Book</vt:lpstr>
      <vt:lpstr>Futura Bk BT</vt:lpstr>
      <vt:lpstr>Crop</vt:lpstr>
      <vt:lpstr>SEGREGAÇÃO e URBANIDADE</vt:lpstr>
      <vt:lpstr>Apresentação do PowerPoint</vt:lpstr>
      <vt:lpstr>Apresentação do PowerPoint</vt:lpstr>
      <vt:lpstr>Segregação e reducionismo</vt:lpstr>
      <vt:lpstr>Segregação espacial: conceituação</vt:lpstr>
      <vt:lpstr>Segregação: tipos</vt:lpstr>
      <vt:lpstr>LIBERTARIANISMO: o anti-societal</vt:lpstr>
      <vt:lpstr>Apresentação do PowerPoint</vt:lpstr>
      <vt:lpstr>Segregação reticular (I)</vt:lpstr>
      <vt:lpstr>Segregação Reticular (II)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Diogo Fernanda Jaime</dc:creator>
  <cp:lastModifiedBy>Jaime</cp:lastModifiedBy>
  <cp:revision>21</cp:revision>
  <dcterms:created xsi:type="dcterms:W3CDTF">2012-10-24T17:13:37Z</dcterms:created>
  <dcterms:modified xsi:type="dcterms:W3CDTF">2020-10-01T20:15:22Z</dcterms:modified>
</cp:coreProperties>
</file>