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212F50B-A720-4ADD-83EE-9A79CDADB361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4AE3ECD-2B69-481F-8228-4C9B3557E294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6kiGJ3UuH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440618"/>
            <a:ext cx="9498918" cy="3024336"/>
          </a:xfrm>
        </p:spPr>
        <p:txBody>
          <a:bodyPr/>
          <a:lstStyle/>
          <a:p>
            <a:r>
              <a:rPr lang="pt-BR" sz="4000" dirty="0"/>
              <a:t>Duas pequenas peças para falar de música e pensamento, doença e cura,</a:t>
            </a:r>
            <a:br>
              <a:rPr lang="pt-BR" sz="4000" dirty="0"/>
            </a:br>
            <a:r>
              <a:rPr lang="pt-BR" sz="4000" dirty="0"/>
              <a:t>feitiçaria e sociedade no alto </a:t>
            </a:r>
            <a:r>
              <a:rPr lang="pt-BR" sz="4000" dirty="0" smtClean="0"/>
              <a:t>Xingu</a:t>
            </a:r>
            <a:r>
              <a:rPr lang="pt-BR" sz="1600" dirty="0"/>
              <a:t/>
            </a:r>
            <a:br>
              <a:rPr lang="pt-BR" sz="1600" dirty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23728" y="3429000"/>
            <a:ext cx="6244208" cy="685800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prstClr val="white"/>
                </a:solidFill>
                <a:ea typeface="+mj-ea"/>
                <a:cs typeface="+mj-cs"/>
              </a:rPr>
              <a:t>Acácio Tadeu de Camargo Piedade </a:t>
            </a:r>
            <a:br>
              <a:rPr lang="pt-BR" sz="2400" dirty="0">
                <a:solidFill>
                  <a:prstClr val="white"/>
                </a:solidFill>
                <a:ea typeface="+mj-ea"/>
                <a:cs typeface="+mj-cs"/>
              </a:rPr>
            </a:br>
            <a:r>
              <a:rPr lang="pt-BR" sz="2400" dirty="0">
                <a:solidFill>
                  <a:prstClr val="white"/>
                </a:solidFill>
                <a:ea typeface="+mj-ea"/>
                <a:cs typeface="+mj-cs"/>
              </a:rPr>
              <a:t>- Anais III ENABET </a:t>
            </a:r>
            <a:r>
              <a:rPr lang="pt-BR" sz="2400" dirty="0" smtClean="0">
                <a:solidFill>
                  <a:prstClr val="white"/>
                </a:solidFill>
                <a:ea typeface="+mj-ea"/>
                <a:cs typeface="+mj-cs"/>
              </a:rPr>
              <a:t>2006 -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91472" y="588468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Luciene Leme Oliveira </a:t>
            </a:r>
            <a:r>
              <a:rPr lang="pt-BR" dirty="0" err="1" smtClean="0"/>
              <a:t>nºUSP</a:t>
            </a:r>
            <a:r>
              <a:rPr lang="pt-BR" dirty="0" smtClean="0"/>
              <a:t> 7584662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83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iene-Note\OneDrive\Documentos\TCC fragmentos\Parque-indígena-do-Xing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3547"/>
            <a:ext cx="4136780" cy="419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572000" y="43328"/>
            <a:ext cx="4464496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Idealizado pelos irmãos Villas Boas e criado em 1961 pelo presidente brasileiro Jânio Quadros, o Parque Indígena do Xingu foi a primeira reserva indígena homologada pelo governo federal.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Localizada ao norte do Mato Grosso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Tem </a:t>
            </a:r>
            <a:r>
              <a:rPr lang="pt-BR" sz="2200" b="1" dirty="0" smtClean="0">
                <a:solidFill>
                  <a:srgbClr val="FFFF00"/>
                </a:solidFill>
              </a:rPr>
              <a:t>27 000 </a:t>
            </a:r>
            <a:r>
              <a:rPr lang="pt-BR" sz="2200" dirty="0" smtClean="0"/>
              <a:t>quilômetros quadrados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Atualmente, vivem, na área do Xingu, aproximadamente, </a:t>
            </a:r>
            <a:r>
              <a:rPr lang="pt-BR" sz="2200" b="1" dirty="0" smtClean="0">
                <a:solidFill>
                  <a:srgbClr val="FFFF00"/>
                </a:solidFill>
              </a:rPr>
              <a:t>5 500 </a:t>
            </a:r>
            <a:r>
              <a:rPr lang="pt-BR" sz="2200" dirty="0" smtClean="0"/>
              <a:t>índios de </a:t>
            </a:r>
            <a:r>
              <a:rPr lang="pt-BR" sz="2200" b="1" dirty="0" smtClean="0">
                <a:solidFill>
                  <a:srgbClr val="FFFF00"/>
                </a:solidFill>
              </a:rPr>
              <a:t>quatorze etnias </a:t>
            </a:r>
            <a:r>
              <a:rPr lang="pt-BR" sz="2200" dirty="0" smtClean="0"/>
              <a:t>diferentes pertencentes aos quatro grandes troncos linguísticos indígenas do Brasil: caribe, aruaque, tupi e </a:t>
            </a:r>
            <a:r>
              <a:rPr lang="pt-BR" sz="2200" dirty="0" err="1" smtClean="0"/>
              <a:t>macro-jê</a:t>
            </a:r>
            <a:endParaRPr lang="pt-BR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o mais belo mosaico linguístico puro do país</a:t>
            </a:r>
            <a:r>
              <a:rPr lang="pt-BR" sz="2300" dirty="0" smtClean="0"/>
              <a:t>.</a:t>
            </a:r>
            <a:endParaRPr lang="pt-BR" sz="23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30424" y="4522378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RESERVA INDÍGENA DO XINGU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8758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uciene-Note\OneDrive\Documentos\PZ09-107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92" y="165758"/>
            <a:ext cx="4654596" cy="31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0"/>
            <a:ext cx="4139952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O Ritual</a:t>
            </a:r>
          </a:p>
          <a:p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Dois dias de duração (com pausas pela manhã);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V</a:t>
            </a:r>
            <a:r>
              <a:rPr lang="pt-BR" sz="2200" dirty="0" smtClean="0"/>
              <a:t>árias suítes de música de </a:t>
            </a:r>
            <a:r>
              <a:rPr lang="pt-BR" sz="2200" dirty="0" err="1" smtClean="0"/>
              <a:t>kawoká</a:t>
            </a:r>
            <a:r>
              <a:rPr lang="pt-BR" sz="2200" dirty="0" smtClean="0"/>
              <a:t>, cada suíte sendo constituída por um grande número de peças curtas tocadas sucessivamente entrecortadas por breves pausas;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Um total de 72 peças, perfazendo um total de 2 horas e 18 minutos de música;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A surpresa da autora veio na madrugada onde os flautistas tocaram duas músicas às quais sofreram mudanças em seus andamentos e ritmo;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872994" y="3429000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solidFill>
                  <a:srgbClr val="FFFF00"/>
                </a:solidFill>
              </a:rPr>
              <a:t>As duas </a:t>
            </a:r>
            <a:r>
              <a:rPr lang="pt-BR" sz="2600" dirty="0" smtClean="0">
                <a:solidFill>
                  <a:srgbClr val="FFFF00"/>
                </a:solidFill>
              </a:rPr>
              <a:t>peças </a:t>
            </a:r>
            <a:r>
              <a:rPr lang="pt-BR" sz="2600" dirty="0" smtClean="0">
                <a:solidFill>
                  <a:srgbClr val="FFFF00"/>
                </a:solidFill>
              </a:rPr>
              <a:t>diferentes foram definidas pelo chefe flautista como </a:t>
            </a:r>
            <a:r>
              <a:rPr lang="pt-BR" sz="3200" i="1" dirty="0" err="1" smtClean="0">
                <a:solidFill>
                  <a:srgbClr val="FFFF00"/>
                </a:solidFill>
              </a:rPr>
              <a:t>kakaiapai</a:t>
            </a:r>
            <a:r>
              <a:rPr lang="pt-BR" sz="2800" dirty="0" smtClean="0">
                <a:solidFill>
                  <a:srgbClr val="FFFF00"/>
                </a:solidFill>
              </a:rPr>
              <a:t> </a:t>
            </a:r>
            <a:r>
              <a:rPr lang="pt-BR" sz="2600" dirty="0" smtClean="0">
                <a:solidFill>
                  <a:srgbClr val="FFFF00"/>
                </a:solidFill>
              </a:rPr>
              <a:t>(“preciosas”)</a:t>
            </a:r>
          </a:p>
          <a:p>
            <a:pPr algn="ctr"/>
            <a:r>
              <a:rPr lang="pt-BR" sz="2600" dirty="0" smtClean="0">
                <a:solidFill>
                  <a:srgbClr val="FFFF00"/>
                </a:solidFill>
              </a:rPr>
              <a:t>e </a:t>
            </a:r>
            <a:r>
              <a:rPr lang="pt-BR" sz="3200" i="1" dirty="0" err="1" smtClean="0">
                <a:solidFill>
                  <a:srgbClr val="FFFF00"/>
                </a:solidFill>
              </a:rPr>
              <a:t>kawokapai</a:t>
            </a:r>
            <a:r>
              <a:rPr lang="pt-BR" sz="2600" dirty="0" smtClean="0">
                <a:solidFill>
                  <a:srgbClr val="FFFF00"/>
                </a:solidFill>
              </a:rPr>
              <a:t> (“perigosas”)</a:t>
            </a:r>
            <a:endParaRPr lang="pt-BR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2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5626" y="125872"/>
            <a:ext cx="849694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sz="2800" b="1" i="1" dirty="0" err="1"/>
              <a:t>M</a:t>
            </a:r>
            <a:r>
              <a:rPr lang="pt-BR" sz="2800" b="1" i="1" dirty="0" err="1" smtClean="0"/>
              <a:t>akukuonaapa</a:t>
            </a:r>
            <a:r>
              <a:rPr lang="pt-BR" sz="2400" dirty="0" smtClean="0"/>
              <a:t> (“canto do </a:t>
            </a:r>
            <a:r>
              <a:rPr lang="pt-BR" sz="2400" dirty="0" smtClean="0">
                <a:solidFill>
                  <a:srgbClr val="FFFF00"/>
                </a:solidFill>
                <a:hlinkClick r:id="rId2"/>
              </a:rPr>
              <a:t>macuco</a:t>
            </a:r>
            <a:r>
              <a:rPr lang="pt-BR" sz="2400" dirty="0" smtClean="0"/>
              <a:t>”) subgrupo formado pelas duas musicas “solo” da flauta</a:t>
            </a:r>
            <a:r>
              <a:rPr lang="pt-BR" sz="2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“Este subgrupo foi executado ao longo da suíte </a:t>
            </a:r>
            <a:r>
              <a:rPr lang="pt-BR" sz="2800" b="1" i="1" dirty="0" err="1"/>
              <a:t>kisowagakipitsana</a:t>
            </a:r>
            <a:r>
              <a:rPr lang="pt-BR" sz="2400" dirty="0"/>
              <a:t> (“música-timbre do escurecer”), que é um repertório exclusivamente tocado na noite funda, </a:t>
            </a:r>
            <a:r>
              <a:rPr lang="pt-BR" sz="2800" b="1" i="1" dirty="0" err="1"/>
              <a:t>muiyakakí</a:t>
            </a:r>
            <a:r>
              <a:rPr lang="pt-BR" sz="2400" dirty="0"/>
              <a:t>.”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A</a:t>
            </a:r>
            <a:r>
              <a:rPr lang="pt-BR" sz="2400" dirty="0" smtClean="0"/>
              <a:t>s peças anteriores são tocadas em torno de 58 </a:t>
            </a:r>
            <a:r>
              <a:rPr lang="pt-BR" sz="2400" dirty="0" err="1" smtClean="0"/>
              <a:t>b.p.m</a:t>
            </a:r>
            <a:r>
              <a:rPr lang="pt-BR" sz="2400" dirty="0" smtClean="0"/>
              <a:t>. enquanto essas </a:t>
            </a:r>
            <a:r>
              <a:rPr lang="pt-BR" sz="2400" dirty="0" err="1" smtClean="0"/>
              <a:t>pessa</a:t>
            </a:r>
            <a:r>
              <a:rPr lang="pt-BR" sz="2400" dirty="0" smtClean="0"/>
              <a:t> especiais são tocadas de forma lenta por volta de 24 </a:t>
            </a:r>
            <a:r>
              <a:rPr lang="pt-BR" sz="2400" dirty="0" err="1" smtClean="0"/>
              <a:t>b.p.m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O  curioso é que não há um </a:t>
            </a:r>
            <a:r>
              <a:rPr lang="pt-BR" sz="2400" b="1" dirty="0" smtClean="0"/>
              <a:t>toque de</a:t>
            </a:r>
            <a:r>
              <a:rPr lang="pt-BR" sz="2400" b="1" dirty="0" smtClean="0"/>
              <a:t> iniciação </a:t>
            </a:r>
            <a:r>
              <a:rPr lang="pt-BR" sz="2400" b="1" dirty="0" smtClean="0"/>
              <a:t>e </a:t>
            </a:r>
            <a:r>
              <a:rPr lang="pt-BR" sz="2400" b="1" dirty="0" smtClean="0"/>
              <a:t>central</a:t>
            </a:r>
            <a:r>
              <a:rPr lang="pt-BR" sz="2400" b="1" dirty="0" smtClean="0"/>
              <a:t> </a:t>
            </a:r>
            <a:r>
              <a:rPr lang="pt-BR" sz="2400" dirty="0" smtClean="0"/>
              <a:t>(coisa que acontece </a:t>
            </a:r>
            <a:r>
              <a:rPr lang="pt-BR" sz="2400" dirty="0" smtClean="0"/>
              <a:t>, naturalmente, nas </a:t>
            </a:r>
            <a:r>
              <a:rPr lang="pt-BR" sz="2400" dirty="0" smtClean="0"/>
              <a:t>outras peças</a:t>
            </a:r>
            <a:r>
              <a:rPr lang="pt-BR" sz="24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Estes </a:t>
            </a:r>
            <a:r>
              <a:rPr lang="pt-BR" sz="2400" dirty="0"/>
              <a:t>repertórios são estáveis, do ponto de vista do gênero musical e dos elementos formais e </a:t>
            </a:r>
            <a:r>
              <a:rPr lang="pt-BR" sz="2400" dirty="0" err="1"/>
              <a:t>motívicos</a:t>
            </a:r>
            <a:r>
              <a:rPr lang="pt-BR" sz="2400" dirty="0"/>
              <a:t> da suíte. </a:t>
            </a:r>
            <a:endParaRPr lang="pt-BR" sz="2400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98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756" y="1052736"/>
            <a:ext cx="8964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O </a:t>
            </a:r>
            <a:r>
              <a:rPr lang="pt-BR" sz="2400" dirty="0"/>
              <a:t>primeiro tema, idêntico nestas duas peças, funciona como um grande toque para os solos no segundo </a:t>
            </a:r>
            <a:r>
              <a:rPr lang="pt-BR" sz="2400" dirty="0" smtClean="0"/>
              <a:t>tema;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Na segunda peça há, portanto, um diálogo com a </a:t>
            </a:r>
            <a:r>
              <a:rPr lang="pt-BR" sz="2400" dirty="0" smtClean="0"/>
              <a:t>primeira;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No segundo tema da segunda peça há uma maior elaboração variacional: motivos que são aumentados e diminuídos, exclusão de pausa e </a:t>
            </a:r>
            <a:r>
              <a:rPr lang="pt-BR" sz="2400" dirty="0" err="1"/>
              <a:t>inser</a:t>
            </a:r>
            <a:r>
              <a:rPr lang="pt-BR" sz="2400" dirty="0"/>
              <a:t>- </a:t>
            </a:r>
            <a:r>
              <a:rPr lang="pt-BR" sz="2400" dirty="0" err="1"/>
              <a:t>ção</a:t>
            </a:r>
            <a:r>
              <a:rPr lang="pt-BR" sz="2400" dirty="0"/>
              <a:t> de motivo novo, fusão de motivos previamente separados, entre outros princípios que a análise musical revelou. </a:t>
            </a: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Há </a:t>
            </a:r>
            <a:r>
              <a:rPr lang="pt-BR" sz="2400" dirty="0"/>
              <a:t>um jogo </a:t>
            </a:r>
            <a:r>
              <a:rPr lang="pt-BR" sz="2400" dirty="0" err="1"/>
              <a:t>motívico</a:t>
            </a:r>
            <a:r>
              <a:rPr lang="pt-BR" sz="2400" dirty="0"/>
              <a:t> bastante intenso nestas duas peças, paralelo ao aspecto </a:t>
            </a:r>
            <a:r>
              <a:rPr lang="pt-BR" sz="2400" dirty="0" err="1"/>
              <a:t>minimal</a:t>
            </a:r>
            <a:r>
              <a:rPr lang="pt-BR" sz="2400" dirty="0"/>
              <a:t> do acompanhamento, constituindo notáveis distinções ocorrendo no plano musicológico</a:t>
            </a:r>
            <a:r>
              <a:rPr lang="pt-BR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9756" y="188640"/>
            <a:ext cx="8658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/>
              <a:t>Variação </a:t>
            </a:r>
            <a:r>
              <a:rPr lang="pt-BR" sz="3600" b="1" i="1" dirty="0" err="1" smtClean="0"/>
              <a:t>Motívica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6077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88640"/>
            <a:ext cx="892899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Há </a:t>
            </a:r>
            <a:r>
              <a:rPr lang="pt-BR" sz="2000" dirty="0"/>
              <a:t>um importante nexo com o mundo dos “espíritos” </a:t>
            </a:r>
            <a:r>
              <a:rPr lang="pt-BR" sz="2000" i="1" dirty="0" err="1" smtClean="0"/>
              <a:t>apapaatai</a:t>
            </a:r>
            <a:r>
              <a:rPr lang="pt-BR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i="1" dirty="0" err="1"/>
              <a:t>Kawoká</a:t>
            </a:r>
            <a:r>
              <a:rPr lang="pt-BR" sz="2000" dirty="0"/>
              <a:t> é um deles, considerado o mais perigoso, causador de doenças e </a:t>
            </a:r>
            <a:r>
              <a:rPr lang="pt-BR" sz="2000" dirty="0" smtClean="0"/>
              <a:t>morte;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Toda </a:t>
            </a:r>
            <a:r>
              <a:rPr lang="pt-BR" sz="2000" dirty="0"/>
              <a:t>música ritual </a:t>
            </a:r>
            <a:r>
              <a:rPr lang="pt-BR" sz="2000" b="1" i="1" dirty="0" err="1"/>
              <a:t>Wauja</a:t>
            </a:r>
            <a:r>
              <a:rPr lang="pt-BR" sz="2000" dirty="0"/>
              <a:t> é de </a:t>
            </a:r>
            <a:r>
              <a:rPr lang="pt-BR" sz="2000" b="1" i="1" dirty="0" err="1"/>
              <a:t>apapaatai</a:t>
            </a:r>
            <a:r>
              <a:rPr lang="pt-BR" sz="2000" dirty="0"/>
              <a:t> e é tocada para </a:t>
            </a:r>
            <a:r>
              <a:rPr lang="pt-BR" sz="2000" b="1" i="1" dirty="0" err="1"/>
              <a:t>apapaatai</a:t>
            </a:r>
            <a:r>
              <a:rPr lang="pt-BR" sz="2000" dirty="0"/>
              <a:t>, a execução das estruturas musicais coloca, lado a lado, o </a:t>
            </a:r>
            <a:r>
              <a:rPr lang="pt-BR" sz="2000" b="1" dirty="0"/>
              <a:t>belo e o </a:t>
            </a:r>
            <a:r>
              <a:rPr lang="pt-BR" sz="2000" b="1" dirty="0" smtClean="0"/>
              <a:t>perigoso</a:t>
            </a:r>
            <a:r>
              <a:rPr lang="pt-BR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Quanto mais belo, mais correto, </a:t>
            </a:r>
            <a:r>
              <a:rPr lang="pt-BR" sz="2000" b="1" i="1" dirty="0" err="1"/>
              <a:t>awojopai</a:t>
            </a:r>
            <a:r>
              <a:rPr lang="pt-BR" sz="2000" dirty="0"/>
              <a:t>, menos perigoso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erro, a incorreta enunciação do jogo </a:t>
            </a:r>
            <a:r>
              <a:rPr lang="pt-BR" sz="2000" dirty="0" err="1"/>
              <a:t>motívico</a:t>
            </a:r>
            <a:r>
              <a:rPr lang="pt-BR" sz="2000" dirty="0"/>
              <a:t>, é </a:t>
            </a:r>
            <a:r>
              <a:rPr lang="pt-BR" sz="2000" dirty="0" smtClean="0"/>
              <a:t>perigosa;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belo-correto está na </a:t>
            </a:r>
            <a:r>
              <a:rPr lang="pt-BR" sz="2000" b="1" dirty="0"/>
              <a:t>ordem</a:t>
            </a:r>
            <a:r>
              <a:rPr lang="pt-BR" sz="2000" dirty="0"/>
              <a:t> em todas os segmentos da música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Como as máscaras em situação ritual, a flauta é um objeto ativado cosmicamente pela potência da presença imediata do </a:t>
            </a:r>
            <a:r>
              <a:rPr lang="pt-BR" sz="2000" dirty="0" err="1" smtClean="0"/>
              <a:t>apapaatai</a:t>
            </a:r>
            <a:r>
              <a:rPr lang="pt-BR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Nas peças </a:t>
            </a:r>
            <a:r>
              <a:rPr lang="pt-BR" sz="2000" b="1" i="1" dirty="0" err="1"/>
              <a:t>makuku</a:t>
            </a:r>
            <a:r>
              <a:rPr lang="pt-BR" sz="2000" dirty="0"/>
              <a:t>, extremamente valiosas e perigosas, o canto do flautista mestre potencializado pelo silêncio dos acompanhantes, a densidade da </a:t>
            </a:r>
            <a:r>
              <a:rPr lang="pt-BR" sz="2000" dirty="0" err="1"/>
              <a:t>presentificação</a:t>
            </a:r>
            <a:r>
              <a:rPr lang="pt-BR" sz="2000" dirty="0"/>
              <a:t> do </a:t>
            </a:r>
            <a:r>
              <a:rPr lang="pt-BR" sz="2000" dirty="0" err="1"/>
              <a:t>apapaatai</a:t>
            </a:r>
            <a:r>
              <a:rPr lang="pt-BR" sz="2000" dirty="0"/>
              <a:t> é proporcional à </a:t>
            </a:r>
            <a:r>
              <a:rPr lang="pt-BR" sz="2000" dirty="0" err="1"/>
              <a:t>minimalidade</a:t>
            </a:r>
            <a:r>
              <a:rPr lang="pt-BR" sz="2000" dirty="0"/>
              <a:t> da textura musical e à elaboração extrema no canto principal.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6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88640"/>
            <a:ext cx="88569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 Mestre de flautas</a:t>
            </a:r>
          </a:p>
          <a:p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Pajé musical;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É ele que domina a arte e os segredos de tocar flauta e passar os ensinamentos;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Ele deve dominar e decorar as musicas sagradas dos </a:t>
            </a:r>
            <a:r>
              <a:rPr lang="pt-BR" sz="2600" i="1" dirty="0" err="1" smtClean="0"/>
              <a:t>apapaatai</a:t>
            </a:r>
            <a:r>
              <a:rPr lang="pt-BR" sz="26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/>
              <a:t>A percepção musical apurada é um dos aspectos principais em um mestre de flautas: ouvir uma peça e memorizá-la, podendo </a:t>
            </a:r>
            <a:r>
              <a:rPr lang="pt-BR" sz="2600" dirty="0" smtClean="0"/>
              <a:t>reproduzi-la </a:t>
            </a:r>
            <a:r>
              <a:rPr lang="pt-BR" sz="2600" dirty="0"/>
              <a:t>depois, é uma capacidade analítica saliente dos </a:t>
            </a:r>
            <a:r>
              <a:rPr lang="pt-BR" sz="2600" dirty="0" smtClean="0"/>
              <a:t>mestres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 smtClean="0"/>
              <a:t>Essas habilidades são o q o aproximam do xamanismo;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/>
              <a:t>Os mestres de flauta são pajés “</a:t>
            </a:r>
            <a:r>
              <a:rPr lang="pt-BR" sz="2600" dirty="0" err="1"/>
              <a:t>clariaudientes</a:t>
            </a:r>
            <a:r>
              <a:rPr lang="pt-BR" sz="2600" dirty="0" smtClean="0"/>
              <a:t>”, em </a:t>
            </a:r>
            <a:r>
              <a:rPr lang="pt-BR" sz="2600" dirty="0"/>
              <a:t>contraposição aos pajés </a:t>
            </a:r>
            <a:r>
              <a:rPr lang="pt-BR" sz="2600" dirty="0" err="1"/>
              <a:t>iakapá</a:t>
            </a:r>
            <a:r>
              <a:rPr lang="pt-BR" sz="2600" dirty="0"/>
              <a:t>, que são </a:t>
            </a:r>
            <a:r>
              <a:rPr lang="pt-BR" sz="2600" dirty="0" err="1" smtClean="0"/>
              <a:t>clarevidentes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178818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264</TotalTime>
  <Words>686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Elementar</vt:lpstr>
      <vt:lpstr>Duas pequenas peças para falar de música e pensamento, doença e cura, feitiçaria e sociedade no alto Xingu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Duas pequenas peças para falar de música e pensamento, doença e cura, feitiçaria e sociedade no alto Xingu Acácio Tadeu de Camargo Piedade  - Anais III ENABET 2006 -</dc:title>
  <dc:creator>Luciene-Note</dc:creator>
  <cp:lastModifiedBy>Luciene-Note</cp:lastModifiedBy>
  <cp:revision>24</cp:revision>
  <dcterms:created xsi:type="dcterms:W3CDTF">2016-11-09T23:06:04Z</dcterms:created>
  <dcterms:modified xsi:type="dcterms:W3CDTF">2016-11-10T11:25:12Z</dcterms:modified>
</cp:coreProperties>
</file>