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2" r:id="rId5"/>
    <p:sldId id="274" r:id="rId6"/>
    <p:sldId id="273" r:id="rId7"/>
    <p:sldId id="275" r:id="rId8"/>
    <p:sldId id="276" r:id="rId9"/>
    <p:sldId id="277" r:id="rId10"/>
    <p:sldId id="279" r:id="rId11"/>
    <p:sldId id="259" r:id="rId12"/>
    <p:sldId id="280" r:id="rId13"/>
    <p:sldId id="278" r:id="rId14"/>
    <p:sldId id="281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89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57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35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84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78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59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61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77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23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16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2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427B-6BB0-4179-9BAE-95249F1C0711}" type="datetimeFigureOut">
              <a:rPr lang="pt-BR" smtClean="0"/>
              <a:t>05/05/2024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54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11906"/>
          </a:xfrm>
        </p:spPr>
        <p:txBody>
          <a:bodyPr>
            <a:normAutofit/>
          </a:bodyPr>
          <a:lstStyle/>
          <a:p>
            <a:r>
              <a:rPr lang="pt-BR" sz="4000" smtClean="0"/>
              <a:t>Tópico 8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b="1" dirty="0"/>
              <a:t>Estado e Políticas públicas: perspectivas teóricas e referências analíticas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002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68" y="1825625"/>
            <a:ext cx="5741863" cy="4351338"/>
          </a:xfrm>
        </p:spPr>
      </p:pic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Critério de análise </a:t>
            </a:r>
            <a:r>
              <a:rPr lang="pt-BR" i="1" dirty="0" err="1" smtClean="0"/>
              <a:t>ex-ante</a:t>
            </a:r>
            <a:r>
              <a:rPr lang="pt-BR" dirty="0" smtClean="0"/>
              <a:t>. </a:t>
            </a:r>
          </a:p>
          <a:p>
            <a:r>
              <a:rPr lang="pt-BR" dirty="0"/>
              <a:t>Uma abordagem mais assertiva poderia conferir um novo sentido, por exemplo, aos </a:t>
            </a:r>
            <a:r>
              <a:rPr lang="pt-BR" dirty="0" smtClean="0"/>
              <a:t>planos plurianuais </a:t>
            </a:r>
            <a:r>
              <a:rPr lang="pt-BR" dirty="0"/>
              <a:t>(</a:t>
            </a:r>
            <a:r>
              <a:rPr lang="pt-BR" dirty="0" err="1"/>
              <a:t>PPAs</a:t>
            </a:r>
            <a:r>
              <a:rPr lang="pt-BR" dirty="0"/>
              <a:t>), que poderiam ser basicamente os </a:t>
            </a:r>
            <a:r>
              <a:rPr lang="pt-BR" b="1" dirty="0"/>
              <a:t>instrumentos de definição das </a:t>
            </a:r>
            <a:r>
              <a:rPr lang="pt-BR" b="1" dirty="0" smtClean="0"/>
              <a:t>políticas de governo</a:t>
            </a:r>
            <a:r>
              <a:rPr lang="pt-BR" dirty="0" smtClean="0"/>
              <a:t>, </a:t>
            </a:r>
            <a:r>
              <a:rPr lang="pt-BR" dirty="0"/>
              <a:t>com objetivos </a:t>
            </a:r>
            <a:r>
              <a:rPr lang="pt-BR" b="1" dirty="0" err="1"/>
              <a:t>multissetoriais</a:t>
            </a:r>
            <a:r>
              <a:rPr lang="pt-BR" dirty="0"/>
              <a:t> de superação de macroproblemas </a:t>
            </a:r>
            <a:r>
              <a:rPr lang="pt-BR" dirty="0" smtClean="0"/>
              <a:t>e </a:t>
            </a:r>
            <a:r>
              <a:rPr lang="pt-BR" b="1" dirty="0" smtClean="0"/>
              <a:t>associados </a:t>
            </a:r>
            <a:r>
              <a:rPr lang="pt-BR" b="1" dirty="0"/>
              <a:t>à Estratégia Federal de </a:t>
            </a:r>
            <a:r>
              <a:rPr lang="pt-BR" b="1" dirty="0" smtClean="0"/>
              <a:t>Desenvolvimento </a:t>
            </a:r>
            <a:r>
              <a:rPr lang="pt-BR" b="1" dirty="0"/>
              <a:t>(EFD</a:t>
            </a:r>
            <a:r>
              <a:rPr lang="pt-BR" dirty="0"/>
              <a:t>), prevista para projetar-se em um </a:t>
            </a:r>
            <a:r>
              <a:rPr lang="pt-BR" dirty="0" smtClean="0"/>
              <a:t>horizonte de </a:t>
            </a:r>
            <a:r>
              <a:rPr lang="pt-BR" b="1" dirty="0"/>
              <a:t>doze anos </a:t>
            </a:r>
            <a:r>
              <a:rPr lang="pt-BR" dirty="0"/>
              <a:t>(três </a:t>
            </a:r>
            <a:r>
              <a:rPr lang="pt-BR" dirty="0" err="1"/>
              <a:t>PPAs</a:t>
            </a:r>
            <a:r>
              <a:rPr lang="pt-BR" dirty="0"/>
              <a:t> – 2020-2031</a:t>
            </a:r>
            <a:r>
              <a:rPr lang="pt-BR" dirty="0" smtClean="0"/>
              <a:t>).</a:t>
            </a:r>
          </a:p>
          <a:p>
            <a:r>
              <a:rPr lang="pt-BR" dirty="0" smtClean="0"/>
              <a:t>Considerando os interesses </a:t>
            </a:r>
            <a:r>
              <a:rPr lang="pt-BR" b="1" dirty="0" smtClean="0"/>
              <a:t>republicanos</a:t>
            </a:r>
            <a:r>
              <a:rPr lang="pt-BR" dirty="0" smtClean="0"/>
              <a:t> e </a:t>
            </a:r>
            <a:r>
              <a:rPr lang="pt-BR" b="1" dirty="0" smtClean="0"/>
              <a:t>constitucionais</a:t>
            </a:r>
            <a:r>
              <a:rPr lang="pt-BR" dirty="0" smtClean="0"/>
              <a:t> de </a:t>
            </a:r>
            <a:r>
              <a:rPr lang="pt-BR" dirty="0"/>
              <a:t>redução da desigualdade, desenvolvimento regional, </a:t>
            </a:r>
            <a:r>
              <a:rPr lang="pt-BR" dirty="0" smtClean="0"/>
              <a:t>promoção social</a:t>
            </a:r>
            <a:r>
              <a:rPr lang="pt-BR" dirty="0"/>
              <a:t>, geração de emprego e renda, proteção à criança e ao adolescente, integração </a:t>
            </a:r>
            <a:r>
              <a:rPr lang="pt-BR" dirty="0" smtClean="0"/>
              <a:t>sul-americana -&gt; objetivos transversais; transpor governos</a:t>
            </a:r>
          </a:p>
          <a:p>
            <a:r>
              <a:rPr lang="pt-BR" dirty="0" smtClean="0"/>
              <a:t>Guarda chuva universalista – </a:t>
            </a:r>
            <a:r>
              <a:rPr lang="pt-BR" b="1" dirty="0" smtClean="0"/>
              <a:t>eficiência, eficácia efetividade</a:t>
            </a:r>
          </a:p>
        </p:txBody>
      </p:sp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66" y="1938843"/>
            <a:ext cx="10336067" cy="4124901"/>
          </a:xfrm>
        </p:spPr>
      </p:pic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926" y="1825625"/>
            <a:ext cx="9096147" cy="4351338"/>
          </a:xfrm>
        </p:spPr>
      </p:pic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Referências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 smtClean="0"/>
              <a:t>LASSANSE, </a:t>
            </a:r>
            <a:r>
              <a:rPr lang="pt-BR" dirty="0" err="1" smtClean="0"/>
              <a:t>Antonio</a:t>
            </a:r>
            <a:r>
              <a:rPr lang="pt-BR" dirty="0" smtClean="0"/>
              <a:t>. </a:t>
            </a:r>
            <a:r>
              <a:rPr lang="pt-BR" dirty="0"/>
              <a:t>O Que é uma Política e o </a:t>
            </a:r>
            <a:r>
              <a:rPr lang="pt-BR" dirty="0" smtClean="0"/>
              <a:t>que </a:t>
            </a:r>
            <a:r>
              <a:rPr lang="pt-BR" dirty="0"/>
              <a:t>é um Programa: uma pergunta simples e até hoje </a:t>
            </a:r>
            <a:r>
              <a:rPr lang="pt-BR" dirty="0" smtClean="0"/>
              <a:t>sem resposta clara. </a:t>
            </a:r>
            <a:r>
              <a:rPr lang="pt-BR" b="1" dirty="0" smtClean="0"/>
              <a:t>Boletim de Análise Institucional</a:t>
            </a:r>
            <a:r>
              <a:rPr lang="pt-BR" dirty="0" smtClean="0"/>
              <a:t>, n. 27, março/2021. IPEA. </a:t>
            </a:r>
          </a:p>
          <a:p>
            <a:r>
              <a:rPr lang="pt-BR" dirty="0" smtClean="0"/>
              <a:t>ROSA, J. G. L.; LIMA, L. L.; AGUIAR, R. B. </a:t>
            </a:r>
            <a:r>
              <a:rPr lang="pt-BR" b="1" dirty="0" smtClean="0"/>
              <a:t>Política Públicas:  Introdução</a:t>
            </a:r>
            <a:r>
              <a:rPr lang="pt-BR" dirty="0" smtClean="0"/>
              <a:t>. Porto Alegre: JACARTA, 2012. </a:t>
            </a:r>
          </a:p>
        </p:txBody>
      </p:sp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que é política pública? </a:t>
            </a:r>
          </a:p>
          <a:p>
            <a:r>
              <a:rPr lang="pt-BR" dirty="0" smtClean="0"/>
              <a:t>Política pública x Programa = defeito de fábrica à espera de um recall</a:t>
            </a:r>
          </a:p>
          <a:p>
            <a:r>
              <a:rPr lang="pt-BR" dirty="0" err="1"/>
              <a:t>Dye</a:t>
            </a:r>
            <a:r>
              <a:rPr lang="pt-BR" dirty="0"/>
              <a:t> (1972, p. 2) cravava que política pública é “tudo aquilo que um </a:t>
            </a:r>
            <a:r>
              <a:rPr lang="pt-BR" dirty="0" smtClean="0"/>
              <a:t>governo escolhe </a:t>
            </a:r>
            <a:r>
              <a:rPr lang="pt-BR" dirty="0"/>
              <a:t>fazer ou deixar de fazer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Busca de soluções com vista a solução de problemas </a:t>
            </a:r>
          </a:p>
          <a:p>
            <a:r>
              <a:rPr lang="pt-BR" dirty="0" smtClean="0"/>
              <a:t>Falta de clareza leva a teoria “lata do lixo” ou </a:t>
            </a:r>
            <a:r>
              <a:rPr lang="pt-BR" i="1" dirty="0" err="1" smtClean="0"/>
              <a:t>garbage</a:t>
            </a:r>
            <a:r>
              <a:rPr lang="pt-BR" i="1" dirty="0" smtClean="0"/>
              <a:t> </a:t>
            </a:r>
            <a:r>
              <a:rPr lang="pt-BR" i="1" dirty="0" err="1" smtClean="0"/>
              <a:t>can</a:t>
            </a:r>
            <a:r>
              <a:rPr lang="pt-BR" i="1" dirty="0" smtClean="0"/>
              <a:t> (</a:t>
            </a:r>
            <a:r>
              <a:rPr lang="pt-BR" dirty="0" smtClean="0"/>
              <a:t>Cohen</a:t>
            </a:r>
            <a:r>
              <a:rPr lang="pt-BR" dirty="0"/>
              <a:t>, </a:t>
            </a:r>
            <a:r>
              <a:rPr lang="pt-BR" dirty="0" err="1"/>
              <a:t>March</a:t>
            </a:r>
            <a:r>
              <a:rPr lang="pt-BR" dirty="0"/>
              <a:t> e Olsen, </a:t>
            </a:r>
            <a:r>
              <a:rPr lang="pt-BR" dirty="0" smtClean="0"/>
              <a:t>1972) </a:t>
            </a:r>
          </a:p>
          <a:p>
            <a:r>
              <a:rPr lang="pt-BR" dirty="0" smtClean="0"/>
              <a:t>“fluxos não sequenciais, os problemas e soluções são jogados em latas de lixo à espera da oportunidade em que serão casados com soluções e problemas”, de modo que “as decisões são, na verdade, encontros casuais entre problemas, soluções e oportunidades”</a:t>
            </a:r>
          </a:p>
          <a:p>
            <a:r>
              <a:rPr lang="pt-BR" dirty="0" smtClean="0"/>
              <a:t>“Boas práticas” permite “soluções de prateleira” aplicáveis a </a:t>
            </a:r>
            <a:r>
              <a:rPr lang="pt-BR" dirty="0" err="1" smtClean="0"/>
              <a:t>qlq</a:t>
            </a:r>
            <a:r>
              <a:rPr lang="pt-BR" dirty="0" smtClean="0"/>
              <a:t> situação.  </a:t>
            </a:r>
          </a:p>
          <a:p>
            <a:r>
              <a:rPr lang="pt-BR" dirty="0" smtClean="0"/>
              <a:t>Cipoal de projetos desconectados; colcha de retalhos </a:t>
            </a:r>
          </a:p>
        </p:txBody>
      </p:sp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15430"/>
            <a:ext cx="10515600" cy="1325563"/>
          </a:xfrm>
        </p:spPr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152" y="1825625"/>
            <a:ext cx="6151696" cy="4351338"/>
          </a:xfrm>
        </p:spPr>
      </p:pic>
    </p:spTree>
    <p:extLst>
      <p:ext uri="{BB962C8B-B14F-4D97-AF65-F5344CB8AC3E}">
        <p14:creationId xmlns:p14="http://schemas.microsoft.com/office/powerpoint/2010/main" val="150672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Como sair do impasse?</a:t>
            </a:r>
          </a:p>
          <a:p>
            <a:r>
              <a:rPr lang="pt-BR" dirty="0"/>
              <a:t>“a </a:t>
            </a:r>
            <a:r>
              <a:rPr lang="pt-BR" dirty="0" smtClean="0"/>
              <a:t>aplicação do </a:t>
            </a:r>
            <a:r>
              <a:rPr lang="pt-BR" dirty="0"/>
              <a:t>conhecimento das ciências sociais e de metodologia” (Weiss, 1998, p. 3</a:t>
            </a:r>
            <a:r>
              <a:rPr lang="pt-BR" dirty="0" smtClean="0"/>
              <a:t>) -&gt; </a:t>
            </a:r>
            <a:r>
              <a:rPr lang="pt-BR" dirty="0"/>
              <a:t>políticas baseadas em evidências, sustentadas em teoria</a:t>
            </a:r>
            <a:r>
              <a:rPr lang="pt-BR" dirty="0" smtClean="0"/>
              <a:t>, aderentes </a:t>
            </a:r>
            <a:r>
              <a:rPr lang="pt-BR" dirty="0"/>
              <a:t>a critérios transparentes e que façam algum </a:t>
            </a:r>
            <a:r>
              <a:rPr lang="pt-BR" dirty="0" smtClean="0"/>
              <a:t>sentido:</a:t>
            </a:r>
          </a:p>
          <a:p>
            <a:r>
              <a:rPr lang="pt-BR" dirty="0"/>
              <a:t>usando o </a:t>
            </a:r>
            <a:r>
              <a:rPr lang="pt-BR" b="1" dirty="0"/>
              <a:t>planejamento</a:t>
            </a:r>
            <a:r>
              <a:rPr lang="pt-BR" dirty="0"/>
              <a:t> como processo de diálogo, </a:t>
            </a:r>
            <a:r>
              <a:rPr lang="pt-BR" dirty="0" err="1" smtClean="0"/>
              <a:t>pactuação</a:t>
            </a:r>
            <a:r>
              <a:rPr lang="pt-BR" dirty="0" smtClean="0"/>
              <a:t> e </a:t>
            </a:r>
            <a:r>
              <a:rPr lang="pt-BR" b="1" dirty="0"/>
              <a:t>transparência</a:t>
            </a:r>
            <a:r>
              <a:rPr lang="pt-BR" dirty="0"/>
              <a:t> das </a:t>
            </a:r>
            <a:r>
              <a:rPr lang="pt-BR" dirty="0" smtClean="0"/>
              <a:t>organizações direcionando </a:t>
            </a:r>
            <a:r>
              <a:rPr lang="pt-BR" dirty="0"/>
              <a:t>políticas </a:t>
            </a:r>
            <a:r>
              <a:rPr lang="pt-BR" dirty="0" smtClean="0"/>
              <a:t>e programas </a:t>
            </a:r>
            <a:r>
              <a:rPr lang="pt-BR" dirty="0"/>
              <a:t>mais claramente ao </a:t>
            </a:r>
            <a:r>
              <a:rPr lang="pt-BR" dirty="0" smtClean="0"/>
              <a:t>público -&gt; </a:t>
            </a:r>
            <a:r>
              <a:rPr lang="pt-BR" b="1" dirty="0" smtClean="0"/>
              <a:t>burocratas, políticos e público</a:t>
            </a:r>
          </a:p>
          <a:p>
            <a:r>
              <a:rPr lang="pt-BR" b="1" dirty="0" smtClean="0"/>
              <a:t>Propósito da política pública: mudança social </a:t>
            </a:r>
          </a:p>
          <a:p>
            <a:r>
              <a:rPr lang="pt-BR" dirty="0" smtClean="0"/>
              <a:t>Ações </a:t>
            </a:r>
            <a:r>
              <a:rPr lang="pt-BR" dirty="0"/>
              <a:t>do governo, enfrentamento de problemas, mediação de interesses diversos, conflitos </a:t>
            </a:r>
            <a:r>
              <a:rPr lang="pt-BR" dirty="0" smtClean="0"/>
              <a:t>(busca de consenso) -&gt; </a:t>
            </a:r>
            <a:r>
              <a:rPr lang="pt-BR" b="1" dirty="0"/>
              <a:t>coordenação</a:t>
            </a:r>
            <a:r>
              <a:rPr lang="pt-BR" dirty="0"/>
              <a:t> 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711" y="1825625"/>
            <a:ext cx="6928577" cy="4351338"/>
          </a:xfrm>
        </p:spPr>
      </p:pic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que é política pública e programa? Teoria responde. </a:t>
            </a:r>
            <a:endParaRPr lang="pt-BR" dirty="0"/>
          </a:p>
          <a:p>
            <a:r>
              <a:rPr lang="pt-BR" dirty="0" smtClean="0"/>
              <a:t>“Teoria</a:t>
            </a:r>
            <a:r>
              <a:rPr lang="pt-BR" dirty="0"/>
              <a:t>, qualquer que seja ela, é uma explicação acerca do comportamento de um </a:t>
            </a:r>
            <a:r>
              <a:rPr lang="pt-BR" dirty="0" smtClean="0"/>
              <a:t>problema.” (p.61)</a:t>
            </a:r>
          </a:p>
          <a:p>
            <a:r>
              <a:rPr lang="pt-BR" dirty="0" smtClean="0"/>
              <a:t>DESENHO – depende da identificação do </a:t>
            </a:r>
            <a:r>
              <a:rPr lang="pt-BR" b="1" dirty="0" smtClean="0"/>
              <a:t>problema</a:t>
            </a:r>
            <a:r>
              <a:rPr lang="pt-BR" dirty="0" smtClean="0"/>
              <a:t> e suas </a:t>
            </a:r>
            <a:r>
              <a:rPr lang="pt-BR" b="1" dirty="0" smtClean="0"/>
              <a:t>causas raízes</a:t>
            </a:r>
            <a:r>
              <a:rPr lang="pt-BR" dirty="0" smtClean="0"/>
              <a:t> –&gt; escolhas </a:t>
            </a:r>
          </a:p>
          <a:p>
            <a:r>
              <a:rPr lang="pt-BR" dirty="0" smtClean="0"/>
              <a:t>Enfim o conceito:</a:t>
            </a:r>
          </a:p>
          <a:p>
            <a:r>
              <a:rPr lang="pt-BR" i="1" dirty="0"/>
              <a:t>Política </a:t>
            </a:r>
            <a:r>
              <a:rPr lang="pt-BR" dirty="0"/>
              <a:t>pode então ser conceituada </a:t>
            </a:r>
            <a:r>
              <a:rPr lang="pt-BR" dirty="0" smtClean="0"/>
              <a:t>como uma </a:t>
            </a:r>
            <a:r>
              <a:rPr lang="pt-BR" dirty="0"/>
              <a:t>proposta </a:t>
            </a:r>
            <a:r>
              <a:rPr lang="pt-BR" b="1" dirty="0" smtClean="0"/>
              <a:t>institucionalizada (torna-se regra)</a:t>
            </a:r>
            <a:r>
              <a:rPr lang="pt-BR" dirty="0" smtClean="0"/>
              <a:t> </a:t>
            </a:r>
            <a:r>
              <a:rPr lang="pt-BR" dirty="0"/>
              <a:t>de solução de um problema central, orientada por uma </a:t>
            </a:r>
            <a:r>
              <a:rPr lang="pt-BR" dirty="0" smtClean="0"/>
              <a:t>concepção</a:t>
            </a:r>
            <a:r>
              <a:rPr lang="pt-BR" dirty="0"/>
              <a:t> </a:t>
            </a:r>
            <a:r>
              <a:rPr lang="pt-BR" dirty="0" smtClean="0"/>
              <a:t>que seja capaz </a:t>
            </a:r>
            <a:r>
              <a:rPr lang="pt-BR" dirty="0"/>
              <a:t>de ligar causas e consequências </a:t>
            </a:r>
            <a:r>
              <a:rPr lang="pt-BR" dirty="0" smtClean="0"/>
              <a:t>explicativas, isto </a:t>
            </a:r>
            <a:r>
              <a:rPr lang="pt-BR" dirty="0"/>
              <a:t>é, que respondam </a:t>
            </a:r>
            <a:r>
              <a:rPr lang="pt-BR" dirty="0" smtClean="0"/>
              <a:t>o porquê </a:t>
            </a:r>
            <a:r>
              <a:rPr lang="pt-BR" dirty="0"/>
              <a:t>desse problema </a:t>
            </a:r>
            <a:r>
              <a:rPr lang="pt-BR" dirty="0" smtClean="0"/>
              <a:t>central (p. 63).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54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957" y="1825625"/>
            <a:ext cx="8378685" cy="4351338"/>
          </a:xfrm>
        </p:spPr>
      </p:pic>
    </p:spTree>
    <p:extLst>
      <p:ext uri="{BB962C8B-B14F-4D97-AF65-F5344CB8AC3E}">
        <p14:creationId xmlns:p14="http://schemas.microsoft.com/office/powerpoint/2010/main" val="178026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Programa: “a </a:t>
            </a:r>
            <a:r>
              <a:rPr lang="pt-BR" dirty="0"/>
              <a:t>solução dada a cada um dos problemas causais que explicam o problema central da política </a:t>
            </a:r>
            <a:r>
              <a:rPr lang="pt-BR" dirty="0" smtClean="0"/>
              <a:t>e que </a:t>
            </a:r>
            <a:r>
              <a:rPr lang="pt-BR" dirty="0"/>
              <a:t>foram julgados cruciais por uma estratégia concebida para cercá-lo, enfrentá-lo e </a:t>
            </a:r>
            <a:r>
              <a:rPr lang="pt-BR" dirty="0" smtClean="0"/>
              <a:t>superá-lo” (p.64). 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817" y="3399182"/>
            <a:ext cx="7533557" cy="331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54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Estado e Políticas públicas: perspectivas teóricas e referências analíticas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Política é o </a:t>
            </a:r>
            <a:r>
              <a:rPr lang="pt-BR" sz="2400" b="1" dirty="0" smtClean="0"/>
              <a:t>ambiente macro </a:t>
            </a:r>
            <a:r>
              <a:rPr lang="pt-BR" sz="2400" dirty="0" smtClean="0"/>
              <a:t>da solução -&gt; efetividade</a:t>
            </a:r>
          </a:p>
          <a:p>
            <a:r>
              <a:rPr lang="pt-BR" sz="2400" dirty="0" smtClean="0"/>
              <a:t>Programa = </a:t>
            </a:r>
            <a:r>
              <a:rPr lang="pt-BR" sz="2400" b="1" dirty="0" smtClean="0"/>
              <a:t>ambiente micro</a:t>
            </a:r>
            <a:r>
              <a:rPr lang="pt-BR" sz="2400" dirty="0" smtClean="0"/>
              <a:t>: </a:t>
            </a:r>
            <a:r>
              <a:rPr lang="pt-BR" sz="2400" dirty="0"/>
              <a:t>focalizar o público-alvo, estimar recursos, escolher </a:t>
            </a:r>
            <a:r>
              <a:rPr lang="pt-BR" sz="2400" dirty="0" smtClean="0"/>
              <a:t>indicadores e </a:t>
            </a:r>
            <a:r>
              <a:rPr lang="pt-BR" sz="2400" b="1" dirty="0"/>
              <a:t>definir metas</a:t>
            </a:r>
            <a:r>
              <a:rPr lang="pt-BR" sz="2400" dirty="0"/>
              <a:t>.</a:t>
            </a: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59322"/>
            <a:ext cx="5181600" cy="3483944"/>
          </a:xfr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104" y="1898374"/>
            <a:ext cx="4790661" cy="42785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513" y="3876261"/>
            <a:ext cx="4213040" cy="23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1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737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Tópico 8  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  <vt:lpstr>Estado e Políticas públicas: perspectivas teóricas e referências analíticas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Tópico 5  Estado e Políticas públicas: perspectivas teóricas e referências analíticas</dc:title>
  <dc:creator>User</dc:creator>
  <cp:lastModifiedBy>User</cp:lastModifiedBy>
  <cp:revision>46</cp:revision>
  <dcterms:created xsi:type="dcterms:W3CDTF">2022-09-26T14:16:39Z</dcterms:created>
  <dcterms:modified xsi:type="dcterms:W3CDTF">2024-05-05T20:25:23Z</dcterms:modified>
</cp:coreProperties>
</file>