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9" r:id="rId1"/>
  </p:sldMasterIdLst>
  <p:notesMasterIdLst>
    <p:notesMasterId r:id="rId18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8" r:id="rId11"/>
    <p:sldId id="269" r:id="rId12"/>
    <p:sldId id="264" r:id="rId13"/>
    <p:sldId id="270" r:id="rId14"/>
    <p:sldId id="265" r:id="rId15"/>
    <p:sldId id="271" r:id="rId16"/>
    <p:sldId id="272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718"/>
  </p:normalViewPr>
  <p:slideViewPr>
    <p:cSldViewPr snapToGrid="0" snapToObjects="1">
      <p:cViewPr varScale="1">
        <p:scale>
          <a:sx n="95" d="100"/>
          <a:sy n="95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cero Araujo" userId="3d3ff171726aae25" providerId="LiveId" clId="{FDAA7EE8-39CC-9D43-BED7-BFE099A25F51}"/>
    <pc:docChg chg="modSld">
      <pc:chgData name="Cicero Araujo" userId="3d3ff171726aae25" providerId="LiveId" clId="{FDAA7EE8-39CC-9D43-BED7-BFE099A25F51}" dt="2023-08-13T19:16:19.278" v="2" actId="20577"/>
      <pc:docMkLst>
        <pc:docMk/>
      </pc:docMkLst>
      <pc:sldChg chg="modSp mod">
        <pc:chgData name="Cicero Araujo" userId="3d3ff171726aae25" providerId="LiveId" clId="{FDAA7EE8-39CC-9D43-BED7-BFE099A25F51}" dt="2023-08-13T19:16:19.278" v="2" actId="20577"/>
        <pc:sldMkLst>
          <pc:docMk/>
          <pc:sldMk cId="4115795315" sldId="257"/>
        </pc:sldMkLst>
        <pc:spChg chg="mod">
          <ac:chgData name="Cicero Araujo" userId="3d3ff171726aae25" providerId="LiveId" clId="{FDAA7EE8-39CC-9D43-BED7-BFE099A25F51}" dt="2023-08-13T19:16:19.278" v="2" actId="20577"/>
          <ac:spMkLst>
            <pc:docMk/>
            <pc:sldMk cId="4115795315" sldId="257"/>
            <ac:spMk id="3" creationId="{4E84DF2C-EAC9-AA44-8E8B-FF0212F4743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49C6A-A5C0-428C-9700-E71837025552}" type="datetimeFigureOut">
              <a:rPr lang="pt-BR" smtClean="0"/>
              <a:t>13/08/2023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C8105-4870-44B2-B20C-E974E17626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393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2EEC26-52C7-524A-8C09-7A707B562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EA9882-E63F-124D-B1CC-F26CE5C47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68346D-AB38-B343-8BC0-D00DB2C8B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F36BD8E6-7163-4D0E-820E-9892F45A39AF}" type="datetime1">
              <a:rPr lang="en-US" smtClean="0"/>
              <a:t>8/13/23</a:t>
            </a:fld>
            <a:endParaRPr lang="en-US" spc="5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87E814-84C6-464B-B594-9ABF2D606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AE4D3C-C851-3443-BD01-79D20074F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25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6DD1B9-DD30-4148-A8A0-ABD7FB57D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DC985CD-37EA-CA43-AE61-0E54AC898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011E43-C561-8C4E-8141-4D55E0AC2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7AC96E0-D7EC-4384-BA72-A266691D565A}" type="datetime1">
              <a:rPr lang="en-US" smtClean="0"/>
              <a:t>8/13/23</a:t>
            </a:fld>
            <a:endParaRPr lang="en-US" spc="5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6CE9B4-94EE-0B49-A813-6FDBF426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FC79A6-45AA-374C-9DF3-643D65A85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3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DA51BA-8A9D-DB47-82C1-2D54EF667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A38C50C-08E5-D44E-A631-9CEFE95CF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DEA910-5CD7-3949-BF0E-FF6CFBF5B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24BC643-DCE2-4842-81B0-38C29F08550F}" type="datetime1">
              <a:rPr lang="en-US" smtClean="0"/>
              <a:t>8/13/23</a:t>
            </a:fld>
            <a:endParaRPr lang="en-US" spc="5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2EF4E5-33C4-B24C-84B9-27FECB09B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C0AC2E-AC5B-E046-A0F4-F4A972682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80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8344F-387D-0F49-A1A9-D5DCE3883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C36187-A52B-DB46-B90E-A353A955A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5FFF7D-896A-5444-834C-D8A841435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6822C74-FF5E-46C3-AC6E-7BD5CF95DE82}" type="datetime1">
              <a:rPr lang="en-US" smtClean="0"/>
              <a:t>8/13/23</a:t>
            </a:fld>
            <a:endParaRPr lang="en-US" spc="5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8EBC5F-C292-6941-AB9D-9EFAF2561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FAC226-61AD-FA46-9B2E-2314F2AE5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7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9DC5B-91B0-8244-9ED5-F15A200F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BE6252-FABD-B242-A0ED-C48298A75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444282-39EF-0F4D-8612-7F12B314F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1CCBFAA-1FE0-43B7-97D4-EBD39FB1495A}" type="datetime1">
              <a:rPr lang="en-US" smtClean="0"/>
              <a:t>8/13/23</a:t>
            </a:fld>
            <a:endParaRPr lang="en-US" spc="5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FC501C-877B-BA43-95FC-F9169D3D0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9B47BE-5F53-784F-9F16-801265B4B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4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AB5B99-A2F3-324D-AD64-CC74EBD84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1FD609-9FA2-B544-87EA-B549239F9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F29267D-5223-A740-9C9F-D6BE98ABD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D47DF43-C5EF-5947-B58A-5D99E2E83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CA4529-2783-4D39-8549-6EA24AB33B73}" type="datetime1">
              <a:rPr lang="en-US" smtClean="0"/>
              <a:t>8/13/23</a:t>
            </a:fld>
            <a:endParaRPr lang="en-US" spc="5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25CED3-93C6-1544-8B36-78BC2B1F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623C675-C2BE-2C4B-9B53-A84D40CB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8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384CB3-9397-1547-95B6-0627A3B4D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5BE136-88CB-D045-B1C0-F0E2730D5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54646A6-E8C2-3E49-AF4F-22CB3F60F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3D61537-FBDA-8347-8968-7DD691D629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7478AAB-493F-304A-AA65-AD6FA2577B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D62CC9F-7A37-D740-8A8E-09011D9BB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1ACEA4B-E175-4FFD-B863-622E19A5549B}" type="datetime1">
              <a:rPr lang="en-US" smtClean="0"/>
              <a:t>8/13/23</a:t>
            </a:fld>
            <a:endParaRPr lang="en-US" spc="50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F0CDE97-5AD8-CB48-8D27-AB46D55EF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5ABC1A4-6DD3-A94C-AC11-C957EC0A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10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B4468B-FE64-B742-8097-E3522C829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35D0249-6408-074D-A332-11BA901DB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D636B14-B7FF-4035-B791-421308E36AAE}" type="datetime1">
              <a:rPr lang="en-US" smtClean="0"/>
              <a:t>8/13/23</a:t>
            </a:fld>
            <a:endParaRPr lang="en-US" spc="50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6B29F72-937C-5C45-B651-D2420063B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F180BD7-9EF8-7B4C-85FD-2E86825DC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6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9C09472-3BC5-FE47-94E3-4D63EB342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8529E10-2529-4A3E-BE53-4E933C98CD5D}" type="datetime1">
              <a:rPr lang="en-US" smtClean="0"/>
              <a:t>8/13/23</a:t>
            </a:fld>
            <a:endParaRPr lang="en-US" spc="50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5C82A37-7158-A54B-8DD6-EA4F96B08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14F5EC0-5771-424C-955C-2D649EF5A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A1114-5F5D-D949-8B07-06B1726AD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4E5DC9-4DC1-234F-8392-0C5F6E7B7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A74419C-5199-AF44-B2C2-294438269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279131-AA47-C84D-920B-B6EE815A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7122A01-28C3-4F99-AC42-7C5C1DD18CC4}" type="datetime1">
              <a:rPr lang="en-US" smtClean="0"/>
              <a:t>8/13/23</a:t>
            </a:fld>
            <a:endParaRPr lang="en-US" spc="5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32DDF7E-C6D0-6A42-8DA0-4C1A67043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DAFB463-1E47-5A4C-B4A8-3155B4175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2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893A6-079C-BA49-AD02-2EE68B566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5F5BF5F-27B5-DA46-BFCF-6C9B3DBBC7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53406FE-D5E5-D24C-BB86-7C304773B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FB085F4-396C-4E4F-819E-491BC6987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D85CB64-EE4B-4E41-A32E-1046D04FB4AC}" type="datetime1">
              <a:rPr lang="en-US" smtClean="0"/>
              <a:t>8/13/23</a:t>
            </a:fld>
            <a:endParaRPr lang="en-US" spc="5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4E8DC8-661E-DD4E-9E74-272E2B8AF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F1FE70-D55F-B842-9F80-DDFEB72BB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3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5D22216-69CB-6242-9BA4-30C16A6B6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75B2F8-BDBD-D447-937A-87BA60FF1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429C23-857F-D54B-94B1-77F6599B38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3B788D8B-B355-421C-9703-1A6F9D0A4029}" type="datetime1">
              <a:rPr lang="en-US" smtClean="0"/>
              <a:t>8/13/23</a:t>
            </a:fld>
            <a:endParaRPr lang="en-US" spc="5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C9A49E-6A77-9E4F-987C-A28CD86EF0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B018E9-9509-B748-87F4-5F6493EB1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4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E13309-14C7-08D5-3FA8-3BA0EA3F70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3986"/>
          <a:stretch/>
        </p:blipFill>
        <p:spPr>
          <a:xfrm>
            <a:off x="-21771" y="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275E0F0-7830-8D45-A755-8DF96896A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pt-BR" sz="5100" b="1" dirty="0">
                <a:solidFill>
                  <a:srgbClr val="FFFFFF"/>
                </a:solidFill>
              </a:rPr>
              <a:t>FLF0388</a:t>
            </a:r>
            <a:br>
              <a:rPr lang="pt-BR" sz="5100" b="1" dirty="0">
                <a:solidFill>
                  <a:srgbClr val="FFFFFF"/>
                </a:solidFill>
              </a:rPr>
            </a:br>
            <a:r>
              <a:rPr lang="pt-BR" sz="5100" b="1" dirty="0">
                <a:solidFill>
                  <a:srgbClr val="FFFFFF"/>
                </a:solidFill>
              </a:rPr>
              <a:t>Ética e Filosofia Política </a:t>
            </a:r>
            <a:r>
              <a:rPr lang="pt-BR" sz="5100" b="1" dirty="0" err="1">
                <a:solidFill>
                  <a:srgbClr val="FFFFFF"/>
                </a:solidFill>
              </a:rPr>
              <a:t>I</a:t>
            </a:r>
            <a:br>
              <a:rPr lang="pt-BR" sz="5100" b="1" dirty="0">
                <a:solidFill>
                  <a:srgbClr val="FFFFFF"/>
                </a:solidFill>
              </a:rPr>
            </a:br>
            <a:r>
              <a:rPr lang="pt-BR" sz="5100" b="1" dirty="0">
                <a:solidFill>
                  <a:srgbClr val="FFFFFF"/>
                </a:solidFill>
              </a:rPr>
              <a:t>Identidade moderna, </a:t>
            </a:r>
            <a:br>
              <a:rPr lang="pt-BR" sz="5100" b="1" dirty="0">
                <a:solidFill>
                  <a:srgbClr val="FFFFFF"/>
                </a:solidFill>
              </a:rPr>
            </a:br>
            <a:r>
              <a:rPr lang="pt-BR" sz="5100" b="1" dirty="0">
                <a:solidFill>
                  <a:srgbClr val="FFFFFF"/>
                </a:solidFill>
              </a:rPr>
              <a:t>ética e política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B42BAA-93DB-154D-BCDC-209C28FC76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FFFFFF"/>
                </a:solidFill>
              </a:rPr>
              <a:t>Aula de Apresentação</a:t>
            </a:r>
          </a:p>
          <a:p>
            <a:r>
              <a:rPr lang="pt-BR" b="1" dirty="0">
                <a:solidFill>
                  <a:srgbClr val="FFFFFF"/>
                </a:solidFill>
              </a:rPr>
              <a:t>09 e 10.08.2023</a:t>
            </a:r>
          </a:p>
        </p:txBody>
      </p:sp>
    </p:spTree>
    <p:extLst>
      <p:ext uri="{BB962C8B-B14F-4D97-AF65-F5344CB8AC3E}">
        <p14:creationId xmlns:p14="http://schemas.microsoft.com/office/powerpoint/2010/main" val="113255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62BB3E-032C-7641-9E7B-B10521FE0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I</a:t>
            </a:r>
            <a:r>
              <a:rPr lang="pt-BR" b="1" dirty="0"/>
              <a:t>) PROGRAMA DO CURSO (ROTEIRO)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4B0701-C983-D548-97D7-034C63CE9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2)</a:t>
            </a:r>
            <a:r>
              <a:rPr lang="pt-BR" dirty="0"/>
              <a:t> Todo o “miolo” do curso será dedicado a discutir capítulos selecionados da referência central da disciplina (</a:t>
            </a:r>
            <a:r>
              <a:rPr lang="pt-BR" i="1" dirty="0"/>
              <a:t>As fontes do self</a:t>
            </a:r>
            <a:r>
              <a:rPr lang="pt-BR" dirty="0"/>
              <a:t>), tendo em conta o que o autor toma como as três direções nas quais a identidade moderna pode ser pensada: </a:t>
            </a:r>
          </a:p>
          <a:p>
            <a:r>
              <a:rPr lang="pt-BR" dirty="0"/>
              <a:t>a) a reelaboração (ou descoberta?) do sentido de “interioridade” ou de “vida interior”; </a:t>
            </a:r>
          </a:p>
          <a:p>
            <a:r>
              <a:rPr lang="pt-BR" dirty="0"/>
              <a:t>b) a “afirmação da vida cotidiana”; e </a:t>
            </a:r>
          </a:p>
          <a:p>
            <a:r>
              <a:rPr lang="pt-BR" dirty="0"/>
              <a:t>c) o sentido romântico (ou “</a:t>
            </a:r>
            <a:r>
              <a:rPr lang="pt-BR" dirty="0" err="1"/>
              <a:t>expressivista</a:t>
            </a:r>
            <a:r>
              <a:rPr lang="pt-BR" dirty="0"/>
              <a:t>”) da natureza como “fonte moral interior”.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8E59128-605B-1044-8296-EF34B7BBB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5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72586-4D43-E64A-B2B4-37BFA95DB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I</a:t>
            </a:r>
            <a:r>
              <a:rPr lang="pt-BR" b="1" dirty="0"/>
              <a:t>) PROGRAMA DO CURSO (ROTEIRO)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148412-35B8-8A4B-93BA-0563774D2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3) </a:t>
            </a:r>
            <a:r>
              <a:rPr lang="pt-BR" dirty="0"/>
              <a:t>Na penúltima aula (Aula 11), discutiremos como a interpretação de Taylor sobre a “questão da identidade” impacta sua visão sobre a própria cultura política contemporânea, tendo como referência para isso os capítulos remanescentes (não discutidos na Aula 2) de </a:t>
            </a:r>
            <a:r>
              <a:rPr lang="pt-BR" i="1" dirty="0"/>
              <a:t>A  ética da autenticidade</a:t>
            </a:r>
            <a:r>
              <a:rPr lang="pt-BR" dirty="0"/>
              <a:t>.</a:t>
            </a:r>
          </a:p>
          <a:p>
            <a:r>
              <a:rPr lang="pt-BR" b="1" dirty="0"/>
              <a:t>4)</a:t>
            </a:r>
            <a:r>
              <a:rPr lang="pt-BR" dirty="0"/>
              <a:t> Haverá dois seminários ao longo do semestre – o primeiro na Aula 7, e o segundo na Aula 12. O modo de realizá-los será explicado a seguir.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380C021-93A8-AF4D-8256-CBD7AA992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173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D22BA-A22E-1E47-A1AD-C9CAE0981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I</a:t>
            </a:r>
            <a:r>
              <a:rPr lang="pt-BR" b="1" dirty="0"/>
              <a:t>) PROGRAMA DO CURSO (BIBLIOGRAFIA)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8A3B45-7CBF-5B4E-ACA0-7D3625E9F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Bibliografia obrigatória:</a:t>
            </a:r>
          </a:p>
          <a:p>
            <a:r>
              <a:rPr lang="pt-BR" dirty="0"/>
              <a:t>Taylor, C. </a:t>
            </a:r>
            <a:r>
              <a:rPr lang="pt-BR" i="1" dirty="0"/>
              <a:t>As fontes do self: a construção da identidade moderna</a:t>
            </a:r>
            <a:r>
              <a:rPr lang="pt-BR" dirty="0"/>
              <a:t>. São Paulo: Loyola, 1997.</a:t>
            </a:r>
          </a:p>
          <a:p>
            <a:r>
              <a:rPr lang="pt-BR" dirty="0"/>
              <a:t>Taylor, C. </a:t>
            </a:r>
            <a:r>
              <a:rPr lang="pt-BR" i="1" dirty="0"/>
              <a:t>A ética da autenticidade</a:t>
            </a:r>
            <a:r>
              <a:rPr lang="pt-BR" dirty="0"/>
              <a:t>. São Paulo: É Realizações, 2011.</a:t>
            </a:r>
          </a:p>
          <a:p>
            <a:r>
              <a:rPr lang="pt-BR" b="1" dirty="0"/>
              <a:t>Bibliografia complementar:</a:t>
            </a:r>
          </a:p>
          <a:p>
            <a:r>
              <a:rPr lang="pt-BR" dirty="0"/>
              <a:t>Ir para a página do </a:t>
            </a:r>
            <a:r>
              <a:rPr lang="pt-BR" dirty="0" err="1"/>
              <a:t>Moodle</a:t>
            </a:r>
            <a:r>
              <a:rPr lang="pt-BR" dirty="0"/>
              <a:t> USP (</a:t>
            </a:r>
            <a:r>
              <a:rPr lang="pt-BR" dirty="0" err="1"/>
              <a:t>edisciplinas.usp.br</a:t>
            </a:r>
            <a:r>
              <a:rPr lang="pt-BR" dirty="0"/>
              <a:t>/acessar)...</a:t>
            </a:r>
          </a:p>
          <a:p>
            <a:r>
              <a:rPr lang="pt-BR" dirty="0"/>
              <a:t>Ver o arquivo do programa do curso na página da disciplina...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4235A2-7DDD-5CDC-A8CA-10C089173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269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A99A2-1E67-D340-81C5-B1E8A1726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II) Avaliação do curso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CB8E7E-566A-644D-BDA8-0436438B4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Os alunos matriculados na disciplina serão avaliados segundo três critérios:</a:t>
            </a:r>
          </a:p>
          <a:p>
            <a:r>
              <a:rPr lang="pt-BR" b="1" dirty="0"/>
              <a:t>1)</a:t>
            </a:r>
            <a:r>
              <a:rPr lang="pt-BR" dirty="0"/>
              <a:t> Presença/participação nas aulas do curso;</a:t>
            </a:r>
          </a:p>
          <a:p>
            <a:r>
              <a:rPr lang="pt-BR" b="1" dirty="0"/>
              <a:t>2)</a:t>
            </a:r>
            <a:r>
              <a:rPr lang="pt-BR" dirty="0"/>
              <a:t> Participação nos seminários;</a:t>
            </a:r>
          </a:p>
          <a:p>
            <a:r>
              <a:rPr lang="pt-BR" b="1" dirty="0"/>
              <a:t>3)</a:t>
            </a:r>
            <a:r>
              <a:rPr lang="pt-BR" dirty="0"/>
              <a:t> Trabalhos escritos em grupo (Questões e Respostas) visando à construção dos seminários.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A88D45A-54F6-1F45-B8A1-FCE28A63D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15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7B1D7-129B-6445-A751-1FFE5A5B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III) ORGANIZAÇÃO DOS SEMINÁRIOS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C586AA-53E9-E44B-AFC6-795F3B504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Os </a:t>
            </a:r>
            <a:r>
              <a:rPr lang="pt-BR" b="1" dirty="0"/>
              <a:t>dois seminários</a:t>
            </a:r>
            <a:r>
              <a:rPr lang="pt-BR" dirty="0"/>
              <a:t> previstos ao longo do semestre – Seminário </a:t>
            </a:r>
            <a:r>
              <a:rPr lang="pt-BR" dirty="0" err="1"/>
              <a:t>I</a:t>
            </a:r>
            <a:r>
              <a:rPr lang="pt-BR" dirty="0"/>
              <a:t> (Aula 7) e Seminário II (Aula 12) – terão peso decisivo na </a:t>
            </a:r>
            <a:r>
              <a:rPr lang="pt-BR" b="1" dirty="0"/>
              <a:t>avaliação final</a:t>
            </a:r>
            <a:r>
              <a:rPr lang="pt-BR" dirty="0"/>
              <a:t> da disciplina. </a:t>
            </a:r>
          </a:p>
          <a:p>
            <a:r>
              <a:rPr lang="pt-BR" dirty="0"/>
              <a:t>Para a participação nos seminários, cada turma (noturno e vespertino) será dividida </a:t>
            </a:r>
            <a:r>
              <a:rPr lang="pt-BR" b="1" dirty="0"/>
              <a:t>em grupos</a:t>
            </a:r>
            <a:r>
              <a:rPr lang="pt-BR" dirty="0"/>
              <a:t> (10 no noturno e 8 no vespertino). </a:t>
            </a:r>
          </a:p>
          <a:p>
            <a:r>
              <a:rPr lang="pt-BR" dirty="0"/>
              <a:t>[Ver a divisão dos grupos em cada turma no </a:t>
            </a:r>
            <a:r>
              <a:rPr lang="pt-BR" dirty="0" err="1"/>
              <a:t>Moodle</a:t>
            </a:r>
            <a:r>
              <a:rPr lang="pt-BR" dirty="0"/>
              <a:t>/</a:t>
            </a:r>
            <a:r>
              <a:rPr lang="pt-BR" dirty="0" err="1"/>
              <a:t>Edisciplinas</a:t>
            </a:r>
            <a:r>
              <a:rPr lang="pt-BR" dirty="0"/>
              <a:t>.]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B252F1-0D48-248B-EC29-F4F4550E5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421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III) ORGANIZAÇÃO DOS SEMINÁRIOS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 </a:t>
            </a:r>
            <a:r>
              <a:rPr lang="pt-BR" b="1" dirty="0"/>
              <a:t>Seminário I</a:t>
            </a:r>
            <a:r>
              <a:rPr lang="pt-BR" dirty="0"/>
              <a:t>, a </a:t>
            </a:r>
            <a:r>
              <a:rPr lang="pt-BR" b="1" dirty="0"/>
              <a:t>primeira</a:t>
            </a:r>
            <a:r>
              <a:rPr lang="pt-BR" dirty="0"/>
              <a:t> metade desses grupos fará (por escrito) as </a:t>
            </a:r>
            <a:r>
              <a:rPr lang="pt-BR" b="1" dirty="0"/>
              <a:t>Questões</a:t>
            </a:r>
            <a:r>
              <a:rPr lang="pt-BR" dirty="0"/>
              <a:t> (que serão entregues cerca de dez dias antes do seminário propriamente dito), e a </a:t>
            </a:r>
            <a:r>
              <a:rPr lang="pt-BR" b="1" dirty="0"/>
              <a:t>segunda</a:t>
            </a:r>
            <a:r>
              <a:rPr lang="pt-BR" dirty="0"/>
              <a:t> metade fará (por escrito) as </a:t>
            </a:r>
            <a:r>
              <a:rPr lang="pt-BR" b="1" dirty="0"/>
              <a:t>Respostas</a:t>
            </a:r>
            <a:r>
              <a:rPr lang="pt-BR" dirty="0"/>
              <a:t> (entregues no dia do seminário).</a:t>
            </a:r>
          </a:p>
          <a:p>
            <a:r>
              <a:rPr lang="pt-BR" dirty="0"/>
              <a:t>No </a:t>
            </a:r>
            <a:r>
              <a:rPr lang="pt-BR" b="1" dirty="0"/>
              <a:t>Seminário II</a:t>
            </a:r>
            <a:r>
              <a:rPr lang="pt-BR" dirty="0"/>
              <a:t>, o procedimento se </a:t>
            </a:r>
            <a:r>
              <a:rPr lang="pt-BR" b="1" dirty="0"/>
              <a:t>inverte</a:t>
            </a:r>
            <a:r>
              <a:rPr lang="pt-BR" dirty="0"/>
              <a:t>: a primeira metade faz as </a:t>
            </a:r>
            <a:r>
              <a:rPr lang="pt-BR" b="1" dirty="0"/>
              <a:t>Respostas</a:t>
            </a:r>
            <a:r>
              <a:rPr lang="pt-BR" dirty="0"/>
              <a:t>, enquanto a </a:t>
            </a:r>
            <a:r>
              <a:rPr lang="pt-BR" b="1" dirty="0"/>
              <a:t>segunda</a:t>
            </a:r>
            <a:r>
              <a:rPr lang="pt-BR" dirty="0"/>
              <a:t> metade faz as </a:t>
            </a:r>
            <a:r>
              <a:rPr lang="pt-BR" b="1" dirty="0"/>
              <a:t>Questões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97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16</a:t>
            </a:fld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algn="ctr"/>
            <a:r>
              <a:rPr lang="pt-BR" b="1" dirty="0"/>
              <a:t>UM BOM SEMESTRE A TODOS E TODAS!</a:t>
            </a:r>
          </a:p>
          <a:p>
            <a:pPr algn="ctr"/>
            <a:r>
              <a:rPr lang="pt-BR" b="1" dirty="0"/>
              <a:t>(Qualquer dúvida ou sugestão, enviar mensagem</a:t>
            </a:r>
          </a:p>
          <a:p>
            <a:pPr algn="ctr"/>
            <a:r>
              <a:rPr lang="pt-BR" b="1" dirty="0"/>
              <a:t> ao professor pelo canal do </a:t>
            </a:r>
            <a:r>
              <a:rPr lang="pt-BR" b="1" dirty="0" err="1"/>
              <a:t>Moodle</a:t>
            </a:r>
            <a:r>
              <a:rPr lang="pt-BR" b="1" dirty="0"/>
              <a:t>/</a:t>
            </a:r>
            <a:r>
              <a:rPr lang="pt-BR" b="1" dirty="0" err="1"/>
              <a:t>Edisciplinas</a:t>
            </a:r>
            <a:r>
              <a:rPr lang="pt-BR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1957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05CD8B-B4E1-AE4B-8D71-38E9C3298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PAUTA DA AULA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84DF2C-EAC9-AA44-8E8B-FF0212F47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3400" dirty="0"/>
          </a:p>
          <a:p>
            <a:r>
              <a:rPr lang="pt-BR" sz="3400" dirty="0" err="1"/>
              <a:t>I</a:t>
            </a:r>
            <a:r>
              <a:rPr lang="pt-BR" sz="3400" dirty="0"/>
              <a:t>) Apresentação do programa do curso: propósitos, conteúdo, bibliografia essencial e complementar.</a:t>
            </a:r>
          </a:p>
          <a:p>
            <a:r>
              <a:rPr lang="pt-BR" sz="3400" dirty="0"/>
              <a:t>II) Formas de avaliação do curso.</a:t>
            </a:r>
          </a:p>
          <a:p>
            <a:r>
              <a:rPr lang="pt-BR" sz="3400" dirty="0"/>
              <a:t>III) Organização dos seminários previstos no semestre.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5AE051-520E-340B-8C9E-6A653FD29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8200-1950-409B-82E7-99938E7AE35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95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14CA51-5D0A-9343-83D1-364656C3E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I</a:t>
            </a:r>
            <a:r>
              <a:rPr lang="pt-BR" b="1" dirty="0"/>
              <a:t>) PROGRAMA DO CURSO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DF0A5A-C010-9140-B39A-FFE8884D6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Propósitos</a:t>
            </a:r>
            <a:r>
              <a:rPr lang="pt-BR" dirty="0"/>
              <a:t>: </a:t>
            </a:r>
          </a:p>
          <a:p>
            <a:r>
              <a:rPr lang="pt-BR" dirty="0"/>
              <a:t>A) fazer um percurso do pensamento moral moderno tendo como referência a história da “questão da identidade”, tal como contada e analisada por C. Taylor; </a:t>
            </a:r>
          </a:p>
          <a:p>
            <a:r>
              <a:rPr lang="pt-BR" dirty="0"/>
              <a:t>B) discutir como a interpretação do autor desse percurso impacta sua apreciação sobre a cultura política contemporânea.</a:t>
            </a:r>
          </a:p>
          <a:p>
            <a:r>
              <a:rPr lang="pt-BR" b="1" dirty="0"/>
              <a:t>Obra principal</a:t>
            </a:r>
            <a:r>
              <a:rPr lang="pt-BR" dirty="0"/>
              <a:t> do curso: C. Taylor, </a:t>
            </a:r>
            <a:r>
              <a:rPr lang="pt-BR" i="1" dirty="0"/>
              <a:t>As fontes do self: a construção da identidade moderna</a:t>
            </a:r>
            <a:r>
              <a:rPr lang="pt-BR" dirty="0"/>
              <a:t>. São Paulo: Ed. Loyola, 1997.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40F833-233D-6DE2-FEBD-A4770346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30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67FF1B-86E8-F84E-9A4D-2E755982F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I</a:t>
            </a:r>
            <a:r>
              <a:rPr lang="pt-BR" b="1" dirty="0"/>
              <a:t>) PROGRAMA DO CURSO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8FB03B-5FDF-4B4F-9040-040F8DB7A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</a:t>
            </a:r>
            <a:r>
              <a:rPr lang="pt-BR" b="1" dirty="0"/>
              <a:t>Prefácio</a:t>
            </a:r>
            <a:r>
              <a:rPr lang="pt-BR" dirty="0"/>
              <a:t> às </a:t>
            </a:r>
            <a:r>
              <a:rPr lang="pt-BR" i="1" dirty="0"/>
              <a:t>Fontes do Self</a:t>
            </a:r>
            <a:r>
              <a:rPr lang="pt-BR" dirty="0"/>
              <a:t>: a obra visa a (1) “um esforço de articulação e elaboração de uma história da identidade moderna...”</a:t>
            </a:r>
          </a:p>
          <a:p>
            <a:r>
              <a:rPr lang="pt-BR" b="1" dirty="0"/>
              <a:t>Identidade?</a:t>
            </a:r>
            <a:r>
              <a:rPr lang="pt-BR" dirty="0"/>
              <a:t> “... Com este termo desejo designar o conjunto de compreensões (sobremodo desarticuladas) do que é ser um agente humano: os sentidos de interioridade, liberdade, individualidade e de estar mergulhado na natureza, tão familiares ao Ocidente moderno.”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5FD8322-05F0-7C43-AB65-AC55F46FD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915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9287C-0265-BC4D-9D23-F24CDD5F4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I</a:t>
            </a:r>
            <a:r>
              <a:rPr lang="pt-BR" b="1" dirty="0"/>
              <a:t>) PROGRAMA DO CURSO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8C7AC8-74B9-6242-9F81-8418A553E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obra também visa (2) “mostrar como os ideais e interditos dessa identidade – o que ela põe em relevo e o que põe em segundo plano – moldam nosso pensamento filosófico... em larga medida sem que nos demos conta disso.”</a:t>
            </a:r>
          </a:p>
          <a:p>
            <a:r>
              <a:rPr lang="pt-BR" dirty="0"/>
              <a:t>E (3) “pretende servir de ponto de partida a uma compreensão renovada da </a:t>
            </a:r>
            <a:r>
              <a:rPr lang="pt-BR" b="1" i="1" dirty="0"/>
              <a:t>modernidade</a:t>
            </a:r>
            <a:r>
              <a:rPr lang="pt-BR" dirty="0"/>
              <a:t>... [i.e.] “chegar ao entendimento das momentosas transformações por que passaram </a:t>
            </a:r>
            <a:r>
              <a:rPr lang="pt-BR" b="1" i="1" dirty="0"/>
              <a:t>nossa cultura</a:t>
            </a:r>
            <a:r>
              <a:rPr lang="pt-BR" dirty="0"/>
              <a:t> e nossa sociedade nos últimos três ou quatro séculos e, de alguma maneira, pô-las em perspectiva.” [meus grifos]</a:t>
            </a:r>
          </a:p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DA87B5-9AD3-8ADE-E4B9-134814789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8200-1950-409B-82E7-99938E7AE35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39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3139A0-110D-6A43-8435-4AA88469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I</a:t>
            </a:r>
            <a:r>
              <a:rPr lang="pt-BR" b="1" dirty="0"/>
              <a:t>) PROGRAMA DO CURSO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8A46EE-93F8-224B-A127-4247D3A74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Mas </a:t>
            </a:r>
            <a:r>
              <a:rPr lang="pt-BR" b="1" dirty="0"/>
              <a:t>por que</a:t>
            </a:r>
            <a:r>
              <a:rPr lang="pt-BR" dirty="0"/>
              <a:t> contar essa história?</a:t>
            </a:r>
          </a:p>
          <a:p>
            <a:r>
              <a:rPr lang="pt-BR" dirty="0"/>
              <a:t>Primeiro, porque “as obras dos principais pensadores contemporâneos, como Habermas, Foucault e </a:t>
            </a:r>
            <a:r>
              <a:rPr lang="pt-BR" dirty="0" err="1"/>
              <a:t>MacIntyre</a:t>
            </a:r>
            <a:r>
              <a:rPr lang="pt-BR" dirty="0"/>
              <a:t>, focalizam esse aspecto...”</a:t>
            </a:r>
          </a:p>
          <a:p>
            <a:r>
              <a:rPr lang="pt-BR" dirty="0"/>
              <a:t>Além disso, “outros, se bem que não tratem dessa questão expressamente, pressupõem alguma ideia daquilo que aconteceu na posição que assumem a respeito do pensamento e da cultura do passado, mesmo que em forma de rejeição...”</a:t>
            </a:r>
          </a:p>
          <a:p>
            <a:r>
              <a:rPr lang="pt-BR" dirty="0"/>
              <a:t>Assim, “não se veja nisso [o fundo histórico da questão da identidade] uma obsessão gratuita. Não nos é possível atingir a </a:t>
            </a:r>
            <a:r>
              <a:rPr lang="pt-BR" b="1" dirty="0" err="1"/>
              <a:t>autocompreensão</a:t>
            </a:r>
            <a:r>
              <a:rPr lang="pt-BR" dirty="0"/>
              <a:t> sem chegar a um acordo com essa </a:t>
            </a:r>
            <a:r>
              <a:rPr lang="pt-BR" b="1" dirty="0"/>
              <a:t>história</a:t>
            </a:r>
            <a:r>
              <a:rPr lang="pt-BR" dirty="0"/>
              <a:t>.” [grifos nossos]</a:t>
            </a:r>
            <a:br>
              <a:rPr lang="pt-BR" dirty="0"/>
            </a:b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053925-B586-7A03-D2FC-6CA1AD2D5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8200-1950-409B-82E7-99938E7AE35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812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9AACF-159F-1B4A-B6DD-A2A3C925D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I</a:t>
            </a:r>
            <a:r>
              <a:rPr lang="pt-BR" b="1" dirty="0"/>
              <a:t>) PROGRAMA DO CURSO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B5D4D5-0ABA-0F4A-A0C1-1FD1E2059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Uma motivação adicional da obra -- relacionada à posição do autor sobre o debate contemporâneo a respeito do </a:t>
            </a:r>
            <a:r>
              <a:rPr lang="pt-BR" b="1" dirty="0"/>
              <a:t>sentido da modernidade</a:t>
            </a:r>
            <a:r>
              <a:rPr lang="pt-BR" dirty="0"/>
              <a:t>, ou da cultura moderna ocidental:</a:t>
            </a:r>
          </a:p>
          <a:p>
            <a:r>
              <a:rPr lang="pt-BR" dirty="0"/>
              <a:t>“Vejo-me insatisfeito com as concepções hoje correntes sobre esse tópico [o sentido da modernidade]. Algumas mostram-se otimistas, e nos </a:t>
            </a:r>
            <a:r>
              <a:rPr lang="pt-BR" dirty="0" err="1"/>
              <a:t>vêem</a:t>
            </a:r>
            <a:r>
              <a:rPr lang="pt-BR" dirty="0"/>
              <a:t> galgando um </a:t>
            </a:r>
            <a:r>
              <a:rPr lang="pt-BR" b="1" dirty="0"/>
              <a:t>patamar superior</a:t>
            </a:r>
            <a:r>
              <a:rPr lang="pt-BR" dirty="0"/>
              <a:t>; outras apresentam um </a:t>
            </a:r>
            <a:r>
              <a:rPr lang="pt-BR" b="1" dirty="0"/>
              <a:t>quadro de declínio</a:t>
            </a:r>
            <a:r>
              <a:rPr lang="pt-BR" dirty="0"/>
              <a:t>, de perda, de esquecimento...” [grifos nossos]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6EFBFA-5C05-7743-BB15-FF8750FA7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948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2A9125-624A-3643-8CBF-A6EAEBBC6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I</a:t>
            </a:r>
            <a:r>
              <a:rPr lang="pt-BR" b="1" dirty="0"/>
              <a:t>) PROGRAMA DO CURSO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6AC7D5-8733-0645-A1AE-1E3AC8CF5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“... Nenhuma das alternativas parece-me correta; ambas ignoram amplamente aspectos importantes de nossa situação. Ainda nos resta apreender, penso eu, a </a:t>
            </a:r>
            <a:r>
              <a:rPr lang="pt-BR" b="1" dirty="0"/>
              <a:t>combinação ímpar de grandeza</a:t>
            </a:r>
            <a:r>
              <a:rPr lang="pt-BR" dirty="0"/>
              <a:t> e perigo, de </a:t>
            </a:r>
            <a:r>
              <a:rPr lang="pt-BR" dirty="0" err="1"/>
              <a:t>grandeur</a:t>
            </a:r>
            <a:r>
              <a:rPr lang="pt-BR" dirty="0"/>
              <a:t> et </a:t>
            </a:r>
            <a:r>
              <a:rPr lang="pt-BR" dirty="0" err="1"/>
              <a:t>misère</a:t>
            </a:r>
            <a:r>
              <a:rPr lang="pt-BR" dirty="0"/>
              <a:t>, que caracteriza a idade moderna...” </a:t>
            </a:r>
          </a:p>
          <a:p>
            <a:r>
              <a:rPr lang="pt-BR" dirty="0"/>
              <a:t>“... Ver a plena complexidade e riqueza da identidade moderna é ver, em primeiro lugar, o quanto todos nós </a:t>
            </a:r>
            <a:r>
              <a:rPr lang="pt-BR" b="1" dirty="0"/>
              <a:t>estamos enredados nela</a:t>
            </a:r>
            <a:r>
              <a:rPr lang="pt-BR" dirty="0"/>
              <a:t>; e, em segundo lugar, como são superficiais e parciais os </a:t>
            </a:r>
            <a:r>
              <a:rPr lang="pt-BR" b="1" dirty="0"/>
              <a:t>juízos unilaterais</a:t>
            </a:r>
            <a:r>
              <a:rPr lang="pt-BR" dirty="0"/>
              <a:t> que disseminamos a seu respeito.” [grifos nossos]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6CE358-4064-BF2E-7D07-9CED7491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04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1D9329-67D3-EB40-A093-36BEAB9A8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I</a:t>
            </a:r>
            <a:r>
              <a:rPr lang="pt-BR" b="1" dirty="0"/>
              <a:t>) PROGRAMA DO CURSO (ROTEIRO)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0CCF6C-F575-F74B-9300-43601B725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Resumidamente, o curso terá quatro partes:</a:t>
            </a:r>
          </a:p>
          <a:p>
            <a:r>
              <a:rPr lang="pt-BR" b="1" dirty="0"/>
              <a:t>1</a:t>
            </a:r>
            <a:r>
              <a:rPr lang="pt-BR" dirty="0"/>
              <a:t>) Na próxima aula (Aula 2), vamos discutir uma visão “condensada” do pensamento de Taylor sobre a questão da identidade moderna através da leitura dos primeiros capítulos de um texto propedêutico do autor –  </a:t>
            </a:r>
            <a:r>
              <a:rPr lang="pt-BR" i="1" dirty="0"/>
              <a:t>A ética da autenticidade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4AD540-4E65-6C00-AA5A-42CF2595C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383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1204</Words>
  <Application>Microsoft Macintosh PowerPoint</Application>
  <PresentationFormat>Widescreen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do Office</vt:lpstr>
      <vt:lpstr>FLF0388 Ética e Filosofia Política I Identidade moderna,  ética e política</vt:lpstr>
      <vt:lpstr>PAUTA DA AULA</vt:lpstr>
      <vt:lpstr>I) PROGRAMA DO CURSO</vt:lpstr>
      <vt:lpstr>I) PROGRAMA DO CURSO</vt:lpstr>
      <vt:lpstr>I) PROGRAMA DO CURSO</vt:lpstr>
      <vt:lpstr>I) PROGRAMA DO CURSO</vt:lpstr>
      <vt:lpstr>I) PROGRAMA DO CURSO</vt:lpstr>
      <vt:lpstr>I) PROGRAMA DO CURSO</vt:lpstr>
      <vt:lpstr>I) PROGRAMA DO CURSO (ROTEIRO)</vt:lpstr>
      <vt:lpstr>I) PROGRAMA DO CURSO (ROTEIRO)</vt:lpstr>
      <vt:lpstr>I) PROGRAMA DO CURSO (ROTEIRO)</vt:lpstr>
      <vt:lpstr>I) PROGRAMA DO CURSO (BIBLIOGRAFIA)</vt:lpstr>
      <vt:lpstr>II) Avaliação do curso</vt:lpstr>
      <vt:lpstr>III) ORGANIZAÇÃO DOS SEMINÁRIOS</vt:lpstr>
      <vt:lpstr>III) ORGANIZAÇÃO DOS SEMINÁRIOS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FLF5034 Identidade moderna, ética e política: Um percurso à luz de Charles Taylor</dc:title>
  <dc:creator>Cicero Araujo</dc:creator>
  <cp:lastModifiedBy>Cicero Araujo</cp:lastModifiedBy>
  <cp:revision>6</cp:revision>
  <dcterms:created xsi:type="dcterms:W3CDTF">2023-03-22T00:53:49Z</dcterms:created>
  <dcterms:modified xsi:type="dcterms:W3CDTF">2023-08-13T19:16:22Z</dcterms:modified>
</cp:coreProperties>
</file>