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30" r:id="rId1"/>
  </p:sldMasterIdLst>
  <p:notesMasterIdLst>
    <p:notesMasterId r:id="rId59"/>
  </p:notesMasterIdLst>
  <p:handoutMasterIdLst>
    <p:handoutMasterId r:id="rId60"/>
  </p:handoutMasterIdLst>
  <p:sldIdLst>
    <p:sldId id="1526" r:id="rId2"/>
    <p:sldId id="1584" r:id="rId3"/>
    <p:sldId id="1585" r:id="rId4"/>
    <p:sldId id="1528" r:id="rId5"/>
    <p:sldId id="1529" r:id="rId6"/>
    <p:sldId id="1530" r:id="rId7"/>
    <p:sldId id="1531" r:id="rId8"/>
    <p:sldId id="1532" r:id="rId9"/>
    <p:sldId id="1533" r:id="rId10"/>
    <p:sldId id="1534" r:id="rId11"/>
    <p:sldId id="1535" r:id="rId12"/>
    <p:sldId id="1536" r:id="rId13"/>
    <p:sldId id="1537" r:id="rId14"/>
    <p:sldId id="1538" r:id="rId15"/>
    <p:sldId id="1539" r:id="rId16"/>
    <p:sldId id="1540" r:id="rId17"/>
    <p:sldId id="1541" r:id="rId18"/>
    <p:sldId id="1542" r:id="rId19"/>
    <p:sldId id="1543" r:id="rId20"/>
    <p:sldId id="1544" r:id="rId21"/>
    <p:sldId id="1545" r:id="rId22"/>
    <p:sldId id="1546" r:id="rId23"/>
    <p:sldId id="1547" r:id="rId24"/>
    <p:sldId id="1548" r:id="rId25"/>
    <p:sldId id="1549" r:id="rId26"/>
    <p:sldId id="1550" r:id="rId27"/>
    <p:sldId id="1551" r:id="rId28"/>
    <p:sldId id="1552" r:id="rId29"/>
    <p:sldId id="1553" r:id="rId30"/>
    <p:sldId id="1554" r:id="rId31"/>
    <p:sldId id="1555" r:id="rId32"/>
    <p:sldId id="1556" r:id="rId33"/>
    <p:sldId id="1557" r:id="rId34"/>
    <p:sldId id="1558" r:id="rId35"/>
    <p:sldId id="1559" r:id="rId36"/>
    <p:sldId id="1560" r:id="rId37"/>
    <p:sldId id="1561" r:id="rId38"/>
    <p:sldId id="1562" r:id="rId39"/>
    <p:sldId id="1563" r:id="rId40"/>
    <p:sldId id="1565" r:id="rId41"/>
    <p:sldId id="1566" r:id="rId42"/>
    <p:sldId id="1567" r:id="rId43"/>
    <p:sldId id="1568" r:id="rId44"/>
    <p:sldId id="1569" r:id="rId45"/>
    <p:sldId id="1570" r:id="rId46"/>
    <p:sldId id="1571" r:id="rId47"/>
    <p:sldId id="1572" r:id="rId48"/>
    <p:sldId id="1573" r:id="rId49"/>
    <p:sldId id="1574" r:id="rId50"/>
    <p:sldId id="1575" r:id="rId51"/>
    <p:sldId id="1576" r:id="rId52"/>
    <p:sldId id="1724" r:id="rId53"/>
    <p:sldId id="1578" r:id="rId54"/>
    <p:sldId id="1579" r:id="rId55"/>
    <p:sldId id="1580" r:id="rId56"/>
    <p:sldId id="1581" r:id="rId57"/>
    <p:sldId id="1582" r:id="rId58"/>
  </p:sldIdLst>
  <p:sldSz cx="9144000" cy="6858000" type="screen4x3"/>
  <p:notesSz cx="7010400" cy="92964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65" autoAdjust="0"/>
    <p:restoredTop sz="88590" autoAdjust="0"/>
  </p:normalViewPr>
  <p:slideViewPr>
    <p:cSldViewPr>
      <p:cViewPr varScale="1">
        <p:scale>
          <a:sx n="94" d="100"/>
          <a:sy n="94" d="100"/>
        </p:scale>
        <p:origin x="44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199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BCFEFF7-3D73-46A0-87D3-D8259C54CB06}" type="datetimeFigureOut">
              <a:rPr lang="pt-BR" smtClean="0"/>
              <a:pPr/>
              <a:t>28/09/2021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7AAC6A0-912F-4AA9-9D0E-F2C46BF3C25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59830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970339" y="1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8DF87-94AD-4585-9112-FB5739434767}" type="datetimeFigureOut">
              <a:rPr lang="pt-BR" smtClean="0"/>
              <a:pPr/>
              <a:t>28/09/2021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1676" y="4416426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970339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1A587-0A0E-4D80-947E-55F253A39C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44361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72351-A09C-44D5-9DD0-0622ACA34EF6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9634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1A587-0A0E-4D80-947E-55F253A39C1A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486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1A587-0A0E-4D80-947E-55F253A39C1A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4835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72351-A09C-44D5-9DD0-0622ACA34EF6}" type="slidenum">
              <a:rPr lang="pt-BR" smtClean="0"/>
              <a:pPr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2134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89012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752" y="332656"/>
            <a:ext cx="6589141" cy="583264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i="1">
                <a:solidFill>
                  <a:schemeClr val="tx1"/>
                </a:solidFill>
                <a:latin typeface="+mj-lt"/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255712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597025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>
          <a:xfrm>
            <a:off x="1358414" y="6236543"/>
            <a:ext cx="7570480" cy="504825"/>
          </a:xfrm>
        </p:spPr>
        <p:txBody>
          <a:bodyPr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255712" indent="0">
              <a:buFont typeface="Arial" panose="020B0604020202020204" pitchFamily="34" charset="0"/>
              <a:buNone/>
              <a:defRPr/>
            </a:lvl4pPr>
            <a:lvl5pPr marL="15970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4" name="Freeform 11"/>
          <p:cNvSpPr/>
          <p:nvPr userDrawn="1"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121710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ção com Marca d'ág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/>
          <p:nvPr userDrawn="1"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392052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itação com Marca d'ág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053" y="260648"/>
            <a:ext cx="6845895" cy="5904656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600" i="1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255712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597025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>
          <a:xfrm>
            <a:off x="215107" y="6236543"/>
            <a:ext cx="8713787" cy="5048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255712" indent="0">
              <a:buFont typeface="Arial" panose="020B0604020202020204" pitchFamily="34" charset="0"/>
              <a:buNone/>
              <a:defRPr/>
            </a:lvl4pPr>
            <a:lvl5pPr marL="15970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8067524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itação com Marca d'ág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053" y="260648"/>
            <a:ext cx="6845895" cy="5904656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600" i="1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255712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597025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>
          <a:xfrm>
            <a:off x="215107" y="6236543"/>
            <a:ext cx="8713787" cy="5048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255712" indent="0">
              <a:buFont typeface="Arial" panose="020B0604020202020204" pitchFamily="34" charset="0"/>
              <a:buNone/>
              <a:defRPr/>
            </a:lvl4pPr>
            <a:lvl5pPr marL="15970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65581927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itação com Marca d'ág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053" y="260648"/>
            <a:ext cx="6845895" cy="5904656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600" i="1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255712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597025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>
          <a:xfrm>
            <a:off x="215107" y="6236543"/>
            <a:ext cx="8713787" cy="5048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255712" indent="0">
              <a:buFont typeface="Arial" panose="020B0604020202020204" pitchFamily="34" charset="0"/>
              <a:buNone/>
              <a:defRPr/>
            </a:lvl4pPr>
            <a:lvl5pPr marL="15970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17120980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itação com Marca d'ág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053" y="260648"/>
            <a:ext cx="6845895" cy="5904656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600" i="1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255712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597025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>
          <a:xfrm>
            <a:off x="215107" y="6236543"/>
            <a:ext cx="8713787" cy="5048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255712" indent="0">
              <a:buFont typeface="Arial" panose="020B0604020202020204" pitchFamily="34" charset="0"/>
              <a:buNone/>
              <a:defRPr/>
            </a:lvl4pPr>
            <a:lvl5pPr marL="15970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67929325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itação com Marca d'ág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053" y="260648"/>
            <a:ext cx="6845895" cy="5904656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600" i="1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255712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597025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>
          <a:xfrm>
            <a:off x="215107" y="6236543"/>
            <a:ext cx="8713787" cy="5048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255712" indent="0">
              <a:buFont typeface="Arial" panose="020B0604020202020204" pitchFamily="34" charset="0"/>
              <a:buNone/>
              <a:defRPr/>
            </a:lvl4pPr>
            <a:lvl5pPr marL="15970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41412946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itação com Marca d'ág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053" y="260648"/>
            <a:ext cx="6845895" cy="5904656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600" i="1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255712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597025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>
          <a:xfrm>
            <a:off x="215107" y="6236543"/>
            <a:ext cx="8713787" cy="5048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255712" indent="0">
              <a:buFont typeface="Arial" panose="020B0604020202020204" pitchFamily="34" charset="0"/>
              <a:buNone/>
              <a:defRPr/>
            </a:lvl4pPr>
            <a:lvl5pPr marL="15970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83103982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itação com Marca d'ág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053" y="260648"/>
            <a:ext cx="6845895" cy="5904656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600" i="1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255712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597025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>
          <a:xfrm>
            <a:off x="215107" y="6236543"/>
            <a:ext cx="8713787" cy="5048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255712" indent="0">
              <a:buFont typeface="Arial" panose="020B0604020202020204" pitchFamily="34" charset="0"/>
              <a:buNone/>
              <a:defRPr/>
            </a:lvl4pPr>
            <a:lvl5pPr marL="15970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905980639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itação com Marca d'ág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053" y="260648"/>
            <a:ext cx="6845895" cy="5904656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600" i="1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255712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597025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>
          <a:xfrm>
            <a:off x="215107" y="6236543"/>
            <a:ext cx="8713787" cy="5048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255712" indent="0">
              <a:buFont typeface="Arial" panose="020B0604020202020204" pitchFamily="34" charset="0"/>
              <a:buNone/>
              <a:defRPr/>
            </a:lvl4pPr>
            <a:lvl5pPr marL="15970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17799215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624110"/>
            <a:ext cx="6768752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3056" y="2133600"/>
            <a:ext cx="6771614" cy="453576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defRPr sz="18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78140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itação com Marca d'ág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053" y="260648"/>
            <a:ext cx="6845895" cy="5904656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600" i="1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255712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597025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>
          <a:xfrm>
            <a:off x="215107" y="6236543"/>
            <a:ext cx="8713787" cy="5048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255712" indent="0">
              <a:buFont typeface="Arial" panose="020B0604020202020204" pitchFamily="34" charset="0"/>
              <a:buNone/>
              <a:defRPr/>
            </a:lvl4pPr>
            <a:lvl5pPr marL="15970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708018626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itação com Marca d'ág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053" y="260648"/>
            <a:ext cx="6845895" cy="5904656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600" i="1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255712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597025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>
          <a:xfrm>
            <a:off x="215107" y="6236543"/>
            <a:ext cx="8713787" cy="5048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255712" indent="0">
              <a:buFont typeface="Arial" panose="020B0604020202020204" pitchFamily="34" charset="0"/>
              <a:buNone/>
              <a:defRPr/>
            </a:lvl4pPr>
            <a:lvl5pPr marL="15970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012332753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itação com Marca d'ág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053" y="260648"/>
            <a:ext cx="6845895" cy="5904656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600" i="1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255712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597025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>
          <a:xfrm>
            <a:off x="215107" y="6236543"/>
            <a:ext cx="8713787" cy="5048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255712" indent="0">
              <a:buFont typeface="Arial" panose="020B0604020202020204" pitchFamily="34" charset="0"/>
              <a:buNone/>
              <a:defRPr/>
            </a:lvl4pPr>
            <a:lvl5pPr marL="15970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910315879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itação com Marca d'ág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053" y="260648"/>
            <a:ext cx="6845895" cy="5904656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600" i="1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255712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597025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>
          <a:xfrm>
            <a:off x="215107" y="6236543"/>
            <a:ext cx="8713787" cy="5048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255712" indent="0">
              <a:buFont typeface="Arial" panose="020B0604020202020204" pitchFamily="34" charset="0"/>
              <a:buNone/>
              <a:defRPr/>
            </a:lvl4pPr>
            <a:lvl5pPr marL="15970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465341101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itação com Marca d'ág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053" y="260648"/>
            <a:ext cx="6845895" cy="5904656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600" i="1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255712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597025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>
          <a:xfrm>
            <a:off x="215107" y="6236543"/>
            <a:ext cx="8713787" cy="5048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255712" indent="0">
              <a:buFont typeface="Arial" panose="020B0604020202020204" pitchFamily="34" charset="0"/>
              <a:buNone/>
              <a:defRPr/>
            </a:lvl4pPr>
            <a:lvl5pPr marL="15970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001439724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itação com Marca d'ág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053" y="260648"/>
            <a:ext cx="6845895" cy="5904656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600" i="1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255712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597025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>
          <a:xfrm>
            <a:off x="215107" y="6236543"/>
            <a:ext cx="8713787" cy="5048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255712" indent="0">
              <a:buFont typeface="Arial" panose="020B0604020202020204" pitchFamily="34" charset="0"/>
              <a:buNone/>
              <a:defRPr/>
            </a:lvl4pPr>
            <a:lvl5pPr marL="15970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375984504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itação com Marca d'ág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053" y="260648"/>
            <a:ext cx="6845895" cy="5904656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600" i="1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255712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597025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>
          <a:xfrm>
            <a:off x="215107" y="6236543"/>
            <a:ext cx="8713787" cy="5048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255712" indent="0">
              <a:buFont typeface="Arial" panose="020B0604020202020204" pitchFamily="34" charset="0"/>
              <a:buNone/>
              <a:defRPr/>
            </a:lvl4pPr>
            <a:lvl5pPr marL="15970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77228163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itação com Marca d'ág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053" y="260648"/>
            <a:ext cx="6845895" cy="5904656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600" i="1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255712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597025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>
          <a:xfrm>
            <a:off x="215107" y="6236543"/>
            <a:ext cx="8713787" cy="5048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255712" indent="0">
              <a:buFont typeface="Arial" panose="020B0604020202020204" pitchFamily="34" charset="0"/>
              <a:buNone/>
              <a:defRPr/>
            </a:lvl4pPr>
            <a:lvl5pPr marL="15970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34153154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itação com Marca d'ág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053" y="260648"/>
            <a:ext cx="6845895" cy="5904656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600" i="1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255712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597025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>
          <a:xfrm>
            <a:off x="215107" y="6236543"/>
            <a:ext cx="8713787" cy="5048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255712" indent="0">
              <a:buFont typeface="Arial" panose="020B0604020202020204" pitchFamily="34" charset="0"/>
              <a:buNone/>
              <a:defRPr/>
            </a:lvl4pPr>
            <a:lvl5pPr marL="15970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045706279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itação com Marca d'ág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053" y="260648"/>
            <a:ext cx="6845895" cy="5904656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600" i="1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255712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597025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>
          <a:xfrm>
            <a:off x="215107" y="6236543"/>
            <a:ext cx="8713787" cy="5048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255712" indent="0">
              <a:buFont typeface="Arial" panose="020B0604020202020204" pitchFamily="34" charset="0"/>
              <a:buNone/>
              <a:defRPr/>
            </a:lvl4pPr>
            <a:lvl5pPr marL="15970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7260738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 userDrawn="1"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7845658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itação com Marca d'ág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053" y="260648"/>
            <a:ext cx="6845895" cy="5904656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600" i="1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255712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597025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>
          <a:xfrm>
            <a:off x="215107" y="6236543"/>
            <a:ext cx="8713787" cy="5048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255712" indent="0">
              <a:buFont typeface="Arial" panose="020B0604020202020204" pitchFamily="34" charset="0"/>
              <a:buNone/>
              <a:defRPr/>
            </a:lvl4pPr>
            <a:lvl5pPr marL="15970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271080009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itação com Marca d'ág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053" y="260648"/>
            <a:ext cx="6845895" cy="5904656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600" i="1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255712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597025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>
          <a:xfrm>
            <a:off x="215107" y="6236543"/>
            <a:ext cx="8713787" cy="5048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255712" indent="0">
              <a:buFont typeface="Arial" panose="020B0604020202020204" pitchFamily="34" charset="0"/>
              <a:buNone/>
              <a:defRPr/>
            </a:lvl4pPr>
            <a:lvl5pPr marL="15970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34892121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itação com Marca d'ág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053" y="260648"/>
            <a:ext cx="6845895" cy="5904656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600" i="1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255712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597025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>
          <a:xfrm>
            <a:off x="215107" y="6236543"/>
            <a:ext cx="8713787" cy="5048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255712" indent="0">
              <a:buFont typeface="Arial" panose="020B0604020202020204" pitchFamily="34" charset="0"/>
              <a:buNone/>
              <a:defRPr/>
            </a:lvl4pPr>
            <a:lvl5pPr marL="15970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323665660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itação com Marca d'ág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053" y="260648"/>
            <a:ext cx="6845895" cy="5904656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600" i="1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255712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597025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>
          <a:xfrm>
            <a:off x="215107" y="6236543"/>
            <a:ext cx="8713787" cy="5048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255712" indent="0">
              <a:buFont typeface="Arial" panose="020B0604020202020204" pitchFamily="34" charset="0"/>
              <a:buNone/>
              <a:defRPr/>
            </a:lvl4pPr>
            <a:lvl5pPr marL="15970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804847859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itação com Marca d'ág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053" y="260648"/>
            <a:ext cx="6845895" cy="5904656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600" i="1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255712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597025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>
          <a:xfrm>
            <a:off x="215107" y="6236543"/>
            <a:ext cx="8713787" cy="5048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255712" indent="0">
              <a:buFont typeface="Arial" panose="020B0604020202020204" pitchFamily="34" charset="0"/>
              <a:buNone/>
              <a:defRPr/>
            </a:lvl4pPr>
            <a:lvl5pPr marL="15970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38796749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itação com Marca d'ág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053" y="260648"/>
            <a:ext cx="6845895" cy="5904656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600" i="1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255712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597025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>
          <a:xfrm>
            <a:off x="215107" y="6236543"/>
            <a:ext cx="8713787" cy="5048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255712" indent="0">
              <a:buFont typeface="Arial" panose="020B0604020202020204" pitchFamily="34" charset="0"/>
              <a:buNone/>
              <a:defRPr/>
            </a:lvl4pPr>
            <a:lvl5pPr marL="15970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269411422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itação com Marca d'ág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053" y="260648"/>
            <a:ext cx="6845895" cy="5904656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600" i="1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255712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597025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>
          <a:xfrm>
            <a:off x="215107" y="6236543"/>
            <a:ext cx="8713787" cy="5048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255712" indent="0">
              <a:buFont typeface="Arial" panose="020B0604020202020204" pitchFamily="34" charset="0"/>
              <a:buNone/>
              <a:defRPr/>
            </a:lvl4pPr>
            <a:lvl5pPr marL="15970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689689080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itação com Marca d'ág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053" y="260648"/>
            <a:ext cx="6845895" cy="5904656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600" i="1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255712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597025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>
          <a:xfrm>
            <a:off x="215107" y="6236543"/>
            <a:ext cx="8713787" cy="5048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255712" indent="0">
              <a:buFont typeface="Arial" panose="020B0604020202020204" pitchFamily="34" charset="0"/>
              <a:buNone/>
              <a:defRPr/>
            </a:lvl4pPr>
            <a:lvl5pPr marL="15970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712870455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itação com Marca d'ág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2470" y="188640"/>
            <a:ext cx="7139061" cy="59766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500" i="1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255712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597025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>
          <a:xfrm>
            <a:off x="215107" y="6236543"/>
            <a:ext cx="8713787" cy="5048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255712" indent="0">
              <a:buFont typeface="Arial" panose="020B0604020202020204" pitchFamily="34" charset="0"/>
              <a:buNone/>
              <a:defRPr/>
            </a:lvl4pPr>
            <a:lvl5pPr marL="15970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67043403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719871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786624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/>
          <a:lstStyle/>
          <a:p>
            <a:fld id="{F5ABCC35-AE37-4B74-AFDC-2B5B2D807A04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7211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696368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895539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974494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5736" y="624110"/>
            <a:ext cx="6768570" cy="1280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3057" y="2133600"/>
            <a:ext cx="6771431" cy="4466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98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6" r:id="rId4"/>
    <p:sldLayoutId id="2147484037" r:id="rId5"/>
    <p:sldLayoutId id="2147484039" r:id="rId6"/>
    <p:sldLayoutId id="2147484040" r:id="rId7"/>
    <p:sldLayoutId id="2147484041" r:id="rId8"/>
    <p:sldLayoutId id="2147484042" r:id="rId9"/>
    <p:sldLayoutId id="2147484047" r:id="rId10"/>
    <p:sldLayoutId id="2147484052" r:id="rId11"/>
    <p:sldLayoutId id="2147484053" r:id="rId12"/>
    <p:sldLayoutId id="2147484054" r:id="rId13"/>
    <p:sldLayoutId id="2147484055" r:id="rId14"/>
    <p:sldLayoutId id="2147484056" r:id="rId15"/>
    <p:sldLayoutId id="2147484057" r:id="rId16"/>
    <p:sldLayoutId id="2147484058" r:id="rId17"/>
    <p:sldLayoutId id="2147484059" r:id="rId18"/>
    <p:sldLayoutId id="2147484060" r:id="rId19"/>
    <p:sldLayoutId id="2147484061" r:id="rId20"/>
    <p:sldLayoutId id="2147484062" r:id="rId21"/>
    <p:sldLayoutId id="2147484063" r:id="rId22"/>
    <p:sldLayoutId id="2147484064" r:id="rId23"/>
    <p:sldLayoutId id="2147484065" r:id="rId24"/>
    <p:sldLayoutId id="2147484066" r:id="rId25"/>
    <p:sldLayoutId id="2147484067" r:id="rId26"/>
    <p:sldLayoutId id="2147484068" r:id="rId27"/>
    <p:sldLayoutId id="2147484069" r:id="rId28"/>
    <p:sldLayoutId id="2147484070" r:id="rId29"/>
    <p:sldLayoutId id="2147484071" r:id="rId30"/>
    <p:sldLayoutId id="2147484072" r:id="rId31"/>
    <p:sldLayoutId id="2147484073" r:id="rId32"/>
    <p:sldLayoutId id="2147484074" r:id="rId33"/>
    <p:sldLayoutId id="2147484075" r:id="rId34"/>
    <p:sldLayoutId id="2147484076" r:id="rId35"/>
    <p:sldLayoutId id="2147484077" r:id="rId36"/>
    <p:sldLayoutId id="2147484078" r:id="rId37"/>
    <p:sldLayoutId id="2147484079" r:id="rId3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Ocupação e povoamento das Gerais</a:t>
            </a:r>
          </a:p>
        </p:txBody>
      </p:sp>
      <p:sp>
        <p:nvSpPr>
          <p:cNvPr id="8" name="Subtítulo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A descoberta do ouro </a:t>
            </a:r>
          </a:p>
        </p:txBody>
      </p:sp>
    </p:spTree>
    <p:extLst>
      <p:ext uri="{BB962C8B-B14F-4D97-AF65-F5344CB8AC3E}">
        <p14:creationId xmlns:p14="http://schemas.microsoft.com/office/powerpoint/2010/main" val="2877272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Os paulistas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As bandeiras de apresamento permitem o desbravamento do território</a:t>
            </a:r>
          </a:p>
          <a:p>
            <a:r>
              <a:rPr lang="pt-BR"/>
              <a:t>Do apresamento à pesquisa mineral: estímulos da Coroa; escassez do elemento indígena; crise do açúcar</a:t>
            </a:r>
          </a:p>
          <a:p>
            <a:r>
              <a:rPr lang="pt-BR"/>
              <a:t>Política metropolitana: Furtado versus Romeiro</a:t>
            </a:r>
          </a:p>
          <a:p>
            <a:r>
              <a:rPr lang="pt-BR"/>
              <a:t>Conhecimento técnico dos paulistas: Furtado versus Zemella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11704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4" descr="Resultado de imagem para celso furtad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" name="AutoShape 16" descr="Resultado de imagem para celso furta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Títul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Para um observador de fins do século XVII, os destinos da colônia deveriam parecer incertos. Em Portugal compreendeu-se claramente que a única saída estava na descoberta de metais preciosos. Retrocedia-se, assim, à ideia primitiva de que as terras americanas só se justificavam economicamente se chegassem a produzir os ditos metais.</a:t>
            </a:r>
            <a:endParaRPr lang="pt-BR" dirty="0"/>
          </a:p>
        </p:txBody>
      </p:sp>
      <p:sp>
        <p:nvSpPr>
          <p:cNvPr id="17" name="Espaço Reservado para Texto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FURTADO, Celso. Formação Econômica do Brasil. 24ª. ed. São Paulo: São Paulo: Editora Nacional, 1991. (Biblioteca Universitária. Série 2. Ciências Sociais, v. 23), p. 73.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4847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4" descr="Resultado de imagem para celso furtad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" name="AutoShape 16" descr="Resultado de imagem para celso furta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Títul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Em fins do século XVII, a tão almejada descoberta do ouro nos sertões dos Cataguases tomou Portugal de surpresa. Bem diferente do que afirmam alguns historiadores, o evento suscitou receio e temor nos dois lados do Atlântico, afigurando-se às autoridades, funcionários e conselheiros régios uma séria ameaça ao domínio português na América Portuguesa.</a:t>
            </a:r>
            <a:endParaRPr lang="pt-BR" dirty="0"/>
          </a:p>
        </p:txBody>
      </p:sp>
      <p:sp>
        <p:nvSpPr>
          <p:cNvPr id="17" name="Espaço Reservado para Texto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ROMEIRO, Adriana. Paulistas e emboabas no coração das Minas. Belo Horizonte: Editora UFMG, 2008, p. 35.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08988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4" descr="Resultado de imagem para celso furtad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" name="AutoShape 16" descr="Resultado de imagem para celso furta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Títul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Do ponto de vista político, temia-se que as riquezas recém-descobertas viessem a se transformar rapidamente em alvo da cobiça das nações estrangeiras, que não hesitariam em invadir a assaltar os portos marítimos em busca do ouro. Teria Portugal como resistir a inimigos reconhecidamente superiores no plano militar naval?</a:t>
            </a:r>
            <a:endParaRPr lang="pt-BR" dirty="0"/>
          </a:p>
        </p:txBody>
      </p:sp>
      <p:sp>
        <p:nvSpPr>
          <p:cNvPr id="17" name="Espaço Reservado para Texto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ROMEIRO, Adriana. Paulistas e emboabas no coração das Minas. Belo Horizonte: Editora UFMG, 2008, p. 35.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114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4" descr="Resultado de imagem para celso furtad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" name="AutoShape 16" descr="Resultado de imagem para celso furta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Títul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Os governantes portugueses cedo se deram conta do enorme capital que, para a busca das minas, representavam os conhecimentos que do interior do país tinham os homens do planalto de Piratininga. Com efeito, se estes já não haviam descoberto o ouro em suas entradas pelos sertões, era por falta de conhecimentos técnicos.</a:t>
            </a:r>
          </a:p>
        </p:txBody>
      </p:sp>
      <p:sp>
        <p:nvSpPr>
          <p:cNvPr id="10" name="Espaço Reservado para Texto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FURTADO, Celso. Formação Econômica do Brasil. 24ª. ed. São Paulo: São Paulo: Editora Nacional, 1991. (Biblioteca Universitária. Série 2. Ciências Sociais, v. 23), p. 73.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2745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O paulista, além de hábil sertanista, </a:t>
            </a:r>
            <a:br>
              <a:rPr lang="pt-BR"/>
            </a:br>
            <a:r>
              <a:rPr lang="pt-BR"/>
              <a:t>possuía alguns conhecimentos técnicos </a:t>
            </a:r>
            <a:br>
              <a:rPr lang="pt-BR"/>
            </a:br>
            <a:r>
              <a:rPr lang="pt-BR"/>
              <a:t>que o habilitaram a ser o descobridor do ouro, pois já tinha alguma experiência na extração de ouro de lavagem nas minas do Jaraguá, Paranaguá, e outras.</a:t>
            </a:r>
            <a:endParaRPr lang="pt-BR" dirty="0"/>
          </a:p>
        </p:txBody>
      </p:sp>
      <p:sp>
        <p:nvSpPr>
          <p:cNvPr id="8" name="Espaço Reservado para Texto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ZEMELLA, Mafalda P. O abastecimento da capitania das Minas Gerais no século XVIII. 2ª. ed. São Paulo: Hucitec;Edusp, 1990, p. 37.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38648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[...] o ano de 1674 é o momento culminante da bandeira pesquisadora. Foi quando entrou para o sertão a bandeira de Fernão Dias Pais, bandeira essa que abriu largamente as portas da região aurífera, facilitando o caminho para as minas, pontilhando-o de roças.  [...]</a:t>
            </a:r>
          </a:p>
          <a:p>
            <a:r>
              <a:rPr lang="pt-BR"/>
              <a:t>A primeira notícia oficial da descoberta do ouro deve-se a Antônio Rodrigues Arzão que, partindo de Taubaté, colheu o metal precioso nos sertões do Rio Casca, em 1693.</a:t>
            </a:r>
            <a:endParaRPr lang="pt-BR" dirty="0"/>
          </a:p>
        </p:txBody>
      </p:sp>
      <p:sp>
        <p:nvSpPr>
          <p:cNvPr id="8" name="Espaço Reservado para Texto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ZEMELLA, Mafalda P. O abastecimento da capitania das Minas Gerais no século XVIII. 2ª. ed. São Paulo: Hucitec;Edusp, 1990, p. 38.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13472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Há poucos anos que se começaram a descobrir as minas gerais dos Cataguás, governando o Rio de Janeiro Artur de Sá. E o primeiro descobridor dizem que foi um mulato que tinha estado nas minas de Paranaguá e Curitiba. Este, indo ao sertão com uns paulistas a buscar índios, e chegando  ao cerro Tripuí desceu abaixo com uma gamela para tirar água do ribeiro que hoje chamam Ouro Preto, e, metendo a gamela na ribanceira para tomar água, e roçando-a pela margem do rio, viu depois que nela havia granitos da cor do aço, sem saber o que eram [...]</a:t>
            </a:r>
            <a:endParaRPr lang="pt-BR" dirty="0"/>
          </a:p>
        </p:txBody>
      </p:sp>
      <p:sp>
        <p:nvSpPr>
          <p:cNvPr id="10" name="Espaço Reservado para Texto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/>
              <a:t>ANTONIL, André João. Cultura e opulência do Brasil. São Paulo: Itatiaia, 1997, p. 164.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56910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Chegando porém em Taubaté, não deixaram de perguntar que casta de metal seria aquele. E, sem mais exame, venderam a Miguel de Souza alguns destes granitos [...] sem saberem o que vendiam, nem o comprador que coisa comprava, até que resolveram a mandar alguns dos granitos ao governador do Rio de Janeiro, Artur de Sá; e, fazendo-se exame deles se achou que era ouro finíssimo.</a:t>
            </a:r>
            <a:endParaRPr lang="pt-BR" dirty="0"/>
          </a:p>
        </p:txBody>
      </p:sp>
      <p:sp>
        <p:nvSpPr>
          <p:cNvPr id="10" name="Espaço Reservado para Texto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/>
              <a:t>ANTONIL, André João. Cultura e opulência do Brasil. São Paulo: Itatiaia, 1997, p. 164.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4238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/>
              <a:t>Minas Gerais, c. 1700: zona de fronteira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117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1.bp.blogspot.com/-QTN_Jx7hvHg/TYQVMaiVcuI/AAAAAAAACtc/WCczAxMmKV0/s1600/minera%25C3%25A7%25C3%25A3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9" t="5410" r="12750" b="7050"/>
          <a:stretch/>
        </p:blipFill>
        <p:spPr bwMode="auto">
          <a:xfrm>
            <a:off x="112586" y="116632"/>
            <a:ext cx="8918829" cy="66247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  <a:solidFill>
            <a:schemeClr val="bg1"/>
          </a:solidFill>
        </p:grpSpPr>
        <p:sp>
          <p:nvSpPr>
            <p:cNvPr id="8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9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0225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Minas, 1700: zona de fronteira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Região pouco povoada, violenta, dominada por bandos armados</a:t>
            </a:r>
          </a:p>
          <a:p>
            <a:r>
              <a:rPr lang="pt-BR" dirty="0"/>
              <a:t>Coroa: dificuldades em estabelecer o domínio político, que fica sob responsabilidade dos paulistas descobridores</a:t>
            </a:r>
          </a:p>
          <a:p>
            <a:r>
              <a:rPr lang="pt-BR" dirty="0"/>
              <a:t>Rápido crescimento populacional; esvaziamento de outras regiões da colônia e até mesmo do Reino</a:t>
            </a:r>
          </a:p>
          <a:p>
            <a:r>
              <a:rPr lang="pt-BR" dirty="0"/>
              <a:t>Crises de fome, escassez de alimentos e carestia dos gêneros de abastecimento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0715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Zona de fronteira, entranhada nos sertões do continente, as Minas constituíam certamente a região mais explosiva do Império, na qual a Coroa reconhecia a quase impossibilidade de estabelecer o domínio político, deixando-o a cargo dos paulistas, nomeados durante a chamada época de ouro do governador Artur Sá e Meneses.</a:t>
            </a:r>
            <a:endParaRPr lang="pt-BR" dirty="0"/>
          </a:p>
        </p:txBody>
      </p:sp>
      <p:sp>
        <p:nvSpPr>
          <p:cNvPr id="13" name="Espaço Reservado para Texto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ROMEIRO, Adriana. Paulistas e emboabas no coração das Minas. Belo Horizonte: Editora UFMG, 2008, p. 31.</a:t>
            </a:r>
          </a:p>
        </p:txBody>
      </p:sp>
      <p:sp>
        <p:nvSpPr>
          <p:cNvPr id="14" name="AutoShape 14" descr="Resultado de imagem para celso furtad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" name="AutoShape 16" descr="Resultado de imagem para celso furta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4384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ítul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Ao lado do enxame dos pobres e vadios, que viviam de faiscar nas lavras abandonadas, cometendo aqui e ali pequenos e grandes delitos, havia ainda a sanha dos potentados, homens enriquecidos que se entregavam a grandes demonstrações de poder, perseguindo e justiçando os inimigos.</a:t>
            </a:r>
            <a:endParaRPr lang="pt-BR" dirty="0"/>
          </a:p>
        </p:txBody>
      </p:sp>
      <p:sp>
        <p:nvSpPr>
          <p:cNvPr id="13" name="Espaço Reservado para Texto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ROMEIRO, Adriana. Paulistas e emboabas no coração das Minas. Belo Horizonte: Editora UFMG, 2008, p. 84.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0911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Encastelados em cargos e postos locais, eles  [os paulistas]  assistiriam, porém, à entrada maciça de forasteiros, emigrados de Portugal e das mais distantes regiões da América Portuguesa, minando paulatinamente as suas pretensões baseadas no direito de conquista. </a:t>
            </a:r>
          </a:p>
        </p:txBody>
      </p:sp>
      <p:sp>
        <p:nvSpPr>
          <p:cNvPr id="13" name="Espaço Reservado para Texto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ROMEIRO, Adriana. Paulistas e emboabas no coração das Minas. Belo Horizonte: Editora UFMG, 2008, p. 31.</a:t>
            </a:r>
            <a:endParaRPr lang="pt-BR" dirty="0"/>
          </a:p>
        </p:txBody>
      </p:sp>
      <p:sp>
        <p:nvSpPr>
          <p:cNvPr id="14" name="AutoShape 14" descr="Resultado de imagem para celso furtad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" name="AutoShape 16" descr="Resultado de imagem para celso furta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9422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Há toda uma história de fome por se escrever: os relatos sugerem que as grandes crises de fome, ocorridas entre os anos de 1698 e 1699 e entre os de 1700 e 1701, culminaram no esgotamento dos víveres silvestres, rapidamente consumidos pelos moradores famintos, que iam à caça em busca de algum remédio.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ROMEIRO, Adriana. Paulistas e emboabas no coração das Minas. Belo Horizonte: Editora UFMG, 2008, p. 39.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50048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/>
              <a:t>Estimativas</a:t>
            </a:r>
            <a:endParaRPr lang="pt-BR" dirty="0"/>
          </a:p>
        </p:txBody>
      </p:sp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4177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Estimativas populacionais: Brasil</a:t>
            </a:r>
            <a:endParaRPr lang="pt-BR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1800" dirty="0"/>
              <a:t>1600 </a:t>
            </a:r>
            <a:r>
              <a:rPr lang="pt-BR" sz="1800" dirty="0" err="1"/>
              <a:t>Contreiras</a:t>
            </a:r>
            <a:r>
              <a:rPr lang="pt-BR" sz="1800" dirty="0"/>
              <a:t> Rodrigues: 	        100.000 habitantes</a:t>
            </a:r>
          </a:p>
          <a:p>
            <a:r>
              <a:rPr lang="pt-BR" sz="1800" dirty="0"/>
              <a:t>1700 Celso Furtado: 		               300.000 habitantes</a:t>
            </a:r>
          </a:p>
          <a:p>
            <a:r>
              <a:rPr lang="pt-BR" sz="1800" dirty="0"/>
              <a:t>1800 Celso Furtado: 	        	     3.250.000 habitantes</a:t>
            </a:r>
          </a:p>
          <a:p>
            <a:r>
              <a:rPr lang="pt-BR" sz="1800" dirty="0"/>
              <a:t>1800 Giorgio </a:t>
            </a:r>
            <a:r>
              <a:rPr lang="pt-BR" sz="1800" dirty="0" err="1"/>
              <a:t>Mortara</a:t>
            </a:r>
            <a:r>
              <a:rPr lang="pt-BR" sz="1800" dirty="0"/>
              <a:t>: 	         	    3.660.000 habitantes</a:t>
            </a:r>
          </a:p>
        </p:txBody>
      </p:sp>
    </p:spTree>
    <p:extLst>
      <p:ext uri="{BB962C8B-B14F-4D97-AF65-F5344CB8AC3E}">
        <p14:creationId xmlns:p14="http://schemas.microsoft.com/office/powerpoint/2010/main" val="537628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Estimativas populacionais: capitanias</a:t>
            </a:r>
            <a:endParaRPr lang="pt-BR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3825268"/>
              </p:ext>
            </p:extLst>
          </p:nvPr>
        </p:nvGraphicFramePr>
        <p:xfrm>
          <a:off x="2267744" y="2133600"/>
          <a:ext cx="6408712" cy="34788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82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3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3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8916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Anos</a:t>
                      </a:r>
                    </a:p>
                  </a:txBody>
                  <a:tcPr marL="77568" marR="775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Capitania</a:t>
                      </a:r>
                    </a:p>
                  </a:txBody>
                  <a:tcPr marL="77568" marR="775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Habitantes</a:t>
                      </a:r>
                    </a:p>
                  </a:txBody>
                  <a:tcPr marL="77568" marR="7756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916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1786</a:t>
                      </a:r>
                    </a:p>
                  </a:txBody>
                  <a:tcPr marL="77568" marR="775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MG</a:t>
                      </a:r>
                    </a:p>
                  </a:txBody>
                  <a:tcPr marL="77568" marR="7756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/>
                        <a:t>394.611</a:t>
                      </a:r>
                      <a:endParaRPr lang="pt-BR" sz="2000" dirty="0">
                        <a:cs typeface="Times New Roman" pitchFamily="18" charset="0"/>
                      </a:endParaRPr>
                    </a:p>
                  </a:txBody>
                  <a:tcPr marL="77568" marR="7756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916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1782 </a:t>
                      </a:r>
                    </a:p>
                  </a:txBody>
                  <a:tcPr marL="77568" marR="775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PE</a:t>
                      </a:r>
                    </a:p>
                  </a:txBody>
                  <a:tcPr marL="77568" marR="7756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/>
                        <a:t>229.743</a:t>
                      </a:r>
                      <a:endParaRPr lang="pt-BR" sz="2000" dirty="0">
                        <a:cs typeface="Times New Roman" pitchFamily="18" charset="0"/>
                      </a:endParaRPr>
                    </a:p>
                  </a:txBody>
                  <a:tcPr marL="77568" marR="7756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916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1780</a:t>
                      </a:r>
                    </a:p>
                  </a:txBody>
                  <a:tcPr marL="77568" marR="775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BA </a:t>
                      </a:r>
                    </a:p>
                  </a:txBody>
                  <a:tcPr marL="77568" marR="7756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/>
                        <a:t>228.848</a:t>
                      </a:r>
                      <a:endParaRPr lang="pt-BR" sz="2000" dirty="0">
                        <a:cs typeface="Times New Roman" pitchFamily="18" charset="0"/>
                      </a:endParaRPr>
                    </a:p>
                  </a:txBody>
                  <a:tcPr marL="77568" marR="7756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916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1780</a:t>
                      </a:r>
                    </a:p>
                  </a:txBody>
                  <a:tcPr marL="77568" marR="775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RJ</a:t>
                      </a:r>
                    </a:p>
                  </a:txBody>
                  <a:tcPr marL="77568" marR="7756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/>
                        <a:t>215.678</a:t>
                      </a:r>
                      <a:endParaRPr lang="pt-BR" sz="2000" dirty="0">
                        <a:cs typeface="Times New Roman" pitchFamily="18" charset="0"/>
                      </a:endParaRPr>
                    </a:p>
                  </a:txBody>
                  <a:tcPr marL="77568" marR="7756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5068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1782 </a:t>
                      </a:r>
                    </a:p>
                  </a:txBody>
                  <a:tcPr marL="77568" marR="775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SP (inclui PR)</a:t>
                      </a:r>
                    </a:p>
                  </a:txBody>
                  <a:tcPr marL="77568" marR="7756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/>
                        <a:t>119.958</a:t>
                      </a:r>
                      <a:endParaRPr lang="pt-BR" sz="2000" dirty="0">
                        <a:cs typeface="Times New Roman" pitchFamily="18" charset="0"/>
                      </a:endParaRPr>
                    </a:p>
                  </a:txBody>
                  <a:tcPr marL="77568" marR="7756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9227">
                <a:tc gridSpan="3">
                  <a:txBody>
                    <a:bodyPr/>
                    <a:lstStyle/>
                    <a:p>
                      <a:pPr marL="0" indent="0" algn="ctr" eaLnBrk="1" hangingPunct="1">
                        <a:spcBef>
                          <a:spcPts val="1200"/>
                        </a:spcBef>
                        <a:buFont typeface="Wingdings" pitchFamily="2" charset="2"/>
                        <a:buNone/>
                      </a:pPr>
                      <a:r>
                        <a:rPr lang="pt-BR" sz="1400" dirty="0"/>
                        <a:t>Giorgio </a:t>
                      </a:r>
                      <a:r>
                        <a:rPr lang="pt-BR" sz="1400" dirty="0" err="1"/>
                        <a:t>Mortara</a:t>
                      </a:r>
                      <a:r>
                        <a:rPr lang="pt-BR" sz="1400" dirty="0"/>
                        <a:t> estimou em 3.026.000 a população do Brasil</a:t>
                      </a:r>
                      <a:r>
                        <a:rPr lang="pt-BR" sz="1400" baseline="0" dirty="0"/>
                        <a:t> </a:t>
                      </a:r>
                      <a:r>
                        <a:rPr lang="pt-BR" sz="1400" dirty="0"/>
                        <a:t>em 1785; portanto, o dado de MG = c. 13% </a:t>
                      </a:r>
                    </a:p>
                  </a:txBody>
                  <a:tcPr marL="77568" marR="77568" anchor="b"/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0154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624110"/>
            <a:ext cx="6408712" cy="1280890"/>
          </a:xfrm>
        </p:spPr>
        <p:txBody>
          <a:bodyPr/>
          <a:lstStyle/>
          <a:p>
            <a:r>
              <a:rPr lang="pt-BR" dirty="0"/>
              <a:t>Estimativas: desembarque africanos no Brasil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8002740"/>
              </p:ext>
            </p:extLst>
          </p:nvPr>
        </p:nvGraphicFramePr>
        <p:xfrm>
          <a:off x="2555776" y="2204865"/>
          <a:ext cx="6192690" cy="274468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64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4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4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937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Período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Africanos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Média anual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937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1531-1600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50.000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714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937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1601-1700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560.000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5.600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937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1701-1780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1.285.500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16.069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937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1781-1855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2.113.900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28.185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9552" y="573325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555775" y="5445224"/>
            <a:ext cx="626506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Estatísticas Históricas do Brasil: séries econômicas, demográficas e sociais de 1550 a 1988</a:t>
            </a:r>
            <a:r>
              <a:rPr lang="pt-B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2.ed. rev. e atualizada. Rio de Janeiro: IBGE, 1990, p. 58.  </a:t>
            </a:r>
          </a:p>
        </p:txBody>
      </p:sp>
    </p:spTree>
    <p:extLst>
      <p:ext uri="{BB962C8B-B14F-4D97-AF65-F5344CB8AC3E}">
        <p14:creationId xmlns:p14="http://schemas.microsoft.com/office/powerpoint/2010/main" val="3339528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O vilarejo de Piratininga despojou-se da nata de seu potencial humano. Os elementos mais vigorosos e ativos emigraram. Transformou-se numa cidade fantasma, de janelas e portas fechadas, ruas desertas. O mesmo aconteceu a Taubaté, Guaratinguetá, Itu, Jacareí, Parnaíba, Santos e demais vilas vicentinas. Em sentido contrário, partida do Nordeste, </a:t>
            </a:r>
            <a:br>
              <a:rPr lang="pt-BR"/>
            </a:br>
            <a:r>
              <a:rPr lang="pt-BR"/>
              <a:t>outra corrente povoadora despejou-se nas Gerais. </a:t>
            </a:r>
            <a:endParaRPr lang="pt-B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ZEMELLA, Mafalda P. O abastecimento da capitania das Minas Gerais no século XVIII. 2ª. ed. São Paulo: Hucitec;Edusp, 1990, p. 45.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11538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ço Reservado para Conteúd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9" y="58316"/>
            <a:ext cx="8986003" cy="6741368"/>
          </a:xfrm>
          <a:prstGeom prst="rect">
            <a:avLst/>
          </a:prstGeom>
        </p:spPr>
      </p:pic>
      <p:grpSp>
        <p:nvGrpSpPr>
          <p:cNvPr id="7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  <a:solidFill>
            <a:schemeClr val="bg1"/>
          </a:solidFill>
        </p:grpSpPr>
        <p:sp>
          <p:nvSpPr>
            <p:cNvPr id="8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9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72204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Tangidas pela ambição, milhares de pessoas abandonaram a velha região da cana-de-açúcar e dos engenhos, indo disputar um lugar nas lavras auríferas. [...]</a:t>
            </a:r>
            <a:br>
              <a:rPr lang="pt-BR"/>
            </a:br>
            <a:r>
              <a:rPr lang="pt-BR"/>
              <a:t>Em todos os cantos e províncias do Brasil, ecoou a notícia da descoberta do ouro, e em toda parte o sistema demográfico sofreu profundas convulsões, em virtude da corrida para as minas.</a:t>
            </a:r>
            <a:endParaRPr lang="pt-B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ZEMELLA, Mafalda P. O abastecimento da capitania das Minas Gerais no século XVIII. 2ª. ed. São Paulo: Hucitec;Edusp, 1990, pp. 45-46.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89685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Tantos foram os ambiciosos que correram em busca do ouro que surgiu o perigo de despovoar-se o Reino. [...] </a:t>
            </a:r>
            <a:br>
              <a:rPr lang="pt-BR"/>
            </a:br>
            <a:br>
              <a:rPr lang="pt-BR"/>
            </a:br>
            <a:r>
              <a:rPr lang="pt-BR"/>
              <a:t>Calcula Augusto de Lima Jr. em cerca de 800.000 o número de reinóis que vieram para o Brasil, em menos de um século, por causa do fulvo metal. Este total é considerável, comparado à população diminutíssima do reino português que possuía, no início do século XVIII, cerca de 2.000.000 de habitantes.</a:t>
            </a:r>
            <a:endParaRPr lang="pt-B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ZEMELLA, Mafalda P. O abastecimento da capitania das Minas Gerais no século XVIII. 2ª. ed. São Paulo: Hucitec;Edusp, 1990, p. 47 e 52.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377516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/>
              <a:t>O ouro das Gerais</a:t>
            </a:r>
            <a:endParaRPr lang="pt-BR" dirty="0"/>
          </a:p>
        </p:txBody>
      </p:sp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03469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60648"/>
            <a:ext cx="8856985" cy="1008112"/>
          </a:xfrm>
        </p:spPr>
        <p:txBody>
          <a:bodyPr>
            <a:normAutofit/>
          </a:bodyPr>
          <a:lstStyle/>
          <a:p>
            <a:pPr algn="ctr"/>
            <a:r>
              <a:rPr lang="pt-BR" sz="2400" dirty="0"/>
              <a:t>PRODUÇÃO DE OURO NO BRASIL, SÉCULO XVIII (em Kg)     </a:t>
            </a:r>
            <a:br>
              <a:rPr lang="pt-BR" sz="2400" dirty="0"/>
            </a:br>
            <a:r>
              <a:rPr lang="pt-BR" sz="2400" dirty="0"/>
              <a:t>Total = c. 877.000 kg </a:t>
            </a:r>
          </a:p>
        </p:txBody>
      </p:sp>
      <p:pic>
        <p:nvPicPr>
          <p:cNvPr id="11267" name="Rectangle 3"/>
          <p:cNvPicPr>
            <a:picLocks noGrp="1" noChangeArrowheads="1"/>
          </p:cNvPicPr>
          <p:nvPr>
            <p:ph idx="1"/>
          </p:nvPr>
        </p:nvPicPr>
        <p:blipFill rotWithShape="1">
          <a:blip r:embed="rId2" cstate="print"/>
          <a:stretch/>
        </p:blipFill>
        <p:spPr>
          <a:xfrm>
            <a:off x="251521" y="1268760"/>
            <a:ext cx="8712968" cy="5040560"/>
          </a:xfrm>
        </p:spPr>
      </p:pic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323528" y="6430191"/>
            <a:ext cx="8856984" cy="42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62626"/>
                </a:solidFill>
              </a:rPr>
              <a:t>NOYA PINTO, Virgílio. </a:t>
            </a:r>
            <a:r>
              <a:rPr lang="pt-BR" sz="1200" i="1" dirty="0">
                <a:solidFill>
                  <a:srgbClr val="262626"/>
                </a:solidFill>
              </a:rPr>
              <a:t>O ouro brasileiro e o comércio anglo-português: uma contribuição aos estudos da economia atlântica no século XVIII. </a:t>
            </a:r>
            <a:r>
              <a:rPr lang="pt-BR" sz="1200" dirty="0">
                <a:solidFill>
                  <a:srgbClr val="262626"/>
                </a:solidFill>
              </a:rPr>
              <a:t>São Paulo: Cia. Ed. Nacional ; Brasília, INL, 1979, p. 114</a:t>
            </a:r>
          </a:p>
        </p:txBody>
      </p:sp>
    </p:spTree>
    <p:extLst>
      <p:ext uri="{BB962C8B-B14F-4D97-AF65-F5344CB8AC3E}">
        <p14:creationId xmlns:p14="http://schemas.microsoft.com/office/powerpoint/2010/main" val="27087050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O ouro do Brasil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Dados não incluem: </a:t>
            </a:r>
          </a:p>
          <a:p>
            <a:pPr lvl="1"/>
            <a:r>
              <a:rPr lang="pt-BR" dirty="0"/>
              <a:t>a produção da Bahia (Jacobina, Rio das Contas, Araçuaí e Fanado; cuja produção deve ter alcançado centenas de arrobas), Paranaguá, Curitiba, São Paulo e Ceará</a:t>
            </a:r>
          </a:p>
          <a:p>
            <a:pPr lvl="1"/>
            <a:r>
              <a:rPr lang="pt-BR" dirty="0"/>
              <a:t>Também não incluem o contrabando</a:t>
            </a:r>
          </a:p>
          <a:p>
            <a:endParaRPr lang="pt-BR" dirty="0"/>
          </a:p>
          <a:p>
            <a:r>
              <a:rPr lang="pt-BR" dirty="0"/>
              <a:t>Majoritariamente ouro de aluvião</a:t>
            </a:r>
          </a:p>
        </p:txBody>
      </p:sp>
    </p:spTree>
    <p:extLst>
      <p:ext uri="{BB962C8B-B14F-4D97-AF65-F5344CB8AC3E}">
        <p14:creationId xmlns:p14="http://schemas.microsoft.com/office/powerpoint/2010/main" val="3440250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O Brasil foi o maior produtor mundial de ouro durante o século XVIII, com a soma de 60% do ouro minerado no mundo. No século XIX, perde a posição pelas  descobertas das minas na Califórnia, Austrália, África do Sul e Alasca. De 1801 a 1850 a produção brasileira foi de 18,6% da  produção mundial e de 1851 a  1900 caiu para 1,6%.</a:t>
            </a:r>
            <a:endParaRPr lang="pt-B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/>
              <a:t>www.descubraminas.com.br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50756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Exploração e povoamento</a:t>
            </a:r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Ocupação e povoamento: regulados pelas condições de exploração</a:t>
            </a:r>
          </a:p>
          <a:p>
            <a:pPr lvl="1"/>
            <a:r>
              <a:rPr lang="pt-BR" dirty="0"/>
              <a:t>Ouro de aluvião: lucros rápidos, estrutura mínima e uso intensivo da mão de obra</a:t>
            </a:r>
          </a:p>
          <a:p>
            <a:pPr lvl="1"/>
            <a:r>
              <a:rPr lang="pt-BR" dirty="0"/>
              <a:t>Tabuleiros: ouro nas margens dos rios</a:t>
            </a:r>
          </a:p>
          <a:p>
            <a:pPr lvl="1">
              <a:spcAft>
                <a:spcPts val="600"/>
              </a:spcAft>
            </a:pPr>
            <a:r>
              <a:rPr lang="pt-BR" dirty="0" err="1"/>
              <a:t>Grupiaras</a:t>
            </a:r>
            <a:r>
              <a:rPr lang="pt-BR" dirty="0"/>
              <a:t>, </a:t>
            </a:r>
            <a:r>
              <a:rPr lang="pt-BR" dirty="0" err="1"/>
              <a:t>gupiaras</a:t>
            </a:r>
            <a:r>
              <a:rPr lang="pt-BR" dirty="0"/>
              <a:t> ou catas altas: ouro depositado nos cascalhos e margens altas dos rios</a:t>
            </a:r>
          </a:p>
          <a:p>
            <a:r>
              <a:rPr lang="pt-BR" dirty="0"/>
              <a:t>Fase inicial: aluvião e tabuleiros (mais ou menos 30 anos de exploração)</a:t>
            </a:r>
          </a:p>
          <a:p>
            <a:r>
              <a:rPr lang="pt-BR" dirty="0" err="1"/>
              <a:t>Grupiaras</a:t>
            </a:r>
            <a:r>
              <a:rPr lang="pt-BR" dirty="0"/>
              <a:t>, </a:t>
            </a:r>
            <a:r>
              <a:rPr lang="pt-BR" dirty="0" err="1"/>
              <a:t>gupiaras</a:t>
            </a:r>
            <a:r>
              <a:rPr lang="pt-BR" dirty="0"/>
              <a:t> ou catas altas: fixação dos exploradores</a:t>
            </a:r>
          </a:p>
        </p:txBody>
      </p:sp>
    </p:spTree>
    <p:extLst>
      <p:ext uri="{BB962C8B-B14F-4D97-AF65-F5344CB8AC3E}">
        <p14:creationId xmlns:p14="http://schemas.microsoft.com/office/powerpoint/2010/main" val="3864555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42516" b="986"/>
          <a:stretch/>
        </p:blipFill>
        <p:spPr>
          <a:xfrm>
            <a:off x="107504" y="65162"/>
            <a:ext cx="8928992" cy="6727676"/>
          </a:xfrm>
        </p:spPr>
      </p:pic>
    </p:spTree>
    <p:extLst>
      <p:ext uri="{BB962C8B-B14F-4D97-AF65-F5344CB8AC3E}">
        <p14:creationId xmlns:p14="http://schemas.microsoft.com/office/powerpoint/2010/main" val="39414838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2412" t="13226" r="10931" b="13226"/>
          <a:stretch/>
        </p:blipFill>
        <p:spPr>
          <a:xfrm>
            <a:off x="107504" y="69641"/>
            <a:ext cx="8928993" cy="6718718"/>
          </a:xfrm>
        </p:spPr>
      </p:pic>
    </p:spTree>
    <p:extLst>
      <p:ext uri="{BB962C8B-B14F-4D97-AF65-F5344CB8AC3E}">
        <p14:creationId xmlns:p14="http://schemas.microsoft.com/office/powerpoint/2010/main" val="11925445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Os historiadores são quase unânimes em reconhecer que a atividade mineradora do século XVIII resultou numa forma específica de colonização que a diferenciava do resto do Brasil. Colonização antes de todo interiorizada, em contraste com a ocupação litorânea dos primeiros séculos, e baseada numa sociedade urbana em grau até então nunca visto na colônia.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VAINFAS, Ronaldo (dir) Dicionário do Brasil Colonial. Rio de Janeiro: Objetiva, 2001, p. 397.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0319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Portugal e a busca por ouro</a:t>
            </a: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682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4"/>
          <p:cNvPicPr>
            <a:picLocks noGrp="1" noChangeAspect="1" noChangeArrowheads="1"/>
          </p:cNvPicPr>
          <p:nvPr>
            <p:ph type="title" idx="4294967295"/>
          </p:nvPr>
        </p:nvPicPr>
        <p:blipFill rotWithShape="1">
          <a:blip r:embed="rId2" cstate="print">
            <a:lum bright="10000" contrast="10000"/>
          </a:blip>
          <a:srcRect l="-114" r="-152"/>
          <a:stretch/>
        </p:blipFill>
        <p:spPr>
          <a:xfrm>
            <a:off x="341362" y="260350"/>
            <a:ext cx="5238750" cy="6378575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5724128" y="3284984"/>
            <a:ext cx="331236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/>
              <a:t>[...] é grande a multidão de frades que sobem às minas, e que sobre não </a:t>
            </a:r>
            <a:r>
              <a:rPr lang="pt-BR" sz="2400" i="1" dirty="0" err="1"/>
              <a:t>quintarem</a:t>
            </a:r>
            <a:r>
              <a:rPr lang="pt-BR" sz="2400" i="1" dirty="0"/>
              <a:t> seu ouro, ensinam, e ajudam os seculares a que façam o mesmo...</a:t>
            </a:r>
          </a:p>
          <a:p>
            <a:endParaRPr lang="pt-BR" sz="2400" i="1" dirty="0"/>
          </a:p>
          <a:p>
            <a:r>
              <a:rPr lang="pt-BR" sz="1400" i="1" dirty="0"/>
              <a:t>Relato anônimo</a:t>
            </a:r>
          </a:p>
        </p:txBody>
      </p:sp>
    </p:spTree>
    <p:extLst>
      <p:ext uri="{BB962C8B-B14F-4D97-AF65-F5344CB8AC3E}">
        <p14:creationId xmlns:p14="http://schemas.microsoft.com/office/powerpoint/2010/main" val="18990419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/>
              <a:t>O abastecimento das Minas</a:t>
            </a:r>
            <a:endParaRPr lang="pt-BR" dirty="0"/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82482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O abastecimento das Minas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/>
              <a:t>Comércio incentivado pelo alto preço alcançado pelos gêneros de abastecimento na região</a:t>
            </a:r>
          </a:p>
          <a:p>
            <a:r>
              <a:rPr lang="pt-BR"/>
              <a:t>Bahia: importante nos primeiros anos, facilidade de comunicação</a:t>
            </a:r>
          </a:p>
          <a:p>
            <a:r>
              <a:rPr lang="pt-BR"/>
              <a:t>São Paulo: fornecimento das “drogas da terra”, zona de </a:t>
            </a:r>
            <a:r>
              <a:rPr lang="x-none"/>
              <a:t>articulação e passagem</a:t>
            </a:r>
            <a:endParaRPr lang="pt-BR"/>
          </a:p>
          <a:p>
            <a:pPr lvl="1"/>
            <a:r>
              <a:rPr lang="pt-BR"/>
              <a:t>Caminho Velho: viagem de 60 dias</a:t>
            </a:r>
          </a:p>
          <a:p>
            <a:pPr lvl="1"/>
            <a:r>
              <a:rPr lang="pt-BR"/>
              <a:t>Caminho Velho via Paraty: viagem de 30 dias</a:t>
            </a:r>
          </a:p>
          <a:p>
            <a:r>
              <a:rPr lang="pt-BR"/>
              <a:t>Rio de Janeiro </a:t>
            </a:r>
          </a:p>
          <a:p>
            <a:pPr lvl="1"/>
            <a:r>
              <a:rPr lang="pt-BR"/>
              <a:t>O “Caminho Novo”: viagem de 10 a 12 dias</a:t>
            </a:r>
          </a:p>
          <a:p>
            <a:pPr lvl="1"/>
            <a:r>
              <a:rPr lang="pt-BR"/>
              <a:t>1763: sede do Vice-Reinado</a:t>
            </a:r>
          </a:p>
          <a:p>
            <a:pPr lvl="1"/>
            <a:r>
              <a:rPr lang="pt-BR"/>
              <a:t>Importação e distribuição de escravos (pinga e tabaco)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73757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Sendo a terra que dá ouro esterilíssima de tudo o que se há mister para a vida humana, e não menos estéril a maior parte dos caminhos das minas, não se pode crer o que padeceram ao princípio os mineiros por falta de mantimentos, achando-se não poucos mortos com uma espiga de milho na mão, sem terem outro sustento.</a:t>
            </a:r>
            <a:endParaRPr lang="pt-BR" dirty="0"/>
          </a:p>
        </p:txBody>
      </p:sp>
      <p:sp>
        <p:nvSpPr>
          <p:cNvPr id="11" name="Espaço Reservado para Texto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ANTONIL, André João. Cultura e opulência do Brasil. São Paulo: Cia. Editora Nacional, 1967. (Coleção Roteiro do Brasil, vol. 2), pp. 266-267.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964915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4" descr="Resultado de imagem para celso furtad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" name="AutoShape 16" descr="Resultado de imagem para celso furta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Títul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A fome acompanhava sempre a riqueza nas regiões do ouro. A elevação dos preços dos alimentos e dos animais de transporte nas regiões vizinhas constituiu o mecanismo de irradiação dos benefícios econômicos da mineração.</a:t>
            </a:r>
            <a:endParaRPr lang="pt-BR" dirty="0"/>
          </a:p>
        </p:txBody>
      </p:sp>
      <p:sp>
        <p:nvSpPr>
          <p:cNvPr id="16" name="Espaço Reservado para Texto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FURTADO, Celso. Formação Econômica do Brasil. 24ª. ed. São Paulo: São Paulo: Editora Nacional, 1991. (Biblioteca Universitária. Série 2. Ciências Sociais, v. 23), p. 76.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94312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[...] tanto que se viu a abundância de ouro que se tirava e a largueza com que se pagava tudo o que lá ia, logo se fizeram estalagens e logo começaram os mercadores a mandar às minas o melhor que chega nos navios do Reino e de outras partes, assim de mantimentos como de regalo e de pomposo para se vestirem, além de mil bugiarias de França, que lá também foram dar.</a:t>
            </a:r>
            <a:endParaRPr lang="pt-BR" dirty="0"/>
          </a:p>
        </p:txBody>
      </p:sp>
      <p:sp>
        <p:nvSpPr>
          <p:cNvPr id="9" name="Espaço Reservado para Texto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ANTONIL, André João. Cultura e opulência do Brasil. São Paulo: Cia. Editora Nacional, 1967. (Coleção Roteiro do Brasil, vol. 2), p. 267.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177882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Carestia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1719: 1@ de carne na Bahia - $646, $960, 1$200</a:t>
            </a:r>
          </a:p>
          <a:p>
            <a:pPr lvl="1"/>
            <a:r>
              <a:rPr lang="pt-BR" dirty="0"/>
              <a:t>1703 (Antonil): em Minas </a:t>
            </a:r>
            <a:r>
              <a:rPr lang="mr-IN" dirty="0"/>
              <a:t>–</a:t>
            </a:r>
            <a:r>
              <a:rPr lang="pt-BR" dirty="0"/>
              <a:t> 8$000</a:t>
            </a:r>
          </a:p>
          <a:p>
            <a:endParaRPr lang="pt-BR" dirty="0"/>
          </a:p>
          <a:p>
            <a:r>
              <a:rPr lang="pt-BR" dirty="0"/>
              <a:t>1719: boi de corte na Bahia </a:t>
            </a:r>
            <a:r>
              <a:rPr lang="mr-IN" dirty="0"/>
              <a:t>–</a:t>
            </a:r>
            <a:r>
              <a:rPr lang="pt-BR" dirty="0"/>
              <a:t> de 1$500 até 5$000</a:t>
            </a:r>
          </a:p>
          <a:p>
            <a:pPr lvl="1"/>
            <a:r>
              <a:rPr lang="pt-BR" dirty="0"/>
              <a:t>1703 (Antonil): em Minas </a:t>
            </a:r>
            <a:r>
              <a:rPr lang="mr-IN" dirty="0"/>
              <a:t>–</a:t>
            </a:r>
            <a:r>
              <a:rPr lang="pt-BR" dirty="0"/>
              <a:t> de 120$000 a 150$000	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00455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395536" y="332656"/>
            <a:ext cx="8568952" cy="1008112"/>
          </a:xfrm>
        </p:spPr>
        <p:txBody>
          <a:bodyPr/>
          <a:lstStyle/>
          <a:p>
            <a:r>
              <a:rPr lang="pt-BR" dirty="0"/>
              <a:t>Outros preços relatados por Antonil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51520" y="5517232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OBS.: 1 oitava de ouro =  3,586 gramas = 1$200. Durante o século XVIII a cotação da oitava de ouro variou entre 1$200 e 1$600. Preços em oitava de ouro extraídos de: ANTONIL, André João. </a:t>
            </a:r>
            <a:r>
              <a:rPr lang="pt-BR" sz="1600" i="1" dirty="0"/>
              <a:t>Cultura e opulência do Brasi</a:t>
            </a:r>
            <a:r>
              <a:rPr lang="pt-BR" sz="1600" dirty="0"/>
              <a:t>l. São Paulo: Cia. Editora Nacional, 1967. (Coleção Roteiro do Brasil, vol. 2), pp. 267-269.</a:t>
            </a:r>
          </a:p>
        </p:txBody>
      </p:sp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395536" y="1556788"/>
          <a:ext cx="8352928" cy="352839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17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43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0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403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Gênero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Preço em oitavas de ouro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Preço em mil-réis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033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>
                          <a:effectLst/>
                        </a:rPr>
                        <a:t>Boi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100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120$000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033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>
                          <a:effectLst/>
                        </a:rPr>
                        <a:t>Espiga de milho (60 espigas)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30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36$000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033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>
                          <a:effectLst/>
                        </a:rPr>
                        <a:t>Galinha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4$800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033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>
                          <a:effectLst/>
                        </a:rPr>
                        <a:t>Queijo flamengo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19$200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033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>
                          <a:effectLst/>
                        </a:rPr>
                        <a:t>Barrilote de aguardente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100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120$000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033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>
                          <a:effectLst/>
                        </a:rPr>
                        <a:t>Camisa de linho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4$800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033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>
                          <a:effectLst/>
                        </a:rPr>
                        <a:t>Espingarda bem feita e prateada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120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144$000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033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>
                          <a:effectLst/>
                        </a:rPr>
                        <a:t>Pistola prateada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40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48$000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4033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>
                          <a:effectLst/>
                        </a:rPr>
                        <a:t>Negro bem feito, valente e ladino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300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360$000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4033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>
                          <a:effectLst/>
                        </a:rPr>
                        <a:t>Negra ladina cozinheira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350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420$000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4033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>
                          <a:effectLst/>
                        </a:rPr>
                        <a:t>Cavalo sendeiro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100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120$000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93346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Quem abastecia as Minas?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Bahia</a:t>
            </a:r>
          </a:p>
          <a:p>
            <a:pPr lvl="1"/>
            <a:r>
              <a:rPr lang="pt-BR" dirty="0"/>
              <a:t>Importante nos primeiros anos</a:t>
            </a:r>
          </a:p>
          <a:p>
            <a:pPr lvl="1"/>
            <a:r>
              <a:rPr lang="pt-BR" dirty="0"/>
              <a:t>Facilidade de comunicação</a:t>
            </a:r>
          </a:p>
          <a:p>
            <a:pPr lvl="1"/>
            <a:r>
              <a:rPr lang="pt-BR" dirty="0"/>
              <a:t>Projeto </a:t>
            </a:r>
            <a:r>
              <a:rPr lang="pt-BR" dirty="0" err="1"/>
              <a:t>Lencastro</a:t>
            </a:r>
            <a:endParaRPr lang="pt-BR" dirty="0"/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pt-BR" dirty="0"/>
              <a:t>São Paulo</a:t>
            </a:r>
          </a:p>
          <a:p>
            <a:pPr lvl="1"/>
            <a:r>
              <a:rPr lang="pt-BR" dirty="0"/>
              <a:t>As “drogas da terra”</a:t>
            </a:r>
          </a:p>
          <a:p>
            <a:pPr lvl="1"/>
            <a:r>
              <a:rPr lang="pt-BR" dirty="0"/>
              <a:t>Produção própria e intermediação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pt-BR" dirty="0"/>
              <a:t>Rio de Janeiro</a:t>
            </a:r>
          </a:p>
          <a:p>
            <a:pPr lvl="1"/>
            <a:r>
              <a:rPr lang="pt-BR" dirty="0"/>
              <a:t>O “Caminho Novo”</a:t>
            </a:r>
          </a:p>
          <a:p>
            <a:pPr lvl="1"/>
            <a:r>
              <a:rPr lang="pt-BR" dirty="0"/>
              <a:t>1763: sede do Vice-Reinado</a:t>
            </a:r>
          </a:p>
          <a:p>
            <a:pPr lvl="1"/>
            <a:r>
              <a:rPr lang="pt-BR" dirty="0"/>
              <a:t>Importação e distribuição de escravos (pinga e tabaco)</a:t>
            </a:r>
          </a:p>
        </p:txBody>
      </p:sp>
    </p:spTree>
    <p:extLst>
      <p:ext uri="{BB962C8B-B14F-4D97-AF65-F5344CB8AC3E}">
        <p14:creationId xmlns:p14="http://schemas.microsoft.com/office/powerpoint/2010/main" val="26463958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4" descr="Resultado de imagem para celso furtad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" name="AutoShape 16" descr="Resultado de imagem para celso furta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Títul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1600" b="1" i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Proposta do governador-geral D. João de </a:t>
            </a:r>
            <a:r>
              <a:rPr lang="pt-BR" sz="1600" b="1" i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Lencastro</a:t>
            </a:r>
            <a:r>
              <a:rPr lang="pt-BR" sz="1600" b="1" i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(1694-1702)</a:t>
            </a:r>
            <a:br>
              <a:rPr lang="pt-BR" sz="1600" b="1" i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t-BR" sz="1600" b="1" i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“Política de portas fechadas”</a:t>
            </a:r>
            <a:br>
              <a:rPr lang="pt-BR" dirty="0"/>
            </a:br>
            <a:endParaRPr lang="pt-BR" dirty="0"/>
          </a:p>
          <a:p>
            <a:r>
              <a:rPr lang="pt-BR" dirty="0"/>
              <a:t>O projeto [...] privilegiava a ligação da região mineradora com a Bahia, a partir do fechamento dos outros caminhos [...] </a:t>
            </a:r>
            <a:br>
              <a:rPr lang="pt-BR" dirty="0"/>
            </a:br>
            <a:br>
              <a:rPr lang="pt-BR" dirty="0"/>
            </a:br>
            <a:r>
              <a:rPr lang="pt-BR" dirty="0"/>
              <a:t>A proibição de toda e qualquer comunicação entre a Bahia e a zona mineradora ordenada pela Coroa em 1701, sepultou definitivamente o projeto de </a:t>
            </a:r>
            <a:r>
              <a:rPr lang="pt-BR" dirty="0" err="1"/>
              <a:t>Lencastro</a:t>
            </a:r>
            <a:r>
              <a:rPr lang="pt-BR" dirty="0"/>
              <a:t> [...]</a:t>
            </a:r>
          </a:p>
        </p:txBody>
      </p:sp>
      <p:sp>
        <p:nvSpPr>
          <p:cNvPr id="11" name="Espaço Reservado para Texto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ROMEIRO, Adriana. Paulistas e emboabas no coração das Minas. Belo Horizonte: Editora UFMG, 2008, pp. 43 e 50.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5064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Portugal e a busca por ouro</a:t>
            </a: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Escassez de ouro já existia na época da conquista de Ceuta</a:t>
            </a:r>
          </a:p>
          <a:p>
            <a:r>
              <a:rPr lang="pt-BR" dirty="0"/>
              <a:t>Antes da conquista de Ceuta, italianos adotam um tipo de padrão-ouro</a:t>
            </a:r>
          </a:p>
          <a:p>
            <a:r>
              <a:rPr lang="pt-BR" dirty="0"/>
              <a:t>Chegam a Gênova notícias de ouro no Sudão, usado por comerciantes muçulmanos como forma de pagamento</a:t>
            </a:r>
          </a:p>
          <a:p>
            <a:r>
              <a:rPr lang="pt-BR" dirty="0"/>
              <a:t>Preste João – Eldorado e </a:t>
            </a:r>
            <a:r>
              <a:rPr lang="pt-BR" dirty="0" err="1"/>
              <a:t>Sabaraboçu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23253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4" descr="Resultado de imagem para celso furtad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" name="AutoShape 16" descr="Resultado de imagem para celso furta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Títul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[...] a princípio, os habitantes de Piratininga limitaram-se a mandar para as Gerais as sobras de sua minguada produção. Depois, atraídos pelos gordos lucros, intensificaram essa produção, com o fito de vender cada vez mais, ainda que fosse com sacrifício dos consumidores locais. Em seguida  [...]  foram buscar, em regiões por vezes distanciadas, tudo aquilo de que os mineiros careciam e que eles mesmos não podiam produzir.</a:t>
            </a:r>
            <a:endParaRPr lang="pt-BR" dirty="0"/>
          </a:p>
        </p:txBody>
      </p:sp>
      <p:sp>
        <p:nvSpPr>
          <p:cNvPr id="11" name="Espaço Reservado para Texto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ZEMELLA, Mafalda P. O abastecimento da capitania das Minas Gerais no século XVIII. 2ª. ed. São Paulo: Hucitec;Edusp, 1990, p. 60-61.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81052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4" descr="Resultado de imagem para celso furtad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" name="AutoShape 16" descr="Resultado de imagem para celso furta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Títul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abertura desse caminho representou uma verdadeira revolução no sistema de comunicações com as Gerais.  [...]  Enquanto o caminho paulista exigia dois meses para ser transposto, e no ‘caminho velho do Rio de Janeiro’ gastavam-se quarenta e três dias, o ‘caminho novo’ era vencido,  [...] em ‘marcha escoteira’, de dez a doze dias</a:t>
            </a:r>
          </a:p>
        </p:txBody>
      </p:sp>
      <p:sp>
        <p:nvSpPr>
          <p:cNvPr id="11" name="Espaço Reservado para Texto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ZEMELLA, Mafalda P. O abastecimento da capitania das Minas Gerais no século XVIII. 2ª. ed. São Paulo: Hucitec;Edusp, 1990, p. 60-61.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8174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Aula 11 - Caminhos antigos sudest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"/>
          <a:stretch/>
        </p:blipFill>
        <p:spPr>
          <a:xfrm>
            <a:off x="179512" y="412583"/>
            <a:ext cx="8784976" cy="6400793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36" y="44624"/>
            <a:ext cx="8784976" cy="295951"/>
          </a:xfrm>
        </p:spPr>
        <p:txBody>
          <a:bodyPr>
            <a:normAutofit fontScale="90000"/>
          </a:bodyPr>
          <a:lstStyle/>
          <a:p>
            <a:r>
              <a:rPr lang="pt-BR" sz="2400" dirty="0"/>
              <a:t>Caminhos antigos e zonas de mineração (ZEMELLA, 1951)</a:t>
            </a:r>
          </a:p>
        </p:txBody>
      </p:sp>
    </p:spTree>
    <p:extLst>
      <p:ext uri="{BB962C8B-B14F-4D97-AF65-F5344CB8AC3E}">
        <p14:creationId xmlns:p14="http://schemas.microsoft.com/office/powerpoint/2010/main" val="36346775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375941" y="4866730"/>
            <a:ext cx="2160241" cy="566738"/>
          </a:xfrm>
        </p:spPr>
        <p:txBody>
          <a:bodyPr>
            <a:normAutofit/>
          </a:bodyPr>
          <a:lstStyle/>
          <a:p>
            <a:pPr algn="r"/>
            <a:r>
              <a:rPr lang="pt-BR" dirty="0"/>
              <a:t>Caminho Velho 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" b="3935"/>
          <a:stretch/>
        </p:blipFill>
        <p:spPr>
          <a:xfrm>
            <a:off x="3527376" y="118219"/>
            <a:ext cx="5616624" cy="6621563"/>
          </a:xfrm>
        </p:spPr>
      </p:pic>
      <p:sp>
        <p:nvSpPr>
          <p:cNvPr id="6" name="Espaço Reservado para Texto 5"/>
          <p:cNvSpPr>
            <a:spLocks noGrp="1"/>
          </p:cNvSpPr>
          <p:nvPr>
            <p:ph type="body" sz="half" idx="2"/>
          </p:nvPr>
        </p:nvSpPr>
        <p:spPr>
          <a:xfrm>
            <a:off x="971600" y="5583362"/>
            <a:ext cx="2594248" cy="869974"/>
          </a:xfrm>
        </p:spPr>
        <p:txBody>
          <a:bodyPr>
            <a:normAutofit/>
          </a:bodyPr>
          <a:lstStyle/>
          <a:p>
            <a:pPr algn="r"/>
            <a:r>
              <a:rPr lang="pt-BR" dirty="0"/>
              <a:t>RIBAS, Marcos Caetano. História do Caminho do Ouro em Paraty. 3ª. Ed. Paraty: </a:t>
            </a:r>
            <a:r>
              <a:rPr lang="pt-BR" dirty="0" err="1"/>
              <a:t>Contest</a:t>
            </a:r>
            <a:r>
              <a:rPr lang="pt-BR" dirty="0"/>
              <a:t> Edições Culturais, 2012, p. 30.</a:t>
            </a:r>
          </a:p>
        </p:txBody>
      </p:sp>
    </p:spTree>
    <p:extLst>
      <p:ext uri="{BB962C8B-B14F-4D97-AF65-F5344CB8AC3E}">
        <p14:creationId xmlns:p14="http://schemas.microsoft.com/office/powerpoint/2010/main" val="18351328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Gastam comumente os paulistas, desde a vila de São Paulo até as minas gerais dos Cataguás, pelo menos dois meses, porque não marcham de sol a sol, mas até o meio-dia, e quando muito até uma ou duas horas da tarde, assim para se arrancharem, como para terem tempo de descansar e de buscar alguma caça ou peixe [...]</a:t>
            </a:r>
            <a:endParaRPr lang="pt-BR" dirty="0"/>
          </a:p>
        </p:txBody>
      </p:sp>
      <p:sp>
        <p:nvSpPr>
          <p:cNvPr id="10" name="Espaço Reservado para Texto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ANTONIL, André João. Cultura e opulência do Brasil. São Paulo: Cia. Editora Nacional, 1967. (Coleção Roteiro do Brasil, vol. 2), p. 284.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275034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Em menos de trinta dias, marchando de sol a sol, podem chegar os que partem da cidade do Rio de Janeiro às minas gerais, porém raras vezes sucede poderem seguir esta marcha, por ser o caminho mais áspero que o dos paulistas.</a:t>
            </a:r>
            <a:br>
              <a:rPr lang="pt-BR"/>
            </a:br>
            <a:br>
              <a:rPr lang="pt-BR"/>
            </a:br>
            <a:r>
              <a:rPr lang="pt-BR"/>
              <a:t>[mas uma viagem do governador Artur de Sá por este caminho foi feita em 43 dias]</a:t>
            </a:r>
            <a:endParaRPr lang="pt-BR" dirty="0"/>
          </a:p>
        </p:txBody>
      </p:sp>
      <p:sp>
        <p:nvSpPr>
          <p:cNvPr id="10" name="Espaço Reservado para Texto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ANTONIL, André João. Cultura e opulência do Brasil. São Paulo: Cia. Editora Nacional, 1967. (Coleção Roteiro do Brasil, vol. 2), pp. 287-288.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36842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584335" y="4800600"/>
            <a:ext cx="1979553" cy="566738"/>
          </a:xfrm>
        </p:spPr>
        <p:txBody>
          <a:bodyPr>
            <a:normAutofit fontScale="90000"/>
          </a:bodyPr>
          <a:lstStyle/>
          <a:p>
            <a:pPr algn="r"/>
            <a:r>
              <a:rPr lang="pt-BR" dirty="0"/>
              <a:t>Caminho Novo</a:t>
            </a:r>
          </a:p>
        </p:txBody>
      </p:sp>
      <p:pic>
        <p:nvPicPr>
          <p:cNvPr id="3" name="Espaço Reservado para Conteúdo 2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63" b="-17"/>
          <a:stretch/>
        </p:blipFill>
        <p:spPr>
          <a:xfrm>
            <a:off x="3654840" y="166328"/>
            <a:ext cx="5381656" cy="6525344"/>
          </a:xfrm>
        </p:spPr>
      </p:pic>
      <p:sp>
        <p:nvSpPr>
          <p:cNvPr id="6" name="Espaço Reservado para Texto 5"/>
          <p:cNvSpPr>
            <a:spLocks noGrp="1"/>
          </p:cNvSpPr>
          <p:nvPr>
            <p:ph type="body" sz="half" idx="2"/>
          </p:nvPr>
        </p:nvSpPr>
        <p:spPr>
          <a:xfrm>
            <a:off x="1584335" y="5367338"/>
            <a:ext cx="1979553" cy="1324334"/>
          </a:xfrm>
        </p:spPr>
        <p:txBody>
          <a:bodyPr>
            <a:normAutofit/>
          </a:bodyPr>
          <a:lstStyle/>
          <a:p>
            <a:pPr algn="r"/>
            <a:r>
              <a:rPr lang="pt-BR" dirty="0"/>
              <a:t>RIBAS, Marcos Caetano. História do Caminho do Ouro em Paraty. 3ª. Ed. Paraty: </a:t>
            </a:r>
            <a:r>
              <a:rPr lang="pt-BR" dirty="0" err="1"/>
              <a:t>Contest</a:t>
            </a:r>
            <a:r>
              <a:rPr lang="pt-BR" dirty="0"/>
              <a:t> Edições Culturais, 2012, p. 34.</a:t>
            </a:r>
          </a:p>
        </p:txBody>
      </p:sp>
    </p:spTree>
    <p:extLst>
      <p:ext uri="{BB962C8B-B14F-4D97-AF65-F5344CB8AC3E}">
        <p14:creationId xmlns:p14="http://schemas.microsoft.com/office/powerpoint/2010/main" val="31589802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Partindo da cidade do Rio de Janeiro por terra com gente carregada, e marchando à paulista [...] </a:t>
            </a:r>
            <a:br>
              <a:rPr lang="pt-BR"/>
            </a:br>
            <a:br>
              <a:rPr lang="pt-BR"/>
            </a:br>
            <a:r>
              <a:rPr lang="pt-BR"/>
              <a:t>[...] E todo o dito caminho se pode andar em dez até doze dias, indo escoteiro quem for por ele.</a:t>
            </a:r>
            <a:br>
              <a:rPr lang="pt-BR"/>
            </a:br>
            <a:endParaRPr lang="pt-BR" dirty="0"/>
          </a:p>
        </p:txBody>
      </p:sp>
      <p:sp>
        <p:nvSpPr>
          <p:cNvPr id="11" name="Espaço Reservado para Texto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ANTONIL, André João. Cultura e opulência do Brasil. São Paulo: Cia. Editora Nacional, 1967. (Coleção Roteiro do Brasil, vol. 2), pp, 289 e 290.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77431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 t="18900" r="9002" b="28664"/>
          <a:stretch/>
        </p:blipFill>
        <p:spPr>
          <a:xfrm>
            <a:off x="104758" y="116632"/>
            <a:ext cx="8891758" cy="664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83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" t="12352" r="10260" b="17084"/>
          <a:stretch/>
        </p:blipFill>
        <p:spPr>
          <a:xfrm>
            <a:off x="107503" y="116632"/>
            <a:ext cx="8955671" cy="6624736"/>
          </a:xfrm>
        </p:spPr>
      </p:pic>
    </p:spTree>
    <p:extLst>
      <p:ext uri="{BB962C8B-B14F-4D97-AF65-F5344CB8AC3E}">
        <p14:creationId xmlns:p14="http://schemas.microsoft.com/office/powerpoint/2010/main" val="4000980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691681" y="4800600"/>
            <a:ext cx="2664295" cy="566738"/>
          </a:xfrm>
        </p:spPr>
        <p:txBody>
          <a:bodyPr>
            <a:normAutofit fontScale="90000"/>
          </a:bodyPr>
          <a:lstStyle/>
          <a:p>
            <a:pPr algn="r"/>
            <a:r>
              <a:rPr lang="pt-BR" dirty="0"/>
              <a:t>Caminho do </a:t>
            </a:r>
            <a:r>
              <a:rPr lang="pt-BR" dirty="0" err="1"/>
              <a:t>Sabaraboçu</a:t>
            </a:r>
            <a:endParaRPr lang="pt-BR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" b="1976"/>
          <a:stretch/>
        </p:blipFill>
        <p:spPr>
          <a:xfrm>
            <a:off x="4476545" y="146169"/>
            <a:ext cx="4590656" cy="6569171"/>
          </a:xfrm>
          <a:prstGeom prst="rect">
            <a:avLst/>
          </a:prstGeom>
        </p:spPr>
      </p:pic>
      <p:sp>
        <p:nvSpPr>
          <p:cNvPr id="6" name="Espaço Reservado para Texto 5"/>
          <p:cNvSpPr>
            <a:spLocks noGrp="1"/>
          </p:cNvSpPr>
          <p:nvPr>
            <p:ph type="body" sz="half" idx="2"/>
          </p:nvPr>
        </p:nvSpPr>
        <p:spPr>
          <a:xfrm>
            <a:off x="1691681" y="5367338"/>
            <a:ext cx="2664296" cy="1348002"/>
          </a:xfrm>
        </p:spPr>
        <p:txBody>
          <a:bodyPr>
            <a:normAutofit/>
          </a:bodyPr>
          <a:lstStyle/>
          <a:p>
            <a:pPr algn="r"/>
            <a:r>
              <a:rPr lang="pt-BR" dirty="0"/>
              <a:t>Um brilho no topo da Serra da Piedade  fez alguns viajantes imaginarem ouro. Na realidade, era minério de ferro.</a:t>
            </a:r>
          </a:p>
        </p:txBody>
      </p:sp>
    </p:spTree>
    <p:extLst>
      <p:ext uri="{BB962C8B-B14F-4D97-AF65-F5344CB8AC3E}">
        <p14:creationId xmlns:p14="http://schemas.microsoft.com/office/powerpoint/2010/main" val="47088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/>
              <a:t>Do açúcar </a:t>
            </a:r>
            <a:br>
              <a:rPr lang="pt-BR"/>
            </a:br>
            <a:r>
              <a:rPr lang="pt-BR"/>
              <a:t>ao ouro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7992485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2">
      <a:majorFont>
        <a:latin typeface="Candara"/>
        <a:ea typeface=""/>
        <a:cs typeface=""/>
      </a:majorFont>
      <a:minorFont>
        <a:latin typeface="Kalinga"/>
        <a:ea typeface=""/>
        <a:cs typeface="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Luciana 2017 v3</Template>
  <TotalTime>29581</TotalTime>
  <Words>3424</Words>
  <Application>Microsoft Office PowerPoint</Application>
  <PresentationFormat>Apresentação na tela (4:3)</PresentationFormat>
  <Paragraphs>215</Paragraphs>
  <Slides>57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57</vt:i4>
      </vt:variant>
    </vt:vector>
  </HeadingPairs>
  <TitlesOfParts>
    <vt:vector size="65" baseType="lpstr">
      <vt:lpstr>Arial</vt:lpstr>
      <vt:lpstr>Calibri</vt:lpstr>
      <vt:lpstr>Candara</vt:lpstr>
      <vt:lpstr>Kalinga</vt:lpstr>
      <vt:lpstr>Times New Roman</vt:lpstr>
      <vt:lpstr>Wingdings</vt:lpstr>
      <vt:lpstr>Wingdings 3</vt:lpstr>
      <vt:lpstr>Cacho</vt:lpstr>
      <vt:lpstr>Ocupação e povoamento das Gerais</vt:lpstr>
      <vt:lpstr>Apresentação do PowerPoint</vt:lpstr>
      <vt:lpstr>Apresentação do PowerPoint</vt:lpstr>
      <vt:lpstr>Portugal e a busca por ouro</vt:lpstr>
      <vt:lpstr>Portugal e a busca por ouro</vt:lpstr>
      <vt:lpstr>Apresentação do PowerPoint</vt:lpstr>
      <vt:lpstr>Apresentação do PowerPoint</vt:lpstr>
      <vt:lpstr>Caminho do Sabaraboçu</vt:lpstr>
      <vt:lpstr>Do açúcar  ao ouro</vt:lpstr>
      <vt:lpstr>Os paulistas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Minas Gerais, c. 1700: zona de fronteira</vt:lpstr>
      <vt:lpstr>Minas, 1700: zona de fronteira</vt:lpstr>
      <vt:lpstr>Apresentação do PowerPoint</vt:lpstr>
      <vt:lpstr>Apresentação do PowerPoint</vt:lpstr>
      <vt:lpstr>Apresentação do PowerPoint</vt:lpstr>
      <vt:lpstr>Apresentação do PowerPoint</vt:lpstr>
      <vt:lpstr>Estimativas</vt:lpstr>
      <vt:lpstr>Estimativas populacionais: Brasil</vt:lpstr>
      <vt:lpstr>Estimativas populacionais: capitanias</vt:lpstr>
      <vt:lpstr>Estimativas: desembarque africanos no Brasil</vt:lpstr>
      <vt:lpstr>Apresentação do PowerPoint</vt:lpstr>
      <vt:lpstr>Apresentação do PowerPoint</vt:lpstr>
      <vt:lpstr>Apresentação do PowerPoint</vt:lpstr>
      <vt:lpstr>O ouro das Gerais</vt:lpstr>
      <vt:lpstr>PRODUÇÃO DE OURO NO BRASIL, SÉCULO XVIII (em Kg)      Total = c. 877.000 kg </vt:lpstr>
      <vt:lpstr>O ouro do Brasil</vt:lpstr>
      <vt:lpstr>Apresentação do PowerPoint</vt:lpstr>
      <vt:lpstr>Exploração e povoamento</vt:lpstr>
      <vt:lpstr>Apresentação do PowerPoint</vt:lpstr>
      <vt:lpstr>Apresentação do PowerPoint</vt:lpstr>
      <vt:lpstr>Apresentação do PowerPoint</vt:lpstr>
      <vt:lpstr>Apresentação do PowerPoint</vt:lpstr>
      <vt:lpstr>O abastecimento das Minas</vt:lpstr>
      <vt:lpstr>O abastecimento das Minas</vt:lpstr>
      <vt:lpstr>Apresentação do PowerPoint</vt:lpstr>
      <vt:lpstr>Apresentação do PowerPoint</vt:lpstr>
      <vt:lpstr>Apresentação do PowerPoint</vt:lpstr>
      <vt:lpstr>Carestia</vt:lpstr>
      <vt:lpstr>Outros preços relatados por Antonil</vt:lpstr>
      <vt:lpstr>Quem abastecia as Minas?</vt:lpstr>
      <vt:lpstr>Apresentação do PowerPoint</vt:lpstr>
      <vt:lpstr>Apresentação do PowerPoint</vt:lpstr>
      <vt:lpstr>Apresentação do PowerPoint</vt:lpstr>
      <vt:lpstr>Caminhos antigos e zonas de mineração (ZEMELLA, 1951)</vt:lpstr>
      <vt:lpstr>Caminho Velho </vt:lpstr>
      <vt:lpstr>Apresentação do PowerPoint</vt:lpstr>
      <vt:lpstr>Apresentação do PowerPoint</vt:lpstr>
      <vt:lpstr>Caminho Novo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Fernando novais</dc:title>
  <dc:creator>Luciana Lopes</dc:creator>
  <cp:lastModifiedBy>Luciana Suarez Lopes</cp:lastModifiedBy>
  <cp:revision>1346</cp:revision>
  <cp:lastPrinted>2017-04-27T16:17:30Z</cp:lastPrinted>
  <dcterms:created xsi:type="dcterms:W3CDTF">2013-03-07T21:51:02Z</dcterms:created>
  <dcterms:modified xsi:type="dcterms:W3CDTF">2021-09-28T18:20:59Z</dcterms:modified>
</cp:coreProperties>
</file>