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3262" y="1390650"/>
            <a:ext cx="5266055" cy="3912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25425" y="0"/>
            <a:ext cx="9257030" cy="6858000"/>
          </a:xfrm>
          <a:custGeom>
            <a:avLst/>
            <a:gdLst/>
            <a:ahLst/>
            <a:cxnLst/>
            <a:rect l="l" t="t" r="r" b="b"/>
            <a:pathLst>
              <a:path w="9257030" h="6858000">
                <a:moveTo>
                  <a:pt x="0" y="0"/>
                </a:moveTo>
                <a:lnTo>
                  <a:pt x="6816725" y="6857999"/>
                </a:lnTo>
              </a:path>
              <a:path w="9257030" h="6858000">
                <a:moveTo>
                  <a:pt x="1224026" y="0"/>
                </a:moveTo>
                <a:lnTo>
                  <a:pt x="8039100" y="6857999"/>
                </a:lnTo>
              </a:path>
              <a:path w="9257030" h="6858000">
                <a:moveTo>
                  <a:pt x="2440051" y="0"/>
                </a:moveTo>
                <a:lnTo>
                  <a:pt x="9256649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884676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0" y="0"/>
                </a:moveTo>
                <a:lnTo>
                  <a:pt x="6816725" y="6857999"/>
                </a:lnTo>
              </a:path>
              <a:path w="8307705" h="6858000">
                <a:moveTo>
                  <a:pt x="1222375" y="0"/>
                </a:moveTo>
                <a:lnTo>
                  <a:pt x="8037449" y="6857999"/>
                </a:lnTo>
              </a:path>
              <a:path w="8307705" h="6858000">
                <a:moveTo>
                  <a:pt x="2443099" y="0"/>
                </a:moveTo>
                <a:lnTo>
                  <a:pt x="8307324" y="5899150"/>
                </a:lnTo>
              </a:path>
              <a:path w="8307705" h="6858000">
                <a:moveTo>
                  <a:pt x="3663950" y="0"/>
                </a:moveTo>
                <a:lnTo>
                  <a:pt x="8307324" y="4671949"/>
                </a:lnTo>
              </a:path>
              <a:path w="8307705" h="6858000">
                <a:moveTo>
                  <a:pt x="4887849" y="0"/>
                </a:moveTo>
                <a:lnTo>
                  <a:pt x="8307324" y="3457575"/>
                </a:lnTo>
              </a:path>
              <a:path w="8307705" h="6858000">
                <a:moveTo>
                  <a:pt x="6097524" y="0"/>
                </a:moveTo>
                <a:lnTo>
                  <a:pt x="8307324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198224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  <a:path w="5829300" h="5845175">
                <a:moveTo>
                  <a:pt x="4614926" y="5845174"/>
                </a:moveTo>
                <a:lnTo>
                  <a:pt x="0" y="1214374"/>
                </a:lnTo>
              </a:path>
              <a:path w="5829300" h="5845175">
                <a:moveTo>
                  <a:pt x="3398901" y="5845174"/>
                </a:moveTo>
                <a:lnTo>
                  <a:pt x="0" y="24193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149849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392747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25425" y="0"/>
            <a:ext cx="8082280" cy="6858000"/>
          </a:xfrm>
          <a:custGeom>
            <a:avLst/>
            <a:gdLst/>
            <a:ahLst/>
            <a:cxnLst/>
            <a:rect l="l" t="t" r="r" b="b"/>
            <a:pathLst>
              <a:path w="8082280" h="6858000">
                <a:moveTo>
                  <a:pt x="8082026" y="0"/>
                </a:moveTo>
                <a:lnTo>
                  <a:pt x="1265174" y="6857999"/>
                </a:lnTo>
              </a:path>
              <a:path w="8082280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  <a:path w="3419475" h="3457575">
                <a:moveTo>
                  <a:pt x="2209800" y="0"/>
                </a:moveTo>
                <a:lnTo>
                  <a:pt x="0" y="2227326"/>
                </a:lnTo>
              </a:path>
              <a:path w="3419475" h="3457575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6362699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  <a:path w="5829300" h="5845175">
                <a:moveTo>
                  <a:pt x="1214501" y="5845174"/>
                </a:moveTo>
                <a:lnTo>
                  <a:pt x="5829300" y="1214374"/>
                </a:lnTo>
              </a:path>
              <a:path w="5829300" h="5845175">
                <a:moveTo>
                  <a:pt x="2430526" y="5845174"/>
                </a:moveTo>
                <a:lnTo>
                  <a:pt x="5829300" y="2419350"/>
                </a:lnTo>
              </a:path>
              <a:path w="5829300" h="5845175">
                <a:moveTo>
                  <a:pt x="3632200" y="5845174"/>
                </a:moveTo>
                <a:lnTo>
                  <a:pt x="5829300" y="3638550"/>
                </a:lnTo>
              </a:path>
              <a:path w="5829300" h="5845175">
                <a:moveTo>
                  <a:pt x="4841875" y="5845174"/>
                </a:moveTo>
                <a:lnTo>
                  <a:pt x="5829300" y="48514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295399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25425" y="0"/>
            <a:ext cx="9257030" cy="6858000"/>
          </a:xfrm>
          <a:custGeom>
            <a:avLst/>
            <a:gdLst/>
            <a:ahLst/>
            <a:cxnLst/>
            <a:rect l="l" t="t" r="r" b="b"/>
            <a:pathLst>
              <a:path w="9257030" h="6858000">
                <a:moveTo>
                  <a:pt x="0" y="0"/>
                </a:moveTo>
                <a:lnTo>
                  <a:pt x="6816725" y="6857999"/>
                </a:lnTo>
              </a:path>
              <a:path w="9257030" h="6858000">
                <a:moveTo>
                  <a:pt x="1224026" y="0"/>
                </a:moveTo>
                <a:lnTo>
                  <a:pt x="8039100" y="6857999"/>
                </a:lnTo>
              </a:path>
              <a:path w="9257030" h="6858000">
                <a:moveTo>
                  <a:pt x="2440051" y="0"/>
                </a:moveTo>
                <a:lnTo>
                  <a:pt x="9256649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884676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0" y="0"/>
                </a:moveTo>
                <a:lnTo>
                  <a:pt x="6816725" y="6857999"/>
                </a:lnTo>
              </a:path>
              <a:path w="8307705" h="6858000">
                <a:moveTo>
                  <a:pt x="1222375" y="0"/>
                </a:moveTo>
                <a:lnTo>
                  <a:pt x="8037449" y="6857999"/>
                </a:lnTo>
              </a:path>
              <a:path w="8307705" h="6858000">
                <a:moveTo>
                  <a:pt x="2443099" y="0"/>
                </a:moveTo>
                <a:lnTo>
                  <a:pt x="8307324" y="5899150"/>
                </a:lnTo>
              </a:path>
              <a:path w="8307705" h="6858000">
                <a:moveTo>
                  <a:pt x="3663950" y="0"/>
                </a:moveTo>
                <a:lnTo>
                  <a:pt x="8307324" y="4671949"/>
                </a:lnTo>
              </a:path>
              <a:path w="8307705" h="6858000">
                <a:moveTo>
                  <a:pt x="4887849" y="0"/>
                </a:moveTo>
                <a:lnTo>
                  <a:pt x="8307324" y="3457575"/>
                </a:lnTo>
              </a:path>
              <a:path w="8307705" h="6858000">
                <a:moveTo>
                  <a:pt x="6097524" y="0"/>
                </a:moveTo>
                <a:lnTo>
                  <a:pt x="8307324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198224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  <a:path w="5829300" h="5845175">
                <a:moveTo>
                  <a:pt x="4614926" y="5845174"/>
                </a:moveTo>
                <a:lnTo>
                  <a:pt x="0" y="1214374"/>
                </a:lnTo>
              </a:path>
              <a:path w="5829300" h="5845175">
                <a:moveTo>
                  <a:pt x="3398901" y="5845174"/>
                </a:moveTo>
                <a:lnTo>
                  <a:pt x="0" y="24193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149849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392747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25425" y="0"/>
            <a:ext cx="8082280" cy="6858000"/>
          </a:xfrm>
          <a:custGeom>
            <a:avLst/>
            <a:gdLst/>
            <a:ahLst/>
            <a:cxnLst/>
            <a:rect l="l" t="t" r="r" b="b"/>
            <a:pathLst>
              <a:path w="8082280" h="6858000">
                <a:moveTo>
                  <a:pt x="8082026" y="0"/>
                </a:moveTo>
                <a:lnTo>
                  <a:pt x="1265174" y="6857999"/>
                </a:lnTo>
              </a:path>
              <a:path w="8082280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  <a:path w="3419475" h="3457575">
                <a:moveTo>
                  <a:pt x="2209800" y="0"/>
                </a:moveTo>
                <a:lnTo>
                  <a:pt x="0" y="2227326"/>
                </a:lnTo>
              </a:path>
              <a:path w="3419475" h="3457575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6362699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  <a:path w="5829300" h="5845175">
                <a:moveTo>
                  <a:pt x="1214501" y="5845174"/>
                </a:moveTo>
                <a:lnTo>
                  <a:pt x="5829300" y="1214374"/>
                </a:lnTo>
              </a:path>
              <a:path w="5829300" h="5845175">
                <a:moveTo>
                  <a:pt x="2430526" y="5845174"/>
                </a:moveTo>
                <a:lnTo>
                  <a:pt x="5829300" y="2419350"/>
                </a:lnTo>
              </a:path>
              <a:path w="5829300" h="5845175">
                <a:moveTo>
                  <a:pt x="3632200" y="5845174"/>
                </a:moveTo>
                <a:lnTo>
                  <a:pt x="5829300" y="3638550"/>
                </a:lnTo>
              </a:path>
              <a:path w="5829300" h="5845175">
                <a:moveTo>
                  <a:pt x="4841875" y="5845174"/>
                </a:moveTo>
                <a:lnTo>
                  <a:pt x="5829300" y="48514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295399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25425" y="0"/>
            <a:ext cx="9257030" cy="6858000"/>
          </a:xfrm>
          <a:custGeom>
            <a:avLst/>
            <a:gdLst/>
            <a:ahLst/>
            <a:cxnLst/>
            <a:rect l="l" t="t" r="r" b="b"/>
            <a:pathLst>
              <a:path w="9257030" h="6858000">
                <a:moveTo>
                  <a:pt x="0" y="0"/>
                </a:moveTo>
                <a:lnTo>
                  <a:pt x="6816725" y="6857999"/>
                </a:lnTo>
              </a:path>
              <a:path w="9257030" h="6858000">
                <a:moveTo>
                  <a:pt x="1224026" y="0"/>
                </a:moveTo>
                <a:lnTo>
                  <a:pt x="8039100" y="6857999"/>
                </a:lnTo>
              </a:path>
              <a:path w="9257030" h="6858000">
                <a:moveTo>
                  <a:pt x="2440051" y="0"/>
                </a:moveTo>
                <a:lnTo>
                  <a:pt x="9256649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884676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0" y="0"/>
                </a:moveTo>
                <a:lnTo>
                  <a:pt x="6816725" y="6857999"/>
                </a:lnTo>
              </a:path>
              <a:path w="8307705" h="6858000">
                <a:moveTo>
                  <a:pt x="1222375" y="0"/>
                </a:moveTo>
                <a:lnTo>
                  <a:pt x="8037449" y="6857999"/>
                </a:lnTo>
              </a:path>
              <a:path w="8307705" h="6858000">
                <a:moveTo>
                  <a:pt x="2443099" y="0"/>
                </a:moveTo>
                <a:lnTo>
                  <a:pt x="8307324" y="5899150"/>
                </a:lnTo>
              </a:path>
              <a:path w="8307705" h="6858000">
                <a:moveTo>
                  <a:pt x="3663950" y="0"/>
                </a:moveTo>
                <a:lnTo>
                  <a:pt x="8307324" y="4671949"/>
                </a:lnTo>
              </a:path>
              <a:path w="8307705" h="6858000">
                <a:moveTo>
                  <a:pt x="4887849" y="0"/>
                </a:moveTo>
                <a:lnTo>
                  <a:pt x="8307324" y="3457575"/>
                </a:lnTo>
              </a:path>
              <a:path w="8307705" h="6858000">
                <a:moveTo>
                  <a:pt x="6097524" y="0"/>
                </a:moveTo>
                <a:lnTo>
                  <a:pt x="8307324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198224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  <a:path w="5829300" h="5845175">
                <a:moveTo>
                  <a:pt x="4614926" y="5845174"/>
                </a:moveTo>
                <a:lnTo>
                  <a:pt x="0" y="1214374"/>
                </a:lnTo>
              </a:path>
              <a:path w="5829300" h="5845175">
                <a:moveTo>
                  <a:pt x="3398901" y="5845174"/>
                </a:moveTo>
                <a:lnTo>
                  <a:pt x="0" y="24193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149849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3927474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490598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0"/>
            <a:ext cx="7085330" cy="6858000"/>
          </a:xfrm>
          <a:custGeom>
            <a:avLst/>
            <a:gdLst/>
            <a:ahLst/>
            <a:cxnLst/>
            <a:rect l="l" t="t" r="r" b="b"/>
            <a:pathLst>
              <a:path w="7085330" h="6858000">
                <a:moveTo>
                  <a:pt x="7085076" y="0"/>
                </a:moveTo>
                <a:lnTo>
                  <a:pt x="269875" y="6857999"/>
                </a:lnTo>
              </a:path>
              <a:path w="7085330" h="685800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  <a:path w="3419475" h="3457575">
                <a:moveTo>
                  <a:pt x="2209800" y="0"/>
                </a:moveTo>
                <a:lnTo>
                  <a:pt x="0" y="2227326"/>
                </a:lnTo>
              </a:path>
              <a:path w="3419475" h="3457575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6362699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  <a:path w="5829300" h="5845175">
                <a:moveTo>
                  <a:pt x="1214501" y="5845174"/>
                </a:moveTo>
                <a:lnTo>
                  <a:pt x="5829300" y="1214374"/>
                </a:lnTo>
              </a:path>
              <a:path w="5829300" h="5845175">
                <a:moveTo>
                  <a:pt x="2430526" y="5845174"/>
                </a:moveTo>
                <a:lnTo>
                  <a:pt x="5829300" y="2419350"/>
                </a:lnTo>
              </a:path>
              <a:path w="5829300" h="5845175">
                <a:moveTo>
                  <a:pt x="3632200" y="5845174"/>
                </a:moveTo>
                <a:lnTo>
                  <a:pt x="5829300" y="3638550"/>
                </a:lnTo>
              </a:path>
              <a:path w="5829300" h="5845175">
                <a:moveTo>
                  <a:pt x="4841875" y="5845174"/>
                </a:moveTo>
                <a:lnTo>
                  <a:pt x="5829300" y="48514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841" y="31495"/>
            <a:ext cx="1020572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642" y="1296162"/>
            <a:ext cx="11462715" cy="4758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eitodoestado.com/revista/RERE-2-JUNHO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11579225" y="0"/>
                </a:moveTo>
                <a:lnTo>
                  <a:pt x="11579225" y="6857999"/>
                </a:lnTo>
              </a:path>
              <a:path w="12188825" h="6858000">
                <a:moveTo>
                  <a:pt x="0" y="385825"/>
                </a:moveTo>
                <a:lnTo>
                  <a:pt x="12188825" y="385825"/>
                </a:lnTo>
              </a:path>
              <a:path w="12188825" h="6858000">
                <a:moveTo>
                  <a:pt x="0" y="1611376"/>
                </a:moveTo>
                <a:lnTo>
                  <a:pt x="12188825" y="1611376"/>
                </a:lnTo>
              </a:path>
              <a:path w="12188825" h="6858000">
                <a:moveTo>
                  <a:pt x="0" y="2835275"/>
                </a:moveTo>
                <a:lnTo>
                  <a:pt x="12188825" y="2835275"/>
                </a:lnTo>
              </a:path>
              <a:path w="12188825" h="6858000">
                <a:moveTo>
                  <a:pt x="0" y="4060825"/>
                </a:moveTo>
                <a:lnTo>
                  <a:pt x="132283" y="4060825"/>
                </a:lnTo>
              </a:path>
              <a:path w="12188825" h="6858000">
                <a:moveTo>
                  <a:pt x="2104466" y="4060825"/>
                </a:moveTo>
                <a:lnTo>
                  <a:pt x="12188825" y="4060825"/>
                </a:lnTo>
              </a:path>
              <a:path w="12188825" h="6858000">
                <a:moveTo>
                  <a:pt x="0" y="5284851"/>
                </a:moveTo>
                <a:lnTo>
                  <a:pt x="132283" y="5284851"/>
                </a:lnTo>
              </a:path>
              <a:path w="12188825" h="6858000">
                <a:moveTo>
                  <a:pt x="2104466" y="5284851"/>
                </a:moveTo>
                <a:lnTo>
                  <a:pt x="12188825" y="52848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7" name="object 17"/>
            <p:cNvSpPr/>
            <p:nvPr/>
          </p:nvSpPr>
          <p:spPr>
            <a:xfrm>
              <a:off x="225425" y="0"/>
              <a:ext cx="9257030" cy="6858000"/>
            </a:xfrm>
            <a:custGeom>
              <a:avLst/>
              <a:gdLst/>
              <a:ahLst/>
              <a:cxnLst/>
              <a:rect l="l" t="t" r="r" b="b"/>
              <a:pathLst>
                <a:path w="9257030" h="6858000">
                  <a:moveTo>
                    <a:pt x="0" y="0"/>
                  </a:moveTo>
                  <a:lnTo>
                    <a:pt x="6816725" y="6857999"/>
                  </a:lnTo>
                </a:path>
                <a:path w="9257030" h="6858000">
                  <a:moveTo>
                    <a:pt x="1224026" y="0"/>
                  </a:moveTo>
                  <a:lnTo>
                    <a:pt x="8039100" y="6857999"/>
                  </a:lnTo>
                </a:path>
                <a:path w="9257030" h="6858000">
                  <a:moveTo>
                    <a:pt x="2440051" y="0"/>
                  </a:moveTo>
                  <a:lnTo>
                    <a:pt x="925664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84676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0" y="0"/>
                  </a:moveTo>
                  <a:lnTo>
                    <a:pt x="6816725" y="6857999"/>
                  </a:lnTo>
                </a:path>
                <a:path w="8307705" h="6858000">
                  <a:moveTo>
                    <a:pt x="1222375" y="0"/>
                  </a:moveTo>
                  <a:lnTo>
                    <a:pt x="8037449" y="6857999"/>
                  </a:lnTo>
                </a:path>
                <a:path w="8307705" h="6858000">
                  <a:moveTo>
                    <a:pt x="2443099" y="0"/>
                  </a:moveTo>
                  <a:lnTo>
                    <a:pt x="8307324" y="5899150"/>
                  </a:lnTo>
                </a:path>
                <a:path w="8307705" h="6858000">
                  <a:moveTo>
                    <a:pt x="3663950" y="0"/>
                  </a:moveTo>
                  <a:lnTo>
                    <a:pt x="8307324" y="4671949"/>
                  </a:lnTo>
                </a:path>
                <a:path w="8307705" h="6858000">
                  <a:moveTo>
                    <a:pt x="4887849" y="0"/>
                  </a:moveTo>
                  <a:lnTo>
                    <a:pt x="8307324" y="3457575"/>
                  </a:lnTo>
                </a:path>
                <a:path w="8307705" h="6858000">
                  <a:moveTo>
                    <a:pt x="6097524" y="0"/>
                  </a:moveTo>
                  <a:lnTo>
                    <a:pt x="8307324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198224" y="0"/>
              <a:ext cx="993775" cy="1003300"/>
            </a:xfrm>
            <a:custGeom>
              <a:avLst/>
              <a:gdLst/>
              <a:ahLst/>
              <a:cxnLst/>
              <a:rect l="l" t="t" r="r" b="b"/>
              <a:pathLst>
                <a:path w="993775" h="1003300">
                  <a:moveTo>
                    <a:pt x="0" y="0"/>
                  </a:moveTo>
                  <a:lnTo>
                    <a:pt x="993775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5829300" y="5845174"/>
                  </a:moveTo>
                  <a:lnTo>
                    <a:pt x="0" y="0"/>
                  </a:lnTo>
                </a:path>
                <a:path w="5829300" h="5845175">
                  <a:moveTo>
                    <a:pt x="4614926" y="5845174"/>
                  </a:moveTo>
                  <a:lnTo>
                    <a:pt x="0" y="1214374"/>
                  </a:lnTo>
                </a:path>
                <a:path w="5829300" h="5845175">
                  <a:moveTo>
                    <a:pt x="3398901" y="5845174"/>
                  </a:moveTo>
                  <a:lnTo>
                    <a:pt x="0" y="24193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5864225"/>
              <a:ext cx="987425" cy="993775"/>
            </a:xfrm>
            <a:custGeom>
              <a:avLst/>
              <a:gdLst/>
              <a:ahLst/>
              <a:cxnLst/>
              <a:rect l="l" t="t" r="r" b="b"/>
              <a:pathLst>
                <a:path w="987425" h="993775">
                  <a:moveTo>
                    <a:pt x="987425" y="99377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49849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27474" y="0"/>
              <a:ext cx="6815455" cy="6858000"/>
            </a:xfrm>
            <a:custGeom>
              <a:avLst/>
              <a:gdLst/>
              <a:ahLst/>
              <a:cxnLst/>
              <a:rect l="l" t="t" r="r" b="b"/>
              <a:pathLst>
                <a:path w="6815455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709926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25425" y="0"/>
              <a:ext cx="8082280" cy="6858000"/>
            </a:xfrm>
            <a:custGeom>
              <a:avLst/>
              <a:gdLst/>
              <a:ahLst/>
              <a:cxnLst/>
              <a:rect l="l" t="t" r="r" b="b"/>
              <a:pathLst>
                <a:path w="8082280" h="6858000">
                  <a:moveTo>
                    <a:pt x="8082026" y="0"/>
                  </a:moveTo>
                  <a:lnTo>
                    <a:pt x="1265174" y="6857999"/>
                  </a:lnTo>
                </a:path>
                <a:path w="8082280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5864225" cy="5899150"/>
            </a:xfrm>
            <a:custGeom>
              <a:avLst/>
              <a:gdLst/>
              <a:ahLst/>
              <a:cxnLst/>
              <a:rect l="l" t="t" r="r" b="b"/>
              <a:pathLst>
                <a:path w="5864225" h="589915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0"/>
              <a:ext cx="3419475" cy="3457575"/>
            </a:xfrm>
            <a:custGeom>
              <a:avLst/>
              <a:gdLst/>
              <a:ahLst/>
              <a:cxnLst/>
              <a:rect l="l" t="t" r="r" b="b"/>
              <a:pathLst>
                <a:path w="3419475" h="3457575">
                  <a:moveTo>
                    <a:pt x="3419475" y="0"/>
                  </a:moveTo>
                  <a:lnTo>
                    <a:pt x="0" y="3457575"/>
                  </a:lnTo>
                </a:path>
                <a:path w="3419475" h="3457575">
                  <a:moveTo>
                    <a:pt x="2209800" y="0"/>
                  </a:moveTo>
                  <a:lnTo>
                    <a:pt x="0" y="2227326"/>
                  </a:lnTo>
                </a:path>
                <a:path w="3419475" h="3457575">
                  <a:moveTo>
                    <a:pt x="993775" y="0"/>
                  </a:moveTo>
                  <a:lnTo>
                    <a:pt x="0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62699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0" y="5845174"/>
                  </a:moveTo>
                  <a:lnTo>
                    <a:pt x="5829300" y="0"/>
                  </a:lnTo>
                </a:path>
                <a:path w="5829300" h="5845175">
                  <a:moveTo>
                    <a:pt x="1214501" y="5845174"/>
                  </a:moveTo>
                  <a:lnTo>
                    <a:pt x="5829300" y="1214374"/>
                  </a:lnTo>
                </a:path>
                <a:path w="5829300" h="5845175">
                  <a:moveTo>
                    <a:pt x="2430526" y="5845174"/>
                  </a:moveTo>
                  <a:lnTo>
                    <a:pt x="5829300" y="2419350"/>
                  </a:lnTo>
                </a:path>
                <a:path w="5829300" h="5845175">
                  <a:moveTo>
                    <a:pt x="3632200" y="5845174"/>
                  </a:moveTo>
                  <a:lnTo>
                    <a:pt x="5829300" y="3638550"/>
                  </a:lnTo>
                </a:path>
                <a:path w="5829300" h="5845175">
                  <a:moveTo>
                    <a:pt x="4841875" y="5845174"/>
                  </a:moveTo>
                  <a:lnTo>
                    <a:pt x="5829300" y="48514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07641" y="5294376"/>
              <a:ext cx="8789035" cy="0"/>
            </a:xfrm>
            <a:custGeom>
              <a:avLst/>
              <a:gdLst/>
              <a:ahLst/>
              <a:cxnLst/>
              <a:rect l="l" t="t" r="r" b="b"/>
              <a:pathLst>
                <a:path w="8789035">
                  <a:moveTo>
                    <a:pt x="0" y="0"/>
                  </a:moveTo>
                  <a:lnTo>
                    <a:pt x="8788958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2186685" y="5750458"/>
            <a:ext cx="6633209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95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de Direito da Universidade 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Paulo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pc="-5" dirty="0">
                <a:solidFill>
                  <a:srgbClr val="FF0000"/>
                </a:solidFill>
                <a:latin typeface="Verdana"/>
                <a:cs typeface="Verdana"/>
              </a:rPr>
              <a:t>2022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05657" y="4397502"/>
            <a:ext cx="8332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ROFESSOR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7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35458" y="3525392"/>
            <a:ext cx="1972183" cy="1993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2075179" y="94234"/>
            <a:ext cx="86766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i="0" spc="-7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5400" b="0" i="0" dirty="0">
                <a:solidFill>
                  <a:srgbClr val="2C2D2C"/>
                </a:solidFill>
                <a:latin typeface="Verdana"/>
                <a:cs typeface="Verdana"/>
              </a:rPr>
              <a:t>Setor e o</a:t>
            </a:r>
            <a:r>
              <a:rPr sz="5400" b="0" i="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b="0" i="0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79523" y="294065"/>
            <a:ext cx="9263380" cy="3776979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402715" marR="1393825" indent="1270" algn="ctr">
              <a:lnSpc>
                <a:spcPts val="9840"/>
              </a:lnSpc>
              <a:spcBef>
                <a:spcPts val="990"/>
              </a:spcBef>
            </a:pP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  </a:t>
            </a:r>
            <a:r>
              <a:rPr sz="5400" spc="-30" dirty="0">
                <a:solidFill>
                  <a:srgbClr val="2C2D2C"/>
                </a:solidFill>
                <a:latin typeface="Verdana"/>
                <a:cs typeface="Verdana"/>
              </a:rPr>
              <a:t>Ponto </a:t>
            </a: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n. 2 –</a:t>
            </a:r>
            <a:r>
              <a:rPr sz="540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Bases</a:t>
            </a:r>
            <a:endParaRPr sz="5400">
              <a:latin typeface="Verdana"/>
              <a:cs typeface="Verdana"/>
            </a:endParaRPr>
          </a:p>
          <a:p>
            <a:pPr algn="ctr">
              <a:lnSpc>
                <a:spcPts val="3270"/>
              </a:lnSpc>
            </a:pP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Constitucionais do</a:t>
            </a:r>
            <a:r>
              <a:rPr sz="54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spc="-80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endParaRPr sz="5400">
              <a:latin typeface="Verdana"/>
              <a:cs typeface="Verdana"/>
            </a:endParaRPr>
          </a:p>
          <a:p>
            <a:pPr marL="1270" algn="ctr">
              <a:lnSpc>
                <a:spcPts val="5700"/>
              </a:lnSpc>
            </a:pP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5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766" y="2030679"/>
            <a:ext cx="9589770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4.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Princípio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da Liberdade de  Associação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3" name="object 13"/>
            <p:cNvSpPr/>
            <p:nvPr/>
          </p:nvSpPr>
          <p:spPr>
            <a:xfrm>
              <a:off x="3175" y="0"/>
              <a:ext cx="12188825" cy="6858000"/>
            </a:xfrm>
            <a:custGeom>
              <a:avLst/>
              <a:gdLst/>
              <a:ahLst/>
              <a:cxnLst/>
              <a:rect l="l" t="t" r="r" b="b"/>
              <a:pathLst>
                <a:path w="12188825" h="6858000">
                  <a:moveTo>
                    <a:pt x="11579225" y="0"/>
                  </a:moveTo>
                  <a:lnTo>
                    <a:pt x="11579225" y="6857999"/>
                  </a:lnTo>
                </a:path>
                <a:path w="12188825" h="6858000">
                  <a:moveTo>
                    <a:pt x="0" y="385825"/>
                  </a:moveTo>
                  <a:lnTo>
                    <a:pt x="12188825" y="385825"/>
                  </a:lnTo>
                </a:path>
                <a:path w="12188825" h="6858000">
                  <a:moveTo>
                    <a:pt x="0" y="1611376"/>
                  </a:moveTo>
                  <a:lnTo>
                    <a:pt x="12188825" y="1611376"/>
                  </a:lnTo>
                </a:path>
                <a:path w="12188825" h="6858000">
                  <a:moveTo>
                    <a:pt x="0" y="2835275"/>
                  </a:moveTo>
                  <a:lnTo>
                    <a:pt x="12188825" y="2835275"/>
                  </a:lnTo>
                </a:path>
                <a:path w="12188825" h="6858000">
                  <a:moveTo>
                    <a:pt x="0" y="4060825"/>
                  </a:moveTo>
                  <a:lnTo>
                    <a:pt x="12188825" y="4060825"/>
                  </a:lnTo>
                </a:path>
                <a:path w="12188825" h="6858000">
                  <a:moveTo>
                    <a:pt x="0" y="5284851"/>
                  </a:moveTo>
                  <a:lnTo>
                    <a:pt x="12188825" y="5284851"/>
                  </a:lnTo>
                </a:path>
                <a:path w="12188825" h="6858000">
                  <a:moveTo>
                    <a:pt x="0" y="6510337"/>
                  </a:moveTo>
                  <a:lnTo>
                    <a:pt x="12188825" y="6510337"/>
                  </a:lnTo>
                </a:path>
                <a:path w="12188825" h="6858000">
                  <a:moveTo>
                    <a:pt x="222250" y="0"/>
                  </a:moveTo>
                  <a:lnTo>
                    <a:pt x="7038975" y="6857999"/>
                  </a:lnTo>
                </a:path>
                <a:path w="12188825" h="6858000">
                  <a:moveTo>
                    <a:pt x="1446276" y="0"/>
                  </a:moveTo>
                  <a:lnTo>
                    <a:pt x="8261350" y="6857999"/>
                  </a:lnTo>
                </a:path>
                <a:path w="12188825" h="6858000">
                  <a:moveTo>
                    <a:pt x="2662301" y="0"/>
                  </a:moveTo>
                  <a:lnTo>
                    <a:pt x="9478899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84676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0" y="0"/>
                  </a:moveTo>
                  <a:lnTo>
                    <a:pt x="6816725" y="6857999"/>
                  </a:lnTo>
                </a:path>
                <a:path w="8307705" h="6858000">
                  <a:moveTo>
                    <a:pt x="1222375" y="0"/>
                  </a:moveTo>
                  <a:lnTo>
                    <a:pt x="8037449" y="6857999"/>
                  </a:lnTo>
                </a:path>
                <a:path w="8307705" h="6858000">
                  <a:moveTo>
                    <a:pt x="2443099" y="0"/>
                  </a:moveTo>
                  <a:lnTo>
                    <a:pt x="8307324" y="5899150"/>
                  </a:lnTo>
                </a:path>
                <a:path w="8307705" h="6858000">
                  <a:moveTo>
                    <a:pt x="3663950" y="0"/>
                  </a:moveTo>
                  <a:lnTo>
                    <a:pt x="8307324" y="4671949"/>
                  </a:lnTo>
                </a:path>
                <a:path w="8307705" h="6858000">
                  <a:moveTo>
                    <a:pt x="4887849" y="0"/>
                  </a:moveTo>
                  <a:lnTo>
                    <a:pt x="8307324" y="3457575"/>
                  </a:lnTo>
                </a:path>
                <a:path w="8307705" h="6858000">
                  <a:moveTo>
                    <a:pt x="6097524" y="0"/>
                  </a:moveTo>
                  <a:lnTo>
                    <a:pt x="8307324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198224" y="0"/>
              <a:ext cx="993775" cy="1003300"/>
            </a:xfrm>
            <a:custGeom>
              <a:avLst/>
              <a:gdLst/>
              <a:ahLst/>
              <a:cxnLst/>
              <a:rect l="l" t="t" r="r" b="b"/>
              <a:pathLst>
                <a:path w="993775" h="1003300">
                  <a:moveTo>
                    <a:pt x="0" y="0"/>
                  </a:moveTo>
                  <a:lnTo>
                    <a:pt x="993775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5829300" y="5845174"/>
                  </a:moveTo>
                  <a:lnTo>
                    <a:pt x="0" y="0"/>
                  </a:lnTo>
                </a:path>
                <a:path w="5829300" h="5845175">
                  <a:moveTo>
                    <a:pt x="4614926" y="5845174"/>
                  </a:moveTo>
                  <a:lnTo>
                    <a:pt x="0" y="1214374"/>
                  </a:lnTo>
                </a:path>
                <a:path w="5829300" h="5845175">
                  <a:moveTo>
                    <a:pt x="3398901" y="5845174"/>
                  </a:moveTo>
                  <a:lnTo>
                    <a:pt x="0" y="24193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5864225"/>
              <a:ext cx="987425" cy="993775"/>
            </a:xfrm>
            <a:custGeom>
              <a:avLst/>
              <a:gdLst/>
              <a:ahLst/>
              <a:cxnLst/>
              <a:rect l="l" t="t" r="r" b="b"/>
              <a:pathLst>
                <a:path w="987425" h="993775">
                  <a:moveTo>
                    <a:pt x="987425" y="99377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9849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27474" y="0"/>
              <a:ext cx="6815455" cy="6858000"/>
            </a:xfrm>
            <a:custGeom>
              <a:avLst/>
              <a:gdLst/>
              <a:ahLst/>
              <a:cxnLst/>
              <a:rect l="l" t="t" r="r" b="b"/>
              <a:pathLst>
                <a:path w="6815455" h="6858000">
                  <a:moveTo>
                    <a:pt x="6815201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09926" y="0"/>
              <a:ext cx="6816725" cy="6858000"/>
            </a:xfrm>
            <a:custGeom>
              <a:avLst/>
              <a:gdLst/>
              <a:ahLst/>
              <a:cxnLst/>
              <a:rect l="l" t="t" r="r" b="b"/>
              <a:pathLst>
                <a:path w="6816725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90598" y="0"/>
              <a:ext cx="6817359" cy="6858000"/>
            </a:xfrm>
            <a:custGeom>
              <a:avLst/>
              <a:gdLst/>
              <a:ahLst/>
              <a:cxnLst/>
              <a:rect l="l" t="t" r="r" b="b"/>
              <a:pathLst>
                <a:path w="6817359" h="6858000">
                  <a:moveTo>
                    <a:pt x="6816852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7085330" cy="6858000"/>
            </a:xfrm>
            <a:custGeom>
              <a:avLst/>
              <a:gdLst/>
              <a:ahLst/>
              <a:cxnLst/>
              <a:rect l="l" t="t" r="r" b="b"/>
              <a:pathLst>
                <a:path w="7085330" h="6858000">
                  <a:moveTo>
                    <a:pt x="7085076" y="0"/>
                  </a:moveTo>
                  <a:lnTo>
                    <a:pt x="269875" y="6857999"/>
                  </a:lnTo>
                </a:path>
                <a:path w="7085330" h="6858000">
                  <a:moveTo>
                    <a:pt x="5864225" y="0"/>
                  </a:moveTo>
                  <a:lnTo>
                    <a:pt x="0" y="58991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4643755" cy="4672330"/>
            </a:xfrm>
            <a:custGeom>
              <a:avLst/>
              <a:gdLst/>
              <a:ahLst/>
              <a:cxnLst/>
              <a:rect l="l" t="t" r="r" b="b"/>
              <a:pathLst>
                <a:path w="4643755" h="467233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3419475" cy="3457575"/>
            </a:xfrm>
            <a:custGeom>
              <a:avLst/>
              <a:gdLst/>
              <a:ahLst/>
              <a:cxnLst/>
              <a:rect l="l" t="t" r="r" b="b"/>
              <a:pathLst>
                <a:path w="3419475" h="3457575">
                  <a:moveTo>
                    <a:pt x="3419475" y="0"/>
                  </a:moveTo>
                  <a:lnTo>
                    <a:pt x="0" y="3457575"/>
                  </a:lnTo>
                </a:path>
                <a:path w="3419475" h="3457575">
                  <a:moveTo>
                    <a:pt x="2209800" y="0"/>
                  </a:moveTo>
                  <a:lnTo>
                    <a:pt x="0" y="2227326"/>
                  </a:lnTo>
                </a:path>
                <a:path w="3419475" h="3457575">
                  <a:moveTo>
                    <a:pt x="993775" y="0"/>
                  </a:moveTo>
                  <a:lnTo>
                    <a:pt x="0" y="10033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62699" y="1012825"/>
              <a:ext cx="5829300" cy="5845175"/>
            </a:xfrm>
            <a:custGeom>
              <a:avLst/>
              <a:gdLst/>
              <a:ahLst/>
              <a:cxnLst/>
              <a:rect l="l" t="t" r="r" b="b"/>
              <a:pathLst>
                <a:path w="5829300" h="5845175">
                  <a:moveTo>
                    <a:pt x="0" y="5845174"/>
                  </a:moveTo>
                  <a:lnTo>
                    <a:pt x="5829300" y="0"/>
                  </a:lnTo>
                </a:path>
                <a:path w="5829300" h="5845175">
                  <a:moveTo>
                    <a:pt x="1214501" y="5845174"/>
                  </a:moveTo>
                  <a:lnTo>
                    <a:pt x="5829300" y="1214374"/>
                  </a:lnTo>
                </a:path>
                <a:path w="5829300" h="5845175">
                  <a:moveTo>
                    <a:pt x="2430526" y="5845174"/>
                  </a:moveTo>
                  <a:lnTo>
                    <a:pt x="5829300" y="2419350"/>
                  </a:lnTo>
                </a:path>
                <a:path w="5829300" h="5845175">
                  <a:moveTo>
                    <a:pt x="3632200" y="5845174"/>
                  </a:moveTo>
                  <a:lnTo>
                    <a:pt x="5829300" y="3638550"/>
                  </a:lnTo>
                </a:path>
                <a:path w="5829300" h="5845175">
                  <a:moveTo>
                    <a:pt x="4841875" y="5845174"/>
                  </a:moveTo>
                  <a:lnTo>
                    <a:pt x="5829300" y="48514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9600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90582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8010" algn="l"/>
              </a:tabLst>
            </a:pPr>
            <a:r>
              <a:rPr sz="3200" dirty="0"/>
              <a:t>4.	Princípio da </a:t>
            </a:r>
            <a:r>
              <a:rPr sz="3200" spc="-5" dirty="0"/>
              <a:t>Liberdade </a:t>
            </a:r>
            <a:r>
              <a:rPr sz="3200" dirty="0"/>
              <a:t>de</a:t>
            </a:r>
            <a:r>
              <a:rPr sz="3200" spc="-35" dirty="0"/>
              <a:t> </a:t>
            </a:r>
            <a:r>
              <a:rPr sz="3200" spc="-5" dirty="0"/>
              <a:t>Associação</a:t>
            </a:r>
            <a:endParaRPr sz="3200"/>
          </a:p>
        </p:txBody>
      </p:sp>
      <p:grpSp>
        <p:nvGrpSpPr>
          <p:cNvPr id="31" name="object 31"/>
          <p:cNvGrpSpPr/>
          <p:nvPr/>
        </p:nvGrpSpPr>
        <p:grpSpPr>
          <a:xfrm>
            <a:off x="206946" y="477012"/>
            <a:ext cx="11925935" cy="6106160"/>
            <a:chOff x="206946" y="477012"/>
            <a:chExt cx="11925935" cy="6106160"/>
          </a:xfrm>
        </p:grpSpPr>
        <p:sp>
          <p:nvSpPr>
            <p:cNvPr id="32" name="object 32"/>
            <p:cNvSpPr/>
            <p:nvPr/>
          </p:nvSpPr>
          <p:spPr>
            <a:xfrm>
              <a:off x="218440" y="477012"/>
              <a:ext cx="9034780" cy="43180"/>
            </a:xfrm>
            <a:custGeom>
              <a:avLst/>
              <a:gdLst/>
              <a:ahLst/>
              <a:cxnLst/>
              <a:rect l="l" t="t" r="r" b="b"/>
              <a:pathLst>
                <a:path w="9034780" h="43179">
                  <a:moveTo>
                    <a:pt x="9034271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9034271" y="42672"/>
                  </a:lnTo>
                  <a:lnTo>
                    <a:pt x="9034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01561" y="2742945"/>
              <a:ext cx="11207750" cy="1725295"/>
            </a:xfrm>
            <a:custGeom>
              <a:avLst/>
              <a:gdLst/>
              <a:ahLst/>
              <a:cxnLst/>
              <a:rect l="l" t="t" r="r" b="b"/>
              <a:pathLst>
                <a:path w="11207750" h="1725295">
                  <a:moveTo>
                    <a:pt x="729996" y="1280160"/>
                  </a:moveTo>
                  <a:lnTo>
                    <a:pt x="0" y="1280160"/>
                  </a:lnTo>
                  <a:lnTo>
                    <a:pt x="0" y="1298448"/>
                  </a:lnTo>
                  <a:lnTo>
                    <a:pt x="729996" y="1298448"/>
                  </a:lnTo>
                  <a:lnTo>
                    <a:pt x="729996" y="1280160"/>
                  </a:lnTo>
                  <a:close/>
                </a:path>
                <a:path w="11207750" h="1725295">
                  <a:moveTo>
                    <a:pt x="2068068" y="1066800"/>
                  </a:moveTo>
                  <a:lnTo>
                    <a:pt x="885444" y="1066800"/>
                  </a:lnTo>
                  <a:lnTo>
                    <a:pt x="885444" y="1085088"/>
                  </a:lnTo>
                  <a:lnTo>
                    <a:pt x="2068068" y="1085088"/>
                  </a:lnTo>
                  <a:lnTo>
                    <a:pt x="2068068" y="1066800"/>
                  </a:lnTo>
                  <a:close/>
                </a:path>
                <a:path w="11207750" h="1725295">
                  <a:moveTo>
                    <a:pt x="3250692" y="426720"/>
                  </a:moveTo>
                  <a:lnTo>
                    <a:pt x="879348" y="426720"/>
                  </a:lnTo>
                  <a:lnTo>
                    <a:pt x="879348" y="445008"/>
                  </a:lnTo>
                  <a:lnTo>
                    <a:pt x="3250692" y="445008"/>
                  </a:lnTo>
                  <a:lnTo>
                    <a:pt x="3250692" y="426720"/>
                  </a:lnTo>
                  <a:close/>
                </a:path>
                <a:path w="11207750" h="1725295">
                  <a:moveTo>
                    <a:pt x="3933507" y="0"/>
                  </a:moveTo>
                  <a:lnTo>
                    <a:pt x="766572" y="0"/>
                  </a:lnTo>
                  <a:lnTo>
                    <a:pt x="766572" y="18288"/>
                  </a:lnTo>
                  <a:lnTo>
                    <a:pt x="3933507" y="18288"/>
                  </a:lnTo>
                  <a:lnTo>
                    <a:pt x="3933507" y="0"/>
                  </a:lnTo>
                  <a:close/>
                </a:path>
                <a:path w="11207750" h="1725295">
                  <a:moveTo>
                    <a:pt x="4361751" y="640080"/>
                  </a:moveTo>
                  <a:lnTo>
                    <a:pt x="0" y="640080"/>
                  </a:lnTo>
                  <a:lnTo>
                    <a:pt x="0" y="658368"/>
                  </a:lnTo>
                  <a:lnTo>
                    <a:pt x="4361751" y="658368"/>
                  </a:lnTo>
                  <a:lnTo>
                    <a:pt x="4361751" y="640080"/>
                  </a:lnTo>
                  <a:close/>
                </a:path>
                <a:path w="11207750" h="1725295">
                  <a:moveTo>
                    <a:pt x="6835203" y="1066800"/>
                  </a:moveTo>
                  <a:lnTo>
                    <a:pt x="5391975" y="1066800"/>
                  </a:lnTo>
                  <a:lnTo>
                    <a:pt x="5391975" y="1085088"/>
                  </a:lnTo>
                  <a:lnTo>
                    <a:pt x="6835203" y="1085088"/>
                  </a:lnTo>
                  <a:lnTo>
                    <a:pt x="6835203" y="1066800"/>
                  </a:lnTo>
                  <a:close/>
                </a:path>
                <a:path w="11207750" h="1725295">
                  <a:moveTo>
                    <a:pt x="7690167" y="1706880"/>
                  </a:moveTo>
                  <a:lnTo>
                    <a:pt x="449580" y="1706880"/>
                  </a:lnTo>
                  <a:lnTo>
                    <a:pt x="449580" y="1725168"/>
                  </a:lnTo>
                  <a:lnTo>
                    <a:pt x="7690167" y="1725168"/>
                  </a:lnTo>
                  <a:lnTo>
                    <a:pt x="7690167" y="1706880"/>
                  </a:lnTo>
                  <a:close/>
                </a:path>
                <a:path w="11207750" h="1725295">
                  <a:moveTo>
                    <a:pt x="11207560" y="1066800"/>
                  </a:moveTo>
                  <a:lnTo>
                    <a:pt x="7777035" y="1066800"/>
                  </a:lnTo>
                  <a:lnTo>
                    <a:pt x="7777035" y="1085088"/>
                  </a:lnTo>
                  <a:lnTo>
                    <a:pt x="11207560" y="1085088"/>
                  </a:lnTo>
                  <a:lnTo>
                    <a:pt x="11207560" y="1066800"/>
                  </a:lnTo>
                  <a:close/>
                </a:path>
                <a:path w="11207750" h="1725295">
                  <a:moveTo>
                    <a:pt x="11207560" y="426720"/>
                  </a:moveTo>
                  <a:lnTo>
                    <a:pt x="6698043" y="426720"/>
                  </a:lnTo>
                  <a:lnTo>
                    <a:pt x="6698043" y="445008"/>
                  </a:lnTo>
                  <a:lnTo>
                    <a:pt x="11207560" y="445008"/>
                  </a:lnTo>
                  <a:lnTo>
                    <a:pt x="11207560" y="426720"/>
                  </a:lnTo>
                  <a:close/>
                </a:path>
              </a:pathLst>
            </a:custGeom>
            <a:solidFill>
              <a:srgbClr val="2C2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0121" y="4764151"/>
              <a:ext cx="11919077" cy="18158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10121" y="4764151"/>
              <a:ext cx="11919585" cy="1816100"/>
            </a:xfrm>
            <a:custGeom>
              <a:avLst/>
              <a:gdLst/>
              <a:ahLst/>
              <a:cxnLst/>
              <a:rect l="l" t="t" r="r" b="b"/>
              <a:pathLst>
                <a:path w="11919585" h="1816100">
                  <a:moveTo>
                    <a:pt x="0" y="1815846"/>
                  </a:moveTo>
                  <a:lnTo>
                    <a:pt x="11919077" y="1815846"/>
                  </a:lnTo>
                  <a:lnTo>
                    <a:pt x="11919077" y="0"/>
                  </a:lnTo>
                  <a:lnTo>
                    <a:pt x="0" y="0"/>
                  </a:lnTo>
                  <a:lnTo>
                    <a:pt x="0" y="1815846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8582659" y="1308608"/>
            <a:ext cx="28555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5945" algn="l"/>
                <a:tab pos="1661795" algn="l"/>
              </a:tabLst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direitos	subjetivos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5841" y="820928"/>
            <a:ext cx="818642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As </a:t>
            </a: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vertentes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da liberdade de </a:t>
            </a: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associação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na </a:t>
            </a: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Constituição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de</a:t>
            </a:r>
            <a:r>
              <a:rPr sz="1600" b="1" spc="26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1988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tabLst>
                <a:tab pos="2021205" algn="l"/>
                <a:tab pos="2516505" algn="l"/>
                <a:tab pos="3572510" algn="l"/>
                <a:tab pos="4658360" algn="l"/>
                <a:tab pos="5826760" algn="l"/>
                <a:tab pos="6389370" algn="l"/>
              </a:tabLst>
            </a:pP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1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Rom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men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e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x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vam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ente  individuais: direitos fundamentais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terceira</a:t>
            </a:r>
            <a:r>
              <a:rPr sz="1600" b="1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geração;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9052" y="1900174"/>
            <a:ext cx="11763375" cy="4630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Constituição</a:t>
            </a:r>
            <a:r>
              <a:rPr sz="1400" b="1" spc="-2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Federal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“Art.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5º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...</a:t>
            </a:r>
            <a:endParaRPr sz="1400">
              <a:latin typeface="Verdana"/>
              <a:cs typeface="Verdana"/>
            </a:endParaRPr>
          </a:p>
          <a:p>
            <a:pPr marL="467995" indent="-455930">
              <a:lnSpc>
                <a:spcPct val="100000"/>
              </a:lnSpc>
              <a:spcBef>
                <a:spcPts val="5"/>
              </a:spcBef>
              <a:buAutoNum type="romanUcPeriod" startAt="17"/>
              <a:tabLst>
                <a:tab pos="468630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- é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plena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liberdade 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associação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fins lícitos, vedada a 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caráter</a:t>
            </a:r>
            <a:r>
              <a:rPr sz="1400" spc="-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paramilitar;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2D2C"/>
              </a:buClr>
              <a:buFont typeface="Verdana"/>
              <a:buAutoNum type="romanUcPeriod" startAt="17"/>
            </a:pPr>
            <a:endParaRPr sz="1350">
              <a:latin typeface="Verdana"/>
              <a:cs typeface="Verdana"/>
            </a:endParaRPr>
          </a:p>
          <a:p>
            <a:pPr marL="12700" marR="531495">
              <a:lnSpc>
                <a:spcPct val="100000"/>
              </a:lnSpc>
              <a:buAutoNum type="romanUcPeriod" startAt="17"/>
              <a:tabLst>
                <a:tab pos="55562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- 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criação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associações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lei, a de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cooperativas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independem de autorização, sendo vedada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interferência estatal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seu</a:t>
            </a:r>
            <a:r>
              <a:rPr sz="1400" b="1" spc="-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funcionamento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C2D2C"/>
              </a:buClr>
              <a:buFont typeface="Verdana"/>
              <a:buAutoNum type="romanUcPeriod" startAt="17"/>
            </a:pPr>
            <a:endParaRPr sz="1350">
              <a:latin typeface="Verdana"/>
              <a:cs typeface="Verdana"/>
            </a:endParaRPr>
          </a:p>
          <a:p>
            <a:pPr marL="426720" indent="-414655">
              <a:lnSpc>
                <a:spcPct val="100000"/>
              </a:lnSpc>
              <a:spcBef>
                <a:spcPts val="5"/>
              </a:spcBef>
              <a:buAutoNum type="romanUcPeriod" startAt="17"/>
              <a:tabLst>
                <a:tab pos="42735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associações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só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poderão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ser compulsoriamente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dissolvidas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ter suas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atividades suspensas por</a:t>
            </a:r>
            <a:r>
              <a:rPr sz="1400" b="1" spc="3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decisão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judicial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exigindo-se, no primeiro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caso,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 trânsito 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400" spc="-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julgado;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Verdana"/>
              <a:cs typeface="Verdana"/>
            </a:endParaRPr>
          </a:p>
          <a:p>
            <a:pPr marL="318770" indent="-306705">
              <a:lnSpc>
                <a:spcPct val="100000"/>
              </a:lnSpc>
              <a:buAutoNum type="romanUcPeriod" startAt="20"/>
              <a:tabLst>
                <a:tab pos="31940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ninguém poderá ser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compelido 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associar-se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permanecer</a:t>
            </a:r>
            <a:r>
              <a:rPr sz="1400" b="1" spc="-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associado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direito de associação constitui uma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liberdade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coletiva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Embora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atribuído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cada pessoa, que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é 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seu 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titular,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só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pode ser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exercido 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conjunto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outras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pessoas.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pelo exercício concreto dessa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liberdade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pública que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instituem as  associações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gênero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 pertencem as sociedades (que podem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simples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empresárias),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lado,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associações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sentido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estrito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outro.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associação, bem por isso,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erige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instrumento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ação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multiforme, podendo  revestir-se de caráter empresarial, cultural, filantrópico, sindical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político.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Cabe </a:t>
            </a:r>
            <a:r>
              <a:rPr sz="1400" spc="-25" dirty="0">
                <a:solidFill>
                  <a:srgbClr val="2C2D2C"/>
                </a:solidFill>
                <a:latin typeface="Verdana"/>
                <a:cs typeface="Verdana"/>
              </a:rPr>
              <a:t>enfatizar,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neste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ponto,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 as normas  inscritas no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5.º, XVII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XXI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atual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CF protegem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associações, inclusive as sociedades,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atuação eventualmente  arbitrária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legislador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administrador,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eis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 somente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Judiciário, por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meio 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regular,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poderá decretar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 suspensão ou a dissolução compulsória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associações” (ADI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3045-1, </a:t>
            </a:r>
            <a:r>
              <a:rPr sz="1400" spc="-55" dirty="0">
                <a:solidFill>
                  <a:srgbClr val="2C2D2C"/>
                </a:solidFill>
                <a:latin typeface="Verdana"/>
                <a:cs typeface="Verdana"/>
              </a:rPr>
              <a:t>STF,</a:t>
            </a:r>
            <a:r>
              <a:rPr sz="1400" spc="-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2014)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90582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8010" algn="l"/>
              </a:tabLst>
            </a:pPr>
            <a:r>
              <a:rPr sz="3200" dirty="0"/>
              <a:t>4.	Princípio da </a:t>
            </a:r>
            <a:r>
              <a:rPr sz="3200" spc="-5" dirty="0"/>
              <a:t>Liberdade </a:t>
            </a:r>
            <a:r>
              <a:rPr sz="3200" dirty="0"/>
              <a:t>de</a:t>
            </a:r>
            <a:r>
              <a:rPr sz="3200" spc="-35" dirty="0"/>
              <a:t> </a:t>
            </a:r>
            <a:r>
              <a:rPr sz="3200" spc="-5" dirty="0"/>
              <a:t>Associação</a:t>
            </a:r>
            <a:endParaRPr sz="3200"/>
          </a:p>
        </p:txBody>
      </p:sp>
      <p:grpSp>
        <p:nvGrpSpPr>
          <p:cNvPr id="6" name="object 6"/>
          <p:cNvGrpSpPr/>
          <p:nvPr/>
        </p:nvGrpSpPr>
        <p:grpSpPr>
          <a:xfrm>
            <a:off x="218440" y="477012"/>
            <a:ext cx="11410950" cy="5931535"/>
            <a:chOff x="218440" y="477012"/>
            <a:chExt cx="11410950" cy="5931535"/>
          </a:xfrm>
        </p:grpSpPr>
        <p:sp>
          <p:nvSpPr>
            <p:cNvPr id="7" name="object 7"/>
            <p:cNvSpPr/>
            <p:nvPr/>
          </p:nvSpPr>
          <p:spPr>
            <a:xfrm>
              <a:off x="218440" y="477012"/>
              <a:ext cx="9034780" cy="43180"/>
            </a:xfrm>
            <a:custGeom>
              <a:avLst/>
              <a:gdLst/>
              <a:ahLst/>
              <a:cxnLst/>
              <a:rect l="l" t="t" r="r" b="b"/>
              <a:pathLst>
                <a:path w="9034780" h="43179">
                  <a:moveTo>
                    <a:pt x="9034271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9034271" y="42672"/>
                  </a:lnTo>
                  <a:lnTo>
                    <a:pt x="9034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3197" y="3265716"/>
              <a:ext cx="11342751" cy="31393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3197" y="3265716"/>
              <a:ext cx="11343005" cy="3139440"/>
            </a:xfrm>
            <a:custGeom>
              <a:avLst/>
              <a:gdLst/>
              <a:ahLst/>
              <a:cxnLst/>
              <a:rect l="l" t="t" r="r" b="b"/>
              <a:pathLst>
                <a:path w="11343005" h="3139440">
                  <a:moveTo>
                    <a:pt x="0" y="3139312"/>
                  </a:moveTo>
                  <a:lnTo>
                    <a:pt x="11342751" y="3139312"/>
                  </a:lnTo>
                  <a:lnTo>
                    <a:pt x="11342751" y="0"/>
                  </a:lnTo>
                  <a:lnTo>
                    <a:pt x="0" y="0"/>
                  </a:lnTo>
                  <a:lnTo>
                    <a:pt x="0" y="3139312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83870" y="1031570"/>
            <a:ext cx="11264900" cy="531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Sentido positivo (liberdade de se</a:t>
            </a:r>
            <a:r>
              <a:rPr sz="1800" b="1" spc="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associar)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Prerrogativa de constituir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associação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aderir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uma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associação previamente</a:t>
            </a:r>
            <a:r>
              <a:rPr sz="1800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constituída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2700" marR="832485">
              <a:lnSpc>
                <a:spcPct val="100000"/>
              </a:lnSpc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Sentido negativo (liberdade de não se associar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de não permanecer associado)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deve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obrigar ninguém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participar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permanecer em associações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alheias aos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seus  interesses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Verdana"/>
              <a:cs typeface="Verdana"/>
            </a:endParaRPr>
          </a:p>
          <a:p>
            <a:pPr marL="90170" marR="5080" algn="just">
              <a:lnSpc>
                <a:spcPct val="100000"/>
              </a:lnSpc>
            </a:pPr>
            <a:r>
              <a:rPr sz="1800" spc="-5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norma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foi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mantida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Constituição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1988, que, no inciso XVII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artigo 5.º,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reproduziu  nestes termos: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“XVII - é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plena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liberdade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associação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800" spc="-35" dirty="0">
                <a:solidFill>
                  <a:srgbClr val="2C2D2C"/>
                </a:solidFill>
                <a:latin typeface="Verdana"/>
                <a:cs typeface="Verdana"/>
              </a:rPr>
              <a:t>lícitos...”.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nova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Carta,  entretanto,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limitou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assegurar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liberdade de associação,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visto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que, no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inciso XX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mesmo</a:t>
            </a:r>
            <a:r>
              <a:rPr sz="18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artigo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5.º,</a:t>
            </a:r>
            <a:r>
              <a:rPr sz="18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estabeleceu,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todas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tintas,</a:t>
            </a:r>
            <a:r>
              <a:rPr sz="18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liberdade</a:t>
            </a:r>
            <a:r>
              <a:rPr sz="18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8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associar,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dispondo: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“XX</a:t>
            </a:r>
            <a:endParaRPr sz="1800">
              <a:latin typeface="Verdana"/>
              <a:cs typeface="Verdana"/>
            </a:endParaRPr>
          </a:p>
          <a:p>
            <a:pPr marL="90170" marR="5080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ninguém poderá ser compelido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associar-se ou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permanecer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associado”.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Ao lado,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portanto,  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liberdade positiva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liberdade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associar-se livremente sem oposição por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parte do 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-, consagrou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nova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Carta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liberdade negativa,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seja,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 ser  compelido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associar-se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manter-se associado, situação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absolutamente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incompatível com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liberdade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associar-se, implicando impossibilidade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a lei  impor um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adesão ou 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permanência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b="1" spc="-20" dirty="0">
                <a:solidFill>
                  <a:srgbClr val="2C2D2C"/>
                </a:solidFill>
                <a:latin typeface="Verdana"/>
                <a:cs typeface="Verdana"/>
              </a:rPr>
              <a:t>associação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(ADIn </a:t>
            </a:r>
            <a:r>
              <a:rPr sz="1800" spc="-35" dirty="0">
                <a:solidFill>
                  <a:srgbClr val="2C2D2C"/>
                </a:solidFill>
                <a:latin typeface="Verdana"/>
                <a:cs typeface="Verdana"/>
              </a:rPr>
              <a:t>2054/DF, </a:t>
            </a:r>
            <a:r>
              <a:rPr sz="1800" spc="-70" dirty="0">
                <a:solidFill>
                  <a:srgbClr val="2C2D2C"/>
                </a:solidFill>
                <a:latin typeface="Verdana"/>
                <a:cs typeface="Verdana"/>
              </a:rPr>
              <a:t>STF,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2003)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90582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8010" algn="l"/>
              </a:tabLst>
            </a:pPr>
            <a:r>
              <a:rPr sz="3200" dirty="0"/>
              <a:t>4.	Princípio da </a:t>
            </a:r>
            <a:r>
              <a:rPr sz="3200" spc="-5" dirty="0"/>
              <a:t>Liberdade </a:t>
            </a:r>
            <a:r>
              <a:rPr sz="3200" dirty="0"/>
              <a:t>de</a:t>
            </a:r>
            <a:r>
              <a:rPr sz="3200" spc="-35" dirty="0"/>
              <a:t> </a:t>
            </a:r>
            <a:r>
              <a:rPr sz="3200" spc="-5" dirty="0"/>
              <a:t>Associação</a:t>
            </a:r>
            <a:endParaRPr sz="3200"/>
          </a:p>
        </p:txBody>
      </p:sp>
      <p:grpSp>
        <p:nvGrpSpPr>
          <p:cNvPr id="6" name="object 6"/>
          <p:cNvGrpSpPr/>
          <p:nvPr/>
        </p:nvGrpSpPr>
        <p:grpSpPr>
          <a:xfrm>
            <a:off x="218440" y="477012"/>
            <a:ext cx="11457940" cy="5802630"/>
            <a:chOff x="218440" y="477012"/>
            <a:chExt cx="11457940" cy="5802630"/>
          </a:xfrm>
        </p:grpSpPr>
        <p:sp>
          <p:nvSpPr>
            <p:cNvPr id="7" name="object 7"/>
            <p:cNvSpPr/>
            <p:nvPr/>
          </p:nvSpPr>
          <p:spPr>
            <a:xfrm>
              <a:off x="218440" y="477012"/>
              <a:ext cx="9034780" cy="43180"/>
            </a:xfrm>
            <a:custGeom>
              <a:avLst/>
              <a:gdLst/>
              <a:ahLst/>
              <a:cxnLst/>
              <a:rect l="l" t="t" r="r" b="b"/>
              <a:pathLst>
                <a:path w="9034780" h="43179">
                  <a:moveTo>
                    <a:pt x="9034271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9034271" y="42672"/>
                  </a:lnTo>
                  <a:lnTo>
                    <a:pt x="9034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2084" y="2074671"/>
              <a:ext cx="10901680" cy="1298575"/>
            </a:xfrm>
            <a:custGeom>
              <a:avLst/>
              <a:gdLst/>
              <a:ahLst/>
              <a:cxnLst/>
              <a:rect l="l" t="t" r="r" b="b"/>
              <a:pathLst>
                <a:path w="10901680" h="1298575">
                  <a:moveTo>
                    <a:pt x="3197377" y="0"/>
                  </a:moveTo>
                  <a:lnTo>
                    <a:pt x="903757" y="0"/>
                  </a:lnTo>
                  <a:lnTo>
                    <a:pt x="903757" y="18288"/>
                  </a:lnTo>
                  <a:lnTo>
                    <a:pt x="3197377" y="18288"/>
                  </a:lnTo>
                  <a:lnTo>
                    <a:pt x="3197377" y="0"/>
                  </a:lnTo>
                  <a:close/>
                </a:path>
                <a:path w="10901680" h="1298575">
                  <a:moveTo>
                    <a:pt x="3771925" y="213360"/>
                  </a:moveTo>
                  <a:lnTo>
                    <a:pt x="0" y="213360"/>
                  </a:lnTo>
                  <a:lnTo>
                    <a:pt x="0" y="231648"/>
                  </a:lnTo>
                  <a:lnTo>
                    <a:pt x="3771925" y="231648"/>
                  </a:lnTo>
                  <a:lnTo>
                    <a:pt x="3771925" y="213360"/>
                  </a:lnTo>
                  <a:close/>
                </a:path>
                <a:path w="10901680" h="1298575">
                  <a:moveTo>
                    <a:pt x="3939565" y="640080"/>
                  </a:moveTo>
                  <a:lnTo>
                    <a:pt x="717804" y="640080"/>
                  </a:lnTo>
                  <a:lnTo>
                    <a:pt x="717804" y="658368"/>
                  </a:lnTo>
                  <a:lnTo>
                    <a:pt x="3939565" y="658368"/>
                  </a:lnTo>
                  <a:lnTo>
                    <a:pt x="3939565" y="640080"/>
                  </a:lnTo>
                  <a:close/>
                </a:path>
                <a:path w="10901680" h="1298575">
                  <a:moveTo>
                    <a:pt x="6588277" y="1280160"/>
                  </a:moveTo>
                  <a:lnTo>
                    <a:pt x="798576" y="1280160"/>
                  </a:lnTo>
                  <a:lnTo>
                    <a:pt x="798576" y="1298448"/>
                  </a:lnTo>
                  <a:lnTo>
                    <a:pt x="6588277" y="1298448"/>
                  </a:lnTo>
                  <a:lnTo>
                    <a:pt x="6588277" y="1280160"/>
                  </a:lnTo>
                  <a:close/>
                </a:path>
                <a:path w="10901680" h="1298575">
                  <a:moveTo>
                    <a:pt x="7684033" y="1066800"/>
                  </a:moveTo>
                  <a:lnTo>
                    <a:pt x="4189501" y="1066800"/>
                  </a:lnTo>
                  <a:lnTo>
                    <a:pt x="4189501" y="1085088"/>
                  </a:lnTo>
                  <a:lnTo>
                    <a:pt x="7684033" y="1085088"/>
                  </a:lnTo>
                  <a:lnTo>
                    <a:pt x="7684033" y="1066800"/>
                  </a:lnTo>
                  <a:close/>
                </a:path>
                <a:path w="10901680" h="1298575">
                  <a:moveTo>
                    <a:pt x="10901197" y="0"/>
                  </a:moveTo>
                  <a:lnTo>
                    <a:pt x="6794017" y="0"/>
                  </a:lnTo>
                  <a:lnTo>
                    <a:pt x="6794017" y="18288"/>
                  </a:lnTo>
                  <a:lnTo>
                    <a:pt x="10901197" y="18288"/>
                  </a:lnTo>
                  <a:lnTo>
                    <a:pt x="10901197" y="0"/>
                  </a:lnTo>
                  <a:close/>
                </a:path>
              </a:pathLst>
            </a:custGeom>
            <a:solidFill>
              <a:srgbClr val="2C2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0644" y="3598214"/>
              <a:ext cx="11392027" cy="26776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0644" y="3598214"/>
              <a:ext cx="11392535" cy="2677795"/>
            </a:xfrm>
            <a:custGeom>
              <a:avLst/>
              <a:gdLst/>
              <a:ahLst/>
              <a:cxnLst/>
              <a:rect l="l" t="t" r="r" b="b"/>
              <a:pathLst>
                <a:path w="11392535" h="2677795">
                  <a:moveTo>
                    <a:pt x="0" y="2677667"/>
                  </a:moveTo>
                  <a:lnTo>
                    <a:pt x="11392027" y="2677667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2677667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39953" y="819149"/>
            <a:ext cx="11256010" cy="5398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2.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Processo civil</a:t>
            </a:r>
            <a:r>
              <a:rPr sz="1600" b="1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coletivo</a:t>
            </a:r>
            <a:endParaRPr sz="1600">
              <a:latin typeface="Verdana"/>
              <a:cs typeface="Verdana"/>
            </a:endParaRPr>
          </a:p>
          <a:p>
            <a:pPr marL="31750">
              <a:lnSpc>
                <a:spcPct val="100000"/>
              </a:lnSpc>
              <a:spcBef>
                <a:spcPts val="1335"/>
              </a:spcBef>
            </a:pP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Constituição</a:t>
            </a:r>
            <a:r>
              <a:rPr sz="1400" b="1" spc="-2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Federal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Verdana"/>
              <a:cs typeface="Verdana"/>
            </a:endParaRPr>
          </a:p>
          <a:p>
            <a:pPr marL="31750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 5.º</a:t>
            </a:r>
            <a:r>
              <a:rPr sz="14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400">
              <a:latin typeface="Verdana"/>
              <a:cs typeface="Verdana"/>
            </a:endParaRPr>
          </a:p>
          <a:p>
            <a:pPr marL="31750" marR="312420">
              <a:lnSpc>
                <a:spcPct val="100000"/>
              </a:lnSpc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XXI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entidades associativas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quando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expressamente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autorizadas,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têm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legitimidade para representar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seus 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filiados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judicial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400" b="1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extrajudicialmente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;”</a:t>
            </a:r>
            <a:endParaRPr sz="1400">
              <a:latin typeface="Verdana"/>
              <a:cs typeface="Verdana"/>
            </a:endParaRPr>
          </a:p>
          <a:p>
            <a:pPr marL="5313045">
              <a:lnSpc>
                <a:spcPct val="100000"/>
              </a:lnSpc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***</a:t>
            </a:r>
            <a:endParaRPr sz="1400">
              <a:latin typeface="Verdana"/>
              <a:cs typeface="Verdana"/>
            </a:endParaRPr>
          </a:p>
          <a:p>
            <a:pPr marL="3175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LXX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- 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mandado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segurança coletivo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pode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impetrado</a:t>
            </a:r>
            <a:r>
              <a:rPr sz="1400" spc="-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por:</a:t>
            </a:r>
            <a:endParaRPr sz="1400">
              <a:latin typeface="Verdana"/>
              <a:cs typeface="Verdana"/>
            </a:endParaRPr>
          </a:p>
          <a:p>
            <a:pPr marL="281940" indent="-250825">
              <a:lnSpc>
                <a:spcPct val="100000"/>
              </a:lnSpc>
              <a:buAutoNum type="alphaLcParenR"/>
              <a:tabLst>
                <a:tab pos="28257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partido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político com representação no Congresso</a:t>
            </a:r>
            <a:r>
              <a:rPr sz="1400" spc="-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Nacional;</a:t>
            </a:r>
            <a:endParaRPr sz="1400">
              <a:latin typeface="Verdana"/>
              <a:cs typeface="Verdana"/>
            </a:endParaRPr>
          </a:p>
          <a:p>
            <a:pPr marL="31750" marR="311785">
              <a:lnSpc>
                <a:spcPct val="100000"/>
              </a:lnSpc>
              <a:buAutoNum type="alphaLcParenR"/>
              <a:tabLst>
                <a:tab pos="288290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sindical, entidade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classe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associação legalmente constituída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em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funcionamento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há pelo menos  um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ano,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 defesa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dos interesses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seus membros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400" b="1" spc="-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associados;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Verdana"/>
              <a:cs typeface="Verdana"/>
            </a:endParaRPr>
          </a:p>
          <a:p>
            <a:pPr marL="31750" marR="5080" algn="just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tratando de entidades associativas,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Constituição Federal subordina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propositura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 ação 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um  requisito específico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que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existe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relação aos sindicatos,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qual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seja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de estarem essas associações  expressamente autorizadas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25" dirty="0">
                <a:solidFill>
                  <a:srgbClr val="2C2D2C"/>
                </a:solidFill>
                <a:latin typeface="Verdana"/>
                <a:cs typeface="Verdana"/>
              </a:rPr>
              <a:t>demandar.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diferente, também,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legitimação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impetrar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mandado de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segurança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coletivo, prevista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art. 5.º, LXX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Constituição, que prescinde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autorização especial (individual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coletiva)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substitutos (Súmula 629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STF), ainda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 veicule pretensão que interesse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apenas parte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seus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membros 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associados  (Súmula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630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STF 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21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Lei 12.016/2009)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Pois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bem,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indispensável,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propor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coletiva, autorização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expressa, 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questão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põe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é 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diz como o modo 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autorizar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expressamente: se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individual,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por decisão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assembleia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geral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associados,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por disposição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genérica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próprio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estatuto. Quanto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questão,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resposta tem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sido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dada pela jurisprudência deste Supremo Tribunal Federal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é no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sentido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de que não basta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autorização  estatutária genérica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entidade associativa, sendo indispensável que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declaração expressa exigida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pela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(art.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5.º,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XXI)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seja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manifestada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por ato individual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associado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por deliberação tomada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assembleia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entidade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” (RExp 573.232/SC, </a:t>
            </a:r>
            <a:r>
              <a:rPr sz="1400" spc="-55" dirty="0">
                <a:solidFill>
                  <a:srgbClr val="2C2D2C"/>
                </a:solidFill>
                <a:latin typeface="Verdana"/>
                <a:cs typeface="Verdana"/>
              </a:rPr>
              <a:t>STF,</a:t>
            </a:r>
            <a:r>
              <a:rPr sz="1400" spc="-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2014)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766" y="2652776"/>
            <a:ext cx="106381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spc="-5" dirty="0">
                <a:latin typeface="Verdana"/>
                <a:cs typeface="Verdana"/>
              </a:rPr>
              <a:t>5. </a:t>
            </a:r>
            <a:r>
              <a:rPr sz="4800" i="0" dirty="0">
                <a:latin typeface="Verdana"/>
                <a:cs typeface="Verdana"/>
              </a:rPr>
              <a:t>Princípio </a:t>
            </a:r>
            <a:r>
              <a:rPr sz="4800" i="0" spc="-5" dirty="0">
                <a:latin typeface="Verdana"/>
                <a:cs typeface="Verdana"/>
              </a:rPr>
              <a:t>da</a:t>
            </a:r>
            <a:r>
              <a:rPr sz="4800" i="0" spc="-30" dirty="0">
                <a:latin typeface="Verdana"/>
                <a:cs typeface="Verdana"/>
              </a:rPr>
              <a:t> </a:t>
            </a:r>
            <a:r>
              <a:rPr sz="4800" i="0" spc="-5" dirty="0">
                <a:latin typeface="Verdana"/>
                <a:cs typeface="Verdana"/>
              </a:rPr>
              <a:t>Subsidiariedade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71069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8010" algn="l"/>
              </a:tabLst>
            </a:pPr>
            <a:r>
              <a:rPr sz="3200" dirty="0"/>
              <a:t>5.	Princípio da</a:t>
            </a:r>
            <a:r>
              <a:rPr sz="3200" spc="-45" dirty="0"/>
              <a:t> </a:t>
            </a:r>
            <a:r>
              <a:rPr sz="3200" spc="-5" dirty="0"/>
              <a:t>Subsidiariedade</a:t>
            </a:r>
            <a:endParaRPr sz="3200"/>
          </a:p>
        </p:txBody>
      </p:sp>
      <p:grpSp>
        <p:nvGrpSpPr>
          <p:cNvPr id="6" name="object 6"/>
          <p:cNvGrpSpPr/>
          <p:nvPr/>
        </p:nvGrpSpPr>
        <p:grpSpPr>
          <a:xfrm>
            <a:off x="218440" y="477012"/>
            <a:ext cx="11553190" cy="6030595"/>
            <a:chOff x="218440" y="477012"/>
            <a:chExt cx="11553190" cy="6030595"/>
          </a:xfrm>
        </p:grpSpPr>
        <p:sp>
          <p:nvSpPr>
            <p:cNvPr id="7" name="object 7"/>
            <p:cNvSpPr/>
            <p:nvPr/>
          </p:nvSpPr>
          <p:spPr>
            <a:xfrm>
              <a:off x="218440" y="477012"/>
              <a:ext cx="7084059" cy="43180"/>
            </a:xfrm>
            <a:custGeom>
              <a:avLst/>
              <a:gdLst/>
              <a:ahLst/>
              <a:cxnLst/>
              <a:rect l="l" t="t" r="r" b="b"/>
              <a:pathLst>
                <a:path w="7084059" h="43179">
                  <a:moveTo>
                    <a:pt x="7083552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7083552" y="42672"/>
                  </a:lnTo>
                  <a:lnTo>
                    <a:pt x="70835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7938" y="3918839"/>
              <a:ext cx="11190478" cy="2585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7938" y="3918839"/>
              <a:ext cx="11190605" cy="2585720"/>
            </a:xfrm>
            <a:custGeom>
              <a:avLst/>
              <a:gdLst/>
              <a:ahLst/>
              <a:cxnLst/>
              <a:rect l="l" t="t" r="r" b="b"/>
              <a:pathLst>
                <a:path w="11190605" h="2585720">
                  <a:moveTo>
                    <a:pt x="0" y="2585339"/>
                  </a:moveTo>
                  <a:lnTo>
                    <a:pt x="11190478" y="2585339"/>
                  </a:lnTo>
                  <a:lnTo>
                    <a:pt x="11190478" y="0"/>
                  </a:lnTo>
                  <a:lnTo>
                    <a:pt x="0" y="0"/>
                  </a:lnTo>
                  <a:lnTo>
                    <a:pt x="0" y="2585339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56640" y="898652"/>
            <a:ext cx="11034395" cy="554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D15A3D"/>
                </a:solidFill>
                <a:latin typeface="Verdana"/>
                <a:cs typeface="Verdana"/>
              </a:rPr>
              <a:t>Estado</a:t>
            </a:r>
            <a:r>
              <a:rPr sz="1800" b="1" spc="1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subsidiário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“repartição de competências entre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sociedade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 e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Estado” (BARACHO,</a:t>
            </a:r>
            <a:r>
              <a:rPr sz="18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1995:23)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Verdana"/>
              <a:cs typeface="Verdana"/>
            </a:endParaRPr>
          </a:p>
          <a:p>
            <a:pPr marL="12700" marR="3903345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5.1. </a:t>
            </a: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Sentidos da subsidiariedade (CASSAGNE, 1994:23)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 Sentido negativo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800" b="1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passivo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Limite da intervenção estatal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tarefas que pela natureza competiriam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aos</a:t>
            </a:r>
            <a:r>
              <a:rPr sz="18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particulares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Sentido positivo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800" b="1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ativo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Dever da intervenção estatal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casos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insuficiência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iniciativa</a:t>
            </a:r>
            <a:r>
              <a:rPr sz="18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privada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6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“Atende-se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subsidiariedade sempre que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decisão 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Poder Público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venha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ser tomada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forma mais próxima possível dos cidadãos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que se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destinem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800" spc="-75" dirty="0">
                <a:solidFill>
                  <a:srgbClr val="2C2D2C"/>
                </a:solidFill>
                <a:latin typeface="Verdana"/>
                <a:cs typeface="Verdana"/>
              </a:rPr>
              <a:t>Tal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proximidade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visa 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garantir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órgão administrativo considerará sempre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em suas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decisões:  primeiro, 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sejam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respeitados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direitos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iniciativas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cidadãos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entidades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privadas; segundo,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qualquer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intervenção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administrativa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só se produza em caso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inexistência ou insuficiência da iniciativa individual ou social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 terceiro, que neste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caso,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intervenção só se dará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medida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indispensável para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atender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ao interesse público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legal e legitimamente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definido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 e, quarto, que outros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entes ou órgãos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administrativos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menores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tenham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condições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agir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com eficiência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(MOREIRA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NETO,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2003:</a:t>
            </a:r>
            <a:r>
              <a:rPr sz="18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135)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71069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8010" algn="l"/>
              </a:tabLst>
            </a:pPr>
            <a:r>
              <a:rPr sz="3200" dirty="0"/>
              <a:t>5.	Princípio da</a:t>
            </a:r>
            <a:r>
              <a:rPr sz="3200" spc="-45" dirty="0"/>
              <a:t> </a:t>
            </a:r>
            <a:r>
              <a:rPr sz="3200" spc="-5" dirty="0"/>
              <a:t>Subsidiariedade</a:t>
            </a:r>
            <a:endParaRPr sz="3200"/>
          </a:p>
        </p:txBody>
      </p:sp>
      <p:sp>
        <p:nvSpPr>
          <p:cNvPr id="6" name="object 6"/>
          <p:cNvSpPr/>
          <p:nvPr/>
        </p:nvSpPr>
        <p:spPr>
          <a:xfrm>
            <a:off x="218440" y="477012"/>
            <a:ext cx="7084059" cy="43180"/>
          </a:xfrm>
          <a:custGeom>
            <a:avLst/>
            <a:gdLst/>
            <a:ahLst/>
            <a:cxnLst/>
            <a:rect l="l" t="t" r="r" b="b"/>
            <a:pathLst>
              <a:path w="7084059" h="43179">
                <a:moveTo>
                  <a:pt x="7083552" y="0"/>
                </a:moveTo>
                <a:lnTo>
                  <a:pt x="0" y="0"/>
                </a:lnTo>
                <a:lnTo>
                  <a:pt x="0" y="42672"/>
                </a:lnTo>
                <a:lnTo>
                  <a:pt x="7083552" y="42672"/>
                </a:lnTo>
                <a:lnTo>
                  <a:pt x="70835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5841" y="790447"/>
            <a:ext cx="11235055" cy="5422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5155" lvl="1" indent="-59309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605790" algn="l"/>
              </a:tabLst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Protagonismo das entidades privadas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sem </a:t>
            </a: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fins lucrativos nos segmentos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que</a:t>
            </a:r>
            <a:r>
              <a:rPr sz="1800" b="1" spc="22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lhe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são</a:t>
            </a:r>
            <a:r>
              <a:rPr sz="1800" b="1" spc="-1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próprios.</a:t>
            </a:r>
            <a:endParaRPr sz="1800">
              <a:latin typeface="Verdana"/>
              <a:cs typeface="Verdana"/>
            </a:endParaRPr>
          </a:p>
          <a:p>
            <a:pPr marL="137795">
              <a:lnSpc>
                <a:spcPct val="100000"/>
              </a:lnSpc>
              <a:spcBef>
                <a:spcPts val="1689"/>
              </a:spcBef>
            </a:pP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Constituição</a:t>
            </a:r>
            <a:r>
              <a:rPr sz="1600" b="1" spc="3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Federal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Verdana"/>
              <a:cs typeface="Verdana"/>
            </a:endParaRPr>
          </a:p>
          <a:p>
            <a:pPr marL="137795">
              <a:lnSpc>
                <a:spcPct val="100000"/>
              </a:lnSpc>
            </a:pP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Saúde</a:t>
            </a:r>
            <a:endParaRPr sz="1600">
              <a:latin typeface="Verdana"/>
              <a:cs typeface="Verdana"/>
            </a:endParaRPr>
          </a:p>
          <a:p>
            <a:pPr marL="137795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199.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assistência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saúde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livre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iniciativa</a:t>
            </a:r>
            <a:r>
              <a:rPr sz="1600" b="1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privada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 marL="137795" marR="5080" algn="just">
              <a:lnSpc>
                <a:spcPct val="100000"/>
              </a:lnSpc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§1º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As instituições privadas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poderão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participar 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complementar do sistema único 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saúde,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segundo diretrizes deste, mediante contrato de direito público ou convênio,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tendo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preferência as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filantrópicas e as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sem fins</a:t>
            </a:r>
            <a:r>
              <a:rPr sz="1600" b="1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lucrativos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Verdana"/>
              <a:cs typeface="Verdana"/>
            </a:endParaRPr>
          </a:p>
          <a:p>
            <a:pPr marL="137795" algn="just">
              <a:lnSpc>
                <a:spcPct val="100000"/>
              </a:lnSpc>
            </a:pP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Assistência</a:t>
            </a:r>
            <a:r>
              <a:rPr sz="1600" b="1" spc="4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Social</a:t>
            </a:r>
            <a:endParaRPr sz="1600">
              <a:latin typeface="Verdana"/>
              <a:cs typeface="Verdana"/>
            </a:endParaRPr>
          </a:p>
          <a:p>
            <a:pPr marL="137795" marR="5080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204. 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ações governamentais na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área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assistência social serão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realizadas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recursos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orçamento da seguridade social,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previstos no art.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195, além de outras fontes, 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organizadas com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base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nas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seguintes</a:t>
            </a:r>
            <a:r>
              <a:rPr sz="16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diretrizes: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Verdana"/>
              <a:cs typeface="Verdana"/>
            </a:endParaRPr>
          </a:p>
          <a:p>
            <a:pPr marL="137795" marR="6350" lvl="2" algn="just">
              <a:lnSpc>
                <a:spcPct val="100000"/>
              </a:lnSpc>
              <a:buAutoNum type="romanUcPeriod"/>
              <a:tabLst>
                <a:tab pos="35496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descentralização político-administrativa,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cabendo a coordenação 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normas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gerais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esfera  federal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coordenação e a execução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respectivos programas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às esferas estadual e municipal,  bem como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entidades beneficentes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assistência</a:t>
            </a:r>
            <a:r>
              <a:rPr sz="1600" b="1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600">
              <a:latin typeface="Verdana"/>
              <a:cs typeface="Verdana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Clr>
                <a:srgbClr val="2C2D2C"/>
              </a:buClr>
              <a:buFont typeface="Verdana"/>
              <a:buAutoNum type="romanUcPeriod"/>
            </a:pPr>
            <a:endParaRPr sz="1550">
              <a:latin typeface="Verdana"/>
              <a:cs typeface="Verdana"/>
            </a:endParaRPr>
          </a:p>
          <a:p>
            <a:pPr marL="137795" marR="5715" lvl="2" algn="just">
              <a:lnSpc>
                <a:spcPct val="100000"/>
              </a:lnSpc>
              <a:buAutoNum type="romanUcPeriod"/>
              <a:tabLst>
                <a:tab pos="438784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participação da população,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organizações representativas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na formulação das </a:t>
            </a:r>
            <a:r>
              <a:rPr sz="1600" spc="5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políticas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no controle das ações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todos os</a:t>
            </a:r>
            <a:r>
              <a:rPr sz="16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níveis.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841" y="765429"/>
            <a:ext cx="11236325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25"/>
              </a:lnSpc>
              <a:spcBef>
                <a:spcPts val="95"/>
              </a:spcBef>
            </a:pP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Educação</a:t>
            </a:r>
            <a:endParaRPr sz="1600">
              <a:latin typeface="Verdana"/>
              <a:cs typeface="Verdana"/>
            </a:endParaRPr>
          </a:p>
          <a:p>
            <a:pPr marL="12700" marR="9525">
              <a:lnSpc>
                <a:spcPts val="1730"/>
              </a:lnSpc>
              <a:spcBef>
                <a:spcPts val="12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213.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recursos públicos serão destinados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às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escolas públicas, podendo ser dirigidos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escolas </a:t>
            </a:r>
            <a:r>
              <a:rPr sz="1600" b="1" spc="5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comunitárias, confessionais ou filantrópicas,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definidas em lei,</a:t>
            </a:r>
            <a:r>
              <a:rPr sz="1600" spc="3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que:</a:t>
            </a:r>
            <a:endParaRPr sz="1600">
              <a:latin typeface="Verdana"/>
              <a:cs typeface="Verdana"/>
            </a:endParaRPr>
          </a:p>
          <a:p>
            <a:pPr marL="169545" indent="-157480">
              <a:lnSpc>
                <a:spcPts val="1605"/>
              </a:lnSpc>
              <a:buAutoNum type="romanUcPeriod"/>
              <a:tabLst>
                <a:tab pos="17018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comprovem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finalidade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não-lucrativa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apliquem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seus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excedentes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financeiros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6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educação;</a:t>
            </a:r>
            <a:endParaRPr sz="1600">
              <a:latin typeface="Verdana"/>
              <a:cs typeface="Verdana"/>
            </a:endParaRPr>
          </a:p>
          <a:p>
            <a:pPr marL="274320" indent="-262255">
              <a:lnSpc>
                <a:spcPts val="1730"/>
              </a:lnSpc>
              <a:buAutoNum type="romanUcPeriod"/>
              <a:tabLst>
                <a:tab pos="27495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assegurem</a:t>
            </a:r>
            <a:r>
              <a:rPr sz="16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destinação</a:t>
            </a:r>
            <a:r>
              <a:rPr sz="16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seu</a:t>
            </a:r>
            <a:r>
              <a:rPr sz="16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patrimônio</a:t>
            </a:r>
            <a:r>
              <a:rPr sz="16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outra</a:t>
            </a:r>
            <a:r>
              <a:rPr sz="1600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escola</a:t>
            </a:r>
            <a:r>
              <a:rPr sz="16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comunitária,</a:t>
            </a:r>
            <a:r>
              <a:rPr sz="16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filantrópica</a:t>
            </a:r>
            <a:r>
              <a:rPr sz="16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confessional,</a:t>
            </a:r>
            <a:r>
              <a:rPr sz="16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825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 caso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encerramento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suas</a:t>
            </a:r>
            <a:r>
              <a:rPr sz="16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atividades.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825"/>
              </a:lnSpc>
              <a:spcBef>
                <a:spcPts val="1535"/>
              </a:spcBef>
            </a:pP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Cultura</a:t>
            </a:r>
            <a:endParaRPr sz="1600">
              <a:latin typeface="Verdana"/>
              <a:cs typeface="Verdana"/>
            </a:endParaRPr>
          </a:p>
          <a:p>
            <a:pPr marL="12700" marR="6985" algn="just">
              <a:lnSpc>
                <a:spcPts val="1730"/>
              </a:lnSpc>
              <a:spcBef>
                <a:spcPts val="12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216.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Constituem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patrimônio cultural brasileiro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bens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natureza material e imaterial,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tomados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individualmente ou em conjunto,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portadores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referência à identidade, à ação, à memória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diferentes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grupos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formadores da sociedade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brasileira,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quais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6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incluem: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ts val="1605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§1.º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1600" b="1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Público,</a:t>
            </a:r>
            <a:r>
              <a:rPr sz="16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com</a:t>
            </a:r>
            <a:r>
              <a:rPr sz="1600" b="1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colaboração</a:t>
            </a:r>
            <a:r>
              <a:rPr sz="16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comunidade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6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promoverá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protegerá</a:t>
            </a:r>
            <a:r>
              <a:rPr sz="16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patrimônio</a:t>
            </a:r>
            <a:r>
              <a:rPr sz="16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cultural</a:t>
            </a:r>
            <a:endParaRPr sz="1600">
              <a:latin typeface="Verdana"/>
              <a:cs typeface="Verdana"/>
            </a:endParaRPr>
          </a:p>
          <a:p>
            <a:pPr marL="12700" marR="8890" algn="just">
              <a:lnSpc>
                <a:spcPts val="1730"/>
              </a:lnSpc>
              <a:spcBef>
                <a:spcPts val="120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brasileiro,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 meio de inventários,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registros,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vigilância, tombamento e desapropriação, e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outras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formas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acautelamento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preservação.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ts val="1825"/>
              </a:lnSpc>
              <a:spcBef>
                <a:spcPts val="1510"/>
              </a:spcBef>
            </a:pP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Família, criança e</a:t>
            </a:r>
            <a:r>
              <a:rPr sz="1600" b="1" spc="6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idoso</a:t>
            </a:r>
            <a:endParaRPr sz="1600">
              <a:latin typeface="Verdana"/>
              <a:cs typeface="Verdana"/>
            </a:endParaRPr>
          </a:p>
          <a:p>
            <a:pPr marL="12700" marR="5080" algn="just">
              <a:lnSpc>
                <a:spcPts val="1730"/>
              </a:lnSpc>
              <a:spcBef>
                <a:spcPts val="12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227.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dever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 família, da sociedade 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Estado assegurar à criança,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adolescente e 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ao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jovem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absoluta prioridade, o direito à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vida,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à saúde, à alimentação, à educação, ao </a:t>
            </a:r>
            <a:r>
              <a:rPr sz="1600" spc="-45" dirty="0">
                <a:solidFill>
                  <a:srgbClr val="2C2D2C"/>
                </a:solidFill>
                <a:latin typeface="Verdana"/>
                <a:cs typeface="Verdana"/>
              </a:rPr>
              <a:t>lazer,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à  profissionalização, à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cultura,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à dignidade,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respeito, à liberdade e à convivência familiar e comunitária,  além de colocá-los 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salvo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toda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negligência, discriminação, exploração, violência, crueldade e  opressão.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ts val="16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§1.º</a:t>
            </a:r>
            <a:r>
              <a:rPr sz="16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6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promoverá</a:t>
            </a:r>
            <a:r>
              <a:rPr sz="1600" b="1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programas</a:t>
            </a:r>
            <a:r>
              <a:rPr sz="1600" b="1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1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assistência</a:t>
            </a:r>
            <a:r>
              <a:rPr sz="1600" b="1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integra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6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saúde</a:t>
            </a:r>
            <a:r>
              <a:rPr sz="1600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spc="1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criança,</a:t>
            </a:r>
            <a:r>
              <a:rPr sz="16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1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adolescente</a:t>
            </a:r>
            <a:r>
              <a:rPr sz="1600" spc="1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600">
              <a:latin typeface="Verdana"/>
              <a:cs typeface="Verdana"/>
            </a:endParaRPr>
          </a:p>
          <a:p>
            <a:pPr marL="12700" marR="6350" algn="just">
              <a:lnSpc>
                <a:spcPts val="1730"/>
              </a:lnSpc>
              <a:spcBef>
                <a:spcPts val="120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jovem,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admitida a participação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governamentais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mediante políticas específicas e  obedecendo aos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seguintes</a:t>
            </a:r>
            <a:r>
              <a:rPr sz="16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preceitos: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3823" y="0"/>
            <a:ext cx="11398885" cy="591185"/>
            <a:chOff x="123823" y="0"/>
            <a:chExt cx="11398885" cy="591185"/>
          </a:xfrm>
        </p:grpSpPr>
        <p:sp>
          <p:nvSpPr>
            <p:cNvPr id="4" name="object 4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71069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8010" algn="l"/>
              </a:tabLst>
            </a:pPr>
            <a:r>
              <a:rPr sz="3200" dirty="0"/>
              <a:t>5.	Princípio da</a:t>
            </a:r>
            <a:r>
              <a:rPr sz="3200" spc="-45" dirty="0"/>
              <a:t> </a:t>
            </a:r>
            <a:r>
              <a:rPr sz="3200" spc="-5" dirty="0"/>
              <a:t>Subsidiariedade</a:t>
            </a:r>
            <a:endParaRPr sz="3200"/>
          </a:p>
        </p:txBody>
      </p:sp>
      <p:sp>
        <p:nvSpPr>
          <p:cNvPr id="7" name="object 7"/>
          <p:cNvSpPr/>
          <p:nvPr/>
        </p:nvSpPr>
        <p:spPr>
          <a:xfrm>
            <a:off x="218440" y="477012"/>
            <a:ext cx="7084059" cy="43180"/>
          </a:xfrm>
          <a:custGeom>
            <a:avLst/>
            <a:gdLst/>
            <a:ahLst/>
            <a:cxnLst/>
            <a:rect l="l" t="t" r="r" b="b"/>
            <a:pathLst>
              <a:path w="7084059" h="43179">
                <a:moveTo>
                  <a:pt x="7083552" y="0"/>
                </a:moveTo>
                <a:lnTo>
                  <a:pt x="0" y="0"/>
                </a:lnTo>
                <a:lnTo>
                  <a:pt x="0" y="42672"/>
                </a:lnTo>
                <a:lnTo>
                  <a:pt x="7083552" y="42672"/>
                </a:lnTo>
                <a:lnTo>
                  <a:pt x="70835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766" y="2652776"/>
            <a:ext cx="104552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spc="-5" dirty="0">
                <a:latin typeface="Verdana"/>
                <a:cs typeface="Verdana"/>
              </a:rPr>
              <a:t>6. </a:t>
            </a:r>
            <a:r>
              <a:rPr sz="4800" i="0" dirty="0">
                <a:latin typeface="Verdana"/>
                <a:cs typeface="Verdana"/>
              </a:rPr>
              <a:t>Tributação e Terceiro</a:t>
            </a:r>
            <a:r>
              <a:rPr sz="4800" i="0" spc="-70" dirty="0">
                <a:latin typeface="Verdana"/>
                <a:cs typeface="Verdana"/>
              </a:rPr>
              <a:t> </a:t>
            </a:r>
            <a:r>
              <a:rPr sz="4800" i="0" spc="-5" dirty="0">
                <a:latin typeface="Verdana"/>
                <a:cs typeface="Verdana"/>
              </a:rPr>
              <a:t>Setor.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683958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8010" algn="l"/>
              </a:tabLst>
            </a:pPr>
            <a:r>
              <a:rPr sz="3200" dirty="0"/>
              <a:t>6.	Tributação e Terceiro</a:t>
            </a:r>
            <a:r>
              <a:rPr sz="3200" spc="-45" dirty="0"/>
              <a:t> </a:t>
            </a:r>
            <a:r>
              <a:rPr sz="3200" spc="-5" dirty="0"/>
              <a:t>Setor</a:t>
            </a:r>
            <a:endParaRPr sz="3200"/>
          </a:p>
        </p:txBody>
      </p:sp>
      <p:grpSp>
        <p:nvGrpSpPr>
          <p:cNvPr id="6" name="object 6"/>
          <p:cNvGrpSpPr/>
          <p:nvPr/>
        </p:nvGrpSpPr>
        <p:grpSpPr>
          <a:xfrm>
            <a:off x="218440" y="477012"/>
            <a:ext cx="11304270" cy="5347335"/>
            <a:chOff x="218440" y="477012"/>
            <a:chExt cx="11304270" cy="5347335"/>
          </a:xfrm>
        </p:grpSpPr>
        <p:sp>
          <p:nvSpPr>
            <p:cNvPr id="7" name="object 7"/>
            <p:cNvSpPr/>
            <p:nvPr/>
          </p:nvSpPr>
          <p:spPr>
            <a:xfrm>
              <a:off x="218440" y="477012"/>
              <a:ext cx="6812280" cy="43180"/>
            </a:xfrm>
            <a:custGeom>
              <a:avLst/>
              <a:gdLst/>
              <a:ahLst/>
              <a:cxnLst/>
              <a:rect l="l" t="t" r="r" b="b"/>
              <a:pathLst>
                <a:path w="6812280" h="43179">
                  <a:moveTo>
                    <a:pt x="6812280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6812280" y="42672"/>
                  </a:lnTo>
                  <a:lnTo>
                    <a:pt x="68122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4566" y="3486530"/>
              <a:ext cx="11061700" cy="297180"/>
            </a:xfrm>
            <a:custGeom>
              <a:avLst/>
              <a:gdLst/>
              <a:ahLst/>
              <a:cxnLst/>
              <a:rect l="l" t="t" r="r" b="b"/>
              <a:pathLst>
                <a:path w="11061700" h="297179">
                  <a:moveTo>
                    <a:pt x="5744007" y="274320"/>
                  </a:moveTo>
                  <a:lnTo>
                    <a:pt x="0" y="274320"/>
                  </a:lnTo>
                  <a:lnTo>
                    <a:pt x="0" y="297180"/>
                  </a:lnTo>
                  <a:lnTo>
                    <a:pt x="5744007" y="297180"/>
                  </a:lnTo>
                  <a:lnTo>
                    <a:pt x="5744007" y="274320"/>
                  </a:lnTo>
                  <a:close/>
                </a:path>
                <a:path w="11061700" h="297179">
                  <a:moveTo>
                    <a:pt x="11061243" y="0"/>
                  </a:moveTo>
                  <a:lnTo>
                    <a:pt x="3397046" y="0"/>
                  </a:lnTo>
                  <a:lnTo>
                    <a:pt x="3397046" y="22860"/>
                  </a:lnTo>
                  <a:lnTo>
                    <a:pt x="11061243" y="22860"/>
                  </a:lnTo>
                  <a:lnTo>
                    <a:pt x="11061243" y="0"/>
                  </a:lnTo>
                  <a:close/>
                </a:path>
              </a:pathLst>
            </a:custGeom>
            <a:solidFill>
              <a:srgbClr val="2C2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8193" y="4343768"/>
              <a:ext cx="11140821" cy="14773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8193" y="4343768"/>
              <a:ext cx="11141075" cy="1477645"/>
            </a:xfrm>
            <a:custGeom>
              <a:avLst/>
              <a:gdLst/>
              <a:ahLst/>
              <a:cxnLst/>
              <a:rect l="l" t="t" r="r" b="b"/>
              <a:pathLst>
                <a:path w="11141075" h="1477645">
                  <a:moveTo>
                    <a:pt x="0" y="1477391"/>
                  </a:moveTo>
                  <a:lnTo>
                    <a:pt x="11140821" y="1477391"/>
                  </a:lnTo>
                  <a:lnTo>
                    <a:pt x="11140821" y="0"/>
                  </a:lnTo>
                  <a:lnTo>
                    <a:pt x="0" y="0"/>
                  </a:lnTo>
                  <a:lnTo>
                    <a:pt x="0" y="147739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51840" y="1035811"/>
            <a:ext cx="11091545" cy="4738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Constituição</a:t>
            </a:r>
            <a:r>
              <a:rPr sz="1800" b="1" spc="1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Federal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18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150.</a:t>
            </a:r>
            <a:r>
              <a:rPr sz="18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Sem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prejuízo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outras</a:t>
            </a:r>
            <a:r>
              <a:rPr sz="18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garantias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asseguradas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contribuinte,</a:t>
            </a:r>
            <a:r>
              <a:rPr sz="18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18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vedado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8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União,</a:t>
            </a:r>
            <a:r>
              <a:rPr sz="18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aos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Estados, ao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Distrito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aos</a:t>
            </a:r>
            <a:r>
              <a:rPr sz="18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Municípios:</a:t>
            </a:r>
            <a:endParaRPr sz="1800">
              <a:latin typeface="Verdana"/>
              <a:cs typeface="Verdana"/>
            </a:endParaRPr>
          </a:p>
          <a:p>
            <a:pPr marL="532574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***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VI - instituir impostos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sobre:</a:t>
            </a:r>
            <a:endParaRPr sz="1800">
              <a:latin typeface="Verdana"/>
              <a:cs typeface="Verdana"/>
            </a:endParaRPr>
          </a:p>
          <a:p>
            <a:pPr marL="532574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***</a:t>
            </a:r>
            <a:endParaRPr sz="1800">
              <a:latin typeface="Verdana"/>
              <a:cs typeface="Verdana"/>
            </a:endParaRPr>
          </a:p>
          <a:p>
            <a:pPr marL="12700" marR="7620" algn="just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c) patrimônio, renda ou serviços 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partidos políticos,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inclusive suas fundações, das entidades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sindicais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trabalhadores,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das instituições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educação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assistência social, sem  fins lucrativos, atendidos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requisitos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800" b="1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Verdana"/>
              <a:cs typeface="Verdana"/>
            </a:endParaRPr>
          </a:p>
          <a:p>
            <a:pPr marL="117475" marR="508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preceito estampado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150, VI, "c",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Lei Maior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estimula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sociedade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a, sem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fins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lucrativos,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agir 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benefício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das pessoas carentes,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suprindo, destarte,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 insuficiências das  pessoas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políticas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no campo da assistência social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imunidade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impostos, no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caso,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uma  pequena compensação 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muito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estas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entidades altruísticas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fazem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favor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mais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necessitados” (CARRAZZA, 2013:</a:t>
            </a:r>
            <a:r>
              <a:rPr sz="18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897)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93209" y="594106"/>
            <a:ext cx="37299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z="3200" i="0" spc="-8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3200" i="0" spc="-5"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pc="-5" dirty="0"/>
              <a:t>Bases Constitucionais do </a:t>
            </a:r>
            <a:r>
              <a:rPr spc="-30" dirty="0"/>
              <a:t>Terceiro</a:t>
            </a:r>
            <a:r>
              <a:rPr spc="10" dirty="0"/>
              <a:t> </a:t>
            </a:r>
            <a:r>
              <a:rPr spc="-45" dirty="0"/>
              <a:t>Setor.</a:t>
            </a:r>
          </a:p>
          <a:p>
            <a:pPr marL="1002665" marR="8890" lvl="1">
              <a:lnSpc>
                <a:spcPts val="1939"/>
              </a:lnSpc>
              <a:spcBef>
                <a:spcPts val="1830"/>
              </a:spcBef>
              <a:buClr>
                <a:srgbClr val="D15A3D"/>
              </a:buClr>
              <a:buAutoNum type="arabicPeriod"/>
              <a:tabLst>
                <a:tab pos="154178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Princípios constitucionais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a  importância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caracterização</a:t>
            </a:r>
            <a:r>
              <a:rPr sz="1800" spc="-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 regime jurídico do 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o  Direito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Administrativo.</a:t>
            </a:r>
            <a:endParaRPr sz="1800">
              <a:latin typeface="Verdana"/>
              <a:cs typeface="Verdana"/>
            </a:endParaRPr>
          </a:p>
          <a:p>
            <a:pPr marL="1002665" marR="5080" lvl="1">
              <a:lnSpc>
                <a:spcPts val="1939"/>
              </a:lnSpc>
              <a:spcBef>
                <a:spcPts val="1820"/>
              </a:spcBef>
              <a:buClr>
                <a:srgbClr val="D15A3D"/>
              </a:buClr>
              <a:buAutoNum type="arabicPeriod"/>
              <a:tabLst>
                <a:tab pos="154178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 Democrático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Direito 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Democrática: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Princípio da Legitimidade</a:t>
            </a:r>
            <a:endParaRPr sz="18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1565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pc="-5" dirty="0"/>
              <a:t>Princípio da Cidadania</a:t>
            </a:r>
          </a:p>
          <a:p>
            <a:pPr marL="469900" indent="-457200">
              <a:lnSpc>
                <a:spcPct val="100000"/>
              </a:lnSpc>
              <a:spcBef>
                <a:spcPts val="1585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/>
              <a:t>Princípio </a:t>
            </a:r>
            <a:r>
              <a:rPr spc="-5" dirty="0"/>
              <a:t>da Solidariedade</a:t>
            </a:r>
          </a:p>
          <a:p>
            <a:pPr marL="469900" indent="-457200">
              <a:lnSpc>
                <a:spcPct val="100000"/>
              </a:lnSpc>
              <a:spcBef>
                <a:spcPts val="1585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pc="-5" dirty="0"/>
              <a:t>Princípio da Liberdade de</a:t>
            </a:r>
            <a:r>
              <a:rPr spc="30" dirty="0"/>
              <a:t> </a:t>
            </a:r>
            <a:r>
              <a:rPr dirty="0"/>
              <a:t>Associação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18529" y="1442669"/>
            <a:ext cx="5451475" cy="2943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D15A3D"/>
              </a:buClr>
              <a:buAutoNum type="arabicPeriod" startAt="5"/>
              <a:tabLst>
                <a:tab pos="469265" algn="l"/>
                <a:tab pos="46990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Subsidiariedade</a:t>
            </a:r>
            <a:endParaRPr sz="1800">
              <a:latin typeface="Verdana"/>
              <a:cs typeface="Verdana"/>
            </a:endParaRPr>
          </a:p>
          <a:p>
            <a:pPr marL="1464945" lvl="1" indent="-538480">
              <a:lnSpc>
                <a:spcPct val="100000"/>
              </a:lnSpc>
              <a:spcBef>
                <a:spcPts val="1585"/>
              </a:spcBef>
              <a:buClr>
                <a:srgbClr val="D15A3D"/>
              </a:buClr>
              <a:buAutoNum type="arabicPeriod"/>
              <a:tabLst>
                <a:tab pos="146558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Sentidos da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subsidiariedade.</a:t>
            </a:r>
            <a:endParaRPr sz="1800">
              <a:latin typeface="Verdana"/>
              <a:cs typeface="Verdana"/>
            </a:endParaRPr>
          </a:p>
          <a:p>
            <a:pPr marL="927100" marR="738505" lvl="1">
              <a:lnSpc>
                <a:spcPct val="90100"/>
              </a:lnSpc>
              <a:spcBef>
                <a:spcPts val="1800"/>
              </a:spcBef>
              <a:buClr>
                <a:srgbClr val="D15A3D"/>
              </a:buClr>
              <a:buAutoNum type="arabicPeriod"/>
              <a:tabLst>
                <a:tab pos="146558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Protagonismo das entidades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privadas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lucrativos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segmentos 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lhe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são próprios.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580"/>
              </a:spcBef>
              <a:buClr>
                <a:srgbClr val="D15A3D"/>
              </a:buClr>
              <a:buAutoNum type="arabicPeriod" startAt="5"/>
              <a:tabLst>
                <a:tab pos="355600" algn="l"/>
              </a:tabLst>
            </a:pP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Tributação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18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1800">
              <a:latin typeface="Verdana"/>
              <a:cs typeface="Verdana"/>
            </a:endParaRPr>
          </a:p>
          <a:p>
            <a:pPr marL="355600" marR="5080" indent="-342900">
              <a:lnSpc>
                <a:spcPts val="1939"/>
              </a:lnSpc>
              <a:spcBef>
                <a:spcPts val="1835"/>
              </a:spcBef>
              <a:buClr>
                <a:srgbClr val="D15A3D"/>
              </a:buClr>
              <a:buAutoNum type="arabicPeriod" startAt="5"/>
              <a:tabLst>
                <a:tab pos="35560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Aplicabilidade dos Princípios Administrativos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766" y="2652776"/>
            <a:ext cx="100945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spc="-5" dirty="0">
                <a:latin typeface="Verdana"/>
                <a:cs typeface="Verdana"/>
              </a:rPr>
              <a:t>7. Princípios</a:t>
            </a:r>
            <a:r>
              <a:rPr sz="4800" i="0" spc="-55" dirty="0">
                <a:latin typeface="Verdana"/>
                <a:cs typeface="Verdana"/>
              </a:rPr>
              <a:t> </a:t>
            </a:r>
            <a:r>
              <a:rPr sz="4800" i="0" spc="-5" dirty="0">
                <a:latin typeface="Verdana"/>
                <a:cs typeface="Verdana"/>
              </a:rPr>
              <a:t>Administrativos.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66001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8010" algn="l"/>
              </a:tabLst>
            </a:pPr>
            <a:r>
              <a:rPr sz="3200" dirty="0"/>
              <a:t>7.	Princípios</a:t>
            </a:r>
            <a:r>
              <a:rPr sz="3200" spc="-35" dirty="0"/>
              <a:t> </a:t>
            </a:r>
            <a:r>
              <a:rPr sz="3200" spc="-5" dirty="0"/>
              <a:t>Administrativos</a:t>
            </a:r>
            <a:endParaRPr sz="3200"/>
          </a:p>
        </p:txBody>
      </p:sp>
      <p:grpSp>
        <p:nvGrpSpPr>
          <p:cNvPr id="6" name="object 6"/>
          <p:cNvGrpSpPr/>
          <p:nvPr/>
        </p:nvGrpSpPr>
        <p:grpSpPr>
          <a:xfrm>
            <a:off x="218440" y="477012"/>
            <a:ext cx="11822430" cy="5029200"/>
            <a:chOff x="218440" y="477012"/>
            <a:chExt cx="11822430" cy="5029200"/>
          </a:xfrm>
        </p:grpSpPr>
        <p:sp>
          <p:nvSpPr>
            <p:cNvPr id="7" name="object 7"/>
            <p:cNvSpPr/>
            <p:nvPr/>
          </p:nvSpPr>
          <p:spPr>
            <a:xfrm>
              <a:off x="218440" y="477012"/>
              <a:ext cx="6576059" cy="43180"/>
            </a:xfrm>
            <a:custGeom>
              <a:avLst/>
              <a:gdLst/>
              <a:ahLst/>
              <a:cxnLst/>
              <a:rect l="l" t="t" r="r" b="b"/>
              <a:pathLst>
                <a:path w="6576059" h="43179">
                  <a:moveTo>
                    <a:pt x="6576059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6576059" y="42672"/>
                  </a:lnTo>
                  <a:lnTo>
                    <a:pt x="65760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538336" y="2363216"/>
              <a:ext cx="3499230" cy="31393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538336" y="2363216"/>
              <a:ext cx="3499485" cy="3139440"/>
            </a:xfrm>
            <a:custGeom>
              <a:avLst/>
              <a:gdLst/>
              <a:ahLst/>
              <a:cxnLst/>
              <a:rect l="l" t="t" r="r" b="b"/>
              <a:pathLst>
                <a:path w="3499484" h="3139440">
                  <a:moveTo>
                    <a:pt x="0" y="3139313"/>
                  </a:moveTo>
                  <a:lnTo>
                    <a:pt x="3499230" y="3139313"/>
                  </a:lnTo>
                  <a:lnTo>
                    <a:pt x="3499230" y="0"/>
                  </a:lnTo>
                  <a:lnTo>
                    <a:pt x="0" y="0"/>
                  </a:lnTo>
                  <a:lnTo>
                    <a:pt x="0" y="31393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05841" y="2290699"/>
            <a:ext cx="79025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25880" algn="l"/>
                <a:tab pos="3159760" algn="l"/>
                <a:tab pos="4571365" algn="l"/>
                <a:tab pos="6002020" algn="l"/>
                <a:tab pos="7720330" algn="l"/>
              </a:tabLst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ga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id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ad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mor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lid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ad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pu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mi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e,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841" y="2504058"/>
            <a:ext cx="29660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também,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seguintes</a:t>
            </a:r>
            <a:r>
              <a:rPr sz="1400" spc="-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preceitos: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5841" y="2930779"/>
            <a:ext cx="33743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D15A3D"/>
                </a:solidFill>
                <a:latin typeface="Verdana"/>
                <a:cs typeface="Verdana"/>
              </a:rPr>
              <a:t>Lei </a:t>
            </a: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Federal n.º 9.790/99</a:t>
            </a:r>
            <a:r>
              <a:rPr sz="1400" b="1" spc="-6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(OSCIP)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5841" y="3144138"/>
            <a:ext cx="79038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4.º Atendido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disposto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 art.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3o,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exige-se ainda,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qualificarem-se</a:t>
            </a:r>
            <a:r>
              <a:rPr sz="14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como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5841" y="3357448"/>
            <a:ext cx="790448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51915" algn="l"/>
                <a:tab pos="1713230" algn="l"/>
                <a:tab pos="2769235" algn="l"/>
                <a:tab pos="3292475" algn="l"/>
                <a:tab pos="3653154" algn="l"/>
                <a:tab pos="4633595" algn="l"/>
                <a:tab pos="5471795" algn="l"/>
                <a:tab pos="5946140" algn="l"/>
                <a:tab pos="6287135" algn="l"/>
                <a:tab pos="7141209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Organizações	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	Sociedade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Civil	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Interesse	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Público,	que	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pessoas	jurídicas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5841" y="3571113"/>
            <a:ext cx="79013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interessadas</a:t>
            </a:r>
            <a:r>
              <a:rPr sz="14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sejam</a:t>
            </a:r>
            <a:r>
              <a:rPr sz="14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regidas</a:t>
            </a:r>
            <a:r>
              <a:rPr sz="1400" b="1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400" b="1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estatutos</a:t>
            </a:r>
            <a:r>
              <a:rPr sz="1400" b="1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cujas</a:t>
            </a:r>
            <a:r>
              <a:rPr sz="14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normas</a:t>
            </a:r>
            <a:r>
              <a:rPr sz="14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expressamente</a:t>
            </a:r>
            <a:r>
              <a:rPr sz="14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disponham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5841" y="3784472"/>
            <a:ext cx="6019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sobre: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5841" y="3997833"/>
            <a:ext cx="79019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 - 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observância dos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princípios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legalidade,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impessoalidade,</a:t>
            </a:r>
            <a:r>
              <a:rPr sz="1400" b="1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moralidade,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5841" y="4211192"/>
            <a:ext cx="43586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publicidade, economicidade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da</a:t>
            </a:r>
            <a:r>
              <a:rPr sz="1400" b="1" spc="-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eficiência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5841" y="4637988"/>
            <a:ext cx="68472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D15A3D"/>
                </a:solidFill>
                <a:latin typeface="Verdana"/>
                <a:cs typeface="Verdana"/>
              </a:rPr>
              <a:t>Lei </a:t>
            </a: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Federal n.º </a:t>
            </a:r>
            <a:r>
              <a:rPr sz="1400" b="1" dirty="0">
                <a:solidFill>
                  <a:srgbClr val="D15A3D"/>
                </a:solidFill>
                <a:latin typeface="Verdana"/>
                <a:cs typeface="Verdana"/>
              </a:rPr>
              <a:t>13.019/14 (MROSC </a:t>
            </a: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ou </a:t>
            </a:r>
            <a:r>
              <a:rPr sz="1400" b="1" dirty="0">
                <a:solidFill>
                  <a:srgbClr val="D15A3D"/>
                </a:solidFill>
                <a:latin typeface="Verdana"/>
                <a:cs typeface="Verdana"/>
              </a:rPr>
              <a:t>Lei das </a:t>
            </a: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Parcerias</a:t>
            </a:r>
            <a:r>
              <a:rPr sz="1400" b="1" spc="-114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Voluntárias)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5841" y="4851653"/>
            <a:ext cx="7902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1544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1400" spc="3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5.º	O</a:t>
            </a:r>
            <a:r>
              <a:rPr sz="14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regime</a:t>
            </a:r>
            <a:r>
              <a:rPr sz="1400" spc="3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jurídico</a:t>
            </a:r>
            <a:r>
              <a:rPr sz="1400" spc="3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400" spc="3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trata</a:t>
            </a:r>
            <a:r>
              <a:rPr sz="14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esta</a:t>
            </a:r>
            <a:r>
              <a:rPr sz="14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400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tem</a:t>
            </a:r>
            <a:r>
              <a:rPr sz="1400" spc="3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como</a:t>
            </a:r>
            <a:r>
              <a:rPr sz="1400" spc="3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fundamentos</a:t>
            </a:r>
            <a:r>
              <a:rPr sz="1400" spc="3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3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gestão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5841" y="5065014"/>
            <a:ext cx="790320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9145" algn="l"/>
                <a:tab pos="2066925" algn="l"/>
                <a:tab pos="2306320" algn="l"/>
                <a:tab pos="3515995" algn="l"/>
                <a:tab pos="4211320" algn="l"/>
                <a:tab pos="4452620" algn="l"/>
                <a:tab pos="5874385" algn="l"/>
                <a:tab pos="6224905" algn="l"/>
                <a:tab pos="7240270" algn="l"/>
                <a:tab pos="7782559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públ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ca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cr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a,	a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par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ic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ção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,	o	f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rt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men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	da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eda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,	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5841" y="5278373"/>
            <a:ext cx="790448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41145" algn="l"/>
                <a:tab pos="2013585" algn="l"/>
                <a:tab pos="3850004" algn="l"/>
                <a:tab pos="4322445" algn="l"/>
                <a:tab pos="5738495" algn="l"/>
                <a:tab pos="6209665" algn="l"/>
                <a:tab pos="7646670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transparência na aplicação dos recursos públicos,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princípios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legalidade,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  l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im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ad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,	da	i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,	da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mor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lid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ad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,	da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pu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,	da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5841" y="5705043"/>
            <a:ext cx="67703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economicidade,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eficiência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da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eficácia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destinando-se a</a:t>
            </a:r>
            <a:r>
              <a:rPr sz="1400" spc="-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assegurar: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617966" y="2395220"/>
            <a:ext cx="20885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0" dirty="0">
                <a:solidFill>
                  <a:srgbClr val="2C2D2C"/>
                </a:solidFill>
                <a:latin typeface="Verdana"/>
                <a:cs typeface="Verdana"/>
              </a:rPr>
              <a:t>STF.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ADI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1923/DF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617966" y="2669489"/>
            <a:ext cx="334517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8190" algn="l"/>
                <a:tab pos="2359660" algn="l"/>
              </a:tabLst>
            </a:pP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Por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receberem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recursos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617966" y="2944114"/>
            <a:ext cx="3341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7935" algn="l"/>
                <a:tab pos="2028825" algn="l"/>
                <a:tab pos="3192145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cos,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ns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cos	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617966" y="3218434"/>
            <a:ext cx="1212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servidores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regime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014331" y="3218434"/>
            <a:ext cx="1948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7970">
              <a:lnSpc>
                <a:spcPct val="100000"/>
              </a:lnSpc>
              <a:spcBef>
                <a:spcPts val="100"/>
              </a:spcBef>
              <a:tabLst>
                <a:tab pos="1484630" algn="l"/>
                <a:tab pos="1776095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cos,		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 ju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ídico	</a:t>
            </a:r>
            <a:r>
              <a:rPr sz="1800" b="1" spc="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617966" y="3767150"/>
            <a:ext cx="33445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organizações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sociais</a:t>
            </a:r>
            <a:r>
              <a:rPr sz="1800" b="1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tem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741045" algn="l"/>
                <a:tab pos="1560830" algn="l"/>
              </a:tabLst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	ser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minimamente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617966" y="4316095"/>
            <a:ext cx="33439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11250" algn="l"/>
                <a:tab pos="3016885" algn="l"/>
              </a:tabLst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informado pela</a:t>
            </a:r>
            <a:r>
              <a:rPr sz="1800" b="1" spc="-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incidência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b="1" spc="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incípios	da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617966" y="4864734"/>
            <a:ext cx="334200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93315" algn="l"/>
              </a:tabLst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Administração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Pública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70" dirty="0">
                <a:solidFill>
                  <a:srgbClr val="2C2D2C"/>
                </a:solidFill>
                <a:latin typeface="Verdana"/>
                <a:cs typeface="Verdana"/>
              </a:rPr>
              <a:t>(CF,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37,</a:t>
            </a:r>
            <a:r>
              <a:rPr sz="18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caput)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5841" y="830021"/>
            <a:ext cx="11234420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Regime jurídico das entidades do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Terceiro </a:t>
            </a: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Setor que mantenham relação com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Estado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“Predominantemente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privado,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mas parcialmente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derrogado por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normas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direito  público” (DI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PIETRO,</a:t>
            </a:r>
            <a:r>
              <a:rPr sz="18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2011:253)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660"/>
              </a:spcBef>
            </a:pPr>
            <a:r>
              <a:rPr sz="1400" b="1" dirty="0">
                <a:solidFill>
                  <a:srgbClr val="D15A3D"/>
                </a:solidFill>
                <a:latin typeface="Verdana"/>
                <a:cs typeface="Verdana"/>
              </a:rPr>
              <a:t>Lei </a:t>
            </a: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Federal n.º. 9.637/98 </a:t>
            </a:r>
            <a:r>
              <a:rPr sz="1400" b="1" dirty="0">
                <a:solidFill>
                  <a:srgbClr val="D15A3D"/>
                </a:solidFill>
                <a:latin typeface="Verdana"/>
                <a:cs typeface="Verdana"/>
              </a:rPr>
              <a:t>(Organizações</a:t>
            </a:r>
            <a:r>
              <a:rPr sz="1400" b="1" spc="-10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D15A3D"/>
                </a:solidFill>
                <a:latin typeface="Verdana"/>
                <a:cs typeface="Verdana"/>
              </a:rPr>
              <a:t>Sociais)</a:t>
            </a:r>
            <a:endParaRPr sz="1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14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7.º</a:t>
            </a:r>
            <a:r>
              <a:rPr sz="14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4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elaboração</a:t>
            </a:r>
            <a:r>
              <a:rPr sz="14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4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contrato</a:t>
            </a:r>
            <a:r>
              <a:rPr sz="14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gestão,</a:t>
            </a:r>
            <a:r>
              <a:rPr sz="14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devem</a:t>
            </a:r>
            <a:r>
              <a:rPr sz="14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ser</a:t>
            </a:r>
            <a:r>
              <a:rPr sz="14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observados</a:t>
            </a:r>
            <a:r>
              <a:rPr sz="14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400" b="1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princípios</a:t>
            </a:r>
            <a:r>
              <a:rPr sz="1400" b="1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493268"/>
            <a:ext cx="2708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spc="-5" dirty="0">
                <a:solidFill>
                  <a:srgbClr val="D15A3D"/>
                </a:solidFill>
                <a:latin typeface="Verdana"/>
                <a:cs typeface="Verdana"/>
              </a:rPr>
              <a:t>Referências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642" y="1296162"/>
            <a:ext cx="10770235" cy="47580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lr>
                <a:srgbClr val="D15A3D"/>
              </a:buClr>
              <a:buFont typeface="Arial"/>
              <a:buChar char="▪"/>
              <a:tabLst>
                <a:tab pos="241300" algn="l"/>
                <a:tab pos="24193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BRASIL.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Supremo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Federal.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ADIn 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2054-DF.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Pleno.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Rel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Min. Sepúlveda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Pertence.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J.</a:t>
            </a:r>
            <a:r>
              <a:rPr sz="1400" spc="-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02/04/2003.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15A3D"/>
              </a:buClr>
              <a:buFont typeface="Arial"/>
              <a:buChar char="▪"/>
            </a:pPr>
            <a:endParaRPr sz="1300">
              <a:latin typeface="Verdana"/>
              <a:cs typeface="Verdana"/>
            </a:endParaRPr>
          </a:p>
          <a:p>
            <a:pPr marL="241300" indent="-229235">
              <a:lnSpc>
                <a:spcPct val="10000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  <a:tab pos="24193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BRASIL.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Supremo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Federal.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ADIn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3.045-1.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Pleno.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Rel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Min. Celso de Mello.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J.</a:t>
            </a:r>
            <a:r>
              <a:rPr sz="1400" spc="-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10/08/2005.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15A3D"/>
              </a:buClr>
              <a:buFont typeface="Arial"/>
              <a:buChar char="▪"/>
            </a:pPr>
            <a:endParaRPr sz="1300">
              <a:latin typeface="Verdana"/>
              <a:cs typeface="Verdana"/>
            </a:endParaRPr>
          </a:p>
          <a:p>
            <a:pPr marL="241300" indent="-229235">
              <a:lnSpc>
                <a:spcPct val="10000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  <a:tab pos="24193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BRASIL.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Supremo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Federal.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RExp 573.232/SC.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Pleno.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Rel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Min. Ricardo Lewandowski.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J.</a:t>
            </a:r>
            <a:r>
              <a:rPr sz="1400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14/05/2014.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D15A3D"/>
              </a:buClr>
              <a:buFont typeface="Arial"/>
              <a:buChar char="▪"/>
            </a:pPr>
            <a:endParaRPr sz="1500">
              <a:latin typeface="Verdana"/>
              <a:cs typeface="Verdana"/>
            </a:endParaRPr>
          </a:p>
          <a:p>
            <a:pPr marL="241300" marR="5715" indent="-229235" algn="just">
              <a:lnSpc>
                <a:spcPts val="1510"/>
              </a:lnSpc>
              <a:buClr>
                <a:srgbClr val="D15A3D"/>
              </a:buClr>
              <a:buFont typeface="Arial"/>
              <a:buChar char="▪"/>
              <a:tabLst>
                <a:tab pos="24193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CARRAZZA, Roque Antonio.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Curso 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Constitucional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Tributário.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29 ª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edição.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Paulo: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Malheiros,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2013. </a:t>
            </a:r>
            <a:r>
              <a:rPr sz="1400" spc="-100" dirty="0">
                <a:solidFill>
                  <a:srgbClr val="2C2D2C"/>
                </a:solidFill>
                <a:latin typeface="Verdana"/>
                <a:cs typeface="Verdana"/>
              </a:rPr>
              <a:t>P.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897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15A3D"/>
              </a:buClr>
              <a:buFont typeface="Arial"/>
              <a:buChar char="▪"/>
            </a:pPr>
            <a:endParaRPr sz="1300">
              <a:latin typeface="Verdana"/>
              <a:cs typeface="Verdana"/>
            </a:endParaRPr>
          </a:p>
          <a:p>
            <a:pPr marL="241300" indent="-229235">
              <a:lnSpc>
                <a:spcPct val="10000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  <a:tab pos="24193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CASSAGNE, Juan Carlos. </a:t>
            </a:r>
            <a:r>
              <a:rPr sz="1400" i="1" dirty="0">
                <a:solidFill>
                  <a:srgbClr val="2C2D2C"/>
                </a:solidFill>
                <a:latin typeface="Verdana"/>
                <a:cs typeface="Verdana"/>
              </a:rPr>
              <a:t>La intervencion </a:t>
            </a:r>
            <a:r>
              <a:rPr sz="1400" i="1" spc="-5" dirty="0">
                <a:solidFill>
                  <a:srgbClr val="2C2D2C"/>
                </a:solidFill>
                <a:latin typeface="Verdana"/>
                <a:cs typeface="Verdana"/>
              </a:rPr>
              <a:t>administrativa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. 2.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ed. Buenos Aires: Abeledo -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Perrot,</a:t>
            </a:r>
            <a:r>
              <a:rPr sz="1400" spc="-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1994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15A3D"/>
              </a:buClr>
              <a:buFont typeface="Arial"/>
              <a:buChar char="▪"/>
            </a:pPr>
            <a:endParaRPr sz="1300">
              <a:latin typeface="Verdana"/>
              <a:cs typeface="Verdana"/>
            </a:endParaRPr>
          </a:p>
          <a:p>
            <a:pPr marL="241300" indent="-229235">
              <a:lnSpc>
                <a:spcPct val="10000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  <a:tab pos="24193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DI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PIETRO,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Maria Sylvia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Zanella.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Administrativo. 24.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ed. São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Paulo: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Atlas,</a:t>
            </a:r>
            <a:r>
              <a:rPr sz="1400" spc="-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2011.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D15A3D"/>
              </a:buClr>
              <a:buFont typeface="Arial"/>
              <a:buChar char="▪"/>
            </a:pPr>
            <a:endParaRPr sz="1500">
              <a:latin typeface="Verdana"/>
              <a:cs typeface="Verdana"/>
            </a:endParaRPr>
          </a:p>
          <a:p>
            <a:pPr marL="241300" marR="5080" indent="-229235" algn="just">
              <a:lnSpc>
                <a:spcPts val="1510"/>
              </a:lnSpc>
              <a:buClr>
                <a:srgbClr val="D15A3D"/>
              </a:buClr>
              <a:buFont typeface="Arial"/>
              <a:buChar char="▪"/>
              <a:tabLst>
                <a:tab pos="24193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FERRARI,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Regina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Maria Macedo 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Nery.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Participação democrática: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audiências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públicas. In: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CUNHA, Sérgio Sérvulo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da;  GRAU, Eros Roberto (Org.). </a:t>
            </a:r>
            <a:r>
              <a:rPr sz="1400" i="1" spc="-5" dirty="0">
                <a:solidFill>
                  <a:srgbClr val="2C2D2C"/>
                </a:solidFill>
                <a:latin typeface="Verdana"/>
                <a:cs typeface="Verdana"/>
              </a:rPr>
              <a:t>Estudos de direito constitucional </a:t>
            </a:r>
            <a:r>
              <a:rPr sz="1400" i="1" spc="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i="1" dirty="0">
                <a:solidFill>
                  <a:srgbClr val="2C2D2C"/>
                </a:solidFill>
                <a:latin typeface="Verdana"/>
                <a:cs typeface="Verdana"/>
              </a:rPr>
              <a:t>homanagem, a </a:t>
            </a:r>
            <a:r>
              <a:rPr sz="1400" i="1" spc="-5" dirty="0">
                <a:solidFill>
                  <a:srgbClr val="2C2D2C"/>
                </a:solidFill>
                <a:latin typeface="Verdana"/>
                <a:cs typeface="Verdana"/>
              </a:rPr>
              <a:t>José Afonso </a:t>
            </a:r>
            <a:r>
              <a:rPr sz="1400" i="1" dirty="0">
                <a:solidFill>
                  <a:srgbClr val="2C2D2C"/>
                </a:solidFill>
                <a:latin typeface="Verdana"/>
                <a:cs typeface="Verdana"/>
              </a:rPr>
              <a:t>da Silva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. São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Paulo: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Malheiros,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2003.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Pág.</a:t>
            </a:r>
            <a:r>
              <a:rPr sz="14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325-351.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15A3D"/>
              </a:buClr>
              <a:buFont typeface="Arial"/>
              <a:buChar char="▪"/>
            </a:pPr>
            <a:endParaRPr sz="1300">
              <a:latin typeface="Verdana"/>
              <a:cs typeface="Verdana"/>
            </a:endParaRPr>
          </a:p>
          <a:p>
            <a:pPr marL="241300" indent="-229235">
              <a:lnSpc>
                <a:spcPct val="10000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  <a:tab pos="24193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MOREIRA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NETO,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Diogo Figueiredo. Curso de Direito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Administrativo. 15.ª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ed. Rio de Janeiro: Ed.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Forense,</a:t>
            </a:r>
            <a:r>
              <a:rPr sz="1400" spc="-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2009.759p.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15A3D"/>
              </a:buClr>
              <a:buFont typeface="Arial"/>
              <a:buChar char="▪"/>
            </a:pPr>
            <a:endParaRPr sz="1450">
              <a:latin typeface="Verdana"/>
              <a:cs typeface="Verdana"/>
            </a:endParaRPr>
          </a:p>
          <a:p>
            <a:pPr marL="241300" marR="5715" indent="-229235" algn="just">
              <a:lnSpc>
                <a:spcPct val="90000"/>
              </a:lnSpc>
              <a:buClr>
                <a:srgbClr val="D15A3D"/>
              </a:buClr>
              <a:buFont typeface="Arial"/>
              <a:buChar char="▪"/>
              <a:tabLst>
                <a:tab pos="24193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OLIVEIRA, Gustavo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Henrique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Justino de. Organizações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Sociedade Civil de Interesse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Público: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termo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parceria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licitação.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Revista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Eletrônica sobre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Reforma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Estado, 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Salvador,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Instituto de Direito Público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Bahia,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n.º 2,  junho/julho/agosto, 2005. Disponível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na internet em: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  <a:hlinkClick r:id="rId2"/>
              </a:rPr>
              <a:t>http://www.direitodoestado.com/revista/RERE-2-JUNHO-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 2005-GUSTAVO%20JUSTINO.pdf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766" y="2030679"/>
            <a:ext cx="9403715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1. Bases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Constitucionais do 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Terceiro</a:t>
            </a:r>
            <a:r>
              <a:rPr sz="4800" b="1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Setor.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8" y="0"/>
              <a:ext cx="11392027" cy="12003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0"/>
              <a:ext cx="11392535" cy="1200785"/>
            </a:xfrm>
            <a:custGeom>
              <a:avLst/>
              <a:gdLst/>
              <a:ahLst/>
              <a:cxnLst/>
              <a:rect l="l" t="t" r="r" b="b"/>
              <a:pathLst>
                <a:path w="11392535" h="1200785">
                  <a:moveTo>
                    <a:pt x="0" y="1200327"/>
                  </a:moveTo>
                  <a:lnTo>
                    <a:pt x="11392027" y="1200327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1200327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31495"/>
            <a:ext cx="9112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1.1. Princípios </a:t>
            </a:r>
            <a:r>
              <a:rPr spc="-10" dirty="0"/>
              <a:t>constitucionais </a:t>
            </a:r>
            <a:r>
              <a:rPr dirty="0"/>
              <a:t>e a importância </a:t>
            </a:r>
            <a:r>
              <a:rPr spc="-5" dirty="0"/>
              <a:t>para</a:t>
            </a:r>
            <a:r>
              <a:rPr spc="75" dirty="0"/>
              <a:t> </a:t>
            </a:r>
            <a:r>
              <a:rPr dirty="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218440" y="370331"/>
            <a:ext cx="10678795" cy="398145"/>
          </a:xfrm>
          <a:custGeom>
            <a:avLst/>
            <a:gdLst/>
            <a:ahLst/>
            <a:cxnLst/>
            <a:rect l="l" t="t" r="r" b="b"/>
            <a:pathLst>
              <a:path w="10678795" h="398145">
                <a:moveTo>
                  <a:pt x="9089136" y="0"/>
                </a:moveTo>
                <a:lnTo>
                  <a:pt x="0" y="0"/>
                </a:lnTo>
                <a:lnTo>
                  <a:pt x="0" y="32004"/>
                </a:lnTo>
                <a:lnTo>
                  <a:pt x="9089136" y="32004"/>
                </a:lnTo>
                <a:lnTo>
                  <a:pt x="9089136" y="0"/>
                </a:lnTo>
                <a:close/>
              </a:path>
              <a:path w="10678795" h="398145">
                <a:moveTo>
                  <a:pt x="10678668" y="365760"/>
                </a:moveTo>
                <a:lnTo>
                  <a:pt x="0" y="365760"/>
                </a:lnTo>
                <a:lnTo>
                  <a:pt x="0" y="397764"/>
                </a:lnTo>
                <a:lnTo>
                  <a:pt x="10678668" y="397764"/>
                </a:lnTo>
                <a:lnTo>
                  <a:pt x="10678668" y="365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5841" y="397205"/>
            <a:ext cx="107003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caracterização do regime jurídico do Terceiro Setor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e o</a:t>
            </a:r>
            <a:r>
              <a:rPr sz="2400" b="1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Direito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Administrativo.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8440" y="1101852"/>
            <a:ext cx="11304270" cy="4934585"/>
            <a:chOff x="218440" y="1101852"/>
            <a:chExt cx="11304270" cy="4934585"/>
          </a:xfrm>
        </p:grpSpPr>
        <p:sp>
          <p:nvSpPr>
            <p:cNvPr id="9" name="object 9"/>
            <p:cNvSpPr/>
            <p:nvPr/>
          </p:nvSpPr>
          <p:spPr>
            <a:xfrm>
              <a:off x="218440" y="1101852"/>
              <a:ext cx="2630805" cy="32384"/>
            </a:xfrm>
            <a:custGeom>
              <a:avLst/>
              <a:gdLst/>
              <a:ahLst/>
              <a:cxnLst/>
              <a:rect l="l" t="t" r="r" b="b"/>
              <a:pathLst>
                <a:path w="2630805" h="32384">
                  <a:moveTo>
                    <a:pt x="2630424" y="0"/>
                  </a:moveTo>
                  <a:lnTo>
                    <a:pt x="0" y="0"/>
                  </a:lnTo>
                  <a:lnTo>
                    <a:pt x="0" y="32003"/>
                  </a:lnTo>
                  <a:lnTo>
                    <a:pt x="2630424" y="32003"/>
                  </a:lnTo>
                  <a:lnTo>
                    <a:pt x="26304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1888" y="5109730"/>
              <a:ext cx="10937113" cy="9233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1888" y="5109730"/>
              <a:ext cx="10937240" cy="923925"/>
            </a:xfrm>
            <a:custGeom>
              <a:avLst/>
              <a:gdLst/>
              <a:ahLst/>
              <a:cxnLst/>
              <a:rect l="l" t="t" r="r" b="b"/>
              <a:pathLst>
                <a:path w="10937240" h="923925">
                  <a:moveTo>
                    <a:pt x="0" y="923328"/>
                  </a:moveTo>
                  <a:lnTo>
                    <a:pt x="10937113" y="923328"/>
                  </a:lnTo>
                  <a:lnTo>
                    <a:pt x="10937113" y="0"/>
                  </a:lnTo>
                  <a:lnTo>
                    <a:pt x="0" y="0"/>
                  </a:lnTo>
                  <a:lnTo>
                    <a:pt x="0" y="92332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76529" y="1406397"/>
            <a:ext cx="11066145" cy="4584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Noções gerais sobre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400" b="1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princípios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Verdana"/>
              <a:cs typeface="Verdana"/>
            </a:endParaRPr>
          </a:p>
          <a:p>
            <a:pPr marL="154940" indent="-142875">
              <a:lnSpc>
                <a:spcPct val="100000"/>
              </a:lnSpc>
              <a:buClr>
                <a:srgbClr val="D15A3D"/>
              </a:buClr>
              <a:buSzPct val="92857"/>
              <a:buFont typeface="Wingdings"/>
              <a:buChar char=""/>
              <a:tabLst>
                <a:tab pos="15557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Enunciados amplos,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vagos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spc="-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abertos;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15A3D"/>
              </a:buClr>
              <a:buFont typeface="Wingdings"/>
              <a:buChar char=""/>
            </a:pPr>
            <a:endParaRPr sz="1350">
              <a:latin typeface="Verdana"/>
              <a:cs typeface="Verdana"/>
            </a:endParaRPr>
          </a:p>
          <a:p>
            <a:pPr marL="154940" indent="-142875">
              <a:lnSpc>
                <a:spcPct val="100000"/>
              </a:lnSpc>
              <a:buClr>
                <a:srgbClr val="D15A3D"/>
              </a:buClr>
              <a:buSzPct val="92857"/>
              <a:buFont typeface="Wingdings"/>
              <a:buChar char=""/>
              <a:tabLst>
                <a:tab pos="15557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Incorporam determinados valores,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compreendidos como fundamentais em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dado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momento histórico da</a:t>
            </a:r>
            <a:r>
              <a:rPr sz="1400" spc="-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sociedade;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15A3D"/>
              </a:buClr>
              <a:buFont typeface="Wingdings"/>
              <a:buChar char=""/>
            </a:pPr>
            <a:endParaRPr sz="1350">
              <a:latin typeface="Verdana"/>
              <a:cs typeface="Verdana"/>
            </a:endParaRPr>
          </a:p>
          <a:p>
            <a:pPr marL="154940" indent="-142875">
              <a:lnSpc>
                <a:spcPct val="100000"/>
              </a:lnSpc>
              <a:spcBef>
                <a:spcPts val="5"/>
              </a:spcBef>
              <a:buClr>
                <a:srgbClr val="D15A3D"/>
              </a:buClr>
              <a:buSzPct val="92857"/>
              <a:buFont typeface="Wingdings"/>
              <a:buChar char=""/>
              <a:tabLst>
                <a:tab pos="15557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Incidem sempre no caso concreto – determinação concreta do</a:t>
            </a:r>
            <a:r>
              <a:rPr sz="1400" spc="-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alcance;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15A3D"/>
              </a:buClr>
              <a:buFont typeface="Wingdings"/>
              <a:buChar char=""/>
            </a:pPr>
            <a:endParaRPr sz="1350">
              <a:latin typeface="Verdana"/>
              <a:cs typeface="Verdana"/>
            </a:endParaRPr>
          </a:p>
          <a:p>
            <a:pPr marL="154940" indent="-142875">
              <a:lnSpc>
                <a:spcPct val="100000"/>
              </a:lnSpc>
              <a:buClr>
                <a:srgbClr val="D15A3D"/>
              </a:buClr>
              <a:buSzPct val="92857"/>
              <a:buFont typeface="Wingdings"/>
              <a:buChar char=""/>
              <a:tabLst>
                <a:tab pos="15557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Podem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conjugados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afastados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– exercício de</a:t>
            </a:r>
            <a:r>
              <a:rPr sz="1400" spc="-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ponderação;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15A3D"/>
              </a:buClr>
              <a:buFont typeface="Wingdings"/>
              <a:buChar char=""/>
            </a:pPr>
            <a:endParaRPr sz="1350">
              <a:latin typeface="Verdana"/>
              <a:cs typeface="Verdana"/>
            </a:endParaRPr>
          </a:p>
          <a:p>
            <a:pPr marL="154940" indent="-142875">
              <a:lnSpc>
                <a:spcPct val="100000"/>
              </a:lnSpc>
              <a:buClr>
                <a:srgbClr val="D15A3D"/>
              </a:buClr>
              <a:buSzPct val="92857"/>
              <a:buFont typeface="Wingdings"/>
              <a:buChar char=""/>
              <a:tabLst>
                <a:tab pos="15557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Servem 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parâmetros às regras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jurídicas: fontes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interpretativas</a:t>
            </a:r>
            <a:r>
              <a:rPr sz="1400" spc="-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15A3D"/>
              </a:buClr>
              <a:buFont typeface="Wingdings"/>
              <a:buChar char=""/>
            </a:pPr>
            <a:endParaRPr sz="1350">
              <a:latin typeface="Verdana"/>
              <a:cs typeface="Verdana"/>
            </a:endParaRPr>
          </a:p>
          <a:p>
            <a:pPr marL="154940" indent="-142875">
              <a:lnSpc>
                <a:spcPct val="100000"/>
              </a:lnSpc>
              <a:spcBef>
                <a:spcPts val="5"/>
              </a:spcBef>
              <a:buClr>
                <a:srgbClr val="D15A3D"/>
              </a:buClr>
              <a:buSzPct val="92857"/>
              <a:buFont typeface="Wingdings"/>
              <a:buChar char=""/>
              <a:tabLst>
                <a:tab pos="15557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Podem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“positivados”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400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ordenamento;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15A3D"/>
              </a:buClr>
              <a:buFont typeface="Wingdings"/>
              <a:buChar char=""/>
            </a:pPr>
            <a:endParaRPr sz="1350">
              <a:latin typeface="Verdana"/>
              <a:cs typeface="Verdana"/>
            </a:endParaRPr>
          </a:p>
          <a:p>
            <a:pPr marL="154940" indent="-142875">
              <a:lnSpc>
                <a:spcPct val="100000"/>
              </a:lnSpc>
              <a:buClr>
                <a:srgbClr val="D15A3D"/>
              </a:buClr>
              <a:buSzPct val="92857"/>
              <a:buFont typeface="Wingdings"/>
              <a:buChar char=""/>
              <a:tabLst>
                <a:tab pos="15557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Podem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ser princípios expressos e implícitos: ambos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têm igual</a:t>
            </a:r>
            <a:r>
              <a:rPr sz="1400" spc="-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importância;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Verdana"/>
              <a:cs typeface="Verdana"/>
            </a:endParaRPr>
          </a:p>
          <a:p>
            <a:pPr marL="296545" marR="508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conteúdo de cada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ramo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(jurídico)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deve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estruturado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intermédio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princípios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gerais  próprios desse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ramo.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Isto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permite um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aprofundamento coordenado das matérias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nele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abrangidas”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(ASCENSÃO,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2005:333)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984"/>
            <a:chOff x="-3175" y="0"/>
            <a:chExt cx="12198350" cy="6864984"/>
          </a:xfrm>
        </p:grpSpPr>
        <p:sp>
          <p:nvSpPr>
            <p:cNvPr id="3" name="object 3"/>
            <p:cNvSpPr/>
            <p:nvPr/>
          </p:nvSpPr>
          <p:spPr>
            <a:xfrm>
              <a:off x="126998" y="0"/>
              <a:ext cx="11392027" cy="830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0"/>
              <a:ext cx="11392535" cy="831215"/>
            </a:xfrm>
            <a:custGeom>
              <a:avLst/>
              <a:gdLst/>
              <a:ahLst/>
              <a:cxnLst/>
              <a:rect l="l" t="t" r="r" b="b"/>
              <a:pathLst>
                <a:path w="11392535" h="831215">
                  <a:moveTo>
                    <a:pt x="0" y="830999"/>
                  </a:moveTo>
                  <a:lnTo>
                    <a:pt x="11392027" y="830999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830999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1.2. </a:t>
            </a:r>
            <a:r>
              <a:rPr dirty="0"/>
              <a:t>Estado </a:t>
            </a:r>
            <a:r>
              <a:rPr spc="-5" dirty="0"/>
              <a:t>Democrático de Direito </a:t>
            </a:r>
            <a:r>
              <a:rPr dirty="0"/>
              <a:t>e </a:t>
            </a:r>
            <a:r>
              <a:rPr spc="-5" dirty="0"/>
              <a:t>Administração</a:t>
            </a:r>
            <a:r>
              <a:rPr spc="-25" dirty="0"/>
              <a:t> </a:t>
            </a:r>
            <a:r>
              <a:rPr spc="-5" dirty="0"/>
              <a:t>Pública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18440" y="370331"/>
            <a:ext cx="11369675" cy="5856605"/>
            <a:chOff x="218440" y="370331"/>
            <a:chExt cx="11369675" cy="5856605"/>
          </a:xfrm>
        </p:grpSpPr>
        <p:sp>
          <p:nvSpPr>
            <p:cNvPr id="7" name="object 7"/>
            <p:cNvSpPr/>
            <p:nvPr/>
          </p:nvSpPr>
          <p:spPr>
            <a:xfrm>
              <a:off x="218440" y="370331"/>
              <a:ext cx="10185400" cy="398145"/>
            </a:xfrm>
            <a:custGeom>
              <a:avLst/>
              <a:gdLst/>
              <a:ahLst/>
              <a:cxnLst/>
              <a:rect l="l" t="t" r="r" b="b"/>
              <a:pathLst>
                <a:path w="10185400" h="398145">
                  <a:moveTo>
                    <a:pt x="6722364" y="365760"/>
                  </a:moveTo>
                  <a:lnTo>
                    <a:pt x="0" y="365760"/>
                  </a:lnTo>
                  <a:lnTo>
                    <a:pt x="0" y="397764"/>
                  </a:lnTo>
                  <a:lnTo>
                    <a:pt x="6722364" y="397764"/>
                  </a:lnTo>
                  <a:lnTo>
                    <a:pt x="6722364" y="365760"/>
                  </a:lnTo>
                  <a:close/>
                </a:path>
                <a:path w="10185400" h="398145">
                  <a:moveTo>
                    <a:pt x="10184892" y="0"/>
                  </a:moveTo>
                  <a:lnTo>
                    <a:pt x="0" y="0"/>
                  </a:lnTo>
                  <a:lnTo>
                    <a:pt x="0" y="32004"/>
                  </a:lnTo>
                  <a:lnTo>
                    <a:pt x="10184892" y="32004"/>
                  </a:lnTo>
                  <a:lnTo>
                    <a:pt x="101848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8139" y="5023256"/>
              <a:ext cx="11026267" cy="12003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8139" y="5023256"/>
              <a:ext cx="11026775" cy="1200785"/>
            </a:xfrm>
            <a:custGeom>
              <a:avLst/>
              <a:gdLst/>
              <a:ahLst/>
              <a:cxnLst/>
              <a:rect l="l" t="t" r="r" b="b"/>
              <a:pathLst>
                <a:path w="11026775" h="1200785">
                  <a:moveTo>
                    <a:pt x="0" y="1200327"/>
                  </a:moveTo>
                  <a:lnTo>
                    <a:pt x="11026267" y="1200327"/>
                  </a:lnTo>
                  <a:lnTo>
                    <a:pt x="11026267" y="0"/>
                  </a:lnTo>
                  <a:lnTo>
                    <a:pt x="0" y="0"/>
                  </a:lnTo>
                  <a:lnTo>
                    <a:pt x="0" y="1200327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05841" y="397205"/>
            <a:ext cx="11301095" cy="5781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Democrática: Princípio da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Legitimidade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Verdana"/>
              <a:cs typeface="Verdana"/>
            </a:endParaRPr>
          </a:p>
          <a:p>
            <a:pPr marL="443230" algn="just">
              <a:lnSpc>
                <a:spcPct val="100000"/>
              </a:lnSpc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Constituição</a:t>
            </a:r>
            <a:r>
              <a:rPr sz="1800" b="1" spc="-1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Federal</a:t>
            </a:r>
            <a:endParaRPr sz="1800">
              <a:latin typeface="Verdana"/>
              <a:cs typeface="Verdana"/>
            </a:endParaRPr>
          </a:p>
          <a:p>
            <a:pPr marL="443230" marR="69850" algn="just">
              <a:lnSpc>
                <a:spcPct val="100000"/>
              </a:lnSpc>
            </a:pP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“Art.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1º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República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Federativa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Brasil, formada pela união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indissolúvel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Estados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Municípios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Distrito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Federal,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constitui-se 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Democrático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tem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como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fundamentos:”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Verdana"/>
              <a:cs typeface="Verdana"/>
            </a:endParaRPr>
          </a:p>
          <a:p>
            <a:pPr marL="508634">
              <a:lnSpc>
                <a:spcPct val="100000"/>
              </a:lnSpc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Democratização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administração</a:t>
            </a:r>
            <a:endParaRPr sz="1800">
              <a:latin typeface="Verdana"/>
              <a:cs typeface="Verdana"/>
            </a:endParaRPr>
          </a:p>
          <a:p>
            <a:pPr marL="795655" indent="-287655">
              <a:lnSpc>
                <a:spcPct val="100000"/>
              </a:lnSpc>
              <a:buFont typeface="Wingdings"/>
              <a:buChar char=""/>
              <a:tabLst>
                <a:tab pos="79629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Deliberação colegial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r>
              <a:rPr sz="18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paritária</a:t>
            </a:r>
            <a:endParaRPr sz="1800">
              <a:latin typeface="Verdana"/>
              <a:cs typeface="Verdana"/>
            </a:endParaRPr>
          </a:p>
          <a:p>
            <a:pPr marL="795655" indent="-287655">
              <a:lnSpc>
                <a:spcPct val="100000"/>
              </a:lnSpc>
              <a:buFont typeface="Wingdings"/>
              <a:buChar char=""/>
              <a:tabLst>
                <a:tab pos="796290" algn="l"/>
              </a:tabLst>
            </a:pP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Transparência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publicidade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8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1800">
              <a:latin typeface="Verdana"/>
              <a:cs typeface="Verdana"/>
            </a:endParaRPr>
          </a:p>
          <a:p>
            <a:pPr marL="795655" indent="-287655">
              <a:lnSpc>
                <a:spcPct val="100000"/>
              </a:lnSpc>
              <a:buFont typeface="Wingdings"/>
              <a:buChar char=""/>
              <a:tabLst>
                <a:tab pos="79629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Gestão participativa pela participação dos cidadãos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decisões</a:t>
            </a:r>
            <a:r>
              <a:rPr sz="1800" spc="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estatais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508634" marR="6350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Legitimidade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“submissão do poder estatal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percepção das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necessidades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interesses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grupo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nacional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lhe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dá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existência”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(MOREIRA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NETO,</a:t>
            </a:r>
            <a:r>
              <a:rPr sz="18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1992:65)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Verdana"/>
              <a:cs typeface="Verdana"/>
            </a:endParaRPr>
          </a:p>
          <a:p>
            <a:pPr marL="443230" marR="508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democracia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corporifica-se como um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dinâmico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próprio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sociedade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aceita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desenvolvimento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cidadão,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proporcionando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sua participação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no processo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político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condições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igualdade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,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reflete no campo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econômico, político, social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jurídico”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(FERRARI,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2003:331)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766" y="2652776"/>
            <a:ext cx="85166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spc="-5" dirty="0">
                <a:latin typeface="Verdana"/>
                <a:cs typeface="Verdana"/>
              </a:rPr>
              <a:t>2. Princípio da</a:t>
            </a:r>
            <a:r>
              <a:rPr sz="4800" i="0" spc="-60" dirty="0">
                <a:latin typeface="Verdana"/>
                <a:cs typeface="Verdana"/>
              </a:rPr>
              <a:t> </a:t>
            </a:r>
            <a:r>
              <a:rPr sz="4800" i="0" dirty="0">
                <a:latin typeface="Verdana"/>
                <a:cs typeface="Verdana"/>
              </a:rPr>
              <a:t>Cidadania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56934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8010" algn="l"/>
              </a:tabLst>
            </a:pPr>
            <a:r>
              <a:rPr sz="3200" dirty="0"/>
              <a:t>2.	Princípio da</a:t>
            </a:r>
            <a:r>
              <a:rPr sz="3200" spc="-45" dirty="0"/>
              <a:t> </a:t>
            </a:r>
            <a:r>
              <a:rPr sz="3200" spc="-5" dirty="0"/>
              <a:t>Cidadania</a:t>
            </a:r>
            <a:endParaRPr sz="3200"/>
          </a:p>
        </p:txBody>
      </p:sp>
      <p:grpSp>
        <p:nvGrpSpPr>
          <p:cNvPr id="6" name="object 6"/>
          <p:cNvGrpSpPr/>
          <p:nvPr/>
        </p:nvGrpSpPr>
        <p:grpSpPr>
          <a:xfrm>
            <a:off x="218440" y="477012"/>
            <a:ext cx="6240780" cy="2985135"/>
            <a:chOff x="218440" y="477012"/>
            <a:chExt cx="6240780" cy="2985135"/>
          </a:xfrm>
        </p:grpSpPr>
        <p:sp>
          <p:nvSpPr>
            <p:cNvPr id="7" name="object 7"/>
            <p:cNvSpPr/>
            <p:nvPr/>
          </p:nvSpPr>
          <p:spPr>
            <a:xfrm>
              <a:off x="218440" y="477012"/>
              <a:ext cx="5668010" cy="43180"/>
            </a:xfrm>
            <a:custGeom>
              <a:avLst/>
              <a:gdLst/>
              <a:ahLst/>
              <a:cxnLst/>
              <a:rect l="l" t="t" r="r" b="b"/>
              <a:pathLst>
                <a:path w="5668010" h="43179">
                  <a:moveTo>
                    <a:pt x="5667756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5667756" y="42672"/>
                  </a:lnTo>
                  <a:lnTo>
                    <a:pt x="56677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0826" y="2341752"/>
              <a:ext cx="5738495" cy="1120140"/>
            </a:xfrm>
            <a:custGeom>
              <a:avLst/>
              <a:gdLst/>
              <a:ahLst/>
              <a:cxnLst/>
              <a:rect l="l" t="t" r="r" b="b"/>
              <a:pathLst>
                <a:path w="5738495" h="1120139">
                  <a:moveTo>
                    <a:pt x="1688592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1688592" y="22860"/>
                  </a:lnTo>
                  <a:lnTo>
                    <a:pt x="1688592" y="0"/>
                  </a:lnTo>
                  <a:close/>
                </a:path>
                <a:path w="5738495" h="1120139">
                  <a:moveTo>
                    <a:pt x="1976628" y="548640"/>
                  </a:moveTo>
                  <a:lnTo>
                    <a:pt x="0" y="548640"/>
                  </a:lnTo>
                  <a:lnTo>
                    <a:pt x="0" y="571500"/>
                  </a:lnTo>
                  <a:lnTo>
                    <a:pt x="1976628" y="571500"/>
                  </a:lnTo>
                  <a:lnTo>
                    <a:pt x="1976628" y="548640"/>
                  </a:lnTo>
                  <a:close/>
                </a:path>
                <a:path w="5738495" h="1120139">
                  <a:moveTo>
                    <a:pt x="5737885" y="1097280"/>
                  </a:moveTo>
                  <a:lnTo>
                    <a:pt x="1961413" y="1097280"/>
                  </a:lnTo>
                  <a:lnTo>
                    <a:pt x="1961413" y="1120140"/>
                  </a:lnTo>
                  <a:lnTo>
                    <a:pt x="5737885" y="1120140"/>
                  </a:lnTo>
                  <a:lnTo>
                    <a:pt x="5737885" y="1097280"/>
                  </a:lnTo>
                  <a:close/>
                </a:path>
              </a:pathLst>
            </a:custGeom>
            <a:solidFill>
              <a:srgbClr val="2C2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08151" y="988314"/>
            <a:ext cx="1073404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Constituição</a:t>
            </a:r>
            <a:r>
              <a:rPr sz="1800" b="1" spc="1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Federal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“Art.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1º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República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Federativa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Brasil,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formada pela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união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indissolúvel dos Estados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Municípios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Distrito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Federal,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constitui-se 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Democrático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Direito e tem como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fundamentos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514921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***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II - a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 cidadania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;”</a:t>
            </a:r>
            <a:endParaRPr sz="1800">
              <a:latin typeface="Verdana"/>
              <a:cs typeface="Verdana"/>
            </a:endParaRPr>
          </a:p>
          <a:p>
            <a:pPr marL="5149215">
              <a:lnSpc>
                <a:spcPct val="100000"/>
              </a:lnSpc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***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Parágrafo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único.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Todo o poder emana do povo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, que 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exerce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representantes  eleitos ou diretamente,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termos desta</a:t>
            </a:r>
            <a:r>
              <a:rPr sz="18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Constituição.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11200" y="4450676"/>
            <a:ext cx="10811510" cy="1207135"/>
            <a:chOff x="711200" y="4450676"/>
            <a:chExt cx="10811510" cy="1207135"/>
          </a:xfrm>
        </p:grpSpPr>
        <p:sp>
          <p:nvSpPr>
            <p:cNvPr id="11" name="object 11"/>
            <p:cNvSpPr/>
            <p:nvPr/>
          </p:nvSpPr>
          <p:spPr>
            <a:xfrm>
              <a:off x="714375" y="4453851"/>
              <a:ext cx="10804652" cy="12003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14375" y="4453851"/>
              <a:ext cx="10805160" cy="1200785"/>
            </a:xfrm>
            <a:custGeom>
              <a:avLst/>
              <a:gdLst/>
              <a:ahLst/>
              <a:cxnLst/>
              <a:rect l="l" t="t" r="r" b="b"/>
              <a:pathLst>
                <a:path w="10805160" h="1200785">
                  <a:moveTo>
                    <a:pt x="0" y="1200327"/>
                  </a:moveTo>
                  <a:lnTo>
                    <a:pt x="10804652" y="1200327"/>
                  </a:lnTo>
                  <a:lnTo>
                    <a:pt x="10804652" y="0"/>
                  </a:lnTo>
                  <a:lnTo>
                    <a:pt x="0" y="0"/>
                  </a:lnTo>
                  <a:lnTo>
                    <a:pt x="0" y="1200327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93191" y="4486402"/>
            <a:ext cx="106483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800" i="1" spc="-5" dirty="0">
                <a:solidFill>
                  <a:srgbClr val="2C2D2C"/>
                </a:solidFill>
                <a:latin typeface="Verdana"/>
                <a:cs typeface="Verdana"/>
              </a:rPr>
              <a:t>cidadania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está aqui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num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sentido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mais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amplo do 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titular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direitos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políticos.  Qualifica os participantes 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vida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Estado,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reconhecimento 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indivíduo como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pessoa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integrada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na sociedade estatal.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Significa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aí,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também, 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funcionamento do Estado  estará submetido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vontade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popular”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(SILVA,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2012:104)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766" y="2652776"/>
            <a:ext cx="98342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spc="-5" dirty="0">
                <a:latin typeface="Verdana"/>
                <a:cs typeface="Verdana"/>
              </a:rPr>
              <a:t>3. </a:t>
            </a:r>
            <a:r>
              <a:rPr sz="4800" i="0" dirty="0">
                <a:latin typeface="Verdana"/>
                <a:cs typeface="Verdana"/>
              </a:rPr>
              <a:t>Princípio </a:t>
            </a:r>
            <a:r>
              <a:rPr sz="4800" i="0" spc="-5" dirty="0">
                <a:latin typeface="Verdana"/>
                <a:cs typeface="Verdana"/>
              </a:rPr>
              <a:t>da</a:t>
            </a:r>
            <a:r>
              <a:rPr sz="4800" i="0" spc="-60" dirty="0">
                <a:latin typeface="Verdana"/>
                <a:cs typeface="Verdana"/>
              </a:rPr>
              <a:t> </a:t>
            </a:r>
            <a:r>
              <a:rPr sz="4800" i="0" spc="-5" dirty="0">
                <a:latin typeface="Verdana"/>
                <a:cs typeface="Verdana"/>
              </a:rPr>
              <a:t>Solidariedade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126998" y="63"/>
              <a:ext cx="11392027" cy="5847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998" y="63"/>
              <a:ext cx="11392535" cy="584835"/>
            </a:xfrm>
            <a:custGeom>
              <a:avLst/>
              <a:gdLst/>
              <a:ahLst/>
              <a:cxnLst/>
              <a:rect l="l" t="t" r="r" b="b"/>
              <a:pathLst>
                <a:path w="11392535" h="584835">
                  <a:moveTo>
                    <a:pt x="0" y="584771"/>
                  </a:moveTo>
                  <a:lnTo>
                    <a:pt x="11392027" y="584771"/>
                  </a:lnTo>
                  <a:lnTo>
                    <a:pt x="11392027" y="0"/>
                  </a:lnTo>
                  <a:lnTo>
                    <a:pt x="0" y="0"/>
                  </a:lnTo>
                  <a:lnTo>
                    <a:pt x="0" y="584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841" y="29971"/>
            <a:ext cx="65703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3. Princípio da</a:t>
            </a:r>
            <a:r>
              <a:rPr sz="3200" spc="-45" dirty="0"/>
              <a:t> </a:t>
            </a:r>
            <a:r>
              <a:rPr sz="3200" spc="-5" dirty="0"/>
              <a:t>Solidariedade</a:t>
            </a:r>
            <a:endParaRPr sz="3200"/>
          </a:p>
        </p:txBody>
      </p:sp>
      <p:grpSp>
        <p:nvGrpSpPr>
          <p:cNvPr id="6" name="object 6"/>
          <p:cNvGrpSpPr/>
          <p:nvPr/>
        </p:nvGrpSpPr>
        <p:grpSpPr>
          <a:xfrm>
            <a:off x="218440" y="477012"/>
            <a:ext cx="11407775" cy="5514340"/>
            <a:chOff x="218440" y="477012"/>
            <a:chExt cx="11407775" cy="5514340"/>
          </a:xfrm>
        </p:grpSpPr>
        <p:sp>
          <p:nvSpPr>
            <p:cNvPr id="7" name="object 7"/>
            <p:cNvSpPr/>
            <p:nvPr/>
          </p:nvSpPr>
          <p:spPr>
            <a:xfrm>
              <a:off x="218440" y="477012"/>
              <a:ext cx="6547484" cy="43180"/>
            </a:xfrm>
            <a:custGeom>
              <a:avLst/>
              <a:gdLst/>
              <a:ahLst/>
              <a:cxnLst/>
              <a:rect l="l" t="t" r="r" b="b"/>
              <a:pathLst>
                <a:path w="6547484" h="43179">
                  <a:moveTo>
                    <a:pt x="6547104" y="0"/>
                  </a:moveTo>
                  <a:lnTo>
                    <a:pt x="0" y="0"/>
                  </a:lnTo>
                  <a:lnTo>
                    <a:pt x="0" y="42672"/>
                  </a:lnTo>
                  <a:lnTo>
                    <a:pt x="6547104" y="42672"/>
                  </a:lnTo>
                  <a:lnTo>
                    <a:pt x="65471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01182" y="2258694"/>
              <a:ext cx="1104900" cy="22860"/>
            </a:xfrm>
            <a:custGeom>
              <a:avLst/>
              <a:gdLst/>
              <a:ahLst/>
              <a:cxnLst/>
              <a:rect l="l" t="t" r="r" b="b"/>
              <a:pathLst>
                <a:path w="1104900" h="22860">
                  <a:moveTo>
                    <a:pt x="1104899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1104899" y="22860"/>
                  </a:lnTo>
                  <a:lnTo>
                    <a:pt x="1104899" y="0"/>
                  </a:lnTo>
                  <a:close/>
                </a:path>
              </a:pathLst>
            </a:custGeom>
            <a:solidFill>
              <a:srgbClr val="2C2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5919" y="4233227"/>
              <a:ext cx="11096625" cy="175437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5919" y="4233227"/>
              <a:ext cx="11096625" cy="1754505"/>
            </a:xfrm>
            <a:custGeom>
              <a:avLst/>
              <a:gdLst/>
              <a:ahLst/>
              <a:cxnLst/>
              <a:rect l="l" t="t" r="r" b="b"/>
              <a:pathLst>
                <a:path w="11096625" h="1754504">
                  <a:moveTo>
                    <a:pt x="0" y="1754377"/>
                  </a:moveTo>
                  <a:lnTo>
                    <a:pt x="11096625" y="1754377"/>
                  </a:lnTo>
                  <a:lnTo>
                    <a:pt x="11096625" y="0"/>
                  </a:lnTo>
                  <a:lnTo>
                    <a:pt x="0" y="0"/>
                  </a:lnTo>
                  <a:lnTo>
                    <a:pt x="0" y="1754377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04824" y="905002"/>
            <a:ext cx="10940415" cy="5033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Constituição</a:t>
            </a:r>
            <a:r>
              <a:rPr sz="1800" b="1" spc="1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D15A3D"/>
                </a:solidFill>
                <a:latin typeface="Verdana"/>
                <a:cs typeface="Verdana"/>
              </a:rPr>
              <a:t>Federal</a:t>
            </a:r>
            <a:endParaRPr sz="1800">
              <a:latin typeface="Verdana"/>
              <a:cs typeface="Verdana"/>
            </a:endParaRPr>
          </a:p>
          <a:p>
            <a:pPr marL="12700" marR="1893570">
              <a:lnSpc>
                <a:spcPct val="200000"/>
              </a:lnSpc>
            </a:pP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“Art.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3º Constituem objetivos fundamentais 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República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Federativa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Brasil: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 -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construir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sociedade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livre,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justa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solidária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;”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D15A3D"/>
                </a:solidFill>
                <a:latin typeface="Verdana"/>
                <a:cs typeface="Verdana"/>
              </a:rPr>
              <a:t>Solidariedade</a:t>
            </a:r>
            <a:endParaRPr sz="1800">
              <a:latin typeface="Verdana"/>
              <a:cs typeface="Verdana"/>
            </a:endParaRPr>
          </a:p>
          <a:p>
            <a:pPr marL="299085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Promoção de ações positivas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reduzir as desigualdades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sociais;</a:t>
            </a:r>
            <a:endParaRPr sz="1800">
              <a:latin typeface="Verdana"/>
              <a:cs typeface="Verdana"/>
            </a:endParaRPr>
          </a:p>
          <a:p>
            <a:pPr marL="299085" marR="40132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Efetivação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direitos fundamentais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pela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busca 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justiça e inclusão social com 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criação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vínculos entre o indivíduo e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estes e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sociedade  (comunidade, grupos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sociais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associações)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solidariedade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o fecho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sistema de princípios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éticos,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complementando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liberdade,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igualdade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segurança.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Enquanto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liberdade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igualdade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colocam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 pessoas umas frente  às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outras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solidariedade as reúne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seio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uma mesma comunidade, sendo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todas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convocadas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defender o que lhes é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comum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segurança, por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vez, somente pode 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se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realizar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plena quando cada pessoa zela pelo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bem 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todos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sociedade vela pelo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bem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cada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seus membros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(COMPARATO,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2006:576).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C2D2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3104</Words>
  <Application>Microsoft Office PowerPoint</Application>
  <PresentationFormat>Widescreen</PresentationFormat>
  <Paragraphs>217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Verdana</vt:lpstr>
      <vt:lpstr>Wingdings</vt:lpstr>
      <vt:lpstr>Office Theme</vt:lpstr>
      <vt:lpstr>Terceiro Setor e o Direito</vt:lpstr>
      <vt:lpstr>Sumário de aula</vt:lpstr>
      <vt:lpstr>Apresentação do PowerPoint</vt:lpstr>
      <vt:lpstr>1.1. Princípios constitucionais e a importância para a</vt:lpstr>
      <vt:lpstr>1.2. Estado Democrático de Direito e Administração Pública</vt:lpstr>
      <vt:lpstr>2. Princípio da Cidadania</vt:lpstr>
      <vt:lpstr>2. Princípio da Cidadania</vt:lpstr>
      <vt:lpstr>3. Princípio da Solidariedade</vt:lpstr>
      <vt:lpstr>3. Princípio da Solidariedade</vt:lpstr>
      <vt:lpstr>Apresentação do PowerPoint</vt:lpstr>
      <vt:lpstr>4. Princípio da Liberdade de Associação</vt:lpstr>
      <vt:lpstr>4. Princípio da Liberdade de Associação</vt:lpstr>
      <vt:lpstr>4. Princípio da Liberdade de Associação</vt:lpstr>
      <vt:lpstr>5. Princípio da Subsidiariedade</vt:lpstr>
      <vt:lpstr>5. Princípio da Subsidiariedade</vt:lpstr>
      <vt:lpstr>5. Princípio da Subsidiariedade</vt:lpstr>
      <vt:lpstr>5. Princípio da Subsidiariedade</vt:lpstr>
      <vt:lpstr>6. Tributação e Terceiro Setor.</vt:lpstr>
      <vt:lpstr>6. Tributação e Terceiro Setor</vt:lpstr>
      <vt:lpstr>7. Princípios Administrativos.</vt:lpstr>
      <vt:lpstr>7. Princípios Administrativos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Setor e o Direito</dc:title>
  <dc:creator>Filipini</dc:creator>
  <cp:lastModifiedBy>Carolina Filipini</cp:lastModifiedBy>
  <cp:revision>3</cp:revision>
  <dcterms:created xsi:type="dcterms:W3CDTF">2020-08-06T18:42:44Z</dcterms:created>
  <dcterms:modified xsi:type="dcterms:W3CDTF">2022-08-11T14:03:43Z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2020-08-06T00:00:00Z</vt:filetime>
  </property>
</Properties>
</file>