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embeddedFontLst>
    <p:embeddedFont>
      <p:font typeface="Corbel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1" roundtripDataSignature="AMtx7mhTLxcbXShB4Q7BuHhT+GMYYZMw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rbel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customschemas.google.com/relationships/presentationmetadata" Target="meta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Corbel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Corbel-italic.fntdata"/><Relationship Id="rId6" Type="http://schemas.openxmlformats.org/officeDocument/2006/relationships/slide" Target="slides/slide2.xml"/><Relationship Id="rId18" Type="http://schemas.openxmlformats.org/officeDocument/2006/relationships/font" Target="fonts/Corbel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60e69b356b_2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g260e69b356b_2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60e69b356b_2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g260e69b356b_2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o de Título" showMasterSp="0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12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12"/>
          <p:cNvSpPr txBox="1"/>
          <p:nvPr>
            <p:ph type="ctrTitle"/>
          </p:nvPr>
        </p:nvSpPr>
        <p:spPr>
          <a:xfrm>
            <a:off x="1069848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orbel"/>
              <a:buNone/>
              <a:defRPr sz="59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" type="subTitle"/>
          </p:nvPr>
        </p:nvSpPr>
        <p:spPr>
          <a:xfrm>
            <a:off x="1100015" y="4670246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  <a:defRPr sz="2200" cap="none">
                <a:solidFill>
                  <a:srgbClr val="D7F0F6"/>
                </a:solidFill>
              </a:defRPr>
            </a:lvl1pPr>
            <a:lvl2pPr lvl="1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2" name="Google Shape;22;p12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1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" type="body"/>
          </p:nvPr>
        </p:nvSpPr>
        <p:spPr>
          <a:xfrm rot="5400000">
            <a:off x="4966548" y="-233172"/>
            <a:ext cx="5120640" cy="73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1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1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e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2"/>
          <p:cNvSpPr txBox="1"/>
          <p:nvPr>
            <p:ph type="title"/>
          </p:nvPr>
        </p:nvSpPr>
        <p:spPr>
          <a:xfrm rot="5400000">
            <a:off x="-685800" y="2057400"/>
            <a:ext cx="49530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2"/>
          <p:cNvSpPr txBox="1"/>
          <p:nvPr>
            <p:ph idx="1" type="body"/>
          </p:nvPr>
        </p:nvSpPr>
        <p:spPr>
          <a:xfrm rot="5400000">
            <a:off x="4965192" y="-228600"/>
            <a:ext cx="5120640" cy="73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5" name="Google Shape;85;p22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2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2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3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showMasterSp="0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cção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 txBox="1"/>
          <p:nvPr>
            <p:ph type="title"/>
          </p:nvPr>
        </p:nvSpPr>
        <p:spPr>
          <a:xfrm>
            <a:off x="3867912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5900"/>
              <a:buFont typeface="Corbel"/>
              <a:buNone/>
              <a:defRPr b="0" sz="5900">
                <a:solidFill>
                  <a:srgbClr val="5959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" type="body"/>
          </p:nvPr>
        </p:nvSpPr>
        <p:spPr>
          <a:xfrm>
            <a:off x="3886200" y="4672584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  <a:defRPr sz="2200" cap="none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15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Duplo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" type="body"/>
          </p:nvPr>
        </p:nvSpPr>
        <p:spPr>
          <a:xfrm>
            <a:off x="3867912" y="868680"/>
            <a:ext cx="347472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44" name="Google Shape;44;p16"/>
          <p:cNvSpPr txBox="1"/>
          <p:nvPr>
            <p:ph idx="2" type="body"/>
          </p:nvPr>
        </p:nvSpPr>
        <p:spPr>
          <a:xfrm>
            <a:off x="7818120" y="868680"/>
            <a:ext cx="347472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45" name="Google Shape;45;p16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7"/>
          <p:cNvSpPr txBox="1"/>
          <p:nvPr>
            <p:ph idx="1" type="body"/>
          </p:nvPr>
        </p:nvSpPr>
        <p:spPr>
          <a:xfrm>
            <a:off x="3867912" y="1023586"/>
            <a:ext cx="3474720" cy="8077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7"/>
          <p:cNvSpPr txBox="1"/>
          <p:nvPr>
            <p:ph idx="2" type="body"/>
          </p:nvPr>
        </p:nvSpPr>
        <p:spPr>
          <a:xfrm>
            <a:off x="3867912" y="1930936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52" name="Google Shape;52;p17"/>
          <p:cNvSpPr txBox="1"/>
          <p:nvPr>
            <p:ph idx="3" type="body"/>
          </p:nvPr>
        </p:nvSpPr>
        <p:spPr>
          <a:xfrm>
            <a:off x="7818463" y="1023586"/>
            <a:ext cx="3474720" cy="8131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p17"/>
          <p:cNvSpPr txBox="1"/>
          <p:nvPr>
            <p:ph idx="4" type="body"/>
          </p:nvPr>
        </p:nvSpPr>
        <p:spPr>
          <a:xfrm>
            <a:off x="7818463" y="1930936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54" name="Google Shape;54;p17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7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 Título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8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8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9"/>
          <p:cNvSpPr txBox="1"/>
          <p:nvPr>
            <p:ph type="title"/>
          </p:nvPr>
        </p:nvSpPr>
        <p:spPr>
          <a:xfrm>
            <a:off x="256032" y="1143000"/>
            <a:ext cx="283464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rbel"/>
              <a:buNone/>
              <a:defRPr b="0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3867912" y="868680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65" name="Google Shape;65;p19"/>
          <p:cNvSpPr txBox="1"/>
          <p:nvPr>
            <p:ph idx="2" type="body"/>
          </p:nvPr>
        </p:nvSpPr>
        <p:spPr>
          <a:xfrm>
            <a:off x="256032" y="3494176"/>
            <a:ext cx="283464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6" name="Google Shape;66;p19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9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0"/>
          <p:cNvSpPr txBox="1"/>
          <p:nvPr>
            <p:ph type="title"/>
          </p:nvPr>
        </p:nvSpPr>
        <p:spPr>
          <a:xfrm>
            <a:off x="256032" y="1143000"/>
            <a:ext cx="283464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rbel"/>
              <a:buNone/>
              <a:defRPr b="0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0"/>
          <p:cNvSpPr/>
          <p:nvPr>
            <p:ph idx="2" type="pic"/>
          </p:nvPr>
        </p:nvSpPr>
        <p:spPr>
          <a:xfrm>
            <a:off x="3570644" y="767419"/>
            <a:ext cx="8115230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72" name="Google Shape;72;p20"/>
          <p:cNvSpPr txBox="1"/>
          <p:nvPr>
            <p:ph idx="1" type="body"/>
          </p:nvPr>
        </p:nvSpPr>
        <p:spPr>
          <a:xfrm>
            <a:off x="256032" y="3493008"/>
            <a:ext cx="2834640" cy="2322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3" name="Google Shape;73;p20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0"/>
          <p:cNvSpPr txBox="1"/>
          <p:nvPr>
            <p:ph idx="11" type="ftr"/>
          </p:nvPr>
        </p:nvSpPr>
        <p:spPr>
          <a:xfrm>
            <a:off x="3499101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0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1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  <a:defRPr b="0" i="0" sz="36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1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11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mailto:beatriz.miyazaki@usp.br" TargetMode="External"/><Relationship Id="rId4" Type="http://schemas.openxmlformats.org/officeDocument/2006/relationships/hyperlink" Target="mailto:gianndreroberto@usp.br" TargetMode="External"/><Relationship Id="rId5" Type="http://schemas.openxmlformats.org/officeDocument/2006/relationships/hyperlink" Target="mailto:manfredolucascardoso@usp.br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4" name="Google Shape;94;p1"/>
          <p:cNvSpPr txBox="1"/>
          <p:nvPr>
            <p:ph type="ctrTitle"/>
          </p:nvPr>
        </p:nvSpPr>
        <p:spPr>
          <a:xfrm>
            <a:off x="1703295" y="1083732"/>
            <a:ext cx="5509628" cy="46905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000"/>
              <a:buFont typeface="Corbel"/>
              <a:buNone/>
            </a:pPr>
            <a:r>
              <a:rPr lang="en-US" sz="4000">
                <a:solidFill>
                  <a:srgbClr val="3F3F3F"/>
                </a:solidFill>
              </a:rPr>
              <a:t>Análise Experimental do Comportamento </a:t>
            </a:r>
            <a:br>
              <a:rPr lang="en-US" sz="4000">
                <a:solidFill>
                  <a:srgbClr val="3F3F3F"/>
                </a:solidFill>
              </a:rPr>
            </a:br>
            <a:br>
              <a:rPr lang="en-US" sz="4000">
                <a:solidFill>
                  <a:srgbClr val="3F3F3F"/>
                </a:solidFill>
              </a:rPr>
            </a:br>
            <a:r>
              <a:rPr lang="en-US" sz="4000">
                <a:solidFill>
                  <a:srgbClr val="3F3F3F"/>
                </a:solidFill>
              </a:rPr>
              <a:t>                          </a:t>
            </a:r>
            <a:r>
              <a:rPr b="1" lang="en-US" sz="4000">
                <a:solidFill>
                  <a:srgbClr val="3F3F3F"/>
                </a:solidFill>
              </a:rPr>
              <a:t>     Monitoria</a:t>
            </a:r>
            <a:br>
              <a:rPr lang="en-US" sz="4000">
                <a:solidFill>
                  <a:srgbClr val="3F3F3F"/>
                </a:solidFill>
              </a:rPr>
            </a:br>
            <a:endParaRPr sz="4000">
              <a:solidFill>
                <a:srgbClr val="3F3F3F"/>
              </a:solidFill>
            </a:endParaRPr>
          </a:p>
        </p:txBody>
      </p:sp>
      <p:sp>
        <p:nvSpPr>
          <p:cNvPr id="95" name="Google Shape;95;p1"/>
          <p:cNvSpPr txBox="1"/>
          <p:nvPr>
            <p:ph idx="1" type="subTitle"/>
          </p:nvPr>
        </p:nvSpPr>
        <p:spPr>
          <a:xfrm>
            <a:off x="1593375" y="4851978"/>
            <a:ext cx="9781105" cy="1652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>
                <a:solidFill>
                  <a:srgbClr val="3F3F3F"/>
                </a:solidFill>
              </a:rPr>
              <a:t>Gianndre Roberto Coelho </a:t>
            </a:r>
            <a:endParaRPr>
              <a:solidFill>
                <a:srgbClr val="3F3F3F"/>
              </a:solidFill>
            </a:endParaRPr>
          </a:p>
          <a:p>
            <a:pPr indent="0" lvl="0" marL="0" rtl="0" algn="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r>
              <a:rPr lang="en-US" sz="2400">
                <a:solidFill>
                  <a:srgbClr val="3F3F3F"/>
                </a:solidFill>
              </a:rPr>
              <a:t>Lucas Manfredo Cardoso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r>
              <a:rPr lang="en-US" sz="2400">
                <a:solidFill>
                  <a:srgbClr val="3F3F3F"/>
                </a:solidFill>
              </a:rPr>
              <a:t>Beatriz Lie Miyazaki</a:t>
            </a:r>
            <a:endParaRPr sz="2400">
              <a:solidFill>
                <a:srgbClr val="3F3F3F"/>
              </a:solidFill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7" name="Google Shape;97;p1"/>
          <p:cNvCxnSpPr/>
          <p:nvPr/>
        </p:nvCxnSpPr>
        <p:spPr>
          <a:xfrm>
            <a:off x="7534656" y="2085681"/>
            <a:ext cx="0" cy="2686639"/>
          </a:xfrm>
          <a:prstGeom prst="straightConnector1">
            <a:avLst/>
          </a:prstGeom>
          <a:noFill/>
          <a:ln cap="flat" cmpd="sng" w="1270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8" name="Google Shape;98;p1"/>
          <p:cNvSpPr/>
          <p:nvPr/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60e69b356b_2_12"/>
          <p:cNvSpPr txBox="1"/>
          <p:nvPr/>
        </p:nvSpPr>
        <p:spPr>
          <a:xfrm>
            <a:off x="2050498" y="419925"/>
            <a:ext cx="7983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Atividades a serem realizadas - Grupos humanos</a:t>
            </a:r>
            <a:endParaRPr/>
          </a:p>
        </p:txBody>
      </p:sp>
      <p:sp>
        <p:nvSpPr>
          <p:cNvPr id="201" name="Google Shape;201;g260e69b356b_2_12"/>
          <p:cNvSpPr txBox="1"/>
          <p:nvPr/>
        </p:nvSpPr>
        <p:spPr>
          <a:xfrm>
            <a:off x="745154" y="1581891"/>
            <a:ext cx="110700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Deverão realizar um piloto do experimento. Para isso, vocês devem ler as seções “Regras de Aplicação: Primeira Etapa” e “Regras de Aplicação: Segunda Etapa” do arquivo “Instruções para experimento com humanos” disponível no e-disciplinas (Moodle).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realização dessa atividade auxiliará no levantamento de dúvidas sobre a aplicação, que poderão ser sanadas na primeira monitoria.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Deverão escrever uma primeira versão da seção "Método" (ambas as etapas), conforme modelo de Relatório disponibilizado no e-disciplinas (Moodle).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Enviar em arquivo .doc no e-mail do/a monitor de seu grupo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260e69b356b_2_6"/>
          <p:cNvSpPr txBox="1"/>
          <p:nvPr/>
        </p:nvSpPr>
        <p:spPr>
          <a:xfrm>
            <a:off x="2023923" y="752175"/>
            <a:ext cx="7983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Atividades a serem realizadas - Grupos animais não-humanos</a:t>
            </a:r>
            <a:endParaRPr/>
          </a:p>
        </p:txBody>
      </p:sp>
      <p:sp>
        <p:nvSpPr>
          <p:cNvPr id="207" name="Google Shape;207;g260e69b356b_2_6"/>
          <p:cNvSpPr txBox="1"/>
          <p:nvPr/>
        </p:nvSpPr>
        <p:spPr>
          <a:xfrm>
            <a:off x="832004" y="1842066"/>
            <a:ext cx="110700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verão iniciar a descrição do "método" conforme modelo de Relatório disponibilizado no e-disciplinas (Moodle) e orientações enviadas a respeito do experimento.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a próxima semana, descrevam os Sujeitos (espécie, raça, idade, peso aproximado, rotina alimentar, reforçador que será utilizado com cada um etc) e quais serão os comportamentos que grupo pretende ensinar (dois no mínimo).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Enviar em arquivo .doc no e-mail do/a monitor de seu grupo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0"/>
          <p:cNvSpPr txBox="1"/>
          <p:nvPr/>
        </p:nvSpPr>
        <p:spPr>
          <a:xfrm>
            <a:off x="1529219" y="1646650"/>
            <a:ext cx="89247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E-mail dos monitores: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Beatriz: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beatriz.miyazaki@usp.br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Gianndre: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gianndreroberto@usp.br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Lucas: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manfredolucascardoso@usp.br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/>
          <p:nvPr/>
        </p:nvSpPr>
        <p:spPr>
          <a:xfrm>
            <a:off x="0" y="762000"/>
            <a:ext cx="3443591" cy="534003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orbel"/>
              <a:buNone/>
            </a:pPr>
            <a:r>
              <a:rPr lang="en-US" sz="3300">
                <a:solidFill>
                  <a:schemeClr val="lt1"/>
                </a:solidFill>
              </a:rPr>
              <a:t>Funcionamento</a:t>
            </a:r>
            <a:endParaRPr/>
          </a:p>
        </p:txBody>
      </p:sp>
      <p:grpSp>
        <p:nvGrpSpPr>
          <p:cNvPr id="105" name="Google Shape;105;p2"/>
          <p:cNvGrpSpPr/>
          <p:nvPr/>
        </p:nvGrpSpPr>
        <p:grpSpPr>
          <a:xfrm>
            <a:off x="4059935" y="761164"/>
            <a:ext cx="7104549" cy="5326527"/>
            <a:chOff x="0" y="2212"/>
            <a:chExt cx="7104549" cy="5326527"/>
          </a:xfrm>
        </p:grpSpPr>
        <p:sp>
          <p:nvSpPr>
            <p:cNvPr id="106" name="Google Shape;106;p2"/>
            <p:cNvSpPr/>
            <p:nvPr/>
          </p:nvSpPr>
          <p:spPr>
            <a:xfrm>
              <a:off x="0" y="2212"/>
              <a:ext cx="7104549" cy="1121374"/>
            </a:xfrm>
            <a:prstGeom prst="roundRect">
              <a:avLst>
                <a:gd fmla="val 1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339215" y="254521"/>
              <a:ext cx="616755" cy="616755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295187" y="2212"/>
              <a:ext cx="5809361" cy="11213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2"/>
            <p:cNvSpPr txBox="1"/>
            <p:nvPr/>
          </p:nvSpPr>
          <p:spPr>
            <a:xfrm>
              <a:off x="1295187" y="2212"/>
              <a:ext cx="5809361" cy="11213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8675" lIns="118675" spcFirstLastPara="1" rIns="118675" wrap="square" tIns="1186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orbel"/>
                <a:buNone/>
              </a:pPr>
              <a:r>
                <a:rPr b="0" i="0" lang="en-US" sz="21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Início: </a:t>
              </a:r>
              <a:r>
                <a:rPr lang="en-US" sz="21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21</a:t>
              </a:r>
              <a:r>
                <a:rPr b="0" i="0" lang="en-US" sz="21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 de agosto/202</a:t>
              </a:r>
              <a:r>
                <a:rPr lang="en-US" sz="21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3</a:t>
              </a:r>
              <a:endParaRPr b="0" i="0" sz="21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0" y="1403930"/>
              <a:ext cx="7104549" cy="1121374"/>
            </a:xfrm>
            <a:prstGeom prst="roundRect">
              <a:avLst>
                <a:gd fmla="val 10000" name="adj"/>
              </a:avLst>
            </a:prstGeom>
            <a:solidFill>
              <a:srgbClr val="90BB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339215" y="1656239"/>
              <a:ext cx="616755" cy="616755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295187" y="1403930"/>
              <a:ext cx="5809361" cy="11213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2"/>
            <p:cNvSpPr txBox="1"/>
            <p:nvPr/>
          </p:nvSpPr>
          <p:spPr>
            <a:xfrm>
              <a:off x="1295187" y="1403930"/>
              <a:ext cx="5809361" cy="11213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8675" lIns="118675" spcFirstLastPara="1" rIns="118675" wrap="square" tIns="1186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orbel"/>
                <a:buNone/>
              </a:pPr>
              <a:r>
                <a:rPr b="0" i="0" lang="en-US" sz="21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Final previsto: </a:t>
              </a:r>
              <a:r>
                <a:rPr lang="en-US" sz="21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17</a:t>
              </a:r>
              <a:r>
                <a:rPr b="0" i="0" lang="en-US" sz="21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 de novembro/202</a:t>
              </a:r>
              <a:r>
                <a:rPr lang="en-US" sz="21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3</a:t>
              </a:r>
              <a:endParaRPr b="0" i="0" sz="21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0" y="2805647"/>
              <a:ext cx="7104549" cy="1121374"/>
            </a:xfrm>
            <a:prstGeom prst="roundRect">
              <a:avLst>
                <a:gd fmla="val 10000" name="adj"/>
              </a:avLst>
            </a:prstGeom>
            <a:solidFill>
              <a:srgbClr val="EE6E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339215" y="3057956"/>
              <a:ext cx="616755" cy="616755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295187" y="2805647"/>
              <a:ext cx="5809361" cy="11213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2"/>
            <p:cNvSpPr txBox="1"/>
            <p:nvPr/>
          </p:nvSpPr>
          <p:spPr>
            <a:xfrm>
              <a:off x="1295187" y="2805647"/>
              <a:ext cx="5809361" cy="11213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8675" lIns="118675" spcFirstLastPara="1" rIns="118675" wrap="square" tIns="1186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orbel"/>
                <a:buNone/>
              </a:pPr>
              <a:r>
                <a:rPr b="0" i="0" lang="en-US" sz="21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Duração de 60 minutos, uma vez por semana.</a:t>
              </a:r>
              <a:endParaRPr b="0" i="0" sz="21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0" y="4207365"/>
              <a:ext cx="7104549" cy="1121374"/>
            </a:xfrm>
            <a:prstGeom prst="roundRect">
              <a:avLst>
                <a:gd fmla="val 10000" name="adj"/>
              </a:avLst>
            </a:prstGeom>
            <a:solidFill>
              <a:srgbClr val="17B3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339215" y="4459674"/>
              <a:ext cx="616755" cy="616755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295187" y="4207365"/>
              <a:ext cx="5809361" cy="11213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2"/>
            <p:cNvSpPr txBox="1"/>
            <p:nvPr/>
          </p:nvSpPr>
          <p:spPr>
            <a:xfrm>
              <a:off x="1295187" y="4207365"/>
              <a:ext cx="5809361" cy="11213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8675" lIns="118675" spcFirstLastPara="1" rIns="118675" wrap="square" tIns="1186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orbel"/>
                <a:buNone/>
              </a:pPr>
              <a:r>
                <a:rPr b="0" i="0" lang="en-US" sz="21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Discussão de cada procedimento, solução de dúvidas, orientações e análise dos arquivos enviados.</a:t>
              </a:r>
              <a:endParaRPr b="0" i="0" sz="21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"/>
          <p:cNvSpPr txBox="1"/>
          <p:nvPr>
            <p:ph idx="4294967295" type="title"/>
          </p:nvPr>
        </p:nvSpPr>
        <p:spPr>
          <a:xfrm>
            <a:off x="0" y="1123950"/>
            <a:ext cx="2947988" cy="4600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Estrutura </a:t>
            </a:r>
            <a:endParaRPr/>
          </a:p>
        </p:txBody>
      </p:sp>
      <p:sp>
        <p:nvSpPr>
          <p:cNvPr id="127" name="Google Shape;127;p3"/>
          <p:cNvSpPr txBox="1"/>
          <p:nvPr/>
        </p:nvSpPr>
        <p:spPr>
          <a:xfrm>
            <a:off x="729640" y="340159"/>
            <a:ext cx="10634075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Sala será dividida em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10 grupos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–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4 alunos por grupo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Cada grupo realizará experimentos com </a:t>
            </a:r>
            <a:r>
              <a:rPr b="1" lang="en-US" sz="2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humanos </a:t>
            </a:r>
            <a:r>
              <a:rPr lang="en-US" sz="2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OU com </a:t>
            </a:r>
            <a:r>
              <a:rPr b="1" lang="en-US" sz="2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pets </a:t>
            </a:r>
            <a:r>
              <a:rPr lang="en-US" sz="2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(gatos, cachorros, calopsita, etc.)</a:t>
            </a:r>
            <a:endParaRPr/>
          </a:p>
        </p:txBody>
      </p:sp>
      <p:sp>
        <p:nvSpPr>
          <p:cNvPr id="128" name="Google Shape;128;p3"/>
          <p:cNvSpPr txBox="1"/>
          <p:nvPr/>
        </p:nvSpPr>
        <p:spPr>
          <a:xfrm>
            <a:off x="1570976" y="2839225"/>
            <a:ext cx="2350800" cy="19086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  Lucas</a:t>
            </a:r>
            <a:endParaRPr b="1" sz="2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Segunda: 10</a:t>
            </a:r>
            <a:r>
              <a:rPr lang="en-US" sz="2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h - 11h</a:t>
            </a:r>
            <a:endParaRPr sz="2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Segunda: 11h - 12h</a:t>
            </a:r>
            <a:endParaRPr sz="2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Segunda: 17h - 18h</a:t>
            </a:r>
            <a:endParaRPr sz="2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Terça: 11h - 12h</a:t>
            </a:r>
            <a:endParaRPr sz="2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9" name="Google Shape;129;p3"/>
          <p:cNvSpPr txBox="1"/>
          <p:nvPr/>
        </p:nvSpPr>
        <p:spPr>
          <a:xfrm>
            <a:off x="534965" y="5193082"/>
            <a:ext cx="1062102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As monitorias ocorrerão presencialmente (sala Bloco Didático)</a:t>
            </a:r>
            <a:endParaRPr/>
          </a:p>
        </p:txBody>
      </p:sp>
      <p:sp>
        <p:nvSpPr>
          <p:cNvPr id="130" name="Google Shape;130;p3"/>
          <p:cNvSpPr txBox="1"/>
          <p:nvPr/>
        </p:nvSpPr>
        <p:spPr>
          <a:xfrm>
            <a:off x="4026693" y="1771649"/>
            <a:ext cx="3290887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Horários dos grupos </a:t>
            </a:r>
            <a:endParaRPr sz="2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1" name="Google Shape;131;p3"/>
          <p:cNvSpPr txBox="1"/>
          <p:nvPr/>
        </p:nvSpPr>
        <p:spPr>
          <a:xfrm>
            <a:off x="4496738" y="2839225"/>
            <a:ext cx="2350800" cy="19086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  Gianndre</a:t>
            </a:r>
            <a:endParaRPr b="1" sz="2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Segunda: 10h - 11h</a:t>
            </a:r>
            <a:endParaRPr sz="2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Segunda: 11h - 12h</a:t>
            </a:r>
            <a:endParaRPr sz="2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Segunda: 17h - 18h</a:t>
            </a:r>
            <a:endParaRPr sz="2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Terça: 11h - 12h</a:t>
            </a:r>
            <a:endParaRPr sz="2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2" name="Google Shape;132;p3"/>
          <p:cNvSpPr txBox="1"/>
          <p:nvPr/>
        </p:nvSpPr>
        <p:spPr>
          <a:xfrm>
            <a:off x="7422526" y="2839225"/>
            <a:ext cx="2350800" cy="19086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  Beatriz</a:t>
            </a:r>
            <a:endParaRPr b="1" sz="2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Terça: 11h - 12h</a:t>
            </a:r>
            <a:endParaRPr sz="2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Quinta: 14h - 15h</a:t>
            </a:r>
            <a:endParaRPr sz="2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Quinta: 15h - 16h</a:t>
            </a:r>
            <a:endParaRPr sz="2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Quinta: 16h - 17h</a:t>
            </a:r>
            <a:endParaRPr sz="2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4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4"/>
          <p:cNvSpPr/>
          <p:nvPr/>
        </p:nvSpPr>
        <p:spPr>
          <a:xfrm>
            <a:off x="0" y="758952"/>
            <a:ext cx="12198108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4"/>
          <p:cNvSpPr txBox="1"/>
          <p:nvPr/>
        </p:nvSpPr>
        <p:spPr>
          <a:xfrm>
            <a:off x="643467" y="1123837"/>
            <a:ext cx="3073914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Arquivos a serem enviados antes da monitoria</a:t>
            </a:r>
            <a:endParaRPr sz="1800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142" name="Google Shape;142;p4"/>
          <p:cNvCxnSpPr/>
          <p:nvPr/>
        </p:nvCxnSpPr>
        <p:spPr>
          <a:xfrm>
            <a:off x="4055480" y="2085681"/>
            <a:ext cx="0" cy="2686639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3" name="Google Shape;143;p4"/>
          <p:cNvSpPr txBox="1"/>
          <p:nvPr/>
        </p:nvSpPr>
        <p:spPr>
          <a:xfrm>
            <a:off x="4393580" y="864108"/>
            <a:ext cx="6958558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 Folhas de registro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524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Relatório atualizado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524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Vídeos dos experimentos (apenas para pets)</a:t>
            </a:r>
            <a:endParaRPr/>
          </a:p>
          <a:p>
            <a:pPr indent="1143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rgbClr val="595959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1143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rgbClr val="595959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5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5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1" name="Google Shape;151;p5"/>
          <p:cNvSpPr/>
          <p:nvPr/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2" name="Google Shape;152;p5"/>
          <p:cNvSpPr txBox="1"/>
          <p:nvPr/>
        </p:nvSpPr>
        <p:spPr>
          <a:xfrm>
            <a:off x="1600754" y="1087374"/>
            <a:ext cx="8983489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Folhas de registro</a:t>
            </a:r>
            <a:endParaRPr sz="3600">
              <a:solidFill>
                <a:srgbClr val="FFFF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3" name="Google Shape;153;p5"/>
          <p:cNvSpPr/>
          <p:nvPr/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5"/>
          <p:cNvSpPr/>
          <p:nvPr/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5"/>
          <p:cNvSpPr/>
          <p:nvPr/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rgbClr val="D8D8D8">
              <a:alpha val="6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6" name="Google Shape;156;p5"/>
          <p:cNvSpPr txBox="1"/>
          <p:nvPr/>
        </p:nvSpPr>
        <p:spPr>
          <a:xfrm>
            <a:off x="1600753" y="2525008"/>
            <a:ext cx="10747571" cy="3564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Deverão ser enviadas digitalizadas, semanalmente, para os monitores, para controle das sessões de ensino realizadas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270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Identificadas segundo o modelo: NomeDoAluno_NúmeroDaSessão_Data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ex.: Lucas_Sessão1_231023.doc </a:t>
            </a:r>
            <a:endParaRPr/>
          </a:p>
          <a:p>
            <a:pPr indent="1270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Nestas folhas, todas as informações do cabeçalho devem estar preenchidas. </a:t>
            </a:r>
            <a:endParaRPr/>
          </a:p>
          <a:p>
            <a:pPr indent="1270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data de envio será combinada com cada monitor.</a:t>
            </a:r>
            <a:endParaRPr/>
          </a:p>
        </p:txBody>
      </p:sp>
      <p:sp>
        <p:nvSpPr>
          <p:cNvPr id="157" name="Google Shape;157;p5"/>
          <p:cNvSpPr txBox="1"/>
          <p:nvPr/>
        </p:nvSpPr>
        <p:spPr>
          <a:xfrm>
            <a:off x="678492" y="639349"/>
            <a:ext cx="180975" cy="36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6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5" name="Google Shape;165;p6"/>
          <p:cNvSpPr/>
          <p:nvPr/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6" name="Google Shape;166;p6"/>
          <p:cNvSpPr txBox="1"/>
          <p:nvPr/>
        </p:nvSpPr>
        <p:spPr>
          <a:xfrm>
            <a:off x="1600754" y="1087374"/>
            <a:ext cx="8983489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Relatório</a:t>
            </a:r>
            <a:endParaRPr/>
          </a:p>
        </p:txBody>
      </p:sp>
      <p:sp>
        <p:nvSpPr>
          <p:cNvPr id="167" name="Google Shape;167;p6"/>
          <p:cNvSpPr/>
          <p:nvPr/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6"/>
          <p:cNvSpPr/>
          <p:nvPr/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6"/>
          <p:cNvSpPr/>
          <p:nvPr/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rgbClr val="D8D8D8">
              <a:alpha val="6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0" name="Google Shape;170;p6"/>
          <p:cNvSpPr txBox="1"/>
          <p:nvPr/>
        </p:nvSpPr>
        <p:spPr>
          <a:xfrm>
            <a:off x="1277164" y="1992652"/>
            <a:ext cx="10444858" cy="35962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1270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270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270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270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relatório por grupo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 relatório conterá os resultados dos experimentos realizados individualmente por cada membro) 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270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Deverá ser enviado por e-mail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semanalmente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aos monitores a sua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última versão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 os conteúdos combinados na monitoria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270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arquivo (Word/LibreOffice):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NúmeroDoGrupo_Data (e.g., Grupo7_231023.docx).</a:t>
            </a:r>
            <a:endParaRPr/>
          </a:p>
          <a:p>
            <a:pPr indent="1270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Todos os arquivos do relatório deverão ser enviados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dois dias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antes da monitoria. 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7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8" name="Google Shape;178;p7"/>
          <p:cNvSpPr/>
          <p:nvPr/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9" name="Google Shape;179;p7"/>
          <p:cNvSpPr txBox="1"/>
          <p:nvPr/>
        </p:nvSpPr>
        <p:spPr>
          <a:xfrm>
            <a:off x="1600754" y="1087374"/>
            <a:ext cx="8983489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Vídeos</a:t>
            </a:r>
            <a:endParaRPr sz="3600">
              <a:solidFill>
                <a:srgbClr val="FFFF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80" name="Google Shape;180;p7"/>
          <p:cNvSpPr/>
          <p:nvPr/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7"/>
          <p:cNvSpPr/>
          <p:nvPr/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7"/>
          <p:cNvSpPr/>
          <p:nvPr/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rgbClr val="D8D8D8">
              <a:alpha val="6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83" name="Google Shape;183;p7"/>
          <p:cNvSpPr txBox="1"/>
          <p:nvPr/>
        </p:nvSpPr>
        <p:spPr>
          <a:xfrm>
            <a:off x="1600753" y="2525008"/>
            <a:ext cx="10215215" cy="3564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Apenas para procedimentos com animais não-humanos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270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 aluno deverá enviar ao monitor um vídeo da execução do procedimento com o animal, com duração máxima de 5 minutos. </a:t>
            </a:r>
            <a:endParaRPr/>
          </a:p>
          <a:p>
            <a:pPr indent="1270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arquivos deverão ter título segundo o modelo: NomeDoAluno_NúmeroDaSessão_Data (e.g. JoaoClaudio_Sessão1_231023.mp4). </a:t>
            </a:r>
            <a:endParaRPr/>
          </a:p>
          <a:p>
            <a:pPr indent="1270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vídeos serão enviados nos dias combinados com os monitores.</a:t>
            </a:r>
            <a:endParaRPr/>
          </a:p>
          <a:p>
            <a:pPr indent="1270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8"/>
          <p:cNvSpPr txBox="1"/>
          <p:nvPr/>
        </p:nvSpPr>
        <p:spPr>
          <a:xfrm>
            <a:off x="2941006" y="433192"/>
            <a:ext cx="58506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Experimento com humanos (Regras Gerais)</a:t>
            </a:r>
            <a:endParaRPr/>
          </a:p>
        </p:txBody>
      </p:sp>
      <p:sp>
        <p:nvSpPr>
          <p:cNvPr id="189" name="Google Shape;189;p8"/>
          <p:cNvSpPr txBox="1"/>
          <p:nvPr/>
        </p:nvSpPr>
        <p:spPr>
          <a:xfrm>
            <a:off x="926404" y="1263041"/>
            <a:ext cx="11069875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Procedimento de discriminação sucessiva da resposta de identificar uma figura geométrica (Tiba) e teste de generalização.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figuras consideradas "Tiba" são aquelas que apresentam um cruzamento entre duas linhas retas, não importando a inclinação da linha (diagonal, horizontal, etc).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0" name="Google Shape;190;p8"/>
          <p:cNvPicPr preferRelativeResize="0"/>
          <p:nvPr/>
        </p:nvPicPr>
        <p:blipFill rotWithShape="1">
          <a:blip r:embed="rId3">
            <a:alphaModFix/>
          </a:blip>
          <a:srcRect b="17065" l="41008" r="26217" t="30238"/>
          <a:stretch/>
        </p:blipFill>
        <p:spPr>
          <a:xfrm>
            <a:off x="4880975" y="3221146"/>
            <a:ext cx="3203897" cy="2890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9"/>
          <p:cNvSpPr txBox="1"/>
          <p:nvPr/>
        </p:nvSpPr>
        <p:spPr>
          <a:xfrm>
            <a:off x="945715" y="674317"/>
            <a:ext cx="10947600" cy="5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270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Selecionar 3 participantes. </a:t>
            </a:r>
            <a:endParaRPr sz="18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rbe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caso de dois ou mais participantes morarem na mesma residência, tome os devidos cuidados para que um participante não veja a aplicação do outro, pois isso interferirá no experimento.</a:t>
            </a:r>
            <a:endParaRPr sz="18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rbe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Escolher o participante que fará a primeira sessão piloto na próxima semana.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rbe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Baixar os arquivos "Etapa 1 Discriminações Sucessivas.pptx" e “Etapa 2 Teste de Generalização.pptx” que será apresentado ao participante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rbe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Baixar a folha de registro para humanos (</a:t>
            </a: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durante a aplicação, tomar os devidos cuidados para que o participante não veja as respostas na folha de registro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rbe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Escolher um local sem distração para realizar o procedimento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rbe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dia da aplicação, você deverá ter os seguintes itens: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folha de registro em mãos, caneta, notebook/computador e a folha com as regras de aplicação.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(exibir Vídeo)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ldura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2022-08-19T16:24:10Z</dcterms:created>
</cp:coreProperties>
</file>